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6" r:id="rId3"/>
    <p:sldId id="257" r:id="rId4"/>
    <p:sldId id="268" r:id="rId5"/>
    <p:sldId id="258" r:id="rId6"/>
    <p:sldId id="259" r:id="rId7"/>
    <p:sldId id="266" r:id="rId8"/>
    <p:sldId id="267" r:id="rId9"/>
    <p:sldId id="260" r:id="rId10"/>
    <p:sldId id="262" r:id="rId11"/>
    <p:sldId id="263" r:id="rId12"/>
    <p:sldId id="271" r:id="rId13"/>
    <p:sldId id="272" r:id="rId14"/>
    <p:sldId id="264" r:id="rId15"/>
    <p:sldId id="261"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ar-SA" smtClean="0"/>
              <a:t>انقر لتحرير نمط العنوان الرئيسي</a:t>
            </a:r>
            <a:endParaRPr kumimoji="0" lang="en-US"/>
          </a:p>
        </p:txBody>
      </p:sp>
      <p:sp>
        <p:nvSpPr>
          <p:cNvPr id="28" name="عنصر نائب للتاريخ 27"/>
          <p:cNvSpPr>
            <a:spLocks noGrp="1"/>
          </p:cNvSpPr>
          <p:nvPr>
            <p:ph type="dt" sz="half" idx="10"/>
          </p:nvPr>
        </p:nvSpPr>
        <p:spPr/>
        <p:txBody>
          <a:bodyPr/>
          <a:lstStyle/>
          <a:p>
            <a:fld id="{0ED28C8F-F85C-4FB0-9381-68B866BD6837}" type="datetimeFigureOut">
              <a:rPr lang="en-US" smtClean="0"/>
              <a:t>4/28/2025</a:t>
            </a:fld>
            <a:endParaRPr lang="en-US"/>
          </a:p>
        </p:txBody>
      </p:sp>
      <p:sp>
        <p:nvSpPr>
          <p:cNvPr id="17" name="عنصر نائب للتذييل 16"/>
          <p:cNvSpPr>
            <a:spLocks noGrp="1"/>
          </p:cNvSpPr>
          <p:nvPr>
            <p:ph type="ftr" sz="quarter" idx="11"/>
          </p:nvPr>
        </p:nvSpPr>
        <p:spPr/>
        <p:txBody>
          <a:bodyPr/>
          <a:lstStyle/>
          <a:p>
            <a:endParaRPr lang="en-US"/>
          </a:p>
        </p:txBody>
      </p:sp>
      <p:sp>
        <p:nvSpPr>
          <p:cNvPr id="29" name="عنصر نائب لرقم الشريحة 28"/>
          <p:cNvSpPr>
            <a:spLocks noGrp="1"/>
          </p:cNvSpPr>
          <p:nvPr>
            <p:ph type="sldNum" sz="quarter" idx="12"/>
          </p:nvPr>
        </p:nvSpPr>
        <p:spPr/>
        <p:txBody>
          <a:bodyPr/>
          <a:lstStyle/>
          <a:p>
            <a:fld id="{4236E4E9-69ED-42E2-8120-66ADBAD47335}" type="slidenum">
              <a:rPr lang="en-US" smtClean="0"/>
              <a:t>‹#›</a:t>
            </a:fld>
            <a:endParaRPr lang="en-US"/>
          </a:p>
        </p:txBody>
      </p:sp>
      <p:sp>
        <p:nvSpPr>
          <p:cNvPr id="9" name="عنوان فرعي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ED28C8F-F85C-4FB0-9381-68B866BD6837}" type="datetimeFigureOut">
              <a:rPr lang="en-US" smtClean="0"/>
              <a:t>4/28/2025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36E4E9-69ED-42E2-8120-66ADBAD473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ED28C8F-F85C-4FB0-9381-68B866BD6837}" type="datetimeFigureOut">
              <a:rPr lang="en-US" smtClean="0"/>
              <a:t>4/28/2025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36E4E9-69ED-42E2-8120-66ADBAD4733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ED28C8F-F85C-4FB0-9381-68B866BD6837}" type="datetimeFigureOut">
              <a:rPr lang="en-US" smtClean="0"/>
              <a:t>4/28/2025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144205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ED28C8F-F85C-4FB0-9381-68B866BD6837}" type="datetimeFigureOut">
              <a:rPr lang="en-US" smtClean="0"/>
              <a:t>4/28/2025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323013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ED28C8F-F85C-4FB0-9381-68B866BD6837}" type="datetimeFigureOut">
              <a:rPr lang="en-US" smtClean="0"/>
              <a:t>4/28/2025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3109997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0ED28C8F-F85C-4FB0-9381-68B866BD6837}" type="datetimeFigureOut">
              <a:rPr lang="en-US" smtClean="0"/>
              <a:t>4/28/2025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1748344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0ED28C8F-F85C-4FB0-9381-68B866BD6837}" type="datetimeFigureOut">
              <a:rPr lang="en-US" smtClean="0"/>
              <a:t>4/28/2025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3183661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ED28C8F-F85C-4FB0-9381-68B866BD6837}" type="datetimeFigureOut">
              <a:rPr lang="en-US" smtClean="0"/>
              <a:t>4/28/2025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1231130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ED28C8F-F85C-4FB0-9381-68B866BD6837}" type="datetimeFigureOut">
              <a:rPr lang="en-US" smtClean="0"/>
              <a:t>4/28/2025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3116365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ED28C8F-F85C-4FB0-9381-68B866BD6837}" type="datetimeFigureOut">
              <a:rPr lang="en-US" smtClean="0"/>
              <a:t>4/28/2025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5679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ED28C8F-F85C-4FB0-9381-68B866BD6837}" type="datetimeFigureOut">
              <a:rPr lang="en-US" smtClean="0"/>
              <a:t>4/28/2025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36E4E9-69ED-42E2-8120-66ADBAD4733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ED28C8F-F85C-4FB0-9381-68B866BD6837}" type="datetimeFigureOut">
              <a:rPr lang="en-US" smtClean="0"/>
              <a:t>4/28/2025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3549606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ED28C8F-F85C-4FB0-9381-68B866BD6837}" type="datetimeFigureOut">
              <a:rPr lang="en-US" smtClean="0"/>
              <a:t>4/28/2025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3814642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ED28C8F-F85C-4FB0-9381-68B866BD6837}" type="datetimeFigureOut">
              <a:rPr lang="en-US" smtClean="0"/>
              <a:t>4/28/2025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236E4E9-69ED-42E2-8120-66ADBAD47335}" type="slidenum">
              <a:rPr lang="en-US" smtClean="0"/>
              <a:t>‹#›</a:t>
            </a:fld>
            <a:endParaRPr lang="en-US"/>
          </a:p>
        </p:txBody>
      </p:sp>
    </p:spTree>
    <p:extLst>
      <p:ext uri="{BB962C8B-B14F-4D97-AF65-F5344CB8AC3E}">
        <p14:creationId xmlns:p14="http://schemas.microsoft.com/office/powerpoint/2010/main" val="32973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ED28C8F-F85C-4FB0-9381-68B866BD6837}" type="datetimeFigureOut">
              <a:rPr lang="en-US" smtClean="0"/>
              <a:t>4/28/2025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a:xfrm>
            <a:off x="7924800" y="6416675"/>
            <a:ext cx="762000" cy="365125"/>
          </a:xfrm>
        </p:spPr>
        <p:txBody>
          <a:bodyPr/>
          <a:lstStyle/>
          <a:p>
            <a:fld id="{4236E4E9-69ED-42E2-8120-66ADBAD473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ED28C8F-F85C-4FB0-9381-68B866BD6837}" type="datetimeFigureOut">
              <a:rPr lang="en-US" smtClean="0"/>
              <a:t>4/28/2025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236E4E9-69ED-42E2-8120-66ADBAD473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ED28C8F-F85C-4FB0-9381-68B866BD6837}" type="datetimeFigureOut">
              <a:rPr lang="en-US" smtClean="0"/>
              <a:t>4/28/2025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236E4E9-69ED-42E2-8120-66ADBAD473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ED28C8F-F85C-4FB0-9381-68B866BD6837}" type="datetimeFigureOut">
              <a:rPr lang="en-US" smtClean="0"/>
              <a:t>4/28/2025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236E4E9-69ED-42E2-8120-66ADBAD473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ED28C8F-F85C-4FB0-9381-68B866BD6837}" type="datetimeFigureOut">
              <a:rPr lang="en-US" smtClean="0"/>
              <a:t>4/28/2025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236E4E9-69ED-42E2-8120-66ADBAD473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ED28C8F-F85C-4FB0-9381-68B866BD6837}" type="datetimeFigureOut">
              <a:rPr lang="en-US" smtClean="0"/>
              <a:t>4/28/2025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236E4E9-69ED-42E2-8120-66ADBAD473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ar-SA" smtClean="0">
                <a:solidFill>
                  <a:schemeClr val="lt1"/>
                </a:solidFill>
                <a:latin typeface="+mn-lt"/>
                <a:ea typeface="+mn-ea"/>
                <a:cs typeface="+mn-cs"/>
              </a:rPr>
              <a:t>انقر فوق الأيقونة لإضافة صورة</a:t>
            </a:r>
            <a:endParaRPr kumimoji="0" lang="en-US" dirty="0">
              <a:solidFill>
                <a:schemeClr val="lt1"/>
              </a:solidFill>
              <a:latin typeface="+mn-lt"/>
              <a:ea typeface="+mn-ea"/>
              <a:cs typeface="+mn-cs"/>
            </a:endParaRPr>
          </a:p>
        </p:txBody>
      </p:sp>
      <p:sp>
        <p:nvSpPr>
          <p:cNvPr id="4" name="عنصر نائب للنص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ED28C8F-F85C-4FB0-9381-68B866BD6837}" type="datetimeFigureOut">
              <a:rPr lang="en-US" smtClean="0"/>
              <a:t>4/28/2025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236E4E9-69ED-42E2-8120-66ADBAD473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ED28C8F-F85C-4FB0-9381-68B866BD6837}" type="datetimeFigureOut">
              <a:rPr lang="en-US" smtClean="0"/>
              <a:t>4/28/2025</a:t>
            </a:fld>
            <a:endParaRPr lang="en-US"/>
          </a:p>
        </p:txBody>
      </p:sp>
      <p:sp>
        <p:nvSpPr>
          <p:cNvPr id="3" name="عنصر نائب للتذييل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عنصر نائب لرقم الشريحة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236E4E9-69ED-42E2-8120-66ADBAD4733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28C8F-F85C-4FB0-9381-68B866BD6837}" type="datetimeFigureOut">
              <a:rPr lang="en-US" smtClean="0"/>
              <a:t>4/28/2025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6E4E9-69ED-42E2-8120-66ADBAD47335}" type="slidenum">
              <a:rPr lang="en-US" smtClean="0"/>
              <a:t>‹#›</a:t>
            </a:fld>
            <a:endParaRPr lang="en-US"/>
          </a:p>
        </p:txBody>
      </p:sp>
    </p:spTree>
    <p:extLst>
      <p:ext uri="{BB962C8B-B14F-4D97-AF65-F5344CB8AC3E}">
        <p14:creationId xmlns:p14="http://schemas.microsoft.com/office/powerpoint/2010/main" val="20515662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439833" y="322118"/>
            <a:ext cx="3513668" cy="3124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scene3d>
              <a:camera prst="orthographicFront"/>
              <a:lightRig rig="soft" dir="t">
                <a:rot lat="0" lon="0" rev="17220000"/>
              </a:lightRig>
            </a:scene3d>
            <a:sp3d extrusionH="57150" prstMaterial="softEdge">
              <a:bevelT w="82550" h="38100" prst="coolSlant"/>
            </a:sp3d>
          </a:bodyPr>
          <a:lstStyle/>
          <a:p>
            <a:r>
              <a:rPr lang="en-US" sz="6000" cap="none" dirty="0" smtClean="0">
                <a:ln w="6350">
                  <a:solidFill>
                    <a:schemeClr val="tx1"/>
                  </a:solidFill>
                </a:ln>
                <a:solidFill>
                  <a:schemeClr val="tx1"/>
                </a:solidFill>
                <a:effectLst>
                  <a:glow rad="63500">
                    <a:schemeClr val="accent3">
                      <a:satMod val="175000"/>
                      <a:alpha val="40000"/>
                    </a:schemeClr>
                  </a:glow>
                  <a:outerShdw blurRad="127000" dist="200000" dir="2700000" algn="tl" rotWithShape="0">
                    <a:srgbClr val="000000">
                      <a:alpha val="30000"/>
                    </a:srgbClr>
                  </a:outerShdw>
                </a:effectLst>
                <a:latin typeface="Andalus" pitchFamily="18" charset="-78"/>
                <a:cs typeface="Andalus" pitchFamily="18" charset="-78"/>
              </a:rPr>
              <a:t>Skeletal Muscle </a:t>
            </a:r>
            <a:r>
              <a:rPr lang="en-US" cap="none" dirty="0" smtClean="0">
                <a:ln w="6350">
                  <a:solidFill>
                    <a:schemeClr val="tx1"/>
                  </a:solidFill>
                </a:ln>
                <a:solidFill>
                  <a:schemeClr val="tx1"/>
                </a:solidFill>
                <a:effectLst>
                  <a:glow rad="63500">
                    <a:schemeClr val="accent3">
                      <a:satMod val="175000"/>
                      <a:alpha val="40000"/>
                    </a:schemeClr>
                  </a:glow>
                  <a:outerShdw blurRad="127000" dist="200000" dir="2700000" algn="tl" rotWithShape="0">
                    <a:srgbClr val="000000">
                      <a:alpha val="30000"/>
                    </a:srgbClr>
                  </a:outerShdw>
                </a:effectLst>
                <a:latin typeface="Andalus" pitchFamily="18" charset="-78"/>
                <a:cs typeface="Andalus" pitchFamily="18" charset="-78"/>
              </a:rPr>
              <a:t>Contraction</a:t>
            </a:r>
            <a:endParaRPr lang="en-US" cap="none" dirty="0">
              <a:ln w="6350">
                <a:solidFill>
                  <a:schemeClr val="tx1"/>
                </a:solidFill>
              </a:ln>
              <a:solidFill>
                <a:schemeClr val="tx1"/>
              </a:solidFill>
              <a:effectLst>
                <a:glow rad="63500">
                  <a:schemeClr val="accent3">
                    <a:satMod val="175000"/>
                    <a:alpha val="40000"/>
                  </a:schemeClr>
                </a:glow>
                <a:outerShdw blurRad="127000" dist="200000" dir="2700000" algn="tl" rotWithShape="0">
                  <a:srgbClr val="000000">
                    <a:alpha val="30000"/>
                  </a:srgbClr>
                </a:outerShdw>
              </a:effectLst>
              <a:latin typeface="Andalus" pitchFamily="18" charset="-78"/>
              <a:cs typeface="Andalus" pitchFamily="18" charset="-78"/>
            </a:endParaRPr>
          </a:p>
        </p:txBody>
      </p:sp>
      <p:sp>
        <p:nvSpPr>
          <p:cNvPr id="3" name="عنوان فرعي 2"/>
          <p:cNvSpPr>
            <a:spLocks noGrp="1"/>
          </p:cNvSpPr>
          <p:nvPr>
            <p:ph type="subTitle" idx="1"/>
          </p:nvPr>
        </p:nvSpPr>
        <p:spPr>
          <a:xfrm>
            <a:off x="6172200" y="5257800"/>
            <a:ext cx="2429933" cy="78310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4000" dirty="0" err="1" smtClean="0">
                <a:solidFill>
                  <a:schemeClr val="tx1"/>
                </a:solidFill>
                <a:latin typeface="Andalus" pitchFamily="18" charset="-78"/>
                <a:cs typeface="Andalus" pitchFamily="18" charset="-78"/>
              </a:rPr>
              <a:t>Lec</a:t>
            </a:r>
            <a:r>
              <a:rPr lang="en-US" sz="4000" dirty="0" smtClean="0">
                <a:solidFill>
                  <a:schemeClr val="tx1"/>
                </a:solidFill>
                <a:latin typeface="Andalus" pitchFamily="18" charset="-78"/>
                <a:cs typeface="Andalus" pitchFamily="18" charset="-78"/>
              </a:rPr>
              <a:t> 7</a:t>
            </a:r>
            <a:endParaRPr lang="en-US" dirty="0">
              <a:solidFill>
                <a:schemeClr val="tx1"/>
              </a:solidFill>
              <a:latin typeface="Andalus" pitchFamily="18" charset="-78"/>
              <a:cs typeface="Andalus" pitchFamily="18"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249333" cy="6934200"/>
          </a:xfrm>
          <a:prstGeom prst="rect">
            <a:avLst/>
          </a:prstGeom>
        </p:spPr>
      </p:pic>
      <p:sp>
        <p:nvSpPr>
          <p:cNvPr id="5" name="مربع نص 4"/>
          <p:cNvSpPr txBox="1"/>
          <p:nvPr/>
        </p:nvSpPr>
        <p:spPr>
          <a:xfrm>
            <a:off x="5486400" y="3657600"/>
            <a:ext cx="3429001" cy="10772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a:effectLst>
            <a:glow rad="101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p3d extrusionH="57150">
              <a:bevelT w="38100" h="38100"/>
            </a:sp3d>
          </a:bodyPr>
          <a:lstStyle/>
          <a:p>
            <a:pPr algn="ctr"/>
            <a:r>
              <a:rPr lang="en-US" sz="3200" b="1" dirty="0" smtClean="0">
                <a:ln>
                  <a:solidFill>
                    <a:schemeClr val="tx1"/>
                  </a:solidFill>
                </a:ln>
                <a:effectLst>
                  <a:glow rad="63500">
                    <a:schemeClr val="accent3">
                      <a:satMod val="175000"/>
                      <a:alpha val="40000"/>
                    </a:schemeClr>
                  </a:glow>
                </a:effectLst>
                <a:latin typeface="Andalus" pitchFamily="18" charset="-78"/>
                <a:cs typeface="Andalus" pitchFamily="18" charset="-78"/>
              </a:rPr>
              <a:t>Dr. </a:t>
            </a:r>
            <a:r>
              <a:rPr lang="en-US" sz="3200" b="1" dirty="0" err="1" smtClean="0">
                <a:ln>
                  <a:solidFill>
                    <a:schemeClr val="tx1"/>
                  </a:solidFill>
                </a:ln>
                <a:effectLst>
                  <a:glow rad="63500">
                    <a:schemeClr val="accent3">
                      <a:satMod val="175000"/>
                      <a:alpha val="40000"/>
                    </a:schemeClr>
                  </a:glow>
                </a:effectLst>
                <a:latin typeface="Andalus" pitchFamily="18" charset="-78"/>
                <a:cs typeface="Andalus" pitchFamily="18" charset="-78"/>
              </a:rPr>
              <a:t>Zahraa</a:t>
            </a:r>
            <a:r>
              <a:rPr lang="en-US" sz="3200" b="1" dirty="0" smtClean="0">
                <a:ln>
                  <a:solidFill>
                    <a:schemeClr val="tx1"/>
                  </a:solidFill>
                </a:ln>
                <a:effectLst>
                  <a:glow rad="63500">
                    <a:schemeClr val="accent3">
                      <a:satMod val="175000"/>
                      <a:alpha val="40000"/>
                    </a:schemeClr>
                  </a:glow>
                </a:effectLst>
                <a:latin typeface="Andalus" pitchFamily="18" charset="-78"/>
                <a:cs typeface="Andalus" pitchFamily="18" charset="-78"/>
              </a:rPr>
              <a:t> Tariq </a:t>
            </a:r>
            <a:r>
              <a:rPr lang="en-US" sz="3200" b="1" dirty="0" err="1" smtClean="0">
                <a:ln>
                  <a:solidFill>
                    <a:schemeClr val="tx1"/>
                  </a:solidFill>
                </a:ln>
                <a:effectLst>
                  <a:glow rad="63500">
                    <a:schemeClr val="accent3">
                      <a:satMod val="175000"/>
                      <a:alpha val="40000"/>
                    </a:schemeClr>
                  </a:glow>
                </a:effectLst>
                <a:latin typeface="Andalus" pitchFamily="18" charset="-78"/>
                <a:cs typeface="Andalus" pitchFamily="18" charset="-78"/>
              </a:rPr>
              <a:t>Hasson</a:t>
            </a:r>
            <a:endParaRPr lang="en-US" sz="3200" b="1" dirty="0">
              <a:ln>
                <a:solidFill>
                  <a:schemeClr val="tx1"/>
                </a:solidFill>
              </a:ln>
              <a:effectLst>
                <a:glow rad="63500">
                  <a:schemeClr val="accent3">
                    <a:satMod val="175000"/>
                    <a:alpha val="40000"/>
                  </a:schemeClr>
                </a:glow>
              </a:effectLst>
              <a:latin typeface="Andalus" pitchFamily="18" charset="-78"/>
              <a:cs typeface="Andalus" pitchFamily="18" charset="-78"/>
            </a:endParaRPr>
          </a:p>
        </p:txBody>
      </p:sp>
    </p:spTree>
    <p:extLst>
      <p:ext uri="{BB962C8B-B14F-4D97-AF65-F5344CB8AC3E}">
        <p14:creationId xmlns:p14="http://schemas.microsoft.com/office/powerpoint/2010/main" val="3810774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52400"/>
            <a:ext cx="9067800" cy="6629400"/>
          </a:xfrm>
        </p:spPr>
        <p:txBody>
          <a:bodyPr>
            <a:normAutofit fontScale="85000" lnSpcReduction="20000"/>
          </a:bodyPr>
          <a:lstStyle/>
          <a:p>
            <a:pPr algn="just">
              <a:lnSpc>
                <a:spcPct val="160000"/>
              </a:lnSpc>
            </a:pPr>
            <a:r>
              <a:rPr lang="en-US" sz="4200" dirty="0">
                <a:latin typeface="Andalus" pitchFamily="18" charset="-78"/>
                <a:cs typeface="Andalus" pitchFamily="18" charset="-78"/>
              </a:rPr>
              <a:t>Muscle </a:t>
            </a:r>
            <a:r>
              <a:rPr lang="en-US" sz="4200" dirty="0" smtClean="0">
                <a:latin typeface="Andalus" pitchFamily="18" charset="-78"/>
                <a:cs typeface="Andalus" pitchFamily="18" charset="-78"/>
              </a:rPr>
              <a:t>Fatigue</a:t>
            </a:r>
            <a:r>
              <a:rPr lang="en-US" sz="4200" dirty="0">
                <a:latin typeface="Andalus" pitchFamily="18" charset="-78"/>
                <a:cs typeface="Andalus" pitchFamily="18" charset="-78"/>
              </a:rPr>
              <a:t>:</a:t>
            </a:r>
            <a:endParaRPr lang="en-US" sz="4200" dirty="0" smtClean="0">
              <a:latin typeface="Andalus" pitchFamily="18" charset="-78"/>
              <a:cs typeface="Andalus" pitchFamily="18" charset="-78"/>
            </a:endParaRPr>
          </a:p>
          <a:p>
            <a:pPr algn="just">
              <a:lnSpc>
                <a:spcPct val="160000"/>
              </a:lnSpc>
            </a:pPr>
            <a:r>
              <a:rPr lang="en-US" sz="3300" dirty="0" smtClean="0">
                <a:latin typeface="Andalus" pitchFamily="18" charset="-78"/>
                <a:cs typeface="Andalus" pitchFamily="18" charset="-78"/>
              </a:rPr>
              <a:t>Muscle </a:t>
            </a:r>
            <a:r>
              <a:rPr lang="en-US" sz="3300" dirty="0">
                <a:latin typeface="Andalus" pitchFamily="18" charset="-78"/>
                <a:cs typeface="Andalus" pitchFamily="18" charset="-78"/>
              </a:rPr>
              <a:t>fatigue occurs when a muscle can no longer sustain its contraction during prolonged or intense physical activity. </a:t>
            </a:r>
            <a:endParaRPr lang="en-US" sz="3300" dirty="0" smtClean="0">
              <a:latin typeface="Andalus" pitchFamily="18" charset="-78"/>
              <a:cs typeface="Andalus" pitchFamily="18" charset="-78"/>
            </a:endParaRPr>
          </a:p>
          <a:p>
            <a:pPr algn="just">
              <a:lnSpc>
                <a:spcPct val="160000"/>
              </a:lnSpc>
            </a:pPr>
            <a:r>
              <a:rPr lang="en-US" sz="3800" b="1" dirty="0">
                <a:latin typeface="Andalus" pitchFamily="18" charset="-78"/>
                <a:cs typeface="Andalus" pitchFamily="18" charset="-78"/>
              </a:rPr>
              <a:t>Causes of Muscle Fatigue </a:t>
            </a:r>
          </a:p>
          <a:p>
            <a:pPr marL="651510" indent="-514350" algn="just">
              <a:lnSpc>
                <a:spcPct val="160000"/>
              </a:lnSpc>
              <a:buFont typeface="+mj-lt"/>
              <a:buAutoNum type="arabicPeriod"/>
            </a:pPr>
            <a:r>
              <a:rPr lang="en-US" sz="3300" dirty="0" smtClean="0">
                <a:latin typeface="Andalus" pitchFamily="18" charset="-78"/>
                <a:cs typeface="Andalus" pitchFamily="18" charset="-78"/>
              </a:rPr>
              <a:t>The </a:t>
            </a:r>
            <a:r>
              <a:rPr lang="en-US" sz="3300" dirty="0">
                <a:latin typeface="Andalus" pitchFamily="18" charset="-78"/>
                <a:cs typeface="Andalus" pitchFamily="18" charset="-78"/>
              </a:rPr>
              <a:t>primary cause is the depletion of muscle glycogen, which serves as the primary energy source for muscle fibers. As glycogen stores are exhausted, the muscle's ability to generate ATP diminishes, leading to a reduction in contractile force. </a:t>
            </a:r>
          </a:p>
        </p:txBody>
      </p:sp>
    </p:spTree>
    <p:extLst>
      <p:ext uri="{BB962C8B-B14F-4D97-AF65-F5344CB8AC3E}">
        <p14:creationId xmlns:p14="http://schemas.microsoft.com/office/powerpoint/2010/main" val="3103550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76200"/>
            <a:ext cx="8763000" cy="6629400"/>
          </a:xfrm>
        </p:spPr>
        <p:txBody>
          <a:bodyPr>
            <a:normAutofit fontScale="92500" lnSpcReduction="10000"/>
          </a:bodyPr>
          <a:lstStyle/>
          <a:p>
            <a:pPr algn="just">
              <a:lnSpc>
                <a:spcPct val="150000"/>
              </a:lnSpc>
            </a:pPr>
            <a:endParaRPr lang="en-US" dirty="0" smtClean="0"/>
          </a:p>
          <a:p>
            <a:pPr marL="651510" indent="-514350" algn="just">
              <a:lnSpc>
                <a:spcPct val="150000"/>
              </a:lnSpc>
              <a:buFont typeface="+mj-lt"/>
              <a:buAutoNum type="arabicPeriod" startAt="2"/>
            </a:pPr>
            <a:r>
              <a:rPr lang="en-US" dirty="0"/>
              <a:t>Another contributing factor is the reduced neuromuscular junction transmission, where acetylcholine release and receptor activation become less efficient after extended activity, impairing muscle contraction. </a:t>
            </a:r>
            <a:endParaRPr lang="en-US" dirty="0" smtClean="0"/>
          </a:p>
          <a:p>
            <a:pPr algn="just">
              <a:lnSpc>
                <a:spcPct val="150000"/>
              </a:lnSpc>
            </a:pPr>
            <a:endParaRPr lang="en-US" dirty="0" smtClean="0"/>
          </a:p>
          <a:p>
            <a:pPr marL="651510" indent="-514350" algn="just">
              <a:lnSpc>
                <a:spcPct val="150000"/>
              </a:lnSpc>
              <a:buFont typeface="+mj-lt"/>
              <a:buAutoNum type="arabicPeriod" startAt="3"/>
            </a:pPr>
            <a:r>
              <a:rPr lang="en-US" dirty="0" smtClean="0"/>
              <a:t>Additionally</a:t>
            </a:r>
            <a:r>
              <a:rPr lang="en-US" dirty="0"/>
              <a:t>, the interruption of muscle perfusion (blood flow) leads to rapid fatigue (within 1-2 minutes) due to the loss of oxygen and nutrients necessary for cellular energy production.</a:t>
            </a:r>
          </a:p>
          <a:p>
            <a:pPr marL="137160" indent="0" algn="just">
              <a:lnSpc>
                <a:spcPct val="150000"/>
              </a:lnSpc>
              <a:buNone/>
            </a:pPr>
            <a:endParaRPr lang="en-US" dirty="0"/>
          </a:p>
        </p:txBody>
      </p:sp>
    </p:spTree>
    <p:extLst>
      <p:ext uri="{BB962C8B-B14F-4D97-AF65-F5344CB8AC3E}">
        <p14:creationId xmlns:p14="http://schemas.microsoft.com/office/powerpoint/2010/main" val="3102264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3713" y="1600200"/>
            <a:ext cx="821657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167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28600"/>
            <a:ext cx="9067800" cy="6477000"/>
          </a:xfrm>
        </p:spPr>
        <p:txBody>
          <a:bodyPr>
            <a:normAutofit/>
          </a:bodyPr>
          <a:lstStyle/>
          <a:p>
            <a:pPr algn="just"/>
            <a:r>
              <a:rPr lang="en-US" dirty="0"/>
              <a:t>Myasthenia Gravis</a:t>
            </a:r>
          </a:p>
          <a:p>
            <a:pPr algn="just"/>
            <a:r>
              <a:rPr lang="en-US" dirty="0"/>
              <a:t>Myasthenia gravis is a serious autoimmune disorder characterized by muscle weakness and fatigue, often triggered by repetitive activity. It primarily affects women in their 20s and men in their 60s. </a:t>
            </a:r>
            <a:endParaRPr lang="ar-SA" dirty="0" smtClean="0"/>
          </a:p>
          <a:p>
            <a:pPr algn="just"/>
            <a:r>
              <a:rPr lang="en-US" dirty="0" smtClean="0"/>
              <a:t>The </a:t>
            </a:r>
            <a:r>
              <a:rPr lang="en-US" dirty="0"/>
              <a:t>disease occurs due to antibodies targeting nicotinic acetylcholine receptors, impairing neuromuscular transmission. </a:t>
            </a:r>
            <a:endParaRPr lang="en-US" dirty="0" smtClean="0"/>
          </a:p>
          <a:p>
            <a:pPr algn="just"/>
            <a:r>
              <a:rPr lang="en-US" dirty="0" smtClean="0"/>
              <a:t>There </a:t>
            </a:r>
            <a:r>
              <a:rPr lang="en-US" dirty="0"/>
              <a:t>are two main forms: one affecting </a:t>
            </a:r>
            <a:r>
              <a:rPr lang="en-US" dirty="0" err="1"/>
              <a:t>extraocular</a:t>
            </a:r>
            <a:r>
              <a:rPr lang="en-US" dirty="0"/>
              <a:t> muscles, and the other causing generalized skeletal muscle weakness. </a:t>
            </a:r>
            <a:endParaRPr lang="en-US" dirty="0" smtClean="0"/>
          </a:p>
          <a:p>
            <a:pPr algn="just"/>
            <a:r>
              <a:rPr lang="en-US" dirty="0" smtClean="0"/>
              <a:t>Symptoms </a:t>
            </a:r>
            <a:r>
              <a:rPr lang="en-US" dirty="0"/>
              <a:t>improve with rest or cholinesterase </a:t>
            </a:r>
            <a:r>
              <a:rPr lang="en-US" dirty="0" smtClean="0"/>
              <a:t>inhibitors(drugs), </a:t>
            </a:r>
            <a:r>
              <a:rPr lang="en-US" dirty="0"/>
              <a:t>which block acetylcholine breakdown, enhancing neurotransmitter availability.</a:t>
            </a:r>
          </a:p>
        </p:txBody>
      </p:sp>
    </p:spTree>
    <p:extLst>
      <p:ext uri="{BB962C8B-B14F-4D97-AF65-F5344CB8AC3E}">
        <p14:creationId xmlns:p14="http://schemas.microsoft.com/office/powerpoint/2010/main" val="411724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6553200"/>
          </a:xfrm>
        </p:spPr>
        <p:txBody>
          <a:bodyPr>
            <a:normAutofit fontScale="92500"/>
          </a:bodyPr>
          <a:lstStyle/>
          <a:p>
            <a:pPr algn="just">
              <a:lnSpc>
                <a:spcPct val="150000"/>
              </a:lnSpc>
            </a:pPr>
            <a:r>
              <a:rPr lang="en-US" sz="3500" dirty="0" smtClean="0"/>
              <a:t>Rigor Mortis:</a:t>
            </a:r>
            <a:endParaRPr lang="ar-SA" sz="3500" dirty="0" smtClean="0"/>
          </a:p>
          <a:p>
            <a:pPr algn="just">
              <a:lnSpc>
                <a:spcPct val="150000"/>
              </a:lnSpc>
            </a:pPr>
            <a:r>
              <a:rPr lang="en-US" dirty="0"/>
              <a:t>Several hours after death, all muscles enter a state of contracture called "rigor mortis," where muscles contract and become stiff without action potentials. This rigidity occurs due to the depletion of ATP, which is required to detach cross-bridges from actin filaments during muscle relaxation. Muscles remain in rigor until muscle proteins degrade, typically 15 to 25 hours later, due to autolysis from </a:t>
            </a:r>
            <a:r>
              <a:rPr lang="en-US" dirty="0" err="1"/>
              <a:t>lysosomal</a:t>
            </a:r>
            <a:r>
              <a:rPr lang="en-US" dirty="0"/>
              <a:t> enzymes. These processes occur more rapidly at higher temperatures.</a:t>
            </a:r>
            <a:endParaRPr lang="en-US" dirty="0" smtClean="0"/>
          </a:p>
        </p:txBody>
      </p:sp>
    </p:spTree>
    <p:extLst>
      <p:ext uri="{BB962C8B-B14F-4D97-AF65-F5344CB8AC3E}">
        <p14:creationId xmlns:p14="http://schemas.microsoft.com/office/powerpoint/2010/main" val="2519332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52400"/>
            <a:ext cx="9144000" cy="6705600"/>
          </a:xfrm>
        </p:spPr>
        <p:txBody>
          <a:bodyPr>
            <a:noAutofit/>
          </a:bodyPr>
          <a:lstStyle/>
          <a:p>
            <a:pPr marL="137160" indent="0" algn="just">
              <a:buNone/>
            </a:pPr>
            <a:r>
              <a:rPr lang="en-US" sz="3000" b="1" dirty="0">
                <a:latin typeface="Andalus" pitchFamily="18" charset="-78"/>
                <a:cs typeface="Andalus" pitchFamily="18" charset="-78"/>
              </a:rPr>
              <a:t>Muscle Hypertrophy and Muscle </a:t>
            </a:r>
            <a:r>
              <a:rPr lang="en-US" sz="3000" b="1" dirty="0" smtClean="0">
                <a:latin typeface="Andalus" pitchFamily="18" charset="-78"/>
                <a:cs typeface="Andalus" pitchFamily="18" charset="-78"/>
              </a:rPr>
              <a:t>Atrophy:</a:t>
            </a:r>
          </a:p>
          <a:p>
            <a:pPr algn="just"/>
            <a:r>
              <a:rPr lang="en-US" sz="3000" dirty="0">
                <a:latin typeface="Andalus" pitchFamily="18" charset="-78"/>
                <a:cs typeface="Andalus" pitchFamily="18" charset="-78"/>
              </a:rPr>
              <a:t>Muscle hypertrophy refers to an increase in muscle mass, while muscle atrophy refers to its decrease. Hypertrophy results from an increase in actin and myosin filaments within muscle fibers, leading to fiber hypertrophy. </a:t>
            </a:r>
            <a:endParaRPr lang="en-US" sz="3000" dirty="0" smtClean="0">
              <a:latin typeface="Andalus" pitchFamily="18" charset="-78"/>
              <a:cs typeface="Andalus" pitchFamily="18" charset="-78"/>
            </a:endParaRPr>
          </a:p>
          <a:p>
            <a:pPr algn="just"/>
            <a:r>
              <a:rPr lang="en-US" sz="3000" dirty="0" smtClean="0">
                <a:latin typeface="Andalus" pitchFamily="18" charset="-78"/>
                <a:cs typeface="Andalus" pitchFamily="18" charset="-78"/>
              </a:rPr>
              <a:t>This </a:t>
            </a:r>
            <a:r>
              <a:rPr lang="en-US" sz="3000" dirty="0">
                <a:latin typeface="Andalus" pitchFamily="18" charset="-78"/>
                <a:cs typeface="Andalus" pitchFamily="18" charset="-78"/>
              </a:rPr>
              <a:t>process is amplified by muscle loading during contraction, with significant hypertrophy occurring after just a few strong contractions daily over 6 to 10 </a:t>
            </a:r>
            <a:r>
              <a:rPr lang="en-US" sz="3000" dirty="0" smtClean="0">
                <a:latin typeface="Andalus" pitchFamily="18" charset="-78"/>
                <a:cs typeface="Andalus" pitchFamily="18" charset="-78"/>
              </a:rPr>
              <a:t>weeks.</a:t>
            </a:r>
          </a:p>
          <a:p>
            <a:pPr algn="just"/>
            <a:r>
              <a:rPr lang="en-US" sz="3000" dirty="0">
                <a:latin typeface="Andalus" pitchFamily="18" charset="-78"/>
                <a:cs typeface="Andalus" pitchFamily="18" charset="-78"/>
              </a:rPr>
              <a:t>Muscle atrophy is the reduction in muscle mass and strength, often due to disuse, aging, or certain medical </a:t>
            </a:r>
            <a:r>
              <a:rPr lang="en-US" sz="3000" dirty="0" smtClean="0">
                <a:latin typeface="Andalus" pitchFamily="18" charset="-78"/>
                <a:cs typeface="Andalus" pitchFamily="18" charset="-78"/>
              </a:rPr>
              <a:t>conditions.</a:t>
            </a:r>
          </a:p>
        </p:txBody>
      </p:sp>
    </p:spTree>
    <p:extLst>
      <p:ext uri="{BB962C8B-B14F-4D97-AF65-F5344CB8AC3E}">
        <p14:creationId xmlns:p14="http://schemas.microsoft.com/office/powerpoint/2010/main" val="2980915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3999" cy="2514600"/>
          </a:xfrm>
        </p:spPr>
        <p:txBody>
          <a:bodyPr>
            <a:normAutofit lnSpcReduction="10000"/>
          </a:bodyPr>
          <a:lstStyle/>
          <a:p>
            <a:pPr algn="just"/>
            <a:r>
              <a:rPr lang="en-US" dirty="0"/>
              <a:t>It occurs when there is a decrease in the size of muscle fibers, primarily due to a reduction in the synthesis of proteins like actin and myosin. This process is driven by an imbalance between protein degradation and protein synthesis, with the former dominating in atrophic muscles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3999" cy="430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064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52400"/>
            <a:ext cx="9067800" cy="6629400"/>
          </a:xfrm>
        </p:spPr>
        <p:txBody>
          <a:bodyPr>
            <a:normAutofit/>
          </a:bodyPr>
          <a:lstStyle/>
          <a:p>
            <a:pPr algn="just"/>
            <a:r>
              <a:rPr lang="en-US" sz="3700" b="1" dirty="0" smtClean="0">
                <a:latin typeface="Andalus" pitchFamily="18" charset="-78"/>
                <a:cs typeface="Andalus" pitchFamily="18" charset="-78"/>
              </a:rPr>
              <a:t>The Cross-bridge Cycle</a:t>
            </a:r>
          </a:p>
          <a:p>
            <a:pPr algn="just">
              <a:lnSpc>
                <a:spcPct val="150000"/>
              </a:lnSpc>
            </a:pPr>
            <a:r>
              <a:rPr lang="en-US" dirty="0" smtClean="0">
                <a:latin typeface="Andalus" pitchFamily="18" charset="-78"/>
                <a:cs typeface="Andalus" pitchFamily="18" charset="-78"/>
              </a:rPr>
              <a:t>During muscle contraction, the mechanism that drives the sliding of thick and thin filaments past one another is called the cross-bridge cycle. </a:t>
            </a:r>
            <a:endParaRPr lang="ar-SA" dirty="0" smtClean="0">
              <a:latin typeface="Andalus" pitchFamily="18" charset="-78"/>
              <a:cs typeface="Andalus" pitchFamily="18" charset="-78"/>
            </a:endParaRPr>
          </a:p>
          <a:p>
            <a:pPr algn="just">
              <a:lnSpc>
                <a:spcPct val="150000"/>
              </a:lnSpc>
            </a:pPr>
            <a:r>
              <a:rPr lang="en-US" dirty="0" smtClean="0">
                <a:latin typeface="Andalus" pitchFamily="18" charset="-78"/>
                <a:cs typeface="Andalus" pitchFamily="18" charset="-78"/>
              </a:rPr>
              <a:t>Actin filament is composed of double stranded F-actin protein that wrap around each other as a helix. Tropomyosin protein blocks attachment sites of myosin on actin molecule and thus prevent cross-bridge cycle while troponin attaches to tropomyosin.  </a:t>
            </a:r>
          </a:p>
        </p:txBody>
      </p:sp>
    </p:spTree>
    <p:extLst>
      <p:ext uri="{BB962C8B-B14F-4D97-AF65-F5344CB8AC3E}">
        <p14:creationId xmlns:p14="http://schemas.microsoft.com/office/powerpoint/2010/main" val="230522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76200"/>
            <a:ext cx="8763000" cy="6156960"/>
          </a:xfrm>
        </p:spPr>
        <p:txBody>
          <a:bodyPr>
            <a:normAutofit fontScale="92500" lnSpcReduction="10000"/>
          </a:bodyPr>
          <a:lstStyle/>
          <a:p>
            <a:pPr algn="just">
              <a:lnSpc>
                <a:spcPct val="150000"/>
              </a:lnSpc>
            </a:pPr>
            <a:r>
              <a:rPr lang="en-US" dirty="0" smtClean="0"/>
              <a:t>Cross Bridge cycle:</a:t>
            </a:r>
          </a:p>
          <a:p>
            <a:pPr algn="just">
              <a:lnSpc>
                <a:spcPct val="150000"/>
              </a:lnSpc>
            </a:pPr>
            <a:r>
              <a:rPr lang="en-US" dirty="0" smtClean="0"/>
              <a:t>Binding of actin and </a:t>
            </a:r>
            <a:r>
              <a:rPr lang="en-US" dirty="0" err="1" smtClean="0"/>
              <a:t>myocin</a:t>
            </a:r>
            <a:r>
              <a:rPr lang="en-US" dirty="0" smtClean="0"/>
              <a:t> </a:t>
            </a:r>
          </a:p>
          <a:p>
            <a:pPr algn="just">
              <a:lnSpc>
                <a:spcPct val="150000"/>
              </a:lnSpc>
            </a:pPr>
            <a:r>
              <a:rPr lang="en-US" dirty="0" smtClean="0"/>
              <a:t>Before </a:t>
            </a:r>
            <a:r>
              <a:rPr lang="en-US" dirty="0"/>
              <a:t>contraction begins, the heads of the </a:t>
            </a:r>
            <a:r>
              <a:rPr lang="en-US" dirty="0" smtClean="0"/>
              <a:t>cross-bridges </a:t>
            </a:r>
            <a:r>
              <a:rPr lang="en-US" dirty="0"/>
              <a:t>bind with ATP. The ATPase activity of </a:t>
            </a:r>
            <a:r>
              <a:rPr lang="en-US" dirty="0" smtClean="0"/>
              <a:t>the myosin </a:t>
            </a:r>
            <a:r>
              <a:rPr lang="en-US" dirty="0"/>
              <a:t>head immediately cleaves the ATP </a:t>
            </a:r>
            <a:r>
              <a:rPr lang="en-US" dirty="0" smtClean="0"/>
              <a:t>but leaves </a:t>
            </a:r>
            <a:r>
              <a:rPr lang="en-US" dirty="0"/>
              <a:t>the cleavage products, ADP plus </a:t>
            </a:r>
            <a:r>
              <a:rPr lang="en-US" dirty="0" smtClean="0"/>
              <a:t>phosphate ion</a:t>
            </a:r>
            <a:r>
              <a:rPr lang="en-US" dirty="0"/>
              <a:t>, bound to the head. In this state, </a:t>
            </a:r>
            <a:r>
              <a:rPr lang="en-US" dirty="0" smtClean="0"/>
              <a:t>the conformation </a:t>
            </a:r>
            <a:r>
              <a:rPr lang="en-US" dirty="0"/>
              <a:t>of the head is such that it </a:t>
            </a:r>
            <a:r>
              <a:rPr lang="en-US" dirty="0" smtClean="0"/>
              <a:t>extends perpendicularly </a:t>
            </a:r>
            <a:r>
              <a:rPr lang="en-US" dirty="0"/>
              <a:t>toward the actin filament but </a:t>
            </a:r>
            <a:r>
              <a:rPr lang="en-US" dirty="0" smtClean="0"/>
              <a:t>is not </a:t>
            </a:r>
            <a:r>
              <a:rPr lang="en-US" dirty="0"/>
              <a:t>yet attached to the actin. </a:t>
            </a:r>
          </a:p>
          <a:p>
            <a:pPr algn="just">
              <a:lnSpc>
                <a:spcPct val="150000"/>
              </a:lnSpc>
            </a:pPr>
            <a:endParaRPr lang="en-US" dirty="0"/>
          </a:p>
        </p:txBody>
      </p:sp>
    </p:spTree>
    <p:extLst>
      <p:ext uri="{BB962C8B-B14F-4D97-AF65-F5344CB8AC3E}">
        <p14:creationId xmlns:p14="http://schemas.microsoft.com/office/powerpoint/2010/main" val="3339130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304800"/>
            <a:ext cx="9067800" cy="6400800"/>
          </a:xfrm>
        </p:spPr>
        <p:txBody>
          <a:bodyPr>
            <a:normAutofit/>
          </a:bodyPr>
          <a:lstStyle/>
          <a:p>
            <a:pPr algn="just"/>
            <a:r>
              <a:rPr lang="en-US" sz="3400" b="1" dirty="0" smtClean="0">
                <a:latin typeface="Andalus" pitchFamily="18" charset="-78"/>
                <a:cs typeface="Andalus" pitchFamily="18" charset="-78"/>
              </a:rPr>
              <a:t>Power </a:t>
            </a:r>
            <a:r>
              <a:rPr lang="en-US" sz="3400" b="1" dirty="0" smtClean="0">
                <a:latin typeface="Andalus" pitchFamily="18" charset="-78"/>
                <a:cs typeface="Andalus" pitchFamily="18" charset="-78"/>
              </a:rPr>
              <a:t>stroke:</a:t>
            </a:r>
          </a:p>
          <a:p>
            <a:pPr algn="just"/>
            <a:r>
              <a:rPr lang="en-US" dirty="0" smtClean="0">
                <a:latin typeface="Andalus" pitchFamily="18" charset="-78"/>
                <a:cs typeface="Andalus" pitchFamily="18" charset="-78"/>
              </a:rPr>
              <a:t> </a:t>
            </a:r>
            <a:r>
              <a:rPr lang="en-US" dirty="0">
                <a:latin typeface="Andalus" pitchFamily="18" charset="-78"/>
                <a:cs typeface="Andalus" pitchFamily="18" charset="-78"/>
              </a:rPr>
              <a:t>When the troponin-tropomyosin complex </a:t>
            </a:r>
            <a:r>
              <a:rPr lang="en-US" dirty="0" smtClean="0">
                <a:latin typeface="Andalus" pitchFamily="18" charset="-78"/>
                <a:cs typeface="Andalus" pitchFamily="18" charset="-78"/>
              </a:rPr>
              <a:t>binds with </a:t>
            </a:r>
            <a:r>
              <a:rPr lang="en-US" dirty="0">
                <a:latin typeface="Andalus" pitchFamily="18" charset="-78"/>
                <a:cs typeface="Andalus" pitchFamily="18" charset="-78"/>
              </a:rPr>
              <a:t>calcium ions, active sites on the actin </a:t>
            </a:r>
            <a:r>
              <a:rPr lang="en-US" dirty="0" smtClean="0">
                <a:latin typeface="Andalus" pitchFamily="18" charset="-78"/>
                <a:cs typeface="Andalus" pitchFamily="18" charset="-78"/>
              </a:rPr>
              <a:t>filament are </a:t>
            </a:r>
            <a:r>
              <a:rPr lang="en-US" dirty="0">
                <a:latin typeface="Andalus" pitchFamily="18" charset="-78"/>
                <a:cs typeface="Andalus" pitchFamily="18" charset="-78"/>
              </a:rPr>
              <a:t>uncovered, and the myosin heads then </a:t>
            </a:r>
            <a:r>
              <a:rPr lang="en-US" dirty="0" smtClean="0">
                <a:latin typeface="Andalus" pitchFamily="18" charset="-78"/>
                <a:cs typeface="Andalus" pitchFamily="18" charset="-78"/>
              </a:rPr>
              <a:t>bind with these .</a:t>
            </a:r>
          </a:p>
          <a:p>
            <a:pPr algn="just"/>
            <a:r>
              <a:rPr lang="en-US" dirty="0" smtClean="0">
                <a:latin typeface="Andalus" pitchFamily="18" charset="-78"/>
                <a:cs typeface="Andalus" pitchFamily="18" charset="-78"/>
              </a:rPr>
              <a:t>T</a:t>
            </a:r>
            <a:r>
              <a:rPr lang="en-US" b="1" dirty="0" smtClean="0">
                <a:latin typeface="Andalus" pitchFamily="18" charset="-78"/>
                <a:cs typeface="Andalus" pitchFamily="18" charset="-78"/>
              </a:rPr>
              <a:t>he </a:t>
            </a:r>
            <a:r>
              <a:rPr lang="en-US" b="1" dirty="0">
                <a:latin typeface="Andalus" pitchFamily="18" charset="-78"/>
                <a:cs typeface="Andalus" pitchFamily="18" charset="-78"/>
              </a:rPr>
              <a:t>bond between the head of the </a:t>
            </a:r>
            <a:r>
              <a:rPr lang="en-US" b="1" dirty="0" smtClean="0">
                <a:latin typeface="Andalus" pitchFamily="18" charset="-78"/>
                <a:cs typeface="Andalus" pitchFamily="18" charset="-78"/>
              </a:rPr>
              <a:t>cross-bridge and </a:t>
            </a:r>
            <a:r>
              <a:rPr lang="en-US" b="1" dirty="0">
                <a:latin typeface="Andalus" pitchFamily="18" charset="-78"/>
                <a:cs typeface="Andalus" pitchFamily="18" charset="-78"/>
              </a:rPr>
              <a:t>the active site of the actin filament causes </a:t>
            </a:r>
            <a:r>
              <a:rPr lang="en-US" b="1" dirty="0" smtClean="0">
                <a:latin typeface="Andalus" pitchFamily="18" charset="-78"/>
                <a:cs typeface="Andalus" pitchFamily="18" charset="-78"/>
              </a:rPr>
              <a:t>a conformational </a:t>
            </a:r>
            <a:r>
              <a:rPr lang="en-US" b="1" dirty="0">
                <a:latin typeface="Andalus" pitchFamily="18" charset="-78"/>
                <a:cs typeface="Andalus" pitchFamily="18" charset="-78"/>
              </a:rPr>
              <a:t>change in the head, prompting </a:t>
            </a:r>
            <a:r>
              <a:rPr lang="en-US" b="1" dirty="0" smtClean="0">
                <a:latin typeface="Andalus" pitchFamily="18" charset="-78"/>
                <a:cs typeface="Andalus" pitchFamily="18" charset="-78"/>
              </a:rPr>
              <a:t>the head </a:t>
            </a:r>
            <a:r>
              <a:rPr lang="en-US" b="1" dirty="0">
                <a:latin typeface="Andalus" pitchFamily="18" charset="-78"/>
                <a:cs typeface="Andalus" pitchFamily="18" charset="-78"/>
              </a:rPr>
              <a:t>to tilt toward the arm of the </a:t>
            </a:r>
            <a:r>
              <a:rPr lang="en-US" b="1" dirty="0" smtClean="0">
                <a:latin typeface="Andalus" pitchFamily="18" charset="-78"/>
                <a:cs typeface="Andalus" pitchFamily="18" charset="-78"/>
              </a:rPr>
              <a:t>cross-bridge. </a:t>
            </a:r>
          </a:p>
          <a:p>
            <a:pPr algn="just"/>
            <a:r>
              <a:rPr lang="en-US" b="1" dirty="0" smtClean="0">
                <a:latin typeface="Andalus" pitchFamily="18" charset="-78"/>
                <a:cs typeface="Andalus" pitchFamily="18" charset="-78"/>
              </a:rPr>
              <a:t>This </a:t>
            </a:r>
            <a:r>
              <a:rPr lang="en-US" b="1" dirty="0">
                <a:latin typeface="Andalus" pitchFamily="18" charset="-78"/>
                <a:cs typeface="Andalus" pitchFamily="18" charset="-78"/>
              </a:rPr>
              <a:t>provides the power stroke for pulling </a:t>
            </a:r>
            <a:r>
              <a:rPr lang="en-US" b="1" dirty="0" smtClean="0">
                <a:latin typeface="Andalus" pitchFamily="18" charset="-78"/>
                <a:cs typeface="Andalus" pitchFamily="18" charset="-78"/>
              </a:rPr>
              <a:t>the actin </a:t>
            </a:r>
            <a:r>
              <a:rPr lang="en-US" b="1" dirty="0">
                <a:latin typeface="Andalus" pitchFamily="18" charset="-78"/>
                <a:cs typeface="Andalus" pitchFamily="18" charset="-78"/>
              </a:rPr>
              <a:t>filament. The energy that activates </a:t>
            </a:r>
            <a:r>
              <a:rPr lang="en-US" b="1" dirty="0" smtClean="0">
                <a:latin typeface="Andalus" pitchFamily="18" charset="-78"/>
                <a:cs typeface="Andalus" pitchFamily="18" charset="-78"/>
              </a:rPr>
              <a:t>the power </a:t>
            </a:r>
            <a:r>
              <a:rPr lang="en-US" b="1" dirty="0">
                <a:latin typeface="Andalus" pitchFamily="18" charset="-78"/>
                <a:cs typeface="Andalus" pitchFamily="18" charset="-78"/>
              </a:rPr>
              <a:t>stroke is the energy already stored, </a:t>
            </a:r>
            <a:r>
              <a:rPr lang="en-US" b="1" dirty="0" smtClean="0">
                <a:latin typeface="Andalus" pitchFamily="18" charset="-78"/>
                <a:cs typeface="Andalus" pitchFamily="18" charset="-78"/>
              </a:rPr>
              <a:t>by </a:t>
            </a:r>
            <a:r>
              <a:rPr lang="en-US" b="1" dirty="0">
                <a:latin typeface="Andalus" pitchFamily="18" charset="-78"/>
                <a:cs typeface="Andalus" pitchFamily="18" charset="-78"/>
              </a:rPr>
              <a:t>the conformational </a:t>
            </a:r>
            <a:r>
              <a:rPr lang="en-US" b="1" dirty="0" smtClean="0">
                <a:latin typeface="Andalus" pitchFamily="18" charset="-78"/>
                <a:cs typeface="Andalus" pitchFamily="18" charset="-78"/>
              </a:rPr>
              <a:t>change that </a:t>
            </a:r>
            <a:r>
              <a:rPr lang="en-US" b="1" dirty="0">
                <a:latin typeface="Andalus" pitchFamily="18" charset="-78"/>
                <a:cs typeface="Andalus" pitchFamily="18" charset="-78"/>
              </a:rPr>
              <a:t>occurred in the head when the ATP </a:t>
            </a:r>
            <a:r>
              <a:rPr lang="en-US" b="1" dirty="0" smtClean="0">
                <a:latin typeface="Andalus" pitchFamily="18" charset="-78"/>
                <a:cs typeface="Andalus" pitchFamily="18" charset="-78"/>
              </a:rPr>
              <a:t>molecule was </a:t>
            </a:r>
            <a:r>
              <a:rPr lang="en-US" b="1" dirty="0">
                <a:latin typeface="Andalus" pitchFamily="18" charset="-78"/>
                <a:cs typeface="Andalus" pitchFamily="18" charset="-78"/>
              </a:rPr>
              <a:t>cleaved earlier.</a:t>
            </a:r>
          </a:p>
          <a:p>
            <a:pPr algn="just"/>
            <a:endParaRPr lang="en-US" b="1" dirty="0" smtClean="0">
              <a:latin typeface="Andalus" pitchFamily="18" charset="-78"/>
              <a:cs typeface="Andalus" pitchFamily="18" charset="-78"/>
            </a:endParaRPr>
          </a:p>
          <a:p>
            <a:pPr algn="just"/>
            <a:endParaRPr lang="en-US" b="1" dirty="0">
              <a:latin typeface="Andalus" pitchFamily="18" charset="-78"/>
              <a:cs typeface="Andalus" pitchFamily="18" charset="-78"/>
            </a:endParaRPr>
          </a:p>
        </p:txBody>
      </p:sp>
    </p:spTree>
    <p:extLst>
      <p:ext uri="{BB962C8B-B14F-4D97-AF65-F5344CB8AC3E}">
        <p14:creationId xmlns:p14="http://schemas.microsoft.com/office/powerpoint/2010/main" val="637914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6553200"/>
          </a:xfrm>
        </p:spPr>
        <p:txBody>
          <a:bodyPr>
            <a:normAutofit/>
          </a:bodyPr>
          <a:lstStyle/>
          <a:p>
            <a:pPr algn="just"/>
            <a:r>
              <a:rPr lang="en-US" sz="3400" b="1" dirty="0" smtClean="0">
                <a:latin typeface="Andalus" pitchFamily="18" charset="-78"/>
                <a:cs typeface="Andalus" pitchFamily="18" charset="-78"/>
              </a:rPr>
              <a:t>Unbinding </a:t>
            </a:r>
            <a:r>
              <a:rPr lang="en-US" sz="3400" b="1" dirty="0" smtClean="0">
                <a:latin typeface="Andalus" pitchFamily="18" charset="-78"/>
                <a:cs typeface="Andalus" pitchFamily="18" charset="-78"/>
              </a:rPr>
              <a:t>of Myosin and Actin:</a:t>
            </a:r>
          </a:p>
          <a:p>
            <a:pPr algn="just"/>
            <a:r>
              <a:rPr lang="en-US" dirty="0" smtClean="0">
                <a:latin typeface="Andalus" pitchFamily="18" charset="-78"/>
                <a:cs typeface="Andalus" pitchFamily="18" charset="-78"/>
              </a:rPr>
              <a:t>A new ATP enters the ATPase site on the myosin head, triggering a conformational change in the head, which decreases the affinity of myosin for actin, so the myosin detaches from the actin.</a:t>
            </a:r>
          </a:p>
          <a:p>
            <a:pPr algn="just"/>
            <a:r>
              <a:rPr lang="en-US" dirty="0" smtClean="0">
                <a:latin typeface="Andalus" pitchFamily="18" charset="-78"/>
                <a:cs typeface="Andalus" pitchFamily="18" charset="-78"/>
              </a:rPr>
              <a:t>Soon after it binds to myosin’s ATPase site, ATP is split by hydrolysis into ADP and Pi, which releases energy. Some of the energy is captured by the myosin molecule as it goes into its high-energy conformation. Although ATP has been hydrolyzed at this point, the end- products of the reaction (ADP and Pi) remain bound to the ATPase site. If calcium is present, the cycle will continue by revisiting step 1.</a:t>
            </a:r>
          </a:p>
          <a:p>
            <a:pPr algn="just"/>
            <a:endParaRPr lang="en-US" dirty="0">
              <a:latin typeface="Andalus" pitchFamily="18" charset="-78"/>
              <a:cs typeface="Andalus" pitchFamily="18" charset="-78"/>
            </a:endParaRPr>
          </a:p>
        </p:txBody>
      </p:sp>
    </p:spTree>
    <p:extLst>
      <p:ext uri="{BB962C8B-B14F-4D97-AF65-F5344CB8AC3E}">
        <p14:creationId xmlns:p14="http://schemas.microsoft.com/office/powerpoint/2010/main" val="2474553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393"/>
          <a:stretch/>
        </p:blipFill>
        <p:spPr bwMode="auto">
          <a:xfrm>
            <a:off x="1" y="0"/>
            <a:ext cx="9123218" cy="69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776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4" y="27708"/>
            <a:ext cx="9130145" cy="673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004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0"/>
            <a:ext cx="9067800" cy="6858000"/>
          </a:xfrm>
        </p:spPr>
        <p:txBody>
          <a:bodyPr>
            <a:normAutofit/>
          </a:bodyPr>
          <a:lstStyle/>
          <a:p>
            <a:pPr algn="just"/>
            <a:r>
              <a:rPr lang="en-US" dirty="0">
                <a:latin typeface="Andalus" pitchFamily="18" charset="-78"/>
                <a:cs typeface="Andalus" pitchFamily="18" charset="-78"/>
              </a:rPr>
              <a:t>A</a:t>
            </a:r>
            <a:r>
              <a:rPr lang="en-US" dirty="0" smtClean="0">
                <a:latin typeface="Andalus" pitchFamily="18" charset="-78"/>
                <a:cs typeface="Andalus" pitchFamily="18" charset="-78"/>
              </a:rPr>
              <a:t>t any given time, some cross-bridges are starting the cycle, others are finishing it, and still others are at various stages in between and this help maintain muscular contraction. When the cross-bridge cycle stops and the contraction ends, the thin filaments passively slide back to their original position. </a:t>
            </a:r>
          </a:p>
          <a:p>
            <a:pPr algn="just"/>
            <a:r>
              <a:rPr lang="en-US" dirty="0" smtClean="0">
                <a:latin typeface="Andalus" pitchFamily="18" charset="-78"/>
                <a:cs typeface="Andalus" pitchFamily="18" charset="-78"/>
              </a:rPr>
              <a:t>A skeletal muscle fiber is capable of shortening to approximately 60% of its resting length. The cross-bridge cycle could continue indefinitely, so long as there is abundant ATP. To prevent this never-ending cycle from happening, the regulatory proteins troponin and tropomyosin interact with calcium, controlling the availability of myosin-binding sites on actin and thereby regulating the cross-bridge cycle.</a:t>
            </a:r>
            <a:endParaRPr lang="en-US" dirty="0">
              <a:latin typeface="Andalus" pitchFamily="18" charset="-78"/>
              <a:cs typeface="Andalus" pitchFamily="18" charset="-78"/>
            </a:endParaRPr>
          </a:p>
        </p:txBody>
      </p:sp>
    </p:spTree>
    <p:extLst>
      <p:ext uri="{BB962C8B-B14F-4D97-AF65-F5344CB8AC3E}">
        <p14:creationId xmlns:p14="http://schemas.microsoft.com/office/powerpoint/2010/main" val="1153877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763000" cy="6477000"/>
          </a:xfrm>
        </p:spPr>
        <p:txBody>
          <a:bodyPr>
            <a:normAutofit/>
          </a:bodyPr>
          <a:lstStyle/>
          <a:p>
            <a:pPr algn="just">
              <a:lnSpc>
                <a:spcPct val="150000"/>
              </a:lnSpc>
            </a:pPr>
            <a:r>
              <a:rPr lang="en-US" sz="4000" dirty="0">
                <a:latin typeface="Andalus" pitchFamily="18" charset="-78"/>
                <a:cs typeface="Andalus" pitchFamily="18" charset="-78"/>
              </a:rPr>
              <a:t>Skeletal Muscle Tone</a:t>
            </a:r>
            <a:r>
              <a:rPr lang="en-US" sz="4000" dirty="0" smtClean="0">
                <a:latin typeface="Andalus" pitchFamily="18" charset="-78"/>
                <a:cs typeface="Andalus" pitchFamily="18" charset="-78"/>
              </a:rPr>
              <a:t>.</a:t>
            </a:r>
          </a:p>
          <a:p>
            <a:pPr algn="just">
              <a:lnSpc>
                <a:spcPct val="150000"/>
              </a:lnSpc>
            </a:pPr>
            <a:r>
              <a:rPr lang="en-US" dirty="0" smtClean="0">
                <a:latin typeface="Andalus" pitchFamily="18" charset="-78"/>
                <a:cs typeface="Andalus" pitchFamily="18" charset="-78"/>
              </a:rPr>
              <a:t> </a:t>
            </a:r>
            <a:r>
              <a:rPr lang="en-US" dirty="0">
                <a:latin typeface="Andalus" pitchFamily="18" charset="-78"/>
                <a:cs typeface="Andalus" pitchFamily="18" charset="-78"/>
              </a:rPr>
              <a:t>Even when muscles are at rest, a certain amount of tautness usually remains, which is called muscle tone. Because normal skeletal muscle fibers do not contract without an action potential to stimulate the fibers, skeletal muscle tone results entirely from a low rate of nerve impulses coming from the spinal cord. </a:t>
            </a:r>
            <a:endParaRPr lang="en-US" dirty="0" smtClean="0">
              <a:latin typeface="Andalus" pitchFamily="18" charset="-78"/>
              <a:cs typeface="Andalus" pitchFamily="18" charset="-78"/>
            </a:endParaRPr>
          </a:p>
        </p:txBody>
      </p:sp>
    </p:spTree>
    <p:extLst>
      <p:ext uri="{BB962C8B-B14F-4D97-AF65-F5344CB8AC3E}">
        <p14:creationId xmlns:p14="http://schemas.microsoft.com/office/powerpoint/2010/main" val="1351661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ذرو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ذروة">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ذروة">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476</TotalTime>
  <Words>1011</Words>
  <Application>Microsoft Office PowerPoint</Application>
  <PresentationFormat>عرض على الشاشة (3:4)‏</PresentationFormat>
  <Paragraphs>40</Paragraphs>
  <Slides>16</Slides>
  <Notes>0</Notes>
  <HiddenSlides>0</HiddenSlides>
  <MMClips>0</MMClips>
  <ScaleCrop>false</ScaleCrop>
  <HeadingPairs>
    <vt:vector size="4" baseType="variant">
      <vt:variant>
        <vt:lpstr>نسق</vt:lpstr>
      </vt:variant>
      <vt:variant>
        <vt:i4>2</vt:i4>
      </vt:variant>
      <vt:variant>
        <vt:lpstr>عناوين الشرائح</vt:lpstr>
      </vt:variant>
      <vt:variant>
        <vt:i4>16</vt:i4>
      </vt:variant>
    </vt:vector>
  </HeadingPairs>
  <TitlesOfParts>
    <vt:vector size="18" baseType="lpstr">
      <vt:lpstr>ذروة</vt:lpstr>
      <vt:lpstr>نسق Office</vt:lpstr>
      <vt:lpstr>Skeletal Muscle Contraction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المستقبل للحاسبات - سنجار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 touch 1</dc:creator>
  <cp:lastModifiedBy>s touch 1</cp:lastModifiedBy>
  <cp:revision>28</cp:revision>
  <dcterms:created xsi:type="dcterms:W3CDTF">2025-04-18T15:38:22Z</dcterms:created>
  <dcterms:modified xsi:type="dcterms:W3CDTF">2025-04-28T07:10:45Z</dcterms:modified>
</cp:coreProperties>
</file>