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57" r:id="rId4"/>
    <p:sldId id="258" r:id="rId5"/>
    <p:sldId id="260" r:id="rId6"/>
    <p:sldId id="261" r:id="rId7"/>
    <p:sldId id="262" r:id="rId8"/>
    <p:sldId id="263" r:id="rId9"/>
    <p:sldId id="265" r:id="rId10"/>
    <p:sldId id="266" r:id="rId11"/>
    <p:sldId id="267" r:id="rId12"/>
    <p:sldId id="268" r:id="rId13"/>
    <p:sldId id="269" r:id="rId14"/>
    <p:sldId id="270" r:id="rId15"/>
    <p:sldId id="271" r:id="rId16"/>
    <p:sldId id="273" r:id="rId17"/>
    <p:sldId id="274" r:id="rId18"/>
    <p:sldId id="275" r:id="rId19"/>
    <p:sldId id="276" r:id="rId20"/>
    <p:sldId id="278" r:id="rId21"/>
    <p:sldId id="279" r:id="rId22"/>
    <p:sldId id="280" r:id="rId23"/>
    <p:sldId id="281" r:id="rId24"/>
    <p:sldId id="282"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3507" autoAdjust="0"/>
  </p:normalViewPr>
  <p:slideViewPr>
    <p:cSldViewPr snapToGrid="0">
      <p:cViewPr>
        <p:scale>
          <a:sx n="100" d="100"/>
          <a:sy n="100" d="100"/>
        </p:scale>
        <p:origin x="-5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0307B-B64B-459C-8CB0-552C1E230EF6}"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DD2B4-DFA9-42AA-BB28-DAA439D38C3C}" type="slidenum">
              <a:rPr lang="en-US" smtClean="0"/>
              <a:t>‹#›</a:t>
            </a:fld>
            <a:endParaRPr lang="en-US"/>
          </a:p>
        </p:txBody>
      </p:sp>
    </p:spTree>
    <p:extLst>
      <p:ext uri="{BB962C8B-B14F-4D97-AF65-F5344CB8AC3E}">
        <p14:creationId xmlns:p14="http://schemas.microsoft.com/office/powerpoint/2010/main" val="20116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6DDD2B4-DFA9-42AA-BB28-DAA439D38C3C}" type="slidenum">
              <a:rPr lang="en-US" smtClean="0"/>
              <a:t>2</a:t>
            </a:fld>
            <a:endParaRPr lang="en-US"/>
          </a:p>
        </p:txBody>
      </p:sp>
    </p:spTree>
    <p:extLst>
      <p:ext uri="{BB962C8B-B14F-4D97-AF65-F5344CB8AC3E}">
        <p14:creationId xmlns:p14="http://schemas.microsoft.com/office/powerpoint/2010/main" val="2285206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DRAM stores data as electrical charge in its memory cells, but this charge gradually leaks away over time. To prevent data loss, DRAM requires periodic refreshing, where the stored data is read and immediately rewritten. This process adds extra circuitry and cost to the system.</a:t>
            </a:r>
          </a:p>
        </p:txBody>
      </p:sp>
      <p:sp>
        <p:nvSpPr>
          <p:cNvPr id="4" name="Slide Number Placeholder 3"/>
          <p:cNvSpPr>
            <a:spLocks noGrp="1"/>
          </p:cNvSpPr>
          <p:nvPr>
            <p:ph type="sldNum" sz="quarter" idx="5"/>
          </p:nvPr>
        </p:nvSpPr>
        <p:spPr/>
        <p:txBody>
          <a:bodyPr/>
          <a:lstStyle/>
          <a:p>
            <a:fld id="{56DDD2B4-DFA9-42AA-BB28-DAA439D38C3C}" type="slidenum">
              <a:rPr lang="en-US" smtClean="0"/>
              <a:t>18</a:t>
            </a:fld>
            <a:endParaRPr lang="en-US"/>
          </a:p>
        </p:txBody>
      </p:sp>
    </p:spTree>
    <p:extLst>
      <p:ext uri="{BB962C8B-B14F-4D97-AF65-F5344CB8AC3E}">
        <p14:creationId xmlns:p14="http://schemas.microsoft.com/office/powerpoint/2010/main" val="1217732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DRAM stores data as electrical charge in its memory cells, but this charge gradually leaks away over time. To prevent data loss, DRAM requires periodic refreshing, where the stored data is read and immediately rewritten. This process adds extra circuitry and cost to the system.</a:t>
            </a:r>
          </a:p>
        </p:txBody>
      </p:sp>
      <p:sp>
        <p:nvSpPr>
          <p:cNvPr id="4" name="Slide Number Placeholder 3"/>
          <p:cNvSpPr>
            <a:spLocks noGrp="1"/>
          </p:cNvSpPr>
          <p:nvPr>
            <p:ph type="sldNum" sz="quarter" idx="5"/>
          </p:nvPr>
        </p:nvSpPr>
        <p:spPr/>
        <p:txBody>
          <a:bodyPr/>
          <a:lstStyle/>
          <a:p>
            <a:fld id="{56DDD2B4-DFA9-42AA-BB28-DAA439D38C3C}" type="slidenum">
              <a:rPr lang="en-US" smtClean="0"/>
              <a:t>19</a:t>
            </a:fld>
            <a:endParaRPr lang="en-US"/>
          </a:p>
        </p:txBody>
      </p:sp>
    </p:spTree>
    <p:extLst>
      <p:ext uri="{BB962C8B-B14F-4D97-AF65-F5344CB8AC3E}">
        <p14:creationId xmlns:p14="http://schemas.microsoft.com/office/powerpoint/2010/main" val="714460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6DDD2B4-DFA9-42AA-BB28-DAA439D38C3C}" type="slidenum">
              <a:rPr lang="en-US" smtClean="0"/>
              <a:t>20</a:t>
            </a:fld>
            <a:endParaRPr lang="en-US"/>
          </a:p>
        </p:txBody>
      </p:sp>
    </p:spTree>
    <p:extLst>
      <p:ext uri="{BB962C8B-B14F-4D97-AF65-F5344CB8AC3E}">
        <p14:creationId xmlns:p14="http://schemas.microsoft.com/office/powerpoint/2010/main" val="765186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 For example, frequently used mathematical functions or common commands in an operating system.</a:t>
            </a:r>
          </a:p>
          <a:p>
            <a:r>
              <a:rPr lang="en-US" sz="1600" dirty="0"/>
              <a:t>- For instance, if a web browser needs to render a webpage, accessing cached images and scripts can significantly speed up the loading time.</a:t>
            </a:r>
          </a:p>
          <a:p>
            <a:r>
              <a:rPr lang="en-US" sz="1600" dirty="0"/>
              <a:t>- An example would be a video game accessing cached textures or game assets during gameplay.</a:t>
            </a:r>
          </a:p>
          <a:p>
            <a:r>
              <a:rPr lang="en-US" sz="1600" dirty="0"/>
              <a:t>- For instance, in a word processing program, commonly used formatting options may be cached to speed up document editing.</a:t>
            </a:r>
          </a:p>
          <a:p>
            <a:r>
              <a:rPr lang="en-US" sz="1600" dirty="0"/>
              <a:t>- For example, a computer with a slower CPU but a larger cache may perform better in tasks involving repetitive calculations or data processing.</a:t>
            </a:r>
          </a:p>
          <a:p>
            <a:r>
              <a:rPr lang="en-US" sz="1600" dirty="0"/>
              <a:t>- An example would be a server system with multiple levels of cache memory, each catering to different types of data access patterns for improved performance.</a:t>
            </a:r>
          </a:p>
        </p:txBody>
      </p:sp>
      <p:sp>
        <p:nvSpPr>
          <p:cNvPr id="4" name="Slide Number Placeholder 3"/>
          <p:cNvSpPr>
            <a:spLocks noGrp="1"/>
          </p:cNvSpPr>
          <p:nvPr>
            <p:ph type="sldNum" sz="quarter" idx="5"/>
          </p:nvPr>
        </p:nvSpPr>
        <p:spPr/>
        <p:txBody>
          <a:bodyPr/>
          <a:lstStyle/>
          <a:p>
            <a:fld id="{56DDD2B4-DFA9-42AA-BB28-DAA439D38C3C}" type="slidenum">
              <a:rPr lang="en-US" smtClean="0"/>
              <a:t>21</a:t>
            </a:fld>
            <a:endParaRPr lang="en-US"/>
          </a:p>
        </p:txBody>
      </p:sp>
    </p:spTree>
    <p:extLst>
      <p:ext uri="{BB962C8B-B14F-4D97-AF65-F5344CB8AC3E}">
        <p14:creationId xmlns:p14="http://schemas.microsoft.com/office/powerpoint/2010/main" val="1651758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 For example, frequently used mathematical functions or common commands in an operating system.</a:t>
            </a:r>
          </a:p>
          <a:p>
            <a:r>
              <a:rPr lang="en-US" sz="1600" dirty="0"/>
              <a:t>- For instance, if a web browser needs to render a webpage, accessing cached images and scripts can significantly speed up the loading time.</a:t>
            </a:r>
          </a:p>
          <a:p>
            <a:r>
              <a:rPr lang="en-US" sz="1600" dirty="0"/>
              <a:t>- An example would be a video game accessing cached textures or game assets during gameplay.</a:t>
            </a:r>
          </a:p>
          <a:p>
            <a:r>
              <a:rPr lang="en-US" sz="1600" dirty="0"/>
              <a:t>- For instance, in a word processing program, commonly used formatting options may be cached to speed up document editing.</a:t>
            </a:r>
          </a:p>
          <a:p>
            <a:r>
              <a:rPr lang="en-US" sz="1600" dirty="0"/>
              <a:t>- For example, a computer with a slower CPU but a larger cache may perform better in tasks involving repetitive calculations or data processing.</a:t>
            </a:r>
          </a:p>
          <a:p>
            <a:r>
              <a:rPr lang="en-US" sz="1600" dirty="0"/>
              <a:t>- An example would be a server system with multiple levels of cache memory, each catering to different types of data access patterns for improved performance.</a:t>
            </a:r>
          </a:p>
        </p:txBody>
      </p:sp>
      <p:sp>
        <p:nvSpPr>
          <p:cNvPr id="4" name="Slide Number Placeholder 3"/>
          <p:cNvSpPr>
            <a:spLocks noGrp="1"/>
          </p:cNvSpPr>
          <p:nvPr>
            <p:ph type="sldNum" sz="quarter" idx="5"/>
          </p:nvPr>
        </p:nvSpPr>
        <p:spPr/>
        <p:txBody>
          <a:bodyPr/>
          <a:lstStyle/>
          <a:p>
            <a:fld id="{56DDD2B4-DFA9-42AA-BB28-DAA439D38C3C}" type="slidenum">
              <a:rPr lang="en-US" smtClean="0"/>
              <a:t>22</a:t>
            </a:fld>
            <a:endParaRPr lang="en-US"/>
          </a:p>
        </p:txBody>
      </p:sp>
    </p:spTree>
    <p:extLst>
      <p:ext uri="{BB962C8B-B14F-4D97-AF65-F5344CB8AC3E}">
        <p14:creationId xmlns:p14="http://schemas.microsoft.com/office/powerpoint/2010/main" val="1839416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6DDD2B4-DFA9-42AA-BB28-DAA439D38C3C}" type="slidenum">
              <a:rPr lang="en-US" smtClean="0"/>
              <a:t>23</a:t>
            </a:fld>
            <a:endParaRPr lang="en-US"/>
          </a:p>
        </p:txBody>
      </p:sp>
    </p:spTree>
    <p:extLst>
      <p:ext uri="{BB962C8B-B14F-4D97-AF65-F5344CB8AC3E}">
        <p14:creationId xmlns:p14="http://schemas.microsoft.com/office/powerpoint/2010/main" val="2047618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56DDD2B4-DFA9-42AA-BB28-DAA439D38C3C}" type="slidenum">
              <a:rPr lang="en-US" smtClean="0"/>
              <a:t>24</a:t>
            </a:fld>
            <a:endParaRPr lang="en-US"/>
          </a:p>
        </p:txBody>
      </p:sp>
    </p:spTree>
    <p:extLst>
      <p:ext uri="{BB962C8B-B14F-4D97-AF65-F5344CB8AC3E}">
        <p14:creationId xmlns:p14="http://schemas.microsoft.com/office/powerpoint/2010/main" val="397830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D0D0D"/>
                </a:solidFill>
                <a:effectLst/>
                <a:highlight>
                  <a:srgbClr val="FFFFFF"/>
                </a:highlight>
                <a:latin typeface="Söhne"/>
              </a:rPr>
              <a:t>Just like the brain controls all functions of the body, the CPU controls all operations of the computer, such as executing programs and managing resources.</a:t>
            </a:r>
          </a:p>
          <a:p>
            <a:endParaRPr lang="en-US" b="0" i="0" dirty="0">
              <a:solidFill>
                <a:srgbClr val="0D0D0D"/>
              </a:solidFill>
              <a:effectLst/>
              <a:highlight>
                <a:srgbClr val="FFFFFF"/>
              </a:highlight>
              <a:latin typeface="Söhne"/>
            </a:endParaRPr>
          </a:p>
          <a:p>
            <a:r>
              <a:rPr lang="en-US" b="0" i="0" dirty="0">
                <a:solidFill>
                  <a:srgbClr val="0D0D0D"/>
                </a:solidFill>
                <a:effectLst/>
                <a:highlight>
                  <a:srgbClr val="FFFFFF"/>
                </a:highlight>
                <a:latin typeface="Söhne"/>
              </a:rPr>
              <a:t>For example, when you type on a keyboard, the CPU processes the keystrokes and displays them on the screen.</a:t>
            </a:r>
          </a:p>
          <a:p>
            <a:endParaRPr lang="en-US" b="0" i="0" dirty="0">
              <a:solidFill>
                <a:srgbClr val="0D0D0D"/>
              </a:solidFill>
              <a:effectLst/>
              <a:highlight>
                <a:srgbClr val="FFFFFF"/>
              </a:highlight>
              <a:latin typeface="Söhne"/>
            </a:endParaRPr>
          </a:p>
          <a:p>
            <a:r>
              <a:rPr lang="en-US" b="0" i="0" dirty="0">
                <a:solidFill>
                  <a:srgbClr val="0D0D0D"/>
                </a:solidFill>
                <a:effectLst/>
                <a:highlight>
                  <a:srgbClr val="FFFFFF"/>
                </a:highlight>
                <a:latin typeface="Söhne"/>
              </a:rPr>
              <a:t>When you save a document, the CPU stores the data on the computer's hard drive. Similarly, when running a calculation, the CPU stores intermediate results in its memory.</a:t>
            </a:r>
          </a:p>
          <a:p>
            <a:endParaRPr lang="en-US" b="0" i="0" dirty="0">
              <a:solidFill>
                <a:srgbClr val="0D0D0D"/>
              </a:solidFill>
              <a:effectLst/>
              <a:highlight>
                <a:srgbClr val="FFFFFF"/>
              </a:highlight>
              <a:latin typeface="Söhne"/>
            </a:endParaRPr>
          </a:p>
          <a:p>
            <a:r>
              <a:rPr lang="en-US" b="0" i="0" dirty="0">
                <a:solidFill>
                  <a:srgbClr val="0D0D0D"/>
                </a:solidFill>
                <a:effectLst/>
                <a:highlight>
                  <a:srgbClr val="FFFFFF"/>
                </a:highlight>
                <a:latin typeface="Söhne"/>
              </a:rPr>
              <a:t>For instance, when you click on an icon to open a program, the CPU coordinates with other components like the memory and storage to execute the program and display it on the screen.</a:t>
            </a:r>
            <a:endParaRPr lang="en-US" dirty="0"/>
          </a:p>
        </p:txBody>
      </p:sp>
      <p:sp>
        <p:nvSpPr>
          <p:cNvPr id="4" name="Slide Number Placeholder 3"/>
          <p:cNvSpPr>
            <a:spLocks noGrp="1"/>
          </p:cNvSpPr>
          <p:nvPr>
            <p:ph type="sldNum" sz="quarter" idx="5"/>
          </p:nvPr>
        </p:nvSpPr>
        <p:spPr/>
        <p:txBody>
          <a:bodyPr/>
          <a:lstStyle/>
          <a:p>
            <a:fld id="{56DDD2B4-DFA9-42AA-BB28-DAA439D38C3C}" type="slidenum">
              <a:rPr lang="en-US" smtClean="0"/>
              <a:t>3</a:t>
            </a:fld>
            <a:endParaRPr lang="en-US"/>
          </a:p>
        </p:txBody>
      </p:sp>
    </p:spTree>
    <p:extLst>
      <p:ext uri="{BB962C8B-B14F-4D97-AF65-F5344CB8AC3E}">
        <p14:creationId xmlns:p14="http://schemas.microsoft.com/office/powerpoint/2010/main" val="193838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DD2B4-DFA9-42AA-BB28-DAA439D38C3C}" type="slidenum">
              <a:rPr lang="en-US" smtClean="0"/>
              <a:t>4</a:t>
            </a:fld>
            <a:endParaRPr lang="en-US"/>
          </a:p>
        </p:txBody>
      </p:sp>
    </p:spTree>
    <p:extLst>
      <p:ext uri="{BB962C8B-B14F-4D97-AF65-F5344CB8AC3E}">
        <p14:creationId xmlns:p14="http://schemas.microsoft.com/office/powerpoint/2010/main" val="948760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DRAM stores data as electrical charge in its memory cells, but this charge gradually leaks away over time. To prevent data loss, DRAM requires periodic refreshing, where the stored data is read and immediately rewritten. This process adds extra circuitry and cost to the system.</a:t>
            </a:r>
          </a:p>
        </p:txBody>
      </p:sp>
      <p:sp>
        <p:nvSpPr>
          <p:cNvPr id="4" name="Slide Number Placeholder 3"/>
          <p:cNvSpPr>
            <a:spLocks noGrp="1"/>
          </p:cNvSpPr>
          <p:nvPr>
            <p:ph type="sldNum" sz="quarter" idx="5"/>
          </p:nvPr>
        </p:nvSpPr>
        <p:spPr/>
        <p:txBody>
          <a:bodyPr/>
          <a:lstStyle/>
          <a:p>
            <a:fld id="{56DDD2B4-DFA9-42AA-BB28-DAA439D38C3C}" type="slidenum">
              <a:rPr lang="en-US" smtClean="0"/>
              <a:t>12</a:t>
            </a:fld>
            <a:endParaRPr lang="en-US"/>
          </a:p>
        </p:txBody>
      </p:sp>
    </p:spTree>
    <p:extLst>
      <p:ext uri="{BB962C8B-B14F-4D97-AF65-F5344CB8AC3E}">
        <p14:creationId xmlns:p14="http://schemas.microsoft.com/office/powerpoint/2010/main" val="230233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DRAM stores data as electrical charge in its memory cells, but this charge gradually leaks away over time. To prevent data loss, DRAM requires periodic refreshing, where the stored data is read and immediately rewritten. This process adds extra circuitry and cost to the system.</a:t>
            </a:r>
          </a:p>
        </p:txBody>
      </p:sp>
      <p:sp>
        <p:nvSpPr>
          <p:cNvPr id="4" name="Slide Number Placeholder 3"/>
          <p:cNvSpPr>
            <a:spLocks noGrp="1"/>
          </p:cNvSpPr>
          <p:nvPr>
            <p:ph type="sldNum" sz="quarter" idx="5"/>
          </p:nvPr>
        </p:nvSpPr>
        <p:spPr/>
        <p:txBody>
          <a:bodyPr/>
          <a:lstStyle/>
          <a:p>
            <a:fld id="{56DDD2B4-DFA9-42AA-BB28-DAA439D38C3C}" type="slidenum">
              <a:rPr lang="en-US" smtClean="0"/>
              <a:t>13</a:t>
            </a:fld>
            <a:endParaRPr lang="en-US"/>
          </a:p>
        </p:txBody>
      </p:sp>
    </p:spTree>
    <p:extLst>
      <p:ext uri="{BB962C8B-B14F-4D97-AF65-F5344CB8AC3E}">
        <p14:creationId xmlns:p14="http://schemas.microsoft.com/office/powerpoint/2010/main" val="2907027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DRAM stores data as electrical charge in its memory cells, but this charge gradually leaks away over time. To prevent data loss, DRAM requires periodic refreshing, where the stored data is read and immediately rewritten. This process adds extra circuitry and cost to the system.</a:t>
            </a:r>
          </a:p>
        </p:txBody>
      </p:sp>
      <p:sp>
        <p:nvSpPr>
          <p:cNvPr id="4" name="Slide Number Placeholder 3"/>
          <p:cNvSpPr>
            <a:spLocks noGrp="1"/>
          </p:cNvSpPr>
          <p:nvPr>
            <p:ph type="sldNum" sz="quarter" idx="5"/>
          </p:nvPr>
        </p:nvSpPr>
        <p:spPr/>
        <p:txBody>
          <a:bodyPr/>
          <a:lstStyle/>
          <a:p>
            <a:fld id="{56DDD2B4-DFA9-42AA-BB28-DAA439D38C3C}" type="slidenum">
              <a:rPr lang="en-US" smtClean="0"/>
              <a:t>14</a:t>
            </a:fld>
            <a:endParaRPr lang="en-US"/>
          </a:p>
        </p:txBody>
      </p:sp>
    </p:spTree>
    <p:extLst>
      <p:ext uri="{BB962C8B-B14F-4D97-AF65-F5344CB8AC3E}">
        <p14:creationId xmlns:p14="http://schemas.microsoft.com/office/powerpoint/2010/main" val="317081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DRAM stores data as electrical charge in its memory cells, but this charge gradually leaks away over time. To prevent data loss, DRAM requires periodic refreshing, where the stored data is read and immediately rewritten. This process adds extra circuitry and cost to the system.</a:t>
            </a:r>
          </a:p>
        </p:txBody>
      </p:sp>
      <p:sp>
        <p:nvSpPr>
          <p:cNvPr id="4" name="Slide Number Placeholder 3"/>
          <p:cNvSpPr>
            <a:spLocks noGrp="1"/>
          </p:cNvSpPr>
          <p:nvPr>
            <p:ph type="sldNum" sz="quarter" idx="5"/>
          </p:nvPr>
        </p:nvSpPr>
        <p:spPr/>
        <p:txBody>
          <a:bodyPr/>
          <a:lstStyle/>
          <a:p>
            <a:fld id="{56DDD2B4-DFA9-42AA-BB28-DAA439D38C3C}" type="slidenum">
              <a:rPr lang="en-US" smtClean="0"/>
              <a:t>15</a:t>
            </a:fld>
            <a:endParaRPr lang="en-US"/>
          </a:p>
        </p:txBody>
      </p:sp>
    </p:spTree>
    <p:extLst>
      <p:ext uri="{BB962C8B-B14F-4D97-AF65-F5344CB8AC3E}">
        <p14:creationId xmlns:p14="http://schemas.microsoft.com/office/powerpoint/2010/main" val="349250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DRAM stores data as electrical charge in its memory cells, but this charge gradually leaks away over time. To prevent data loss, DRAM requires periodic refreshing, where the stored data is read and immediately rewritten. This process adds extra circuitry and cost to the system.</a:t>
            </a:r>
          </a:p>
        </p:txBody>
      </p:sp>
      <p:sp>
        <p:nvSpPr>
          <p:cNvPr id="4" name="Slide Number Placeholder 3"/>
          <p:cNvSpPr>
            <a:spLocks noGrp="1"/>
          </p:cNvSpPr>
          <p:nvPr>
            <p:ph type="sldNum" sz="quarter" idx="5"/>
          </p:nvPr>
        </p:nvSpPr>
        <p:spPr/>
        <p:txBody>
          <a:bodyPr/>
          <a:lstStyle/>
          <a:p>
            <a:fld id="{56DDD2B4-DFA9-42AA-BB28-DAA439D38C3C}" type="slidenum">
              <a:rPr lang="en-US" smtClean="0"/>
              <a:t>16</a:t>
            </a:fld>
            <a:endParaRPr lang="en-US"/>
          </a:p>
        </p:txBody>
      </p:sp>
    </p:spTree>
    <p:extLst>
      <p:ext uri="{BB962C8B-B14F-4D97-AF65-F5344CB8AC3E}">
        <p14:creationId xmlns:p14="http://schemas.microsoft.com/office/powerpoint/2010/main" val="2994943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DRAM stores data as electrical charge in its memory cells, but this charge gradually leaks away over time. To prevent data loss, DRAM requires periodic refreshing, where the stored data is read and immediately rewritten. This process adds extra circuitry and cost to the system.</a:t>
            </a:r>
          </a:p>
        </p:txBody>
      </p:sp>
      <p:sp>
        <p:nvSpPr>
          <p:cNvPr id="4" name="Slide Number Placeholder 3"/>
          <p:cNvSpPr>
            <a:spLocks noGrp="1"/>
          </p:cNvSpPr>
          <p:nvPr>
            <p:ph type="sldNum" sz="quarter" idx="5"/>
          </p:nvPr>
        </p:nvSpPr>
        <p:spPr/>
        <p:txBody>
          <a:bodyPr/>
          <a:lstStyle/>
          <a:p>
            <a:fld id="{56DDD2B4-DFA9-42AA-BB28-DAA439D38C3C}" type="slidenum">
              <a:rPr lang="en-US" smtClean="0"/>
              <a:t>17</a:t>
            </a:fld>
            <a:endParaRPr lang="en-US"/>
          </a:p>
        </p:txBody>
      </p:sp>
    </p:spTree>
    <p:extLst>
      <p:ext uri="{BB962C8B-B14F-4D97-AF65-F5344CB8AC3E}">
        <p14:creationId xmlns:p14="http://schemas.microsoft.com/office/powerpoint/2010/main" val="3939752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177E3F-DDB4-8CAF-A141-F6109DCB3D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E96237B-22BF-277B-97B4-8B1347F999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3780467-121F-444E-98AC-5E4E41B62613}"/>
              </a:ext>
            </a:extLst>
          </p:cNvPr>
          <p:cNvSpPr>
            <a:spLocks noGrp="1"/>
          </p:cNvSpPr>
          <p:nvPr>
            <p:ph type="dt" sz="half" idx="10"/>
          </p:nvPr>
        </p:nvSpPr>
        <p:spPr/>
        <p:txBody>
          <a:bodyPr/>
          <a:lstStyle/>
          <a:p>
            <a:fld id="{CAA82953-2792-4278-B89B-7110AC555E1C}" type="datetimeFigureOut">
              <a:rPr lang="en-US" smtClean="0"/>
              <a:t>5/6/2025</a:t>
            </a:fld>
            <a:endParaRPr lang="en-US"/>
          </a:p>
        </p:txBody>
      </p:sp>
      <p:sp>
        <p:nvSpPr>
          <p:cNvPr id="5" name="Footer Placeholder 4">
            <a:extLst>
              <a:ext uri="{FF2B5EF4-FFF2-40B4-BE49-F238E27FC236}">
                <a16:creationId xmlns:a16="http://schemas.microsoft.com/office/drawing/2014/main" xmlns="" id="{42EF89CC-943F-5F02-0DC8-E7B144D3C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34C121-445F-6969-CCD4-7F0D59882018}"/>
              </a:ext>
            </a:extLst>
          </p:cNvPr>
          <p:cNvSpPr>
            <a:spLocks noGrp="1"/>
          </p:cNvSpPr>
          <p:nvPr>
            <p:ph type="sldNum" sz="quarter" idx="12"/>
          </p:nvPr>
        </p:nvSpPr>
        <p:spPr/>
        <p:txBody>
          <a:bodyPr/>
          <a:lstStyle/>
          <a:p>
            <a:fld id="{CF037573-FBAC-4740-9766-D30A3CDAE558}" type="slidenum">
              <a:rPr lang="en-US" smtClean="0"/>
              <a:t>‹#›</a:t>
            </a:fld>
            <a:endParaRPr lang="en-US"/>
          </a:p>
        </p:txBody>
      </p:sp>
    </p:spTree>
    <p:extLst>
      <p:ext uri="{BB962C8B-B14F-4D97-AF65-F5344CB8AC3E}">
        <p14:creationId xmlns:p14="http://schemas.microsoft.com/office/powerpoint/2010/main" val="280998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F7F90-1F66-FDC1-774B-194AEEFB7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48073FE-1097-526F-38C3-76842B7BD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17CDEF-558C-C0E3-D0A1-BF2DA6CB4387}"/>
              </a:ext>
            </a:extLst>
          </p:cNvPr>
          <p:cNvSpPr>
            <a:spLocks noGrp="1"/>
          </p:cNvSpPr>
          <p:nvPr>
            <p:ph type="dt" sz="half" idx="10"/>
          </p:nvPr>
        </p:nvSpPr>
        <p:spPr/>
        <p:txBody>
          <a:bodyPr/>
          <a:lstStyle/>
          <a:p>
            <a:fld id="{CAA82953-2792-4278-B89B-7110AC555E1C}" type="datetimeFigureOut">
              <a:rPr lang="en-US" smtClean="0"/>
              <a:t>5/6/2025</a:t>
            </a:fld>
            <a:endParaRPr lang="en-US"/>
          </a:p>
        </p:txBody>
      </p:sp>
      <p:sp>
        <p:nvSpPr>
          <p:cNvPr id="5" name="Footer Placeholder 4">
            <a:extLst>
              <a:ext uri="{FF2B5EF4-FFF2-40B4-BE49-F238E27FC236}">
                <a16:creationId xmlns:a16="http://schemas.microsoft.com/office/drawing/2014/main" xmlns="" id="{5B7F7D91-803F-B323-B065-BAEB156B3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2E8B7E-2238-0078-8DF2-E388F497A847}"/>
              </a:ext>
            </a:extLst>
          </p:cNvPr>
          <p:cNvSpPr>
            <a:spLocks noGrp="1"/>
          </p:cNvSpPr>
          <p:nvPr>
            <p:ph type="sldNum" sz="quarter" idx="12"/>
          </p:nvPr>
        </p:nvSpPr>
        <p:spPr/>
        <p:txBody>
          <a:bodyPr/>
          <a:lstStyle/>
          <a:p>
            <a:fld id="{CF037573-FBAC-4740-9766-D30A3CDAE558}" type="slidenum">
              <a:rPr lang="en-US" smtClean="0"/>
              <a:t>‹#›</a:t>
            </a:fld>
            <a:endParaRPr lang="en-US"/>
          </a:p>
        </p:txBody>
      </p:sp>
    </p:spTree>
    <p:extLst>
      <p:ext uri="{BB962C8B-B14F-4D97-AF65-F5344CB8AC3E}">
        <p14:creationId xmlns:p14="http://schemas.microsoft.com/office/powerpoint/2010/main" val="3059568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2BB5E20-6F4E-865B-BC49-C1B508E86C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041FE70-233D-5A43-31A9-B452ADBE57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8078E1-4EF9-9F94-843A-5378A6EC1D24}"/>
              </a:ext>
            </a:extLst>
          </p:cNvPr>
          <p:cNvSpPr>
            <a:spLocks noGrp="1"/>
          </p:cNvSpPr>
          <p:nvPr>
            <p:ph type="dt" sz="half" idx="10"/>
          </p:nvPr>
        </p:nvSpPr>
        <p:spPr/>
        <p:txBody>
          <a:bodyPr/>
          <a:lstStyle/>
          <a:p>
            <a:fld id="{CAA82953-2792-4278-B89B-7110AC555E1C}" type="datetimeFigureOut">
              <a:rPr lang="en-US" smtClean="0"/>
              <a:t>5/6/2025</a:t>
            </a:fld>
            <a:endParaRPr lang="en-US"/>
          </a:p>
        </p:txBody>
      </p:sp>
      <p:sp>
        <p:nvSpPr>
          <p:cNvPr id="5" name="Footer Placeholder 4">
            <a:extLst>
              <a:ext uri="{FF2B5EF4-FFF2-40B4-BE49-F238E27FC236}">
                <a16:creationId xmlns:a16="http://schemas.microsoft.com/office/drawing/2014/main" xmlns="" id="{E03C300E-2F5B-A44B-8AE4-77B7BA17F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9BD284-3661-91B0-7671-D07FD78BD635}"/>
              </a:ext>
            </a:extLst>
          </p:cNvPr>
          <p:cNvSpPr>
            <a:spLocks noGrp="1"/>
          </p:cNvSpPr>
          <p:nvPr>
            <p:ph type="sldNum" sz="quarter" idx="12"/>
          </p:nvPr>
        </p:nvSpPr>
        <p:spPr/>
        <p:txBody>
          <a:bodyPr/>
          <a:lstStyle/>
          <a:p>
            <a:fld id="{CF037573-FBAC-4740-9766-D30A3CDAE558}" type="slidenum">
              <a:rPr lang="en-US" smtClean="0"/>
              <a:t>‹#›</a:t>
            </a:fld>
            <a:endParaRPr lang="en-US"/>
          </a:p>
        </p:txBody>
      </p:sp>
    </p:spTree>
    <p:extLst>
      <p:ext uri="{BB962C8B-B14F-4D97-AF65-F5344CB8AC3E}">
        <p14:creationId xmlns:p14="http://schemas.microsoft.com/office/powerpoint/2010/main" val="335352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05039D-6CF9-E87D-312C-C46F45D811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B916722-334C-69C9-AB0A-DA6FE07C64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1E0240-173E-AAB8-8CC7-2952A8B0CEA9}"/>
              </a:ext>
            </a:extLst>
          </p:cNvPr>
          <p:cNvSpPr>
            <a:spLocks noGrp="1"/>
          </p:cNvSpPr>
          <p:nvPr>
            <p:ph type="dt" sz="half" idx="10"/>
          </p:nvPr>
        </p:nvSpPr>
        <p:spPr/>
        <p:txBody>
          <a:bodyPr/>
          <a:lstStyle/>
          <a:p>
            <a:fld id="{CAA82953-2792-4278-B89B-7110AC555E1C}" type="datetimeFigureOut">
              <a:rPr lang="en-US" smtClean="0"/>
              <a:t>5/6/2025</a:t>
            </a:fld>
            <a:endParaRPr lang="en-US"/>
          </a:p>
        </p:txBody>
      </p:sp>
      <p:sp>
        <p:nvSpPr>
          <p:cNvPr id="5" name="Footer Placeholder 4">
            <a:extLst>
              <a:ext uri="{FF2B5EF4-FFF2-40B4-BE49-F238E27FC236}">
                <a16:creationId xmlns:a16="http://schemas.microsoft.com/office/drawing/2014/main" xmlns="" id="{08652928-78DD-F789-6DAA-108FA9F32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1C9B32-636F-2F2D-FB0A-421E0C41FFC3}"/>
              </a:ext>
            </a:extLst>
          </p:cNvPr>
          <p:cNvSpPr>
            <a:spLocks noGrp="1"/>
          </p:cNvSpPr>
          <p:nvPr>
            <p:ph type="sldNum" sz="quarter" idx="12"/>
          </p:nvPr>
        </p:nvSpPr>
        <p:spPr/>
        <p:txBody>
          <a:bodyPr/>
          <a:lstStyle/>
          <a:p>
            <a:fld id="{CF037573-FBAC-4740-9766-D30A3CDAE558}" type="slidenum">
              <a:rPr lang="en-US" smtClean="0"/>
              <a:t>‹#›</a:t>
            </a:fld>
            <a:endParaRPr lang="en-US"/>
          </a:p>
        </p:txBody>
      </p:sp>
    </p:spTree>
    <p:extLst>
      <p:ext uri="{BB962C8B-B14F-4D97-AF65-F5344CB8AC3E}">
        <p14:creationId xmlns:p14="http://schemas.microsoft.com/office/powerpoint/2010/main" val="72291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57DAA-970C-6E39-690C-378FDE672D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199CBDD-897B-90D5-39BE-331A4EB932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263285-ECCB-9C9D-CBE9-6E9FC2D0F7CA}"/>
              </a:ext>
            </a:extLst>
          </p:cNvPr>
          <p:cNvSpPr>
            <a:spLocks noGrp="1"/>
          </p:cNvSpPr>
          <p:nvPr>
            <p:ph type="dt" sz="half" idx="10"/>
          </p:nvPr>
        </p:nvSpPr>
        <p:spPr/>
        <p:txBody>
          <a:bodyPr/>
          <a:lstStyle/>
          <a:p>
            <a:fld id="{CAA82953-2792-4278-B89B-7110AC555E1C}" type="datetimeFigureOut">
              <a:rPr lang="en-US" smtClean="0"/>
              <a:t>5/6/2025</a:t>
            </a:fld>
            <a:endParaRPr lang="en-US"/>
          </a:p>
        </p:txBody>
      </p:sp>
      <p:sp>
        <p:nvSpPr>
          <p:cNvPr id="5" name="Footer Placeholder 4">
            <a:extLst>
              <a:ext uri="{FF2B5EF4-FFF2-40B4-BE49-F238E27FC236}">
                <a16:creationId xmlns:a16="http://schemas.microsoft.com/office/drawing/2014/main" xmlns="" id="{39ED93D3-CCD8-75A9-4D3A-0EFC2975B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9D574C-67AC-2FFD-0412-925AE613F1A9}"/>
              </a:ext>
            </a:extLst>
          </p:cNvPr>
          <p:cNvSpPr>
            <a:spLocks noGrp="1"/>
          </p:cNvSpPr>
          <p:nvPr>
            <p:ph type="sldNum" sz="quarter" idx="12"/>
          </p:nvPr>
        </p:nvSpPr>
        <p:spPr/>
        <p:txBody>
          <a:bodyPr/>
          <a:lstStyle/>
          <a:p>
            <a:fld id="{CF037573-FBAC-4740-9766-D30A3CDAE558}" type="slidenum">
              <a:rPr lang="en-US" smtClean="0"/>
              <a:t>‹#›</a:t>
            </a:fld>
            <a:endParaRPr lang="en-US"/>
          </a:p>
        </p:txBody>
      </p:sp>
    </p:spTree>
    <p:extLst>
      <p:ext uri="{BB962C8B-B14F-4D97-AF65-F5344CB8AC3E}">
        <p14:creationId xmlns:p14="http://schemas.microsoft.com/office/powerpoint/2010/main" val="286305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299B91-D6A1-8378-B578-5048E968FC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C483984-E939-0488-EE84-3B3E643E5B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8E8E84D-D0AC-5BF9-8984-3E6013FF30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1FEF359-54BD-986E-B150-FE03BA454B7B}"/>
              </a:ext>
            </a:extLst>
          </p:cNvPr>
          <p:cNvSpPr>
            <a:spLocks noGrp="1"/>
          </p:cNvSpPr>
          <p:nvPr>
            <p:ph type="dt" sz="half" idx="10"/>
          </p:nvPr>
        </p:nvSpPr>
        <p:spPr/>
        <p:txBody>
          <a:bodyPr/>
          <a:lstStyle/>
          <a:p>
            <a:fld id="{CAA82953-2792-4278-B89B-7110AC555E1C}" type="datetimeFigureOut">
              <a:rPr lang="en-US" smtClean="0"/>
              <a:t>5/6/2025</a:t>
            </a:fld>
            <a:endParaRPr lang="en-US"/>
          </a:p>
        </p:txBody>
      </p:sp>
      <p:sp>
        <p:nvSpPr>
          <p:cNvPr id="6" name="Footer Placeholder 5">
            <a:extLst>
              <a:ext uri="{FF2B5EF4-FFF2-40B4-BE49-F238E27FC236}">
                <a16:creationId xmlns:a16="http://schemas.microsoft.com/office/drawing/2014/main" xmlns="" id="{5D01EBE2-9062-2C01-6936-A723B441A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8C104E2-721A-6DA7-3ECC-F40723B968BD}"/>
              </a:ext>
            </a:extLst>
          </p:cNvPr>
          <p:cNvSpPr>
            <a:spLocks noGrp="1"/>
          </p:cNvSpPr>
          <p:nvPr>
            <p:ph type="sldNum" sz="quarter" idx="12"/>
          </p:nvPr>
        </p:nvSpPr>
        <p:spPr/>
        <p:txBody>
          <a:bodyPr/>
          <a:lstStyle/>
          <a:p>
            <a:fld id="{CF037573-FBAC-4740-9766-D30A3CDAE558}" type="slidenum">
              <a:rPr lang="en-US" smtClean="0"/>
              <a:t>‹#›</a:t>
            </a:fld>
            <a:endParaRPr lang="en-US"/>
          </a:p>
        </p:txBody>
      </p:sp>
    </p:spTree>
    <p:extLst>
      <p:ext uri="{BB962C8B-B14F-4D97-AF65-F5344CB8AC3E}">
        <p14:creationId xmlns:p14="http://schemas.microsoft.com/office/powerpoint/2010/main" val="131692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629E6A-362E-E719-D5F1-398A90C8B0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3D5DCA8-7256-6391-798A-3A5EBFF4F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FE994B0-FB54-1C9C-B964-F1771D0025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01AA967-3CB0-E6FF-EE94-531E21CA4B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4E6249F-B368-0B5D-8522-3854DBDDAC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FBD26D2-0793-FCA2-37C2-6E02B09790DA}"/>
              </a:ext>
            </a:extLst>
          </p:cNvPr>
          <p:cNvSpPr>
            <a:spLocks noGrp="1"/>
          </p:cNvSpPr>
          <p:nvPr>
            <p:ph type="dt" sz="half" idx="10"/>
          </p:nvPr>
        </p:nvSpPr>
        <p:spPr/>
        <p:txBody>
          <a:bodyPr/>
          <a:lstStyle/>
          <a:p>
            <a:fld id="{CAA82953-2792-4278-B89B-7110AC555E1C}" type="datetimeFigureOut">
              <a:rPr lang="en-US" smtClean="0"/>
              <a:t>5/6/2025</a:t>
            </a:fld>
            <a:endParaRPr lang="en-US"/>
          </a:p>
        </p:txBody>
      </p:sp>
      <p:sp>
        <p:nvSpPr>
          <p:cNvPr id="8" name="Footer Placeholder 7">
            <a:extLst>
              <a:ext uri="{FF2B5EF4-FFF2-40B4-BE49-F238E27FC236}">
                <a16:creationId xmlns:a16="http://schemas.microsoft.com/office/drawing/2014/main" xmlns="" id="{ECD7BAE0-69DA-DBEE-BFA8-3F9E98A9E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2CDCFF4-A5C7-8336-407E-F817AFB63567}"/>
              </a:ext>
            </a:extLst>
          </p:cNvPr>
          <p:cNvSpPr>
            <a:spLocks noGrp="1"/>
          </p:cNvSpPr>
          <p:nvPr>
            <p:ph type="sldNum" sz="quarter" idx="12"/>
          </p:nvPr>
        </p:nvSpPr>
        <p:spPr/>
        <p:txBody>
          <a:bodyPr/>
          <a:lstStyle/>
          <a:p>
            <a:fld id="{CF037573-FBAC-4740-9766-D30A3CDAE558}" type="slidenum">
              <a:rPr lang="en-US" smtClean="0"/>
              <a:t>‹#›</a:t>
            </a:fld>
            <a:endParaRPr lang="en-US"/>
          </a:p>
        </p:txBody>
      </p:sp>
    </p:spTree>
    <p:extLst>
      <p:ext uri="{BB962C8B-B14F-4D97-AF65-F5344CB8AC3E}">
        <p14:creationId xmlns:p14="http://schemas.microsoft.com/office/powerpoint/2010/main" val="11912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D729B-1CE3-6599-B7C4-D43F8236B5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E826EC4-E8E3-CF61-D0BA-EDD8D1FCB923}"/>
              </a:ext>
            </a:extLst>
          </p:cNvPr>
          <p:cNvSpPr>
            <a:spLocks noGrp="1"/>
          </p:cNvSpPr>
          <p:nvPr>
            <p:ph type="dt" sz="half" idx="10"/>
          </p:nvPr>
        </p:nvSpPr>
        <p:spPr/>
        <p:txBody>
          <a:bodyPr/>
          <a:lstStyle/>
          <a:p>
            <a:fld id="{CAA82953-2792-4278-B89B-7110AC555E1C}" type="datetimeFigureOut">
              <a:rPr lang="en-US" smtClean="0"/>
              <a:t>5/6/2025</a:t>
            </a:fld>
            <a:endParaRPr lang="en-US"/>
          </a:p>
        </p:txBody>
      </p:sp>
      <p:sp>
        <p:nvSpPr>
          <p:cNvPr id="4" name="Footer Placeholder 3">
            <a:extLst>
              <a:ext uri="{FF2B5EF4-FFF2-40B4-BE49-F238E27FC236}">
                <a16:creationId xmlns:a16="http://schemas.microsoft.com/office/drawing/2014/main" xmlns="" id="{860D4E01-3986-8760-1CB0-EE6EE382D4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74F211A-74EB-5B29-FB13-8CAEC237FC93}"/>
              </a:ext>
            </a:extLst>
          </p:cNvPr>
          <p:cNvSpPr>
            <a:spLocks noGrp="1"/>
          </p:cNvSpPr>
          <p:nvPr>
            <p:ph type="sldNum" sz="quarter" idx="12"/>
          </p:nvPr>
        </p:nvSpPr>
        <p:spPr/>
        <p:txBody>
          <a:bodyPr/>
          <a:lstStyle/>
          <a:p>
            <a:fld id="{CF037573-FBAC-4740-9766-D30A3CDAE558}" type="slidenum">
              <a:rPr lang="en-US" smtClean="0"/>
              <a:t>‹#›</a:t>
            </a:fld>
            <a:endParaRPr lang="en-US"/>
          </a:p>
        </p:txBody>
      </p:sp>
    </p:spTree>
    <p:extLst>
      <p:ext uri="{BB962C8B-B14F-4D97-AF65-F5344CB8AC3E}">
        <p14:creationId xmlns:p14="http://schemas.microsoft.com/office/powerpoint/2010/main" val="100631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2C0E0E-78F4-545C-1AAB-0165A5E000BD}"/>
              </a:ext>
            </a:extLst>
          </p:cNvPr>
          <p:cNvSpPr>
            <a:spLocks noGrp="1"/>
          </p:cNvSpPr>
          <p:nvPr>
            <p:ph type="dt" sz="half" idx="10"/>
          </p:nvPr>
        </p:nvSpPr>
        <p:spPr/>
        <p:txBody>
          <a:bodyPr/>
          <a:lstStyle/>
          <a:p>
            <a:fld id="{CAA82953-2792-4278-B89B-7110AC555E1C}" type="datetimeFigureOut">
              <a:rPr lang="en-US" smtClean="0"/>
              <a:t>5/6/2025</a:t>
            </a:fld>
            <a:endParaRPr lang="en-US"/>
          </a:p>
        </p:txBody>
      </p:sp>
      <p:sp>
        <p:nvSpPr>
          <p:cNvPr id="3" name="Footer Placeholder 2">
            <a:extLst>
              <a:ext uri="{FF2B5EF4-FFF2-40B4-BE49-F238E27FC236}">
                <a16:creationId xmlns:a16="http://schemas.microsoft.com/office/drawing/2014/main" xmlns="" id="{8A82D068-8F25-E1E3-7B13-4F4EE0ED55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5FF775D-DDCC-8105-1650-777E6EE48733}"/>
              </a:ext>
            </a:extLst>
          </p:cNvPr>
          <p:cNvSpPr>
            <a:spLocks noGrp="1"/>
          </p:cNvSpPr>
          <p:nvPr>
            <p:ph type="sldNum" sz="quarter" idx="12"/>
          </p:nvPr>
        </p:nvSpPr>
        <p:spPr/>
        <p:txBody>
          <a:bodyPr/>
          <a:lstStyle/>
          <a:p>
            <a:fld id="{CF037573-FBAC-4740-9766-D30A3CDAE558}" type="slidenum">
              <a:rPr lang="en-US" smtClean="0"/>
              <a:t>‹#›</a:t>
            </a:fld>
            <a:endParaRPr lang="en-US"/>
          </a:p>
        </p:txBody>
      </p:sp>
    </p:spTree>
    <p:extLst>
      <p:ext uri="{BB962C8B-B14F-4D97-AF65-F5344CB8AC3E}">
        <p14:creationId xmlns:p14="http://schemas.microsoft.com/office/powerpoint/2010/main" val="192968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9E0E84-26C7-09C8-8673-26455D7C5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BCA3E83-9AB3-5628-7552-943694DC0D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5FD18E7-0DE1-9DF0-76BC-BE919D8AA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1CA49B9-6F35-A5BC-6989-C8D21AF7A47F}"/>
              </a:ext>
            </a:extLst>
          </p:cNvPr>
          <p:cNvSpPr>
            <a:spLocks noGrp="1"/>
          </p:cNvSpPr>
          <p:nvPr>
            <p:ph type="dt" sz="half" idx="10"/>
          </p:nvPr>
        </p:nvSpPr>
        <p:spPr/>
        <p:txBody>
          <a:bodyPr/>
          <a:lstStyle/>
          <a:p>
            <a:fld id="{CAA82953-2792-4278-B89B-7110AC555E1C}" type="datetimeFigureOut">
              <a:rPr lang="en-US" smtClean="0"/>
              <a:t>5/6/2025</a:t>
            </a:fld>
            <a:endParaRPr lang="en-US"/>
          </a:p>
        </p:txBody>
      </p:sp>
      <p:sp>
        <p:nvSpPr>
          <p:cNvPr id="6" name="Footer Placeholder 5">
            <a:extLst>
              <a:ext uri="{FF2B5EF4-FFF2-40B4-BE49-F238E27FC236}">
                <a16:creationId xmlns:a16="http://schemas.microsoft.com/office/drawing/2014/main" xmlns="" id="{DFC87BDB-01CA-9303-DBAF-03E8A2A69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B579F7B-FEF6-6072-0DC9-A2B3722C52EC}"/>
              </a:ext>
            </a:extLst>
          </p:cNvPr>
          <p:cNvSpPr>
            <a:spLocks noGrp="1"/>
          </p:cNvSpPr>
          <p:nvPr>
            <p:ph type="sldNum" sz="quarter" idx="12"/>
          </p:nvPr>
        </p:nvSpPr>
        <p:spPr/>
        <p:txBody>
          <a:bodyPr/>
          <a:lstStyle/>
          <a:p>
            <a:fld id="{CF037573-FBAC-4740-9766-D30A3CDAE558}" type="slidenum">
              <a:rPr lang="en-US" smtClean="0"/>
              <a:t>‹#›</a:t>
            </a:fld>
            <a:endParaRPr lang="en-US"/>
          </a:p>
        </p:txBody>
      </p:sp>
    </p:spTree>
    <p:extLst>
      <p:ext uri="{BB962C8B-B14F-4D97-AF65-F5344CB8AC3E}">
        <p14:creationId xmlns:p14="http://schemas.microsoft.com/office/powerpoint/2010/main" val="182866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7E257-89BA-B705-84D7-42B13CDF05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767F653-2A3C-DBE3-42B4-E1AB49A967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102C99E-7B07-5296-7417-E4F05001F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89ADF6B-65C5-CE67-955B-B0EEBFBCF4E9}"/>
              </a:ext>
            </a:extLst>
          </p:cNvPr>
          <p:cNvSpPr>
            <a:spLocks noGrp="1"/>
          </p:cNvSpPr>
          <p:nvPr>
            <p:ph type="dt" sz="half" idx="10"/>
          </p:nvPr>
        </p:nvSpPr>
        <p:spPr/>
        <p:txBody>
          <a:bodyPr/>
          <a:lstStyle/>
          <a:p>
            <a:fld id="{CAA82953-2792-4278-B89B-7110AC555E1C}" type="datetimeFigureOut">
              <a:rPr lang="en-US" smtClean="0"/>
              <a:t>5/6/2025</a:t>
            </a:fld>
            <a:endParaRPr lang="en-US"/>
          </a:p>
        </p:txBody>
      </p:sp>
      <p:sp>
        <p:nvSpPr>
          <p:cNvPr id="6" name="Footer Placeholder 5">
            <a:extLst>
              <a:ext uri="{FF2B5EF4-FFF2-40B4-BE49-F238E27FC236}">
                <a16:creationId xmlns:a16="http://schemas.microsoft.com/office/drawing/2014/main" xmlns="" id="{413DC468-57E1-E62B-5EEF-08EF61C12B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0C23CD9-B1FE-0E66-7BA9-2E3F799EA832}"/>
              </a:ext>
            </a:extLst>
          </p:cNvPr>
          <p:cNvSpPr>
            <a:spLocks noGrp="1"/>
          </p:cNvSpPr>
          <p:nvPr>
            <p:ph type="sldNum" sz="quarter" idx="12"/>
          </p:nvPr>
        </p:nvSpPr>
        <p:spPr/>
        <p:txBody>
          <a:bodyPr/>
          <a:lstStyle/>
          <a:p>
            <a:fld id="{CF037573-FBAC-4740-9766-D30A3CDAE558}" type="slidenum">
              <a:rPr lang="en-US" smtClean="0"/>
              <a:t>‹#›</a:t>
            </a:fld>
            <a:endParaRPr lang="en-US"/>
          </a:p>
        </p:txBody>
      </p:sp>
    </p:spTree>
    <p:extLst>
      <p:ext uri="{BB962C8B-B14F-4D97-AF65-F5344CB8AC3E}">
        <p14:creationId xmlns:p14="http://schemas.microsoft.com/office/powerpoint/2010/main" val="289868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549DA42-6E18-AF31-0144-6856D6DB6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12ACAE1-69F3-1957-0916-1CEA389F48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DED4CEC-22A7-9EB0-72C8-950A23542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A82953-2792-4278-B89B-7110AC555E1C}" type="datetimeFigureOut">
              <a:rPr lang="en-US" smtClean="0"/>
              <a:t>5/6/2025</a:t>
            </a:fld>
            <a:endParaRPr lang="en-US"/>
          </a:p>
        </p:txBody>
      </p:sp>
      <p:sp>
        <p:nvSpPr>
          <p:cNvPr id="5" name="Footer Placeholder 4">
            <a:extLst>
              <a:ext uri="{FF2B5EF4-FFF2-40B4-BE49-F238E27FC236}">
                <a16:creationId xmlns:a16="http://schemas.microsoft.com/office/drawing/2014/main" xmlns="" id="{849039DE-DB0D-4A5D-A38A-F622B3AAD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2DDA6F00-4E68-4A0C-7CB4-07310CE48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037573-FBAC-4740-9766-D30A3CDAE558}" type="slidenum">
              <a:rPr lang="en-US" smtClean="0"/>
              <a:t>‹#›</a:t>
            </a:fld>
            <a:endParaRPr lang="en-US"/>
          </a:p>
        </p:txBody>
      </p:sp>
    </p:spTree>
    <p:extLst>
      <p:ext uri="{BB962C8B-B14F-4D97-AF65-F5344CB8AC3E}">
        <p14:creationId xmlns:p14="http://schemas.microsoft.com/office/powerpoint/2010/main" val="3591134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02B95E51-E376-F24C-E18D-88B738B7F41B}"/>
              </a:ext>
            </a:extLst>
          </p:cNvPr>
          <p:cNvSpPr txBox="1">
            <a:spLocks/>
          </p:cNvSpPr>
          <p:nvPr/>
        </p:nvSpPr>
        <p:spPr>
          <a:xfrm>
            <a:off x="2540761" y="288438"/>
            <a:ext cx="7109014" cy="1655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mn-lt"/>
              </a:rPr>
              <a:t>Al-</a:t>
            </a:r>
            <a:r>
              <a:rPr lang="en-US" sz="3600" b="1" dirty="0" err="1">
                <a:latin typeface="+mn-lt"/>
              </a:rPr>
              <a:t>Mustaqbal</a:t>
            </a:r>
            <a:r>
              <a:rPr lang="en-US" sz="3600" b="1" dirty="0">
                <a:latin typeface="+mn-lt"/>
              </a:rPr>
              <a:t> University</a:t>
            </a:r>
            <a:r>
              <a:rPr lang="en-US" sz="3600" dirty="0">
                <a:latin typeface="+mn-lt"/>
              </a:rPr>
              <a:t/>
            </a:r>
            <a:br>
              <a:rPr lang="en-US" sz="3600" dirty="0">
                <a:latin typeface="+mn-lt"/>
              </a:rPr>
            </a:br>
            <a:r>
              <a:rPr lang="en-US" sz="3200" b="1" dirty="0">
                <a:latin typeface="+mn-lt"/>
              </a:rPr>
              <a:t>College of Engineering &amp; Technology</a:t>
            </a:r>
            <a:r>
              <a:rPr lang="en-US" sz="3600" dirty="0">
                <a:latin typeface="+mn-lt"/>
              </a:rPr>
              <a:t/>
            </a:r>
            <a:br>
              <a:rPr lang="en-US" sz="3600" dirty="0">
                <a:latin typeface="+mn-lt"/>
              </a:rPr>
            </a:br>
            <a:r>
              <a:rPr lang="en-US" sz="2800" dirty="0">
                <a:latin typeface="+mn-lt"/>
              </a:rPr>
              <a:t>Computer Engineering Department</a:t>
            </a:r>
            <a:endParaRPr lang="en-US" sz="3600" dirty="0">
              <a:latin typeface="+mn-lt"/>
            </a:endParaRPr>
          </a:p>
        </p:txBody>
      </p:sp>
      <p:sp>
        <p:nvSpPr>
          <p:cNvPr id="12" name="Subtitle 2">
            <a:extLst>
              <a:ext uri="{FF2B5EF4-FFF2-40B4-BE49-F238E27FC236}">
                <a16:creationId xmlns:a16="http://schemas.microsoft.com/office/drawing/2014/main" xmlns="" id="{86B60DEF-A010-10AC-BC18-24D0A7727FD8}"/>
              </a:ext>
            </a:extLst>
          </p:cNvPr>
          <p:cNvSpPr txBox="1">
            <a:spLocks/>
          </p:cNvSpPr>
          <p:nvPr/>
        </p:nvSpPr>
        <p:spPr>
          <a:xfrm>
            <a:off x="2389988" y="2163328"/>
            <a:ext cx="7412019" cy="75303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a:solidFill>
                  <a:srgbClr val="C00000"/>
                </a:solidFill>
              </a:rPr>
              <a:t>Computer Fundamentals</a:t>
            </a:r>
          </a:p>
        </p:txBody>
      </p:sp>
      <p:sp>
        <p:nvSpPr>
          <p:cNvPr id="13" name="Title 1">
            <a:extLst>
              <a:ext uri="{FF2B5EF4-FFF2-40B4-BE49-F238E27FC236}">
                <a16:creationId xmlns:a16="http://schemas.microsoft.com/office/drawing/2014/main" xmlns="" id="{0A3D1FD2-9CB5-6677-8511-27389C5AD6F4}"/>
              </a:ext>
            </a:extLst>
          </p:cNvPr>
          <p:cNvSpPr txBox="1">
            <a:spLocks/>
          </p:cNvSpPr>
          <p:nvPr/>
        </p:nvSpPr>
        <p:spPr>
          <a:xfrm>
            <a:off x="1524000" y="636810"/>
            <a:ext cx="9144000" cy="10004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pic>
        <p:nvPicPr>
          <p:cNvPr id="14" name="Picture 13">
            <a:extLst>
              <a:ext uri="{FF2B5EF4-FFF2-40B4-BE49-F238E27FC236}">
                <a16:creationId xmlns:a16="http://schemas.microsoft.com/office/drawing/2014/main" xmlns="" id="{03595963-C9B0-F85D-6B63-9B28954929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8675" y="331588"/>
            <a:ext cx="1694432" cy="2069232"/>
          </a:xfrm>
          <a:prstGeom prst="rect">
            <a:avLst/>
          </a:prstGeom>
        </p:spPr>
      </p:pic>
      <p:pic>
        <p:nvPicPr>
          <p:cNvPr id="15" name="Picture 14">
            <a:extLst>
              <a:ext uri="{FF2B5EF4-FFF2-40B4-BE49-F238E27FC236}">
                <a16:creationId xmlns:a16="http://schemas.microsoft.com/office/drawing/2014/main" xmlns="" id="{EDBB0CFE-D247-8D35-ABFB-154FD73893C0}"/>
              </a:ext>
            </a:extLst>
          </p:cNvPr>
          <p:cNvPicPr>
            <a:picLocks noChangeAspect="1"/>
          </p:cNvPicPr>
          <p:nvPr/>
        </p:nvPicPr>
        <p:blipFill>
          <a:blip r:embed="rId3"/>
          <a:stretch>
            <a:fillRect/>
          </a:stretch>
        </p:blipFill>
        <p:spPr>
          <a:xfrm>
            <a:off x="638119" y="331588"/>
            <a:ext cx="2033523" cy="2069232"/>
          </a:xfrm>
          <a:prstGeom prst="rect">
            <a:avLst/>
          </a:prstGeom>
        </p:spPr>
      </p:pic>
      <p:sp>
        <p:nvSpPr>
          <p:cNvPr id="16" name="Title 1">
            <a:extLst>
              <a:ext uri="{FF2B5EF4-FFF2-40B4-BE49-F238E27FC236}">
                <a16:creationId xmlns:a16="http://schemas.microsoft.com/office/drawing/2014/main" xmlns="" id="{39673E90-7BBD-394C-DE00-3E5ED71E7B84}"/>
              </a:ext>
            </a:extLst>
          </p:cNvPr>
          <p:cNvSpPr txBox="1">
            <a:spLocks/>
          </p:cNvSpPr>
          <p:nvPr/>
        </p:nvSpPr>
        <p:spPr>
          <a:xfrm>
            <a:off x="1276539" y="3112447"/>
            <a:ext cx="9053465" cy="14119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4000" dirty="0">
                <a:latin typeface="+mn-lt"/>
              </a:rPr>
              <a:t>Lecture 3</a:t>
            </a:r>
          </a:p>
          <a:p>
            <a:pPr>
              <a:lnSpc>
                <a:spcPct val="100000"/>
              </a:lnSpc>
            </a:pPr>
            <a:r>
              <a:rPr lang="en-US" sz="3600" dirty="0">
                <a:latin typeface="+mn-lt"/>
              </a:rPr>
              <a:t>Fundamentals of Computer Architecture</a:t>
            </a:r>
          </a:p>
        </p:txBody>
      </p:sp>
      <p:sp>
        <p:nvSpPr>
          <p:cNvPr id="17" name="Title 1">
            <a:extLst>
              <a:ext uri="{FF2B5EF4-FFF2-40B4-BE49-F238E27FC236}">
                <a16:creationId xmlns:a16="http://schemas.microsoft.com/office/drawing/2014/main" xmlns="" id="{6927739A-641B-6BDA-A011-5749571CDB2B}"/>
              </a:ext>
            </a:extLst>
          </p:cNvPr>
          <p:cNvSpPr txBox="1">
            <a:spLocks/>
          </p:cNvSpPr>
          <p:nvPr/>
        </p:nvSpPr>
        <p:spPr>
          <a:xfrm>
            <a:off x="957430" y="4502881"/>
            <a:ext cx="10277139" cy="17648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US" sz="3200" u="sng" dirty="0">
              <a:solidFill>
                <a:schemeClr val="accent1"/>
              </a:solidFill>
              <a:latin typeface="+mn-lt"/>
            </a:endParaRPr>
          </a:p>
        </p:txBody>
      </p:sp>
    </p:spTree>
    <p:extLst>
      <p:ext uri="{BB962C8B-B14F-4D97-AF65-F5344CB8AC3E}">
        <p14:creationId xmlns:p14="http://schemas.microsoft.com/office/powerpoint/2010/main" val="3050039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xmlns=""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345989" y="448721"/>
            <a:ext cx="11467071" cy="1225650"/>
          </a:xfrm>
        </p:spPr>
        <p:txBody>
          <a:bodyPr anchor="b">
            <a:normAutofit/>
          </a:bodyPr>
          <a:lstStyle/>
          <a:p>
            <a:r>
              <a:rPr lang="en-US" sz="4000" dirty="0">
                <a:solidFill>
                  <a:schemeClr val="bg1"/>
                </a:solidFill>
              </a:rPr>
              <a:t>Random Access Memory (RAM)</a:t>
            </a:r>
          </a:p>
        </p:txBody>
      </p:sp>
      <p:pic>
        <p:nvPicPr>
          <p:cNvPr id="3074" name="Picture 2" descr="Static RAM VS Dynamic RAM Structure &amp; Functions - Elex Explorer">
            <a:extLst>
              <a:ext uri="{FF2B5EF4-FFF2-40B4-BE49-F238E27FC236}">
                <a16:creationId xmlns:a16="http://schemas.microsoft.com/office/drawing/2014/main" xmlns="" id="{006E2630-F4ED-F53D-C64E-0915C33FDC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362" y="1925252"/>
            <a:ext cx="5666547" cy="3782420"/>
          </a:xfrm>
          <a:prstGeom prst="rect">
            <a:avLst/>
          </a:prstGeom>
          <a:noFill/>
          <a:extLst>
            <a:ext uri="{909E8E84-426E-40DD-AFC4-6F175D3DCCD1}">
              <a14:hiddenFill xmlns:a14="http://schemas.microsoft.com/office/drawing/2010/main">
                <a:solidFill>
                  <a:srgbClr val="FFFFFF"/>
                </a:solidFill>
              </a14:hiddenFill>
            </a:ext>
          </a:extLst>
        </p:spPr>
      </p:pic>
      <p:cxnSp>
        <p:nvCxnSpPr>
          <p:cNvPr id="3081" name="Straight Connector 3080">
            <a:extLst>
              <a:ext uri="{FF2B5EF4-FFF2-40B4-BE49-F238E27FC236}">
                <a16:creationId xmlns:a16="http://schemas.microsoft.com/office/drawing/2014/main" xmlns="" id="{EEA38897-7BA3-4408-8083-3235339C4A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6096000" y="1909192"/>
            <a:ext cx="5900638" cy="3647710"/>
          </a:xfrm>
        </p:spPr>
        <p:txBody>
          <a:bodyPr>
            <a:normAutofit/>
          </a:bodyPr>
          <a:lstStyle/>
          <a:p>
            <a:pPr>
              <a:buFont typeface="Wingdings" panose="05000000000000000000" pitchFamily="2" charset="2"/>
              <a:buChar char="§"/>
            </a:pPr>
            <a:r>
              <a:rPr lang="en-US" sz="3200" dirty="0">
                <a:solidFill>
                  <a:schemeClr val="bg1"/>
                </a:solidFill>
              </a:rPr>
              <a:t>There are mainly two types of RAM: Static RAM (SRAM) and Dynamic RAM (DRAM).</a:t>
            </a:r>
          </a:p>
          <a:p>
            <a:pPr>
              <a:buFont typeface="Wingdings" panose="05000000000000000000" pitchFamily="2" charset="2"/>
              <a:buChar char="§"/>
            </a:pPr>
            <a:endParaRPr lang="en-US" sz="2000" dirty="0">
              <a:solidFill>
                <a:schemeClr val="bg1"/>
              </a:solidFill>
            </a:endParaRPr>
          </a:p>
        </p:txBody>
      </p:sp>
      <p:cxnSp>
        <p:nvCxnSpPr>
          <p:cNvPr id="3083" name="Straight Connector 3082">
            <a:extLst>
              <a:ext uri="{FF2B5EF4-FFF2-40B4-BE49-F238E27FC236}">
                <a16:creationId xmlns:a16="http://schemas.microsoft.com/office/drawing/2014/main" xmlns="" id="{F11AD06B-AB20-4097-8606-5DA00DBACE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09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776417" y="465582"/>
            <a:ext cx="7094838" cy="1325563"/>
          </a:xfrm>
        </p:spPr>
        <p:txBody>
          <a:bodyPr anchor="b">
            <a:normAutofit/>
          </a:bodyPr>
          <a:lstStyle/>
          <a:p>
            <a:r>
              <a:rPr lang="en-US" sz="3400" dirty="0">
                <a:solidFill>
                  <a:schemeClr val="bg1"/>
                </a:solidFill>
              </a:rPr>
              <a:t>Static Random Access Memory (SRAM)</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1161535" y="2141533"/>
            <a:ext cx="10725665" cy="4506395"/>
          </a:xfrm>
        </p:spPr>
        <p:txBody>
          <a:bodyPr>
            <a:noAutofit/>
          </a:bodyPr>
          <a:lstStyle/>
          <a:p>
            <a:pPr>
              <a:lnSpc>
                <a:spcPct val="150000"/>
              </a:lnSpc>
              <a:buFont typeface="Wingdings" panose="05000000000000000000" pitchFamily="2" charset="2"/>
              <a:buChar char="§"/>
            </a:pPr>
            <a:r>
              <a:rPr lang="en-US" sz="1900" dirty="0">
                <a:solidFill>
                  <a:schemeClr val="bg1"/>
                </a:solidFill>
              </a:rPr>
              <a:t>The term "static" means it does not need to be periodically refreshed, SRAM uses bistable latching circuitry (i.e., flip-flops) to store each bit. Each bit is stored as a voltage.</a:t>
            </a:r>
          </a:p>
          <a:p>
            <a:pPr>
              <a:lnSpc>
                <a:spcPct val="150000"/>
              </a:lnSpc>
              <a:buFont typeface="Wingdings" panose="05000000000000000000" pitchFamily="2" charset="2"/>
              <a:buChar char="§"/>
            </a:pPr>
            <a:r>
              <a:rPr lang="en-US" sz="1900" dirty="0">
                <a:solidFill>
                  <a:schemeClr val="bg1"/>
                </a:solidFill>
              </a:rPr>
              <a:t>Each memory cell requires six transistors, giving the chip low density but high speed.</a:t>
            </a:r>
          </a:p>
          <a:p>
            <a:pPr>
              <a:lnSpc>
                <a:spcPct val="150000"/>
              </a:lnSpc>
              <a:buFont typeface="Wingdings" panose="05000000000000000000" pitchFamily="2" charset="2"/>
              <a:buChar char="§"/>
            </a:pPr>
            <a:r>
              <a:rPr lang="en-US" sz="1900" dirty="0">
                <a:solidFill>
                  <a:schemeClr val="bg1"/>
                </a:solidFill>
              </a:rPr>
              <a:t>However, SRAM is still volatile in the conventional sense that data is lost when powered down.</a:t>
            </a:r>
          </a:p>
          <a:p>
            <a:pPr>
              <a:lnSpc>
                <a:spcPct val="150000"/>
              </a:lnSpc>
              <a:buFont typeface="Wingdings" panose="05000000000000000000" pitchFamily="2" charset="2"/>
              <a:buChar char="§"/>
            </a:pPr>
            <a:r>
              <a:rPr lang="en-US" sz="1900" dirty="0">
                <a:solidFill>
                  <a:schemeClr val="bg1"/>
                </a:solidFill>
              </a:rPr>
              <a:t>Disadvantages include being more expensive and consuming more power than DRAM.</a:t>
            </a:r>
          </a:p>
          <a:p>
            <a:pPr>
              <a:lnSpc>
                <a:spcPct val="150000"/>
              </a:lnSpc>
              <a:buFont typeface="Wingdings" panose="05000000000000000000" pitchFamily="2" charset="2"/>
              <a:buChar char="§"/>
            </a:pPr>
            <a:r>
              <a:rPr lang="en-US" sz="1900" dirty="0">
                <a:solidFill>
                  <a:schemeClr val="bg1"/>
                </a:solidFill>
              </a:rPr>
              <a:t>In high-speed processors, such as Pentium, SRAM is known as cache memory and is included on the processor chip.</a:t>
            </a:r>
          </a:p>
          <a:p>
            <a:pPr>
              <a:lnSpc>
                <a:spcPct val="150000"/>
              </a:lnSpc>
              <a:buFont typeface="Wingdings" panose="05000000000000000000" pitchFamily="2" charset="2"/>
              <a:buChar char="§"/>
            </a:pPr>
            <a:r>
              <a:rPr lang="en-US" sz="1900" dirty="0">
                <a:solidFill>
                  <a:schemeClr val="bg1"/>
                </a:solidFill>
              </a:rPr>
              <a:t>However, additional high-speed cache memory is sometimes added externally to the processor to improve total performance.</a:t>
            </a:r>
          </a:p>
        </p:txBody>
      </p:sp>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75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199" y="669925"/>
            <a:ext cx="7823887" cy="1325563"/>
          </a:xfrm>
        </p:spPr>
        <p:txBody>
          <a:bodyPr anchor="b">
            <a:normAutofit/>
          </a:bodyPr>
          <a:lstStyle/>
          <a:p>
            <a:r>
              <a:rPr lang="en-US" sz="3400" dirty="0">
                <a:solidFill>
                  <a:schemeClr val="bg1"/>
                </a:solidFill>
              </a:rPr>
              <a:t>Dynamic Random Access Memory (DRAM)</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655982" y="2398957"/>
            <a:ext cx="11072191" cy="4001844"/>
          </a:xfrm>
        </p:spPr>
        <p:txBody>
          <a:bodyPr>
            <a:normAutofit/>
          </a:bodyPr>
          <a:lstStyle/>
          <a:p>
            <a:pPr>
              <a:lnSpc>
                <a:spcPct val="150000"/>
              </a:lnSpc>
              <a:buFont typeface="Wingdings" panose="05000000000000000000" pitchFamily="2" charset="2"/>
              <a:buChar char="§"/>
            </a:pPr>
            <a:r>
              <a:rPr lang="en-US" sz="1800" dirty="0">
                <a:solidFill>
                  <a:schemeClr val="bg1"/>
                </a:solidFill>
              </a:rPr>
              <a:t> DRAM has a structural advantage over SRAM: it only requires one transistor (MOSFET gates) and a capacitor to store each bit, compared to six transistors in SRAM.</a:t>
            </a:r>
          </a:p>
          <a:p>
            <a:pPr>
              <a:lnSpc>
                <a:spcPct val="150000"/>
              </a:lnSpc>
              <a:buFont typeface="Wingdings" panose="05000000000000000000" pitchFamily="2" charset="2"/>
              <a:buChar char="§"/>
            </a:pPr>
            <a:r>
              <a:rPr lang="en-US" sz="1800" dirty="0">
                <a:solidFill>
                  <a:schemeClr val="bg1"/>
                </a:solidFill>
              </a:rPr>
              <a:t> This simplicity allows DRAM to achieve very high density, meaning it can store a lot of data in a small space.</a:t>
            </a:r>
          </a:p>
          <a:p>
            <a:pPr>
              <a:lnSpc>
                <a:spcPct val="150000"/>
              </a:lnSpc>
              <a:buFont typeface="Wingdings" panose="05000000000000000000" pitchFamily="2" charset="2"/>
              <a:buChar char="§"/>
            </a:pPr>
            <a:r>
              <a:rPr lang="en-US" sz="1800" dirty="0">
                <a:solidFill>
                  <a:schemeClr val="bg1"/>
                </a:solidFill>
              </a:rPr>
              <a:t>Additionally, DRAM consumes less power and is often cheaper than SRAM (Except when the system size is less than 8 kilobytes).</a:t>
            </a:r>
          </a:p>
          <a:p>
            <a:pPr>
              <a:lnSpc>
                <a:spcPct val="150000"/>
              </a:lnSpc>
              <a:buFont typeface="Wingdings" panose="05000000000000000000" pitchFamily="2" charset="2"/>
              <a:buChar char="§"/>
            </a:pPr>
            <a:r>
              <a:rPr lang="en-US" sz="1800" dirty="0">
                <a:solidFill>
                  <a:schemeClr val="bg1"/>
                </a:solidFill>
              </a:rPr>
              <a:t>The disadvantage, DRAM stores bit information as electrical charge, which gradually leaks away over time.</a:t>
            </a:r>
          </a:p>
          <a:p>
            <a:pPr>
              <a:lnSpc>
                <a:spcPct val="150000"/>
              </a:lnSpc>
              <a:buFont typeface="Wingdings" panose="05000000000000000000" pitchFamily="2" charset="2"/>
              <a:buChar char="§"/>
            </a:pPr>
            <a:r>
              <a:rPr lang="en-US" sz="1800" dirty="0">
                <a:solidFill>
                  <a:schemeClr val="bg1"/>
                </a:solidFill>
              </a:rPr>
              <a:t>To prevent data loss, DRAM needs to be refreshed every few milliseconds. This refreshing process requires extra circuitry, adding to the overall cost of the system.</a:t>
            </a:r>
          </a:p>
        </p:txBody>
      </p:sp>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54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199" y="669925"/>
            <a:ext cx="7823887" cy="1325563"/>
          </a:xfrm>
        </p:spPr>
        <p:txBody>
          <a:bodyPr anchor="b">
            <a:normAutofit/>
          </a:bodyPr>
          <a:lstStyle/>
          <a:p>
            <a:r>
              <a:rPr lang="en-US" sz="3400" dirty="0">
                <a:solidFill>
                  <a:schemeClr val="bg1"/>
                </a:solidFill>
              </a:rPr>
              <a:t>Read-Only Memory (ROM)</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655982" y="2398957"/>
            <a:ext cx="11072191" cy="4001844"/>
          </a:xfrm>
        </p:spPr>
        <p:txBody>
          <a:bodyPr>
            <a:normAutofit fontScale="92500" lnSpcReduction="10000"/>
          </a:bodyPr>
          <a:lstStyle/>
          <a:p>
            <a:pPr>
              <a:lnSpc>
                <a:spcPct val="150000"/>
              </a:lnSpc>
              <a:buFont typeface="Wingdings" panose="05000000000000000000" pitchFamily="2" charset="2"/>
              <a:buChar char="§"/>
            </a:pPr>
            <a:r>
              <a:rPr lang="en-US" sz="2400" dirty="0">
                <a:solidFill>
                  <a:schemeClr val="bg1"/>
                </a:solidFill>
              </a:rPr>
              <a:t>(ROM) serves as nonvolatile memory found in computers and electronic devices.</a:t>
            </a:r>
          </a:p>
          <a:p>
            <a:pPr>
              <a:lnSpc>
                <a:spcPct val="150000"/>
              </a:lnSpc>
              <a:buFont typeface="Wingdings" panose="05000000000000000000" pitchFamily="2" charset="2"/>
              <a:buChar char="§"/>
            </a:pPr>
            <a:r>
              <a:rPr lang="en-US" sz="2400" dirty="0">
                <a:solidFill>
                  <a:schemeClr val="bg1"/>
                </a:solidFill>
              </a:rPr>
              <a:t>Often referred to as firmware, ROM is an integrated circuit pre-programmed with specific data during production.</a:t>
            </a:r>
          </a:p>
          <a:p>
            <a:pPr>
              <a:lnSpc>
                <a:spcPct val="150000"/>
              </a:lnSpc>
              <a:buFont typeface="Wingdings" panose="05000000000000000000" pitchFamily="2" charset="2"/>
              <a:buChar char="§"/>
            </a:pPr>
            <a:r>
              <a:rPr lang="en-US" sz="2400" dirty="0">
                <a:solidFill>
                  <a:schemeClr val="bg1"/>
                </a:solidFill>
              </a:rPr>
              <a:t>Essential startup instructions for computers are embedded within ROM chips.</a:t>
            </a:r>
          </a:p>
          <a:p>
            <a:pPr>
              <a:lnSpc>
                <a:spcPct val="150000"/>
              </a:lnSpc>
              <a:buFont typeface="Wingdings" panose="05000000000000000000" pitchFamily="2" charset="2"/>
              <a:buChar char="§"/>
            </a:pPr>
            <a:r>
              <a:rPr lang="en-US" sz="2400" dirty="0">
                <a:solidFill>
                  <a:schemeClr val="bg1"/>
                </a:solidFill>
              </a:rPr>
              <a:t>ROM chips are not exclusive to computers but are also utilized in various electronic gadgets.</a:t>
            </a:r>
          </a:p>
          <a:p>
            <a:pPr>
              <a:lnSpc>
                <a:spcPct val="150000"/>
              </a:lnSpc>
              <a:buFont typeface="Wingdings" panose="05000000000000000000" pitchFamily="2" charset="2"/>
              <a:buChar char="§"/>
            </a:pPr>
            <a:r>
              <a:rPr lang="en-US" sz="2400" dirty="0">
                <a:solidFill>
                  <a:schemeClr val="bg1"/>
                </a:solidFill>
              </a:rPr>
              <a:t>Data stored in ROM cannot be changed, ensuring permanent and secure storage</a:t>
            </a:r>
          </a:p>
        </p:txBody>
      </p:sp>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740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199" y="669925"/>
            <a:ext cx="7823887" cy="1325563"/>
          </a:xfrm>
        </p:spPr>
        <p:txBody>
          <a:bodyPr anchor="b">
            <a:normAutofit/>
          </a:bodyPr>
          <a:lstStyle/>
          <a:p>
            <a:r>
              <a:rPr lang="en-US" sz="3400" dirty="0">
                <a:solidFill>
                  <a:schemeClr val="bg1"/>
                </a:solidFill>
              </a:rPr>
              <a:t>Read-Only Memory (ROM)</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655982" y="2398957"/>
            <a:ext cx="11072191" cy="4001844"/>
          </a:xfrm>
        </p:spPr>
        <p:txBody>
          <a:bodyPr>
            <a:normAutofit/>
          </a:bodyPr>
          <a:lstStyle/>
          <a:p>
            <a:pPr>
              <a:lnSpc>
                <a:spcPct val="150000"/>
              </a:lnSpc>
              <a:buFont typeface="Wingdings" panose="05000000000000000000" pitchFamily="2" charset="2"/>
              <a:buChar char="§"/>
            </a:pPr>
            <a:r>
              <a:rPr lang="en-US" sz="2100" dirty="0">
                <a:solidFill>
                  <a:schemeClr val="bg1"/>
                </a:solidFill>
              </a:rPr>
              <a:t>However, a manufacturing error renders a ROM chip unusable, with template creation being the most expensive phase.</a:t>
            </a:r>
          </a:p>
          <a:p>
            <a:pPr>
              <a:lnSpc>
                <a:spcPct val="150000"/>
              </a:lnSpc>
              <a:buFont typeface="Wingdings" panose="05000000000000000000" pitchFamily="2" charset="2"/>
              <a:buChar char="§"/>
            </a:pPr>
            <a:r>
              <a:rPr lang="en-US" sz="2100" dirty="0">
                <a:solidFill>
                  <a:schemeClr val="bg1"/>
                </a:solidFill>
              </a:rPr>
              <a:t>Duplicating ROM chips is straightforward and budget-friendly when a template is accessible.</a:t>
            </a:r>
          </a:p>
          <a:p>
            <a:pPr>
              <a:lnSpc>
                <a:spcPct val="150000"/>
              </a:lnSpc>
              <a:buFont typeface="Wingdings" panose="05000000000000000000" pitchFamily="2" charset="2"/>
              <a:buChar char="§"/>
            </a:pPr>
            <a:r>
              <a:rPr lang="en-US" sz="2100" dirty="0">
                <a:solidFill>
                  <a:schemeClr val="bg1"/>
                </a:solidFill>
              </a:rPr>
              <a:t>Unlike volatile memory, ROM retains data even when the power is off.</a:t>
            </a:r>
          </a:p>
          <a:p>
            <a:pPr>
              <a:lnSpc>
                <a:spcPct val="150000"/>
              </a:lnSpc>
              <a:buFont typeface="Wingdings" panose="05000000000000000000" pitchFamily="2" charset="2"/>
              <a:buChar char="§"/>
            </a:pPr>
            <a:r>
              <a:rPr lang="en-US" sz="2100" dirty="0">
                <a:solidFill>
                  <a:schemeClr val="bg1"/>
                </a:solidFill>
              </a:rPr>
              <a:t>ROM operates at electronic speeds and is considered a semiconductor memory.</a:t>
            </a:r>
          </a:p>
          <a:p>
            <a:pPr>
              <a:lnSpc>
                <a:spcPct val="150000"/>
              </a:lnSpc>
              <a:buFont typeface="Wingdings" panose="05000000000000000000" pitchFamily="2" charset="2"/>
              <a:buChar char="§"/>
            </a:pPr>
            <a:r>
              <a:rPr lang="en-US" sz="2100" dirty="0">
                <a:solidFill>
                  <a:schemeClr val="bg1"/>
                </a:solidFill>
              </a:rPr>
              <a:t>For instance, the BIOS (Basic Input/Output System) in computers is often stored in ROM, ensuring essential startup functions are readily available.</a:t>
            </a:r>
          </a:p>
        </p:txBody>
      </p:sp>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9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199" y="669925"/>
            <a:ext cx="7823887" cy="1325563"/>
          </a:xfrm>
        </p:spPr>
        <p:txBody>
          <a:bodyPr anchor="b">
            <a:normAutofit/>
          </a:bodyPr>
          <a:lstStyle/>
          <a:p>
            <a:r>
              <a:rPr lang="en-US" sz="3400" dirty="0">
                <a:solidFill>
                  <a:schemeClr val="bg1"/>
                </a:solidFill>
              </a:rPr>
              <a:t>Examples of ROM</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xmlns="" id="{0B0E40F4-36CC-79DC-BCCD-816FCDF05D99}"/>
              </a:ext>
            </a:extLst>
          </p:cNvPr>
          <p:cNvPicPr>
            <a:picLocks noGrp="1" noChangeAspect="1"/>
          </p:cNvPicPr>
          <p:nvPr>
            <p:ph idx="1"/>
          </p:nvPr>
        </p:nvPicPr>
        <p:blipFill>
          <a:blip r:embed="rId3"/>
          <a:stretch>
            <a:fillRect/>
          </a:stretch>
        </p:blipFill>
        <p:spPr>
          <a:xfrm>
            <a:off x="1874902" y="2604742"/>
            <a:ext cx="9000000" cy="3583333"/>
          </a:xfrm>
        </p:spPr>
      </p:pic>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93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ROM Classification</a:t>
            </a:r>
          </a:p>
        </p:txBody>
      </p:sp>
      <p:pic>
        <p:nvPicPr>
          <p:cNvPr id="5" name="Content Placeholder 4" descr="A black background with white text&#10;&#10;Description automatically generated">
            <a:extLst>
              <a:ext uri="{FF2B5EF4-FFF2-40B4-BE49-F238E27FC236}">
                <a16:creationId xmlns:a16="http://schemas.microsoft.com/office/drawing/2014/main" xmlns="" id="{16448BBC-2394-9D36-5C1D-A318CADEF9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2100828"/>
            <a:ext cx="10905066" cy="3542996"/>
          </a:xfrm>
          <a:prstGeom prst="rect">
            <a:avLst/>
          </a:prstGeom>
        </p:spPr>
      </p:pic>
    </p:spTree>
    <p:extLst>
      <p:ext uri="{BB962C8B-B14F-4D97-AF65-F5344CB8AC3E}">
        <p14:creationId xmlns:p14="http://schemas.microsoft.com/office/powerpoint/2010/main" val="13227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199" y="669925"/>
            <a:ext cx="7823887" cy="1325563"/>
          </a:xfrm>
        </p:spPr>
        <p:txBody>
          <a:bodyPr anchor="b">
            <a:normAutofit/>
          </a:bodyPr>
          <a:lstStyle/>
          <a:p>
            <a:r>
              <a:rPr lang="en-US" sz="3400" dirty="0">
                <a:solidFill>
                  <a:schemeClr val="bg1"/>
                </a:solidFill>
              </a:rPr>
              <a:t>Programmable Read-Only Memory (PROM)</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655982" y="2398957"/>
            <a:ext cx="11072191" cy="4001844"/>
          </a:xfrm>
        </p:spPr>
        <p:txBody>
          <a:bodyPr>
            <a:normAutofit fontScale="92500"/>
          </a:bodyPr>
          <a:lstStyle/>
          <a:p>
            <a:pPr>
              <a:lnSpc>
                <a:spcPct val="150000"/>
              </a:lnSpc>
              <a:buFont typeface="Wingdings" panose="05000000000000000000" pitchFamily="2" charset="2"/>
              <a:buChar char="§"/>
            </a:pPr>
            <a:r>
              <a:rPr lang="en-US" sz="2100" dirty="0">
                <a:solidFill>
                  <a:schemeClr val="bg1"/>
                </a:solidFill>
              </a:rPr>
              <a:t>PROM, a memory chip on which data can be written only once.</a:t>
            </a:r>
          </a:p>
          <a:p>
            <a:pPr>
              <a:lnSpc>
                <a:spcPct val="150000"/>
              </a:lnSpc>
              <a:buFont typeface="Wingdings" panose="05000000000000000000" pitchFamily="2" charset="2"/>
              <a:buChar char="§"/>
            </a:pPr>
            <a:r>
              <a:rPr lang="en-US" sz="2100" dirty="0">
                <a:solidFill>
                  <a:schemeClr val="bg1"/>
                </a:solidFill>
              </a:rPr>
              <a:t>Once a program has been written onto a PROM, it remains there forever. Unlike RAM, PROMs retain their contents when the computer is turned off.</a:t>
            </a:r>
          </a:p>
          <a:p>
            <a:pPr>
              <a:lnSpc>
                <a:spcPct val="150000"/>
              </a:lnSpc>
              <a:buFont typeface="Wingdings" panose="05000000000000000000" pitchFamily="2" charset="2"/>
              <a:buChar char="§"/>
            </a:pPr>
            <a:r>
              <a:rPr lang="en-US" sz="2100" dirty="0">
                <a:solidFill>
                  <a:schemeClr val="bg1"/>
                </a:solidFill>
              </a:rPr>
              <a:t>The difference between a PROM and a ROM is that a PROM is manufactured as blank memory, whereas a ROM is programmed during the manufacturing process.</a:t>
            </a:r>
          </a:p>
          <a:p>
            <a:pPr>
              <a:lnSpc>
                <a:spcPct val="150000"/>
              </a:lnSpc>
              <a:buFont typeface="Wingdings" panose="05000000000000000000" pitchFamily="2" charset="2"/>
              <a:buChar char="§"/>
            </a:pPr>
            <a:r>
              <a:rPr lang="en-US" sz="2100" dirty="0">
                <a:solidFill>
                  <a:schemeClr val="bg1"/>
                </a:solidFill>
              </a:rPr>
              <a:t>To write data onto a PROM chip, you need a special device called a PROM programmer or PROM burner.</a:t>
            </a:r>
          </a:p>
          <a:p>
            <a:pPr>
              <a:lnSpc>
                <a:spcPct val="150000"/>
              </a:lnSpc>
              <a:buFont typeface="Wingdings" panose="05000000000000000000" pitchFamily="2" charset="2"/>
              <a:buChar char="§"/>
            </a:pPr>
            <a:r>
              <a:rPr lang="en-US" sz="2100" dirty="0">
                <a:solidFill>
                  <a:schemeClr val="bg1"/>
                </a:solidFill>
              </a:rPr>
              <a:t>The process of programming a PROM is sometimes called burning the PROM.</a:t>
            </a:r>
          </a:p>
        </p:txBody>
      </p:sp>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302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199" y="669925"/>
            <a:ext cx="7823887" cy="1325563"/>
          </a:xfrm>
        </p:spPr>
        <p:txBody>
          <a:bodyPr anchor="b">
            <a:normAutofit/>
          </a:bodyPr>
          <a:lstStyle/>
          <a:p>
            <a:r>
              <a:rPr lang="en-US" sz="3400" dirty="0">
                <a:solidFill>
                  <a:schemeClr val="bg1"/>
                </a:solidFill>
              </a:rPr>
              <a:t>Erasable Programmable Read-Only Memory (EPROM)</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655982" y="2398957"/>
            <a:ext cx="11072191" cy="4001844"/>
          </a:xfrm>
        </p:spPr>
        <p:txBody>
          <a:bodyPr>
            <a:normAutofit/>
          </a:bodyPr>
          <a:lstStyle/>
          <a:p>
            <a:pPr>
              <a:lnSpc>
                <a:spcPct val="150000"/>
              </a:lnSpc>
              <a:buFont typeface="Wingdings" panose="05000000000000000000" pitchFamily="2" charset="2"/>
              <a:buChar char="§"/>
            </a:pPr>
            <a:r>
              <a:rPr lang="en-US" sz="2400" dirty="0">
                <a:solidFill>
                  <a:schemeClr val="bg1"/>
                </a:solidFill>
              </a:rPr>
              <a:t>EPROM is a special type of memory that retains its contents until it is exposed to ultraviolet light.</a:t>
            </a:r>
          </a:p>
          <a:p>
            <a:pPr>
              <a:lnSpc>
                <a:spcPct val="150000"/>
              </a:lnSpc>
              <a:buFont typeface="Wingdings" panose="05000000000000000000" pitchFamily="2" charset="2"/>
              <a:buChar char="§"/>
            </a:pPr>
            <a:r>
              <a:rPr lang="en-US" sz="2400" dirty="0">
                <a:solidFill>
                  <a:schemeClr val="bg1"/>
                </a:solidFill>
              </a:rPr>
              <a:t>The ultraviolet light clears its contents, making it possible to reprogram the memory.</a:t>
            </a:r>
          </a:p>
          <a:p>
            <a:pPr>
              <a:lnSpc>
                <a:spcPct val="150000"/>
              </a:lnSpc>
              <a:buFont typeface="Wingdings" panose="05000000000000000000" pitchFamily="2" charset="2"/>
              <a:buChar char="§"/>
            </a:pPr>
            <a:r>
              <a:rPr lang="en-US" sz="2400" dirty="0">
                <a:solidFill>
                  <a:schemeClr val="bg1"/>
                </a:solidFill>
              </a:rPr>
              <a:t>To write to and erase an EPROM, you need a special device called a PROM programmer or PROM burner.</a:t>
            </a:r>
          </a:p>
        </p:txBody>
      </p:sp>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485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199" y="669925"/>
            <a:ext cx="9986320" cy="1325563"/>
          </a:xfrm>
        </p:spPr>
        <p:txBody>
          <a:bodyPr anchor="b">
            <a:normAutofit/>
          </a:bodyPr>
          <a:lstStyle/>
          <a:p>
            <a:r>
              <a:rPr lang="en-US" sz="3400" dirty="0">
                <a:solidFill>
                  <a:schemeClr val="bg1"/>
                </a:solidFill>
              </a:rPr>
              <a:t>Electrically Erasable Programmable Read-Only Memory (EEPROM)</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655982" y="2398957"/>
            <a:ext cx="11072191" cy="4001844"/>
          </a:xfrm>
        </p:spPr>
        <p:txBody>
          <a:bodyPr>
            <a:normAutofit/>
          </a:bodyPr>
          <a:lstStyle/>
          <a:p>
            <a:pPr>
              <a:lnSpc>
                <a:spcPct val="150000"/>
              </a:lnSpc>
              <a:buFont typeface="Wingdings" panose="05000000000000000000" pitchFamily="2" charset="2"/>
              <a:buChar char="§"/>
            </a:pPr>
            <a:r>
              <a:rPr lang="en-US" sz="2400" dirty="0">
                <a:solidFill>
                  <a:schemeClr val="bg1"/>
                </a:solidFill>
              </a:rPr>
              <a:t>EEPROM, which stands for Electrically Erasable Programmable Read-Only Memory, is a special type of PROM.</a:t>
            </a:r>
          </a:p>
          <a:p>
            <a:pPr>
              <a:lnSpc>
                <a:spcPct val="150000"/>
              </a:lnSpc>
              <a:buFont typeface="Wingdings" panose="05000000000000000000" pitchFamily="2" charset="2"/>
              <a:buChar char="§"/>
            </a:pPr>
            <a:r>
              <a:rPr lang="en-US" sz="2400" dirty="0">
                <a:solidFill>
                  <a:schemeClr val="bg1"/>
                </a:solidFill>
              </a:rPr>
              <a:t>EEPROM can be erased by exposing it to an electrical charge.</a:t>
            </a:r>
          </a:p>
          <a:p>
            <a:pPr>
              <a:lnSpc>
                <a:spcPct val="150000"/>
              </a:lnSpc>
              <a:buFont typeface="Wingdings" panose="05000000000000000000" pitchFamily="2" charset="2"/>
              <a:buChar char="§"/>
            </a:pPr>
            <a:r>
              <a:rPr lang="en-US" sz="2400" dirty="0">
                <a:solidFill>
                  <a:schemeClr val="bg1"/>
                </a:solidFill>
              </a:rPr>
              <a:t>Like other types of PROM, EEPROM retains its contents even when the power is turned off.</a:t>
            </a:r>
          </a:p>
          <a:p>
            <a:pPr>
              <a:lnSpc>
                <a:spcPct val="150000"/>
              </a:lnSpc>
              <a:buFont typeface="Wingdings" panose="05000000000000000000" pitchFamily="2" charset="2"/>
              <a:buChar char="§"/>
            </a:pPr>
            <a:r>
              <a:rPr lang="en-US" sz="2400" dirty="0">
                <a:solidFill>
                  <a:schemeClr val="bg1"/>
                </a:solidFill>
              </a:rPr>
              <a:t>However, EEPROM is not as fast as RAM.</a:t>
            </a:r>
          </a:p>
        </p:txBody>
      </p:sp>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52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200" y="669925"/>
            <a:ext cx="4508946" cy="1325563"/>
          </a:xfrm>
        </p:spPr>
        <p:txBody>
          <a:bodyPr anchor="b">
            <a:normAutofit fontScale="90000"/>
          </a:bodyPr>
          <a:lstStyle/>
          <a:p>
            <a:pPr algn="r"/>
            <a:r>
              <a:rPr lang="en-US" sz="3400" dirty="0">
                <a:solidFill>
                  <a:schemeClr val="bg1"/>
                </a:solidFill>
              </a:rPr>
              <a:t>The von Neumann Model</a:t>
            </a:r>
            <a:br>
              <a:rPr lang="en-US" sz="3400" dirty="0">
                <a:solidFill>
                  <a:schemeClr val="bg1"/>
                </a:solidFill>
              </a:rPr>
            </a:br>
            <a:endParaRPr lang="en-US" sz="3400" dirty="0">
              <a:solidFill>
                <a:schemeClr val="bg1"/>
              </a:solidFill>
            </a:endParaRP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1392667" y="2398957"/>
            <a:ext cx="9406666" cy="3526144"/>
          </a:xfrm>
        </p:spPr>
        <p:txBody>
          <a:bodyPr>
            <a:normAutofit/>
          </a:bodyPr>
          <a:lstStyle/>
          <a:p>
            <a:pPr>
              <a:lnSpc>
                <a:spcPct val="100000"/>
              </a:lnSpc>
            </a:pPr>
            <a:r>
              <a:rPr lang="en-US" sz="2000" dirty="0">
                <a:solidFill>
                  <a:schemeClr val="bg1"/>
                </a:solidFill>
              </a:rPr>
              <a:t>The invention of </a:t>
            </a:r>
            <a:r>
              <a:rPr lang="en-US" sz="2000" b="1" dirty="0">
                <a:solidFill>
                  <a:schemeClr val="bg1"/>
                </a:solidFill>
              </a:rPr>
              <a:t>stored-program computers </a:t>
            </a:r>
            <a:r>
              <a:rPr lang="en-US" sz="2000" dirty="0">
                <a:solidFill>
                  <a:schemeClr val="bg1"/>
                </a:solidFill>
              </a:rPr>
              <a:t>is credited to mathematician John von Neumann, who lived during the same time period as </a:t>
            </a:r>
            <a:r>
              <a:rPr lang="en-US" sz="2000" dirty="0" err="1">
                <a:solidFill>
                  <a:schemeClr val="bg1"/>
                </a:solidFill>
              </a:rPr>
              <a:t>Mauchley</a:t>
            </a:r>
            <a:r>
              <a:rPr lang="en-US" sz="2000" dirty="0">
                <a:solidFill>
                  <a:schemeClr val="bg1"/>
                </a:solidFill>
              </a:rPr>
              <a:t> and Eckert.</a:t>
            </a:r>
          </a:p>
          <a:p>
            <a:r>
              <a:rPr lang="en-US" sz="2000" b="1" dirty="0">
                <a:solidFill>
                  <a:schemeClr val="bg1"/>
                </a:solidFill>
              </a:rPr>
              <a:t>Stored-program</a:t>
            </a:r>
            <a:r>
              <a:rPr lang="en-US" sz="2000" dirty="0">
                <a:solidFill>
                  <a:schemeClr val="bg1"/>
                </a:solidFill>
              </a:rPr>
              <a:t> </a:t>
            </a:r>
            <a:r>
              <a:rPr lang="en-US" sz="2000" b="1" dirty="0">
                <a:solidFill>
                  <a:schemeClr val="bg1"/>
                </a:solidFill>
              </a:rPr>
              <a:t>computers</a:t>
            </a:r>
            <a:r>
              <a:rPr lang="en-US" sz="2000" dirty="0">
                <a:solidFill>
                  <a:schemeClr val="bg1"/>
                </a:solidFill>
              </a:rPr>
              <a:t> have become known as von Neumann Architecture systems. </a:t>
            </a:r>
          </a:p>
          <a:p>
            <a:endParaRPr lang="en-US" sz="2000" dirty="0">
              <a:solidFill>
                <a:schemeClr val="bg1"/>
              </a:solidFill>
            </a:endParaRPr>
          </a:p>
        </p:txBody>
      </p:sp>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261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199" y="669925"/>
            <a:ext cx="9986320" cy="1325563"/>
          </a:xfrm>
        </p:spPr>
        <p:txBody>
          <a:bodyPr anchor="b">
            <a:normAutofit/>
          </a:bodyPr>
          <a:lstStyle/>
          <a:p>
            <a:r>
              <a:rPr lang="en-US" sz="3400" dirty="0">
                <a:solidFill>
                  <a:schemeClr val="bg1"/>
                </a:solidFill>
              </a:rPr>
              <a:t>Cache Memory</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655982" y="2398957"/>
            <a:ext cx="11072191" cy="4001844"/>
          </a:xfrm>
        </p:spPr>
        <p:txBody>
          <a:bodyPr>
            <a:normAutofit/>
          </a:bodyPr>
          <a:lstStyle/>
          <a:p>
            <a:pPr>
              <a:lnSpc>
                <a:spcPct val="150000"/>
              </a:lnSpc>
              <a:buFont typeface="Wingdings" panose="05000000000000000000" pitchFamily="2" charset="2"/>
              <a:buChar char="§"/>
            </a:pPr>
            <a:r>
              <a:rPr lang="en-US" sz="2400" dirty="0">
                <a:solidFill>
                  <a:schemeClr val="bg1"/>
                </a:solidFill>
              </a:rPr>
              <a:t>Also known as CPU memory, is random access memory (RAM) that a computer microprocessor can access more quickly than regular RAM. This memory is typically integrated directly with the CPU chip or placed on a separate chip that has a separate bus interconnect with the CPU.</a:t>
            </a:r>
          </a:p>
        </p:txBody>
      </p:sp>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495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199" y="669925"/>
            <a:ext cx="9986320" cy="1325563"/>
          </a:xfrm>
        </p:spPr>
        <p:txBody>
          <a:bodyPr anchor="b">
            <a:normAutofit/>
          </a:bodyPr>
          <a:lstStyle/>
          <a:p>
            <a:r>
              <a:rPr lang="en-US" sz="3400" dirty="0">
                <a:solidFill>
                  <a:schemeClr val="bg1"/>
                </a:solidFill>
              </a:rPr>
              <a:t>Cache Memory</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655982" y="2398957"/>
            <a:ext cx="11072191" cy="4001844"/>
          </a:xfrm>
        </p:spPr>
        <p:txBody>
          <a:bodyPr>
            <a:normAutofit fontScale="62500" lnSpcReduction="20000"/>
          </a:bodyPr>
          <a:lstStyle/>
          <a:p>
            <a:pPr>
              <a:lnSpc>
                <a:spcPct val="150000"/>
              </a:lnSpc>
              <a:buFont typeface="Wingdings" panose="05000000000000000000" pitchFamily="2" charset="2"/>
              <a:buChar char="§"/>
            </a:pPr>
            <a:r>
              <a:rPr lang="en-US" sz="2400" dirty="0">
                <a:solidFill>
                  <a:schemeClr val="bg1"/>
                </a:solidFill>
              </a:rPr>
              <a:t>The basic purpose of cache memory is to store program instructions that are frequently referenced by software during operation.</a:t>
            </a:r>
          </a:p>
          <a:p>
            <a:pPr>
              <a:lnSpc>
                <a:spcPct val="150000"/>
              </a:lnSpc>
              <a:buFont typeface="Wingdings" panose="05000000000000000000" pitchFamily="2" charset="2"/>
              <a:buChar char="§"/>
            </a:pPr>
            <a:r>
              <a:rPr lang="en-US" sz="2400" dirty="0">
                <a:solidFill>
                  <a:schemeClr val="bg1"/>
                </a:solidFill>
              </a:rPr>
              <a:t>Fast access to these instructions increases the overall speed of the software program.</a:t>
            </a:r>
          </a:p>
          <a:p>
            <a:pPr>
              <a:lnSpc>
                <a:spcPct val="150000"/>
              </a:lnSpc>
              <a:buFont typeface="Wingdings" panose="05000000000000000000" pitchFamily="2" charset="2"/>
              <a:buChar char="§"/>
            </a:pPr>
            <a:r>
              <a:rPr lang="en-US" sz="2400" dirty="0">
                <a:solidFill>
                  <a:schemeClr val="bg1"/>
                </a:solidFill>
              </a:rPr>
              <a:t>As the microprocessor processes data, it first looks in the cache memory. If it finds the instructions there from a previous reading of data, it does not have to perform a more time-consuming reading of data from larger memory or other data storage devices.</a:t>
            </a:r>
          </a:p>
          <a:p>
            <a:pPr>
              <a:lnSpc>
                <a:spcPct val="150000"/>
              </a:lnSpc>
              <a:buFont typeface="Wingdings" panose="05000000000000000000" pitchFamily="2" charset="2"/>
              <a:buChar char="§"/>
            </a:pPr>
            <a:r>
              <a:rPr lang="en-US" sz="2400" dirty="0">
                <a:solidFill>
                  <a:schemeClr val="bg1"/>
                </a:solidFill>
              </a:rPr>
              <a:t>Most programs use very few resources once they have been opened and operated for a time, mainly because frequently referenced instructions tend to be cached.</a:t>
            </a:r>
          </a:p>
          <a:p>
            <a:pPr>
              <a:lnSpc>
                <a:spcPct val="150000"/>
              </a:lnSpc>
              <a:buFont typeface="Wingdings" panose="05000000000000000000" pitchFamily="2" charset="2"/>
              <a:buChar char="§"/>
            </a:pPr>
            <a:r>
              <a:rPr lang="en-US" sz="2400" dirty="0">
                <a:solidFill>
                  <a:schemeClr val="bg1"/>
                </a:solidFill>
              </a:rPr>
              <a:t>This explains why measurements of system performance in computers with slower processors but larger caches tend to be faster than measurements of system performance in computers with faster processors but more limited cache space.</a:t>
            </a:r>
          </a:p>
          <a:p>
            <a:pPr>
              <a:lnSpc>
                <a:spcPct val="150000"/>
              </a:lnSpc>
              <a:buFont typeface="Wingdings" panose="05000000000000000000" pitchFamily="2" charset="2"/>
              <a:buChar char="§"/>
            </a:pPr>
            <a:r>
              <a:rPr lang="en-US" sz="2400" dirty="0">
                <a:solidFill>
                  <a:schemeClr val="bg1"/>
                </a:solidFill>
              </a:rPr>
              <a:t>Multi-tier or multilevel caching has become popular in server and desktop architectures, with different levels providing greater efficiency through managed tiering.</a:t>
            </a:r>
          </a:p>
        </p:txBody>
      </p:sp>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239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199" y="669925"/>
            <a:ext cx="9986320" cy="1325563"/>
          </a:xfrm>
        </p:spPr>
        <p:txBody>
          <a:bodyPr anchor="b">
            <a:normAutofit/>
          </a:bodyPr>
          <a:lstStyle/>
          <a:p>
            <a:r>
              <a:rPr lang="en-US" sz="3400" dirty="0">
                <a:solidFill>
                  <a:schemeClr val="bg1"/>
                </a:solidFill>
              </a:rPr>
              <a:t>Control Unit</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655982" y="2398957"/>
            <a:ext cx="11072191" cy="4001844"/>
          </a:xfrm>
        </p:spPr>
        <p:txBody>
          <a:bodyPr>
            <a:normAutofit fontScale="92500" lnSpcReduction="20000"/>
          </a:bodyPr>
          <a:lstStyle/>
          <a:p>
            <a:pPr>
              <a:lnSpc>
                <a:spcPct val="150000"/>
              </a:lnSpc>
              <a:buFont typeface="Wingdings" panose="05000000000000000000" pitchFamily="2" charset="2"/>
              <a:buChar char="§"/>
            </a:pPr>
            <a:r>
              <a:rPr lang="en-US" sz="2400" dirty="0">
                <a:solidFill>
                  <a:schemeClr val="bg1"/>
                </a:solidFill>
              </a:rPr>
              <a:t>This unit controls the operations of all parts of the computer but does not carry out any actual data processing operations. Its functions include:</a:t>
            </a:r>
          </a:p>
          <a:p>
            <a:pPr lvl="1">
              <a:lnSpc>
                <a:spcPct val="150000"/>
              </a:lnSpc>
              <a:buFont typeface="Wingdings" panose="05000000000000000000" pitchFamily="2" charset="2"/>
              <a:buChar char="ü"/>
            </a:pPr>
            <a:r>
              <a:rPr lang="en-US" sz="2000" dirty="0">
                <a:solidFill>
                  <a:schemeClr val="bg1"/>
                </a:solidFill>
              </a:rPr>
              <a:t>It is responsible for controlling the transfer of data and instructions among other units of a computer.</a:t>
            </a:r>
          </a:p>
          <a:p>
            <a:pPr lvl="1">
              <a:lnSpc>
                <a:spcPct val="150000"/>
              </a:lnSpc>
              <a:buFont typeface="Wingdings" panose="05000000000000000000" pitchFamily="2" charset="2"/>
              <a:buChar char="ü"/>
            </a:pPr>
            <a:r>
              <a:rPr lang="en-US" sz="2000" dirty="0">
                <a:solidFill>
                  <a:schemeClr val="bg1"/>
                </a:solidFill>
              </a:rPr>
              <a:t>It manages and coordinates all the units of the computer.</a:t>
            </a:r>
          </a:p>
          <a:p>
            <a:pPr lvl="1">
              <a:lnSpc>
                <a:spcPct val="150000"/>
              </a:lnSpc>
              <a:buFont typeface="Wingdings" panose="05000000000000000000" pitchFamily="2" charset="2"/>
              <a:buChar char="ü"/>
            </a:pPr>
            <a:r>
              <a:rPr lang="en-US" sz="2000" dirty="0">
                <a:solidFill>
                  <a:schemeClr val="bg1"/>
                </a:solidFill>
              </a:rPr>
              <a:t>It obtains the instructions from the memory, interprets them, and directs the operation of the computer.</a:t>
            </a:r>
          </a:p>
          <a:p>
            <a:pPr lvl="1">
              <a:lnSpc>
                <a:spcPct val="150000"/>
              </a:lnSpc>
              <a:buFont typeface="Wingdings" panose="05000000000000000000" pitchFamily="2" charset="2"/>
              <a:buChar char="ü"/>
            </a:pPr>
            <a:r>
              <a:rPr lang="en-US" sz="2000" dirty="0">
                <a:solidFill>
                  <a:schemeClr val="bg1"/>
                </a:solidFill>
              </a:rPr>
              <a:t>It communicates with input/output devices for the transfer of data or results from storage.</a:t>
            </a:r>
          </a:p>
          <a:p>
            <a:pPr lvl="1">
              <a:lnSpc>
                <a:spcPct val="150000"/>
              </a:lnSpc>
              <a:buFont typeface="Wingdings" panose="05000000000000000000" pitchFamily="2" charset="2"/>
              <a:buChar char="ü"/>
            </a:pPr>
            <a:r>
              <a:rPr lang="en-US" sz="2000" dirty="0">
                <a:solidFill>
                  <a:schemeClr val="bg1"/>
                </a:solidFill>
              </a:rPr>
              <a:t>It does not process or store data.</a:t>
            </a:r>
          </a:p>
        </p:txBody>
      </p:sp>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686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199" y="669925"/>
            <a:ext cx="9986320" cy="1325563"/>
          </a:xfrm>
        </p:spPr>
        <p:txBody>
          <a:bodyPr anchor="b">
            <a:normAutofit/>
          </a:bodyPr>
          <a:lstStyle/>
          <a:p>
            <a:r>
              <a:rPr lang="en-US" sz="3400" dirty="0">
                <a:solidFill>
                  <a:schemeClr val="bg1"/>
                </a:solidFill>
              </a:rPr>
              <a:t>Arithmetic Logic Unit</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655982" y="2398957"/>
            <a:ext cx="11072191" cy="4001844"/>
          </a:xfrm>
        </p:spPr>
        <p:txBody>
          <a:bodyPr>
            <a:normAutofit/>
          </a:bodyPr>
          <a:lstStyle/>
          <a:p>
            <a:pPr>
              <a:lnSpc>
                <a:spcPct val="150000"/>
              </a:lnSpc>
              <a:buFont typeface="Wingdings" panose="05000000000000000000" pitchFamily="2" charset="2"/>
              <a:buChar char="§"/>
            </a:pPr>
            <a:r>
              <a:rPr lang="en-US" sz="2400" dirty="0">
                <a:solidFill>
                  <a:schemeClr val="bg1"/>
                </a:solidFill>
              </a:rPr>
              <a:t>An ALU, is an integrated circuit within a CPU or GPU that performs arithmetic and logic operations. Its tasks include:</a:t>
            </a:r>
          </a:p>
          <a:p>
            <a:pPr lvl="1">
              <a:lnSpc>
                <a:spcPct val="150000"/>
              </a:lnSpc>
              <a:buFont typeface="Wingdings" panose="05000000000000000000" pitchFamily="2" charset="2"/>
              <a:buChar char="Ø"/>
            </a:pPr>
            <a:r>
              <a:rPr lang="en-US" sz="2000" dirty="0">
                <a:solidFill>
                  <a:schemeClr val="bg1"/>
                </a:solidFill>
              </a:rPr>
              <a:t>Addition</a:t>
            </a:r>
          </a:p>
          <a:p>
            <a:pPr lvl="1">
              <a:lnSpc>
                <a:spcPct val="150000"/>
              </a:lnSpc>
              <a:buFont typeface="Wingdings" panose="05000000000000000000" pitchFamily="2" charset="2"/>
              <a:buChar char="Ø"/>
            </a:pPr>
            <a:r>
              <a:rPr lang="en-US" sz="2000" dirty="0">
                <a:solidFill>
                  <a:schemeClr val="bg1"/>
                </a:solidFill>
              </a:rPr>
              <a:t>Subtraction</a:t>
            </a:r>
          </a:p>
          <a:p>
            <a:pPr lvl="1">
              <a:lnSpc>
                <a:spcPct val="150000"/>
              </a:lnSpc>
              <a:buFont typeface="Wingdings" panose="05000000000000000000" pitchFamily="2" charset="2"/>
              <a:buChar char="Ø"/>
            </a:pPr>
            <a:r>
              <a:rPr lang="en-US" sz="2000" dirty="0">
                <a:solidFill>
                  <a:schemeClr val="bg1"/>
                </a:solidFill>
              </a:rPr>
              <a:t>Shifting operations</a:t>
            </a:r>
          </a:p>
          <a:p>
            <a:pPr lvl="1">
              <a:lnSpc>
                <a:spcPct val="150000"/>
              </a:lnSpc>
              <a:buFont typeface="Wingdings" panose="05000000000000000000" pitchFamily="2" charset="2"/>
              <a:buChar char="Ø"/>
            </a:pPr>
            <a:r>
              <a:rPr lang="en-US" sz="2000" dirty="0">
                <a:solidFill>
                  <a:schemeClr val="bg1"/>
                </a:solidFill>
              </a:rPr>
              <a:t>Boolean comparisons such as AND, OR, XOR, and NOT operations</a:t>
            </a:r>
            <a:endParaRPr lang="en-US" sz="1600" dirty="0">
              <a:solidFill>
                <a:schemeClr val="bg1"/>
              </a:solidFill>
            </a:endParaRPr>
          </a:p>
        </p:txBody>
      </p:sp>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7529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199" y="669925"/>
            <a:ext cx="9986320" cy="1325563"/>
          </a:xfrm>
        </p:spPr>
        <p:txBody>
          <a:bodyPr anchor="b">
            <a:normAutofit/>
          </a:bodyPr>
          <a:lstStyle/>
          <a:p>
            <a:r>
              <a:rPr lang="en-US" sz="3400" dirty="0">
                <a:solidFill>
                  <a:schemeClr val="bg1"/>
                </a:solidFill>
              </a:rPr>
              <a:t>Arithmetic Logic Unit</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655982" y="2398957"/>
            <a:ext cx="11072191" cy="4001844"/>
          </a:xfrm>
        </p:spPr>
        <p:txBody>
          <a:bodyPr>
            <a:normAutofit fontScale="85000" lnSpcReduction="10000"/>
          </a:bodyPr>
          <a:lstStyle/>
          <a:p>
            <a:pPr>
              <a:lnSpc>
                <a:spcPct val="150000"/>
              </a:lnSpc>
              <a:buFont typeface="Wingdings" panose="05000000000000000000" pitchFamily="2" charset="2"/>
              <a:buChar char="§"/>
            </a:pPr>
            <a:r>
              <a:rPr lang="en-US" sz="2400" dirty="0">
                <a:solidFill>
                  <a:schemeClr val="bg1"/>
                </a:solidFill>
              </a:rPr>
              <a:t>ALUs are designed for integer calculations and commonly handle multiplication as well. However, they typically do not perform division operations due to potential fraction or floating-point results. Instead, division operations are managed by the Floating-Point Unit (FPU), which also handles non-integer calculations. While the ALU is a fundamental component of all processors, its design and functionality may vary among different processor models. For example:</a:t>
            </a:r>
          </a:p>
          <a:p>
            <a:pPr lvl="1">
              <a:lnSpc>
                <a:spcPct val="150000"/>
              </a:lnSpc>
              <a:buFont typeface="Wingdings" panose="05000000000000000000" pitchFamily="2" charset="2"/>
              <a:buChar char="Ø"/>
            </a:pPr>
            <a:r>
              <a:rPr lang="en-US" sz="2000" dirty="0">
                <a:solidFill>
                  <a:schemeClr val="bg1"/>
                </a:solidFill>
              </a:rPr>
              <a:t>Some ALUs only perform integer calculations.</a:t>
            </a:r>
          </a:p>
          <a:p>
            <a:pPr lvl="1">
              <a:lnSpc>
                <a:spcPct val="150000"/>
              </a:lnSpc>
              <a:buFont typeface="Wingdings" panose="05000000000000000000" pitchFamily="2" charset="2"/>
              <a:buChar char="Ø"/>
            </a:pPr>
            <a:r>
              <a:rPr lang="en-US" sz="2000" dirty="0">
                <a:solidFill>
                  <a:schemeClr val="bg1"/>
                </a:solidFill>
              </a:rPr>
              <a:t>Others are designed to handle floating-point operations as well.</a:t>
            </a:r>
          </a:p>
          <a:p>
            <a:pPr lvl="1">
              <a:lnSpc>
                <a:spcPct val="150000"/>
              </a:lnSpc>
              <a:buFont typeface="Wingdings" panose="05000000000000000000" pitchFamily="2" charset="2"/>
              <a:buChar char="Ø"/>
            </a:pPr>
            <a:r>
              <a:rPr lang="en-US" sz="2000" dirty="0">
                <a:solidFill>
                  <a:schemeClr val="bg1"/>
                </a:solidFill>
              </a:rPr>
              <a:t>Some processors contain a single ALU, while others include several arithmetic logic units that work together to perform calculations.</a:t>
            </a:r>
            <a:endParaRPr lang="en-US" sz="1200" dirty="0">
              <a:solidFill>
                <a:schemeClr val="bg1"/>
              </a:solidFill>
            </a:endParaRPr>
          </a:p>
        </p:txBody>
      </p:sp>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7060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xmlns="" id="{2A638C7D-9088-41A9-88A0-7357157BC1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31180" y="1109243"/>
            <a:ext cx="4842710" cy="4842710"/>
            <a:chOff x="1881974" y="1174396"/>
            <a:chExt cx="5290997" cy="5290997"/>
          </a:xfrm>
        </p:grpSpPr>
        <p:sp>
          <p:nvSpPr>
            <p:cNvPr id="21" name="Oval 20">
              <a:extLst>
                <a:ext uri="{FF2B5EF4-FFF2-40B4-BE49-F238E27FC236}">
                  <a16:creationId xmlns:a16="http://schemas.microsoft.com/office/drawing/2014/main" xmlns="" id="{9714B173-1D32-4BBC-A685-1F5D257ABD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BEF82DD1-2343-4F41-B6A7-A6489A713E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Oval 23">
            <a:extLst>
              <a:ext uri="{FF2B5EF4-FFF2-40B4-BE49-F238E27FC236}">
                <a16:creationId xmlns:a16="http://schemas.microsoft.com/office/drawing/2014/main" xmlns="" id="{4E0A5C5C-2A95-428E-9F6A-0D29EBD57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0270" y="1095407"/>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B09C9DF-EF5A-9688-0A35-7D22B22FCF97}"/>
              </a:ext>
            </a:extLst>
          </p:cNvPr>
          <p:cNvSpPr>
            <a:spLocks noGrp="1"/>
          </p:cNvSpPr>
          <p:nvPr>
            <p:ph type="title"/>
          </p:nvPr>
        </p:nvSpPr>
        <p:spPr>
          <a:xfrm>
            <a:off x="5644751" y="568517"/>
            <a:ext cx="6161004" cy="886379"/>
          </a:xfrm>
        </p:spPr>
        <p:txBody>
          <a:bodyPr>
            <a:normAutofit/>
          </a:bodyPr>
          <a:lstStyle/>
          <a:p>
            <a:endParaRPr lang="en-US">
              <a:solidFill>
                <a:schemeClr val="bg1"/>
              </a:solidFill>
            </a:endParaRPr>
          </a:p>
        </p:txBody>
      </p:sp>
      <p:grpSp>
        <p:nvGrpSpPr>
          <p:cNvPr id="26" name="Group 25">
            <a:extLst>
              <a:ext uri="{FF2B5EF4-FFF2-40B4-BE49-F238E27FC236}">
                <a16:creationId xmlns:a16="http://schemas.microsoft.com/office/drawing/2014/main" xmlns="" id="{3F219210-B16A-47B6-9AA8-207DAFF37E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77893"/>
            <a:ext cx="1861854" cy="717514"/>
            <a:chOff x="0" y="377893"/>
            <a:chExt cx="1861854" cy="717514"/>
          </a:xfrm>
          <a:solidFill>
            <a:schemeClr val="bg1"/>
          </a:solidFill>
        </p:grpSpPr>
        <p:sp>
          <p:nvSpPr>
            <p:cNvPr id="27" name="Freeform: Shape 26">
              <a:extLst>
                <a:ext uri="{FF2B5EF4-FFF2-40B4-BE49-F238E27FC236}">
                  <a16:creationId xmlns:a16="http://schemas.microsoft.com/office/drawing/2014/main" xmlns=""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xmlns=""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7" name="Graphic 6" descr="Smiling Face with No Fill">
            <a:extLst>
              <a:ext uri="{FF2B5EF4-FFF2-40B4-BE49-F238E27FC236}">
                <a16:creationId xmlns:a16="http://schemas.microsoft.com/office/drawing/2014/main" xmlns="" id="{075FF409-3A87-D219-C802-65AD8BF262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649077" y="1864214"/>
            <a:ext cx="3217333" cy="3217333"/>
          </a:xfrm>
          <a:prstGeom prst="rect">
            <a:avLst/>
          </a:prstGeom>
        </p:spPr>
      </p:pic>
      <p:sp>
        <p:nvSpPr>
          <p:cNvPr id="3" name="Content Placeholder 2">
            <a:extLst>
              <a:ext uri="{FF2B5EF4-FFF2-40B4-BE49-F238E27FC236}">
                <a16:creationId xmlns:a16="http://schemas.microsoft.com/office/drawing/2014/main" xmlns="" id="{AB8365B2-BEF1-2058-58A6-45CCF31C7B8F}"/>
              </a:ext>
            </a:extLst>
          </p:cNvPr>
          <p:cNvSpPr>
            <a:spLocks noGrp="1"/>
          </p:cNvSpPr>
          <p:nvPr>
            <p:ph idx="1"/>
          </p:nvPr>
        </p:nvSpPr>
        <p:spPr>
          <a:xfrm>
            <a:off x="6234868" y="1820369"/>
            <a:ext cx="5217173" cy="4351338"/>
          </a:xfrm>
        </p:spPr>
        <p:txBody>
          <a:bodyPr>
            <a:normAutofit/>
          </a:bodyPr>
          <a:lstStyle/>
          <a:p>
            <a:pPr marL="0" indent="0" algn="ctr">
              <a:buNone/>
            </a:pPr>
            <a:endParaRPr lang="en-US" sz="3600" b="1" dirty="0">
              <a:solidFill>
                <a:schemeClr val="bg1"/>
              </a:solidFill>
            </a:endParaRPr>
          </a:p>
          <a:p>
            <a:pPr marL="0" indent="0" algn="ctr">
              <a:buNone/>
            </a:pPr>
            <a:endParaRPr lang="en-US" sz="3600" b="1" dirty="0">
              <a:solidFill>
                <a:schemeClr val="bg1"/>
              </a:solidFill>
            </a:endParaRPr>
          </a:p>
          <a:p>
            <a:pPr marL="0" indent="0" algn="ctr">
              <a:buNone/>
            </a:pPr>
            <a:r>
              <a:rPr lang="en-US" sz="3600" b="1" dirty="0">
                <a:solidFill>
                  <a:schemeClr val="bg1"/>
                </a:solidFill>
              </a:rPr>
              <a:t>Thank You for Listening</a:t>
            </a:r>
            <a:br>
              <a:rPr lang="en-US" sz="3600" b="1" dirty="0">
                <a:solidFill>
                  <a:schemeClr val="bg1"/>
                </a:solidFill>
              </a:rPr>
            </a:br>
            <a:r>
              <a:rPr lang="en-US" sz="3600" b="1" dirty="0">
                <a:solidFill>
                  <a:schemeClr val="bg1"/>
                </a:solidFill>
              </a:rPr>
              <a:t/>
            </a:r>
            <a:br>
              <a:rPr lang="en-US" sz="3600" b="1" dirty="0">
                <a:solidFill>
                  <a:schemeClr val="bg1"/>
                </a:solidFill>
              </a:rPr>
            </a:br>
            <a:r>
              <a:rPr lang="en-US" sz="3600" b="1" dirty="0">
                <a:solidFill>
                  <a:schemeClr val="bg1"/>
                </a:solidFill>
              </a:rPr>
              <a:t>Questions ? </a:t>
            </a:r>
          </a:p>
        </p:txBody>
      </p:sp>
      <p:grpSp>
        <p:nvGrpSpPr>
          <p:cNvPr id="30" name="Graphic 185">
            <a:extLst>
              <a:ext uri="{FF2B5EF4-FFF2-40B4-BE49-F238E27FC236}">
                <a16:creationId xmlns:a16="http://schemas.microsoft.com/office/drawing/2014/main" xmlns="" id="{582A903B-6B78-4F0A-B7C9-3D80499020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428634" y="5987064"/>
            <a:ext cx="1054466" cy="469689"/>
            <a:chOff x="9841624" y="4115729"/>
            <a:chExt cx="602169" cy="268223"/>
          </a:xfrm>
          <a:solidFill>
            <a:schemeClr val="bg1"/>
          </a:solidFill>
        </p:grpSpPr>
        <p:sp>
          <p:nvSpPr>
            <p:cNvPr id="31" name="Freeform: Shape 30">
              <a:extLst>
                <a:ext uri="{FF2B5EF4-FFF2-40B4-BE49-F238E27FC236}">
                  <a16:creationId xmlns:a16="http://schemas.microsoft.com/office/drawing/2014/main" xmlns="" id="{D510EA93-8F64-42C8-A630-D449506E9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06CB53FC-E4DA-4001-928B-9998A85EA5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D210B969-4FDF-4AAC-9397-63D5434958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570B3EF0-84EA-4F47-86A3-1EA1F644A4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259369A8-EF57-42A1-8EC8-F6A9F92A3A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5474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xmlns=""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xmlns="" id="{60EF16E1-67FC-5646-249F-0162508B8DBC}"/>
              </a:ext>
            </a:extLst>
          </p:cNvPr>
          <p:cNvSpPr>
            <a:spLocks noGrp="1"/>
          </p:cNvSpPr>
          <p:nvPr>
            <p:ph type="title"/>
          </p:nvPr>
        </p:nvSpPr>
        <p:spPr>
          <a:xfrm>
            <a:off x="4868050" y="314830"/>
            <a:ext cx="6373747" cy="1225650"/>
          </a:xfrm>
        </p:spPr>
        <p:txBody>
          <a:bodyPr anchor="b">
            <a:normAutofit/>
          </a:bodyPr>
          <a:lstStyle/>
          <a:p>
            <a:r>
              <a:rPr lang="en-US" sz="3800" dirty="0">
                <a:solidFill>
                  <a:schemeClr val="bg1"/>
                </a:solidFill>
              </a:rPr>
              <a:t> Central Processing Unit (CPU)</a:t>
            </a:r>
          </a:p>
        </p:txBody>
      </p:sp>
      <p:pic>
        <p:nvPicPr>
          <p:cNvPr id="5" name="Picture 4" descr="Electronic circuit board">
            <a:extLst>
              <a:ext uri="{FF2B5EF4-FFF2-40B4-BE49-F238E27FC236}">
                <a16:creationId xmlns:a16="http://schemas.microsoft.com/office/drawing/2014/main" xmlns="" id="{B5A55D8C-F5B6-1018-ABA0-C73580DB404D}"/>
              </a:ext>
            </a:extLst>
          </p:cNvPr>
          <p:cNvPicPr>
            <a:picLocks noChangeAspect="1"/>
          </p:cNvPicPr>
          <p:nvPr/>
        </p:nvPicPr>
        <p:blipFill rotWithShape="1">
          <a:blip r:embed="rId3"/>
          <a:srcRect l="43336" r="12410" b="-1"/>
          <a:stretch/>
        </p:blipFill>
        <p:spPr>
          <a:xfrm>
            <a:off x="115958" y="0"/>
            <a:ext cx="4546682" cy="6858000"/>
          </a:xfrm>
          <a:prstGeom prst="rect">
            <a:avLst/>
          </a:prstGeom>
        </p:spPr>
      </p:pic>
      <p:cxnSp>
        <p:nvCxnSpPr>
          <p:cNvPr id="38" name="Straight Connector 37">
            <a:extLst>
              <a:ext uri="{FF2B5EF4-FFF2-40B4-BE49-F238E27FC236}">
                <a16:creationId xmlns:a16="http://schemas.microsoft.com/office/drawing/2014/main" xmlns="" id="{EEA38897-7BA3-4408-8083-3235339C4A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5E2C6AF8-045E-0134-824A-C6125E8FAAE5}"/>
              </a:ext>
            </a:extLst>
          </p:cNvPr>
          <p:cNvSpPr>
            <a:spLocks noGrp="1"/>
          </p:cNvSpPr>
          <p:nvPr>
            <p:ph idx="1"/>
          </p:nvPr>
        </p:nvSpPr>
        <p:spPr>
          <a:xfrm>
            <a:off x="5138529" y="1909192"/>
            <a:ext cx="6937513" cy="3647710"/>
          </a:xfrm>
        </p:spPr>
        <p:txBody>
          <a:bodyPr>
            <a:normAutofit lnSpcReduction="10000"/>
          </a:bodyPr>
          <a:lstStyle/>
          <a:p>
            <a:pPr>
              <a:lnSpc>
                <a:spcPct val="150000"/>
              </a:lnSpc>
            </a:pPr>
            <a:r>
              <a:rPr lang="en-US" sz="2600" dirty="0">
                <a:solidFill>
                  <a:schemeClr val="bg1"/>
                </a:solidFill>
              </a:rPr>
              <a:t>The CPU consists of the following features:</a:t>
            </a:r>
          </a:p>
          <a:p>
            <a:pPr lvl="1">
              <a:lnSpc>
                <a:spcPct val="100000"/>
              </a:lnSpc>
            </a:pPr>
            <a:r>
              <a:rPr lang="en-US" b="1" dirty="0">
                <a:solidFill>
                  <a:schemeClr val="bg1"/>
                </a:solidFill>
              </a:rPr>
              <a:t>CPU is considered as the brain of the computer.</a:t>
            </a:r>
          </a:p>
          <a:p>
            <a:pPr lvl="1">
              <a:lnSpc>
                <a:spcPct val="100000"/>
              </a:lnSpc>
            </a:pPr>
            <a:r>
              <a:rPr lang="en-US" dirty="0">
                <a:solidFill>
                  <a:schemeClr val="bg1"/>
                </a:solidFill>
              </a:rPr>
              <a:t>CPU performs all types of data processing operations.</a:t>
            </a:r>
          </a:p>
          <a:p>
            <a:pPr lvl="1">
              <a:lnSpc>
                <a:spcPct val="100000"/>
              </a:lnSpc>
            </a:pPr>
            <a:r>
              <a:rPr lang="en-US" dirty="0">
                <a:solidFill>
                  <a:schemeClr val="bg1"/>
                </a:solidFill>
              </a:rPr>
              <a:t>It stores data, intermediate results, and instructions (programs).</a:t>
            </a:r>
          </a:p>
          <a:p>
            <a:pPr lvl="1">
              <a:lnSpc>
                <a:spcPct val="100000"/>
              </a:lnSpc>
            </a:pPr>
            <a:r>
              <a:rPr lang="en-US" dirty="0">
                <a:solidFill>
                  <a:schemeClr val="bg1"/>
                </a:solidFill>
              </a:rPr>
              <a:t>It controls the operation of all parts of the computer.</a:t>
            </a:r>
          </a:p>
        </p:txBody>
      </p:sp>
      <p:cxnSp>
        <p:nvCxnSpPr>
          <p:cNvPr id="40" name="Straight Connector 39">
            <a:extLst>
              <a:ext uri="{FF2B5EF4-FFF2-40B4-BE49-F238E27FC236}">
                <a16:creationId xmlns:a16="http://schemas.microsoft.com/office/drawing/2014/main" xmlns="" id="{F11AD06B-AB20-4097-8606-5DA00DBACE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890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B95B9BA8-1D69-4796-85F5-B6D0BD52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0EF16E1-67FC-5646-249F-0162508B8DBC}"/>
              </a:ext>
            </a:extLst>
          </p:cNvPr>
          <p:cNvSpPr>
            <a:spLocks noGrp="1"/>
          </p:cNvSpPr>
          <p:nvPr>
            <p:ph type="title"/>
          </p:nvPr>
        </p:nvSpPr>
        <p:spPr>
          <a:xfrm>
            <a:off x="312584" y="608082"/>
            <a:ext cx="4391025" cy="1323439"/>
          </a:xfrm>
        </p:spPr>
        <p:txBody>
          <a:bodyPr vert="horz" lIns="91440" tIns="45720" rIns="91440" bIns="45720" rtlCol="0" anchor="t">
            <a:normAutofit/>
          </a:bodyPr>
          <a:lstStyle/>
          <a:p>
            <a:r>
              <a:rPr lang="en-US" sz="4000" kern="1200">
                <a:solidFill>
                  <a:schemeClr val="bg1"/>
                </a:solidFill>
                <a:latin typeface="+mj-lt"/>
                <a:ea typeface="+mj-ea"/>
                <a:cs typeface="+mj-cs"/>
              </a:rPr>
              <a:t>CPU Block Diagram</a:t>
            </a:r>
            <a:endParaRPr lang="en-US" sz="4000" kern="1200" dirty="0">
              <a:solidFill>
                <a:schemeClr val="bg1"/>
              </a:solidFill>
              <a:latin typeface="+mj-lt"/>
              <a:ea typeface="+mj-ea"/>
              <a:cs typeface="+mj-cs"/>
            </a:endParaRPr>
          </a:p>
        </p:txBody>
      </p:sp>
      <p:pic>
        <p:nvPicPr>
          <p:cNvPr id="8" name="Content Placeholder 7">
            <a:extLst>
              <a:ext uri="{FF2B5EF4-FFF2-40B4-BE49-F238E27FC236}">
                <a16:creationId xmlns:a16="http://schemas.microsoft.com/office/drawing/2014/main" xmlns="" id="{07600420-E336-3809-B25F-3A583B8D03AE}"/>
              </a:ext>
            </a:extLst>
          </p:cNvPr>
          <p:cNvPicPr>
            <a:picLocks noChangeAspect="1"/>
          </p:cNvPicPr>
          <p:nvPr/>
        </p:nvPicPr>
        <p:blipFill>
          <a:blip r:embed="rId3"/>
          <a:stretch>
            <a:fillRect/>
          </a:stretch>
        </p:blipFill>
        <p:spPr>
          <a:xfrm>
            <a:off x="2508096" y="1714395"/>
            <a:ext cx="7344980" cy="4535523"/>
          </a:xfrm>
          <a:prstGeom prst="rect">
            <a:avLst/>
          </a:prstGeom>
        </p:spPr>
      </p:pic>
    </p:spTree>
    <p:extLst>
      <p:ext uri="{BB962C8B-B14F-4D97-AF65-F5344CB8AC3E}">
        <p14:creationId xmlns:p14="http://schemas.microsoft.com/office/powerpoint/2010/main" val="18495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xmlns=""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6527800" y="448721"/>
            <a:ext cx="4713997" cy="1225650"/>
          </a:xfrm>
        </p:spPr>
        <p:txBody>
          <a:bodyPr anchor="b">
            <a:normAutofit/>
          </a:bodyPr>
          <a:lstStyle/>
          <a:p>
            <a:r>
              <a:rPr lang="en-US" sz="3800">
                <a:solidFill>
                  <a:schemeClr val="bg1"/>
                </a:solidFill>
              </a:rPr>
              <a:t>CPU Phases</a:t>
            </a:r>
          </a:p>
        </p:txBody>
      </p:sp>
      <p:pic>
        <p:nvPicPr>
          <p:cNvPr id="38" name="Picture 37" descr="Electronic circuit board">
            <a:extLst>
              <a:ext uri="{FF2B5EF4-FFF2-40B4-BE49-F238E27FC236}">
                <a16:creationId xmlns:a16="http://schemas.microsoft.com/office/drawing/2014/main" xmlns="" id="{E72E48D9-84BB-9D25-E898-6DCB768D739B}"/>
              </a:ext>
            </a:extLst>
          </p:cNvPr>
          <p:cNvPicPr>
            <a:picLocks noChangeAspect="1"/>
          </p:cNvPicPr>
          <p:nvPr/>
        </p:nvPicPr>
        <p:blipFill rotWithShape="1">
          <a:blip r:embed="rId2"/>
          <a:srcRect t="15730"/>
          <a:stretch/>
        </p:blipFill>
        <p:spPr>
          <a:xfrm>
            <a:off x="-2346" y="1835277"/>
            <a:ext cx="5666547" cy="3187446"/>
          </a:xfrm>
          <a:prstGeom prst="rect">
            <a:avLst/>
          </a:prstGeom>
        </p:spPr>
      </p:pic>
      <p:cxnSp>
        <p:nvCxnSpPr>
          <p:cNvPr id="66" name="Straight Connector 65">
            <a:extLst>
              <a:ext uri="{FF2B5EF4-FFF2-40B4-BE49-F238E27FC236}">
                <a16:creationId xmlns:a16="http://schemas.microsoft.com/office/drawing/2014/main" xmlns="" id="{EEA38897-7BA3-4408-8083-3235339C4A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6527800" y="1909192"/>
            <a:ext cx="4713997" cy="3647710"/>
          </a:xfrm>
        </p:spPr>
        <p:txBody>
          <a:bodyPr>
            <a:normAutofit/>
          </a:bodyPr>
          <a:lstStyle/>
          <a:p>
            <a:r>
              <a:rPr lang="en-US" sz="2000" dirty="0">
                <a:solidFill>
                  <a:schemeClr val="bg1"/>
                </a:solidFill>
              </a:rPr>
              <a:t>Memory Unit</a:t>
            </a:r>
          </a:p>
          <a:p>
            <a:r>
              <a:rPr lang="en-US" sz="2000" dirty="0">
                <a:solidFill>
                  <a:schemeClr val="bg1"/>
                </a:solidFill>
              </a:rPr>
              <a:t>Control Unit</a:t>
            </a:r>
          </a:p>
          <a:p>
            <a:r>
              <a:rPr lang="en-US" sz="2000" dirty="0">
                <a:solidFill>
                  <a:schemeClr val="bg1"/>
                </a:solidFill>
              </a:rPr>
              <a:t>ALU Unit</a:t>
            </a:r>
          </a:p>
        </p:txBody>
      </p:sp>
      <p:cxnSp>
        <p:nvCxnSpPr>
          <p:cNvPr id="68" name="Straight Connector 67">
            <a:extLst>
              <a:ext uri="{FF2B5EF4-FFF2-40B4-BE49-F238E27FC236}">
                <a16:creationId xmlns:a16="http://schemas.microsoft.com/office/drawing/2014/main" xmlns="" id="{F11AD06B-AB20-4097-8606-5DA00DBACE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10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200" y="669925"/>
            <a:ext cx="4508946" cy="1325563"/>
          </a:xfrm>
        </p:spPr>
        <p:txBody>
          <a:bodyPr anchor="b">
            <a:normAutofit/>
          </a:bodyPr>
          <a:lstStyle/>
          <a:p>
            <a:r>
              <a:rPr lang="en-US" sz="3400" dirty="0">
                <a:solidFill>
                  <a:schemeClr val="bg1"/>
                </a:solidFill>
              </a:rPr>
              <a:t>Memory Unit</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1392667" y="2398957"/>
            <a:ext cx="9406666" cy="3526144"/>
          </a:xfrm>
        </p:spPr>
        <p:txBody>
          <a:bodyPr>
            <a:normAutofit/>
          </a:bodyPr>
          <a:lstStyle/>
          <a:p>
            <a:pPr>
              <a:lnSpc>
                <a:spcPct val="150000"/>
              </a:lnSpc>
              <a:buFont typeface="Wingdings" panose="05000000000000000000" pitchFamily="2" charset="2"/>
              <a:buChar char="§"/>
            </a:pPr>
            <a:r>
              <a:rPr lang="en-US" sz="2000" dirty="0">
                <a:solidFill>
                  <a:schemeClr val="bg1"/>
                </a:solidFill>
              </a:rPr>
              <a:t>This unit can store instructions, data, and intermediate results.</a:t>
            </a:r>
          </a:p>
          <a:p>
            <a:pPr>
              <a:lnSpc>
                <a:spcPct val="150000"/>
              </a:lnSpc>
              <a:buFont typeface="Wingdings" panose="05000000000000000000" pitchFamily="2" charset="2"/>
              <a:buChar char="§"/>
            </a:pPr>
            <a:r>
              <a:rPr lang="en-US" sz="2000" dirty="0">
                <a:solidFill>
                  <a:schemeClr val="bg1"/>
                </a:solidFill>
              </a:rPr>
              <a:t>It supplies information to the other units of the computer when needed.</a:t>
            </a:r>
          </a:p>
          <a:p>
            <a:pPr>
              <a:lnSpc>
                <a:spcPct val="150000"/>
              </a:lnSpc>
              <a:buFont typeface="Wingdings" panose="05000000000000000000" pitchFamily="2" charset="2"/>
              <a:buChar char="§"/>
            </a:pPr>
            <a:r>
              <a:rPr lang="en-US" sz="2000" dirty="0">
                <a:solidFill>
                  <a:schemeClr val="bg1"/>
                </a:solidFill>
              </a:rPr>
              <a:t>It is also known as the internal storage unit, main memory, primary storage, or random access memory (RAM).</a:t>
            </a:r>
          </a:p>
          <a:p>
            <a:pPr>
              <a:lnSpc>
                <a:spcPct val="150000"/>
              </a:lnSpc>
              <a:buFont typeface="Wingdings" panose="05000000000000000000" pitchFamily="2" charset="2"/>
              <a:buChar char="§"/>
            </a:pPr>
            <a:r>
              <a:rPr lang="en-US" sz="2000" dirty="0">
                <a:solidFill>
                  <a:schemeClr val="bg1"/>
                </a:solidFill>
              </a:rPr>
              <a:t>Its size affects speed, power, and capability. Primary memory and secondary memory are two types of memories in the computer.</a:t>
            </a:r>
          </a:p>
        </p:txBody>
      </p:sp>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2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200" y="669925"/>
            <a:ext cx="4508946" cy="1325563"/>
          </a:xfrm>
        </p:spPr>
        <p:txBody>
          <a:bodyPr anchor="b">
            <a:normAutofit/>
          </a:bodyPr>
          <a:lstStyle/>
          <a:p>
            <a:r>
              <a:rPr lang="en-US" sz="3400" dirty="0">
                <a:solidFill>
                  <a:schemeClr val="bg1"/>
                </a:solidFill>
              </a:rPr>
              <a:t>Memory Unit</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1392668" y="2398957"/>
            <a:ext cx="6404314" cy="3789118"/>
          </a:xfrm>
        </p:spPr>
        <p:txBody>
          <a:bodyPr>
            <a:normAutofit fontScale="92500" lnSpcReduction="10000"/>
          </a:bodyPr>
          <a:lstStyle/>
          <a:p>
            <a:pPr>
              <a:lnSpc>
                <a:spcPct val="150000"/>
              </a:lnSpc>
              <a:buFont typeface="Wingdings" panose="05000000000000000000" pitchFamily="2" charset="2"/>
              <a:buChar char="§"/>
            </a:pPr>
            <a:r>
              <a:rPr lang="en-US" dirty="0">
                <a:solidFill>
                  <a:schemeClr val="bg1"/>
                </a:solidFill>
              </a:rPr>
              <a:t>Functions of the memory unit are:</a:t>
            </a:r>
          </a:p>
          <a:p>
            <a:pPr lvl="1">
              <a:lnSpc>
                <a:spcPct val="150000"/>
              </a:lnSpc>
              <a:buFont typeface="Wingdings" panose="05000000000000000000" pitchFamily="2" charset="2"/>
              <a:buChar char="ü"/>
            </a:pPr>
            <a:r>
              <a:rPr lang="en-US" sz="2000" dirty="0">
                <a:solidFill>
                  <a:schemeClr val="bg1"/>
                </a:solidFill>
              </a:rPr>
              <a:t>It stores all the data and instructions required for processing.</a:t>
            </a:r>
          </a:p>
          <a:p>
            <a:pPr lvl="1">
              <a:lnSpc>
                <a:spcPct val="150000"/>
              </a:lnSpc>
              <a:buFont typeface="Wingdings" panose="05000000000000000000" pitchFamily="2" charset="2"/>
              <a:buChar char="ü"/>
            </a:pPr>
            <a:r>
              <a:rPr lang="en-US" sz="2000" dirty="0">
                <a:solidFill>
                  <a:schemeClr val="bg1"/>
                </a:solidFill>
              </a:rPr>
              <a:t>It stores intermediate results of processing.</a:t>
            </a:r>
          </a:p>
          <a:p>
            <a:pPr lvl="1">
              <a:lnSpc>
                <a:spcPct val="150000"/>
              </a:lnSpc>
              <a:buFont typeface="Wingdings" panose="05000000000000000000" pitchFamily="2" charset="2"/>
              <a:buChar char="ü"/>
            </a:pPr>
            <a:r>
              <a:rPr lang="en-US" sz="2000" dirty="0">
                <a:solidFill>
                  <a:schemeClr val="bg1"/>
                </a:solidFill>
              </a:rPr>
              <a:t>It stores final results of processing before these results are released to an output device.</a:t>
            </a:r>
          </a:p>
          <a:p>
            <a:pPr lvl="1">
              <a:lnSpc>
                <a:spcPct val="150000"/>
              </a:lnSpc>
              <a:buFont typeface="Wingdings" panose="05000000000000000000" pitchFamily="2" charset="2"/>
              <a:buChar char="ü"/>
            </a:pPr>
            <a:r>
              <a:rPr lang="en-US" sz="2000" dirty="0">
                <a:solidFill>
                  <a:schemeClr val="bg1"/>
                </a:solidFill>
              </a:rPr>
              <a:t>All inputs and outputs are transmitted through main memory.</a:t>
            </a:r>
          </a:p>
        </p:txBody>
      </p:sp>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miconductor Memory Types &amp; Technologies » Electronics Notes">
            <a:extLst>
              <a:ext uri="{FF2B5EF4-FFF2-40B4-BE49-F238E27FC236}">
                <a16:creationId xmlns:a16="http://schemas.microsoft.com/office/drawing/2014/main" xmlns="" id="{D92FCAE4-C736-733B-F382-AD39988AE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771" y="488708"/>
            <a:ext cx="3600000" cy="22945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99A804EC-1C6B-6261-3E79-25ACAA6E8029}"/>
              </a:ext>
            </a:extLst>
          </p:cNvPr>
          <p:cNvPicPr>
            <a:picLocks noChangeAspect="1"/>
          </p:cNvPicPr>
          <p:nvPr/>
        </p:nvPicPr>
        <p:blipFill>
          <a:blip r:embed="rId3"/>
          <a:stretch>
            <a:fillRect/>
          </a:stretch>
        </p:blipFill>
        <p:spPr>
          <a:xfrm>
            <a:off x="8228771" y="2770856"/>
            <a:ext cx="3600000" cy="3676299"/>
          </a:xfrm>
          <a:prstGeom prst="rect">
            <a:avLst/>
          </a:prstGeom>
        </p:spPr>
      </p:pic>
    </p:spTree>
    <p:extLst>
      <p:ext uri="{BB962C8B-B14F-4D97-AF65-F5344CB8AC3E}">
        <p14:creationId xmlns:p14="http://schemas.microsoft.com/office/powerpoint/2010/main" val="156552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200" y="669925"/>
            <a:ext cx="4508946" cy="1325563"/>
          </a:xfrm>
        </p:spPr>
        <p:txBody>
          <a:bodyPr anchor="b">
            <a:normAutofit/>
          </a:bodyPr>
          <a:lstStyle/>
          <a:p>
            <a:r>
              <a:rPr lang="en-US" sz="3400" dirty="0">
                <a:solidFill>
                  <a:schemeClr val="bg1"/>
                </a:solidFill>
              </a:rPr>
              <a:t>Memory Classification</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diagram of a computer&#10;&#10;Description automatically generated">
            <a:extLst>
              <a:ext uri="{FF2B5EF4-FFF2-40B4-BE49-F238E27FC236}">
                <a16:creationId xmlns:a16="http://schemas.microsoft.com/office/drawing/2014/main" xmlns="" id="{6ADFB6FA-5705-1F37-5465-2EFD39826C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0717" y="2193721"/>
            <a:ext cx="7287272" cy="4320000"/>
          </a:xfrm>
        </p:spPr>
      </p:pic>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53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xmlns="" id="{A337D2F3-4FFF-A74A-8FB2-03B365BE83EA}"/>
              </a:ext>
            </a:extLst>
          </p:cNvPr>
          <p:cNvSpPr>
            <a:spLocks noGrp="1"/>
          </p:cNvSpPr>
          <p:nvPr>
            <p:ph type="title"/>
          </p:nvPr>
        </p:nvSpPr>
        <p:spPr>
          <a:xfrm>
            <a:off x="838200" y="669925"/>
            <a:ext cx="5860774" cy="1325563"/>
          </a:xfrm>
        </p:spPr>
        <p:txBody>
          <a:bodyPr anchor="b">
            <a:normAutofit/>
          </a:bodyPr>
          <a:lstStyle/>
          <a:p>
            <a:r>
              <a:rPr lang="en-US" sz="3400" dirty="0">
                <a:solidFill>
                  <a:schemeClr val="bg1"/>
                </a:solidFill>
              </a:rPr>
              <a:t>Random Access Memory (RAM)</a:t>
            </a:r>
          </a:p>
        </p:txBody>
      </p:sp>
      <p:cxnSp>
        <p:nvCxnSpPr>
          <p:cNvPr id="24" name="Straight Connector 23">
            <a:extLst>
              <a:ext uri="{FF2B5EF4-FFF2-40B4-BE49-F238E27FC236}">
                <a16:creationId xmlns:a16="http://schemas.microsoft.com/office/drawing/2014/main" xmlns=""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4ABD29E-78AC-F887-A82C-51206E4B0079}"/>
              </a:ext>
            </a:extLst>
          </p:cNvPr>
          <p:cNvSpPr>
            <a:spLocks noGrp="1"/>
          </p:cNvSpPr>
          <p:nvPr>
            <p:ph idx="1"/>
          </p:nvPr>
        </p:nvSpPr>
        <p:spPr>
          <a:xfrm>
            <a:off x="655982" y="2398957"/>
            <a:ext cx="11072191" cy="4001844"/>
          </a:xfrm>
        </p:spPr>
        <p:txBody>
          <a:bodyPr>
            <a:normAutofit fontScale="92500"/>
          </a:bodyPr>
          <a:lstStyle/>
          <a:p>
            <a:pPr>
              <a:lnSpc>
                <a:spcPct val="150000"/>
              </a:lnSpc>
              <a:buFont typeface="Wingdings" panose="05000000000000000000" pitchFamily="2" charset="2"/>
              <a:buChar char="§"/>
            </a:pPr>
            <a:r>
              <a:rPr lang="en-US" sz="1600" dirty="0">
                <a:solidFill>
                  <a:schemeClr val="bg1"/>
                </a:solidFill>
              </a:rPr>
              <a:t>RAM is a type of computer memory that stores data temporarily. It allows the processor to quickly access the data it needs.</a:t>
            </a:r>
          </a:p>
          <a:p>
            <a:pPr>
              <a:lnSpc>
                <a:spcPct val="150000"/>
              </a:lnSpc>
              <a:buFont typeface="Wingdings" panose="05000000000000000000" pitchFamily="2" charset="2"/>
              <a:buChar char="§"/>
            </a:pPr>
            <a:r>
              <a:rPr lang="en-US" sz="1600" dirty="0">
                <a:solidFill>
                  <a:schemeClr val="bg1"/>
                </a:solidFill>
              </a:rPr>
              <a:t>RAM is volatile, meaning it loses its stored data when the power is turned off.</a:t>
            </a:r>
          </a:p>
          <a:p>
            <a:pPr>
              <a:lnSpc>
                <a:spcPct val="150000"/>
              </a:lnSpc>
              <a:buFont typeface="Wingdings" panose="05000000000000000000" pitchFamily="2" charset="2"/>
              <a:buChar char="§"/>
            </a:pPr>
            <a:r>
              <a:rPr lang="en-US" sz="1600" dirty="0">
                <a:solidFill>
                  <a:schemeClr val="bg1"/>
                </a:solidFill>
              </a:rPr>
              <a:t>Data in RAM is stored randomly, and the processor can access it in any order.</a:t>
            </a:r>
          </a:p>
          <a:p>
            <a:pPr>
              <a:lnSpc>
                <a:spcPct val="150000"/>
              </a:lnSpc>
              <a:buFont typeface="Wingdings" panose="05000000000000000000" pitchFamily="2" charset="2"/>
              <a:buChar char="§"/>
            </a:pPr>
            <a:r>
              <a:rPr lang="en-US" sz="1600" dirty="0">
                <a:solidFill>
                  <a:schemeClr val="bg1"/>
                </a:solidFill>
              </a:rPr>
              <a:t>RAM typically holds data from the computer's operating system and applications.</a:t>
            </a:r>
          </a:p>
          <a:p>
            <a:pPr>
              <a:lnSpc>
                <a:spcPct val="150000"/>
              </a:lnSpc>
              <a:buFont typeface="Wingdings" panose="05000000000000000000" pitchFamily="2" charset="2"/>
              <a:buChar char="§"/>
            </a:pPr>
            <a:r>
              <a:rPr lang="en-US" sz="1600" dirty="0">
                <a:solidFill>
                  <a:schemeClr val="bg1"/>
                </a:solidFill>
              </a:rPr>
              <a:t>When you turn off the computer, RAM loses all its stored information, but data remains on the hard disk. </a:t>
            </a:r>
          </a:p>
          <a:p>
            <a:pPr>
              <a:lnSpc>
                <a:spcPct val="150000"/>
              </a:lnSpc>
              <a:buFont typeface="Wingdings" panose="05000000000000000000" pitchFamily="2" charset="2"/>
              <a:buChar char="§"/>
            </a:pPr>
            <a:r>
              <a:rPr lang="en-US" sz="1600" dirty="0">
                <a:solidFill>
                  <a:schemeClr val="bg1"/>
                </a:solidFill>
              </a:rPr>
              <a:t>Some of the earliest computers used delay-line format of computer storage. Most modern computers use an embedded RAM circuitry on the motherboard which reads data in bursts.</a:t>
            </a:r>
          </a:p>
          <a:p>
            <a:pPr>
              <a:lnSpc>
                <a:spcPct val="150000"/>
              </a:lnSpc>
              <a:buFont typeface="Wingdings" panose="05000000000000000000" pitchFamily="2" charset="2"/>
              <a:buChar char="§"/>
            </a:pPr>
            <a:r>
              <a:rPr lang="en-US" sz="1600" dirty="0">
                <a:solidFill>
                  <a:schemeClr val="bg1"/>
                </a:solidFill>
              </a:rPr>
              <a:t>So, modern RAM devices are not random memory devices as such; they are burst memory access devices, but the term RAM has stuck in everyday usage.</a:t>
            </a:r>
          </a:p>
        </p:txBody>
      </p:sp>
      <p:sp>
        <p:nvSpPr>
          <p:cNvPr id="25" name="Rectangle 24">
            <a:extLst>
              <a:ext uri="{FF2B5EF4-FFF2-40B4-BE49-F238E27FC236}">
                <a16:creationId xmlns:a16="http://schemas.microsoft.com/office/drawing/2014/main" xmlns="" id="{9DD005C1-8C51-42D6-9BEE-B9B838497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961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3822</TotalTime>
  <Words>2407</Words>
  <Application>Microsoft Office PowerPoint</Application>
  <PresentationFormat>مخصص</PresentationFormat>
  <Paragraphs>155</Paragraphs>
  <Slides>25</Slides>
  <Notes>16</Notes>
  <HiddenSlides>1</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Office Theme</vt:lpstr>
      <vt:lpstr>عرض تقديمي في PowerPoint</vt:lpstr>
      <vt:lpstr>The von Neumann Model </vt:lpstr>
      <vt:lpstr> Central Processing Unit (CPU)</vt:lpstr>
      <vt:lpstr>CPU Block Diagram</vt:lpstr>
      <vt:lpstr>CPU Phases</vt:lpstr>
      <vt:lpstr>Memory Unit</vt:lpstr>
      <vt:lpstr>Memory Unit</vt:lpstr>
      <vt:lpstr>Memory Classification</vt:lpstr>
      <vt:lpstr>Random Access Memory (RAM)</vt:lpstr>
      <vt:lpstr>Random Access Memory (RAM)</vt:lpstr>
      <vt:lpstr>Static Random Access Memory (SRAM)</vt:lpstr>
      <vt:lpstr>Dynamic Random Access Memory (DRAM)</vt:lpstr>
      <vt:lpstr>Read-Only Memory (ROM)</vt:lpstr>
      <vt:lpstr>Read-Only Memory (ROM)</vt:lpstr>
      <vt:lpstr>Examples of ROM</vt:lpstr>
      <vt:lpstr>ROM Classification</vt:lpstr>
      <vt:lpstr>Programmable Read-Only Memory (PROM)</vt:lpstr>
      <vt:lpstr>Erasable Programmable Read-Only Memory (EPROM)</vt:lpstr>
      <vt:lpstr>Electrically Erasable Programmable Read-Only Memory (EEPROM)</vt:lpstr>
      <vt:lpstr>Cache Memory</vt:lpstr>
      <vt:lpstr>Cache Memory</vt:lpstr>
      <vt:lpstr>Control Unit</vt:lpstr>
      <vt:lpstr>Arithmetic Logic Unit</vt:lpstr>
      <vt:lpstr>Arithmetic Logic Unit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Fadhil</dc:creator>
  <cp:lastModifiedBy>Maher</cp:lastModifiedBy>
  <cp:revision>8</cp:revision>
  <dcterms:created xsi:type="dcterms:W3CDTF">2024-04-27T21:21:49Z</dcterms:created>
  <dcterms:modified xsi:type="dcterms:W3CDTF">2025-05-06T17:35:56Z</dcterms:modified>
</cp:coreProperties>
</file>