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529C83"/>
    <a:srgbClr val="00FFFF"/>
    <a:srgbClr val="FFCC00"/>
    <a:srgbClr val="99CCFF"/>
    <a:srgbClr val="1DA2D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43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532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882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19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661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46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24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011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036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62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388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A99E-6903-4C00-A2FE-0FBE1787C00A}" type="datetimeFigureOut">
              <a:rPr lang="ar-IQ" smtClean="0"/>
              <a:t>13/10/1446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6F47-1D77-417C-82A5-09FD866872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90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الاساليب اللغوية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ar-IQ" b="1" dirty="0" smtClean="0"/>
              <a:t>اعداد </a:t>
            </a:r>
            <a:br>
              <a:rPr lang="ar-IQ" b="1" dirty="0" smtClean="0"/>
            </a:br>
            <a:r>
              <a:rPr lang="ar-IQ" b="1" dirty="0" smtClean="0"/>
              <a:t>م.م.فاطمة تركي صاحب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096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اسلوب المدح والذم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b="1" dirty="0" smtClean="0"/>
              <a:t>وهي أفعال لإنشاء أسلوب المدح أو الدم، إذ ترد في الأسلوب وتفيد المدح أو الذم.</a:t>
            </a:r>
          </a:p>
          <a:p>
            <a:pPr algn="just"/>
            <a:r>
              <a:rPr lang="ar-IQ" b="1" dirty="0" smtClean="0">
                <a:solidFill>
                  <a:schemeClr val="accent6">
                    <a:lumMod val="75000"/>
                  </a:schemeClr>
                </a:solidFill>
              </a:rPr>
              <a:t>أركان أسلوب المدح والذم : </a:t>
            </a:r>
            <a:r>
              <a:rPr lang="ar-IQ" b="1" dirty="0" smtClean="0"/>
              <a:t>في هذا الأسلوب ثلاثة أركان.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أ - فعل المدح أو الذم أفعال المدح (نعم، حبدًا). أفعال الذم (بئس، لا حبذا).</a:t>
            </a:r>
          </a:p>
          <a:p>
            <a:pPr algn="just"/>
            <a:r>
              <a:rPr lang="ar-IQ" b="1" dirty="0" smtClean="0"/>
              <a:t>ب - فاعل فعل المدح أو الذم</a:t>
            </a:r>
          </a:p>
          <a:p>
            <a:pPr algn="just"/>
            <a:r>
              <a:rPr lang="ar-IQ" b="1" dirty="0" smtClean="0"/>
              <a:t>المخصوص بالمدح أو الذم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17442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>تدريب : عين المخصوص بالمدح فيما يلي:</a:t>
            </a:r>
            <a:br>
              <a:rPr lang="ar-IQ" b="1" dirty="0" smtClean="0"/>
            </a:b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(إن تُبْدُوا الصَّدَقَاتِ فَنِعِما هي </a:t>
            </a:r>
            <a:r>
              <a:rPr lang="ar-IQ" sz="2400" dirty="0" smtClean="0"/>
              <a:t>) </a:t>
            </a:r>
            <a:r>
              <a:rPr lang="ar-IQ" sz="2400" b="1" dirty="0"/>
              <a:t>المخصوص بالمدح:</a:t>
            </a:r>
            <a:r>
              <a:rPr lang="ar-IQ" sz="2400" dirty="0"/>
              <a:t> </a:t>
            </a:r>
            <a:r>
              <a:rPr lang="ar-IQ" sz="2400" b="1" dirty="0"/>
              <a:t>الصدقات</a:t>
            </a:r>
            <a:endParaRPr lang="ar-IQ" sz="2400" dirty="0" smtClean="0"/>
          </a:p>
          <a:p>
            <a:r>
              <a:rPr lang="ar-IQ" dirty="0" smtClean="0"/>
              <a:t>.(وَلَنِعمَ دَارُ الْمُتَّقِينَ جَنَّتُ عَدْنٍ يَدْخُلُونها) </a:t>
            </a:r>
            <a:r>
              <a:rPr lang="ar-IQ" sz="2400" b="1" dirty="0"/>
              <a:t>المخصوص بالمدح:</a:t>
            </a:r>
            <a:r>
              <a:rPr lang="ar-IQ" sz="2400" dirty="0"/>
              <a:t> </a:t>
            </a:r>
            <a:r>
              <a:rPr lang="ar-IQ" sz="2400" b="1" dirty="0"/>
              <a:t>جنات </a:t>
            </a:r>
            <a:r>
              <a:rPr lang="ar-IQ" sz="2400" b="1" dirty="0" smtClean="0"/>
              <a:t>عدن</a:t>
            </a:r>
            <a:endParaRPr lang="ar-IQ" dirty="0" smtClean="0"/>
          </a:p>
          <a:p>
            <a:r>
              <a:rPr lang="ar-IQ" dirty="0" smtClean="0"/>
              <a:t>(وَقَالُوا حَسبُنَا اللهُ وَنِعْمَ الْوَكِيل ) / الوكيل</a:t>
            </a:r>
          </a:p>
          <a:p>
            <a:r>
              <a:rPr lang="ar-IQ" dirty="0" smtClean="0"/>
              <a:t>(عم المولى ونعم النصير ) / النصير </a:t>
            </a:r>
          </a:p>
          <a:p>
            <a:r>
              <a:rPr lang="ar-IQ" dirty="0" smtClean="0"/>
              <a:t>(وَالْأَرْضَ فَرَشْناها فَنِعْمَ الْمَاهدونَ ﴾ / الماهدون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5339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أسلوب النفي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IQ" b="1" dirty="0" smtClean="0"/>
              <a:t>أسلوب </a:t>
            </a:r>
            <a:r>
              <a:rPr lang="ar-IQ" b="1" dirty="0"/>
              <a:t>يراد به نفي الفكرة أو نقضها، وهو ضد الإثبات والأسلوب الذي تتناوله هنا هو النفي الظاهر الصريح الذي تكون فيه أداة النفي ظاهرة، ويستخدم فيه المتكلم إحدى أدوات النفي الآتية </a:t>
            </a:r>
            <a:r>
              <a:rPr lang="ar-IQ" b="1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868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1" dirty="0" smtClean="0"/>
              <a:t>ادوات النفي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93372"/>
            <a:ext cx="8229600" cy="47327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IQ" b="1" dirty="0"/>
              <a:t>ليس : فعل ماض ناقص جامد يدخل على الجمل الاسمية دون شروط كقول الشاعر </a:t>
            </a:r>
            <a:r>
              <a:rPr lang="ar-IQ" b="1" dirty="0" smtClean="0"/>
              <a:t>:</a:t>
            </a:r>
          </a:p>
          <a:p>
            <a:r>
              <a:rPr lang="ar-IQ" dirty="0" smtClean="0"/>
              <a:t>لسنا </a:t>
            </a:r>
            <a:r>
              <a:rPr lang="ar-IQ" dirty="0"/>
              <a:t>وإن كرمت </a:t>
            </a:r>
            <a:r>
              <a:rPr lang="ar-IQ" dirty="0" smtClean="0"/>
              <a:t>أوائلنا            يوما </a:t>
            </a:r>
            <a:r>
              <a:rPr lang="ar-IQ" dirty="0"/>
              <a:t>على الأحساب </a:t>
            </a:r>
            <a:r>
              <a:rPr lang="ar-IQ" dirty="0" smtClean="0"/>
              <a:t>نتكل</a:t>
            </a:r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pPr algn="just"/>
            <a:r>
              <a:rPr lang="ar-IQ" b="1" dirty="0"/>
              <a:t>لم : وتختص بنفي الفعل المضارع وجزمه، كما أنها تقلب زمن المضارع من المستقبل والحالإلى الزمن الماضي، قال تعالى </a:t>
            </a:r>
            <a:r>
              <a:rPr lang="ar-IQ" b="1" dirty="0" smtClean="0"/>
              <a:t>: </a:t>
            </a:r>
            <a:r>
              <a:rPr lang="ar-IQ" dirty="0"/>
              <a:t>لمْ يَلِدْ وَلَمْ يُولد</a:t>
            </a:r>
            <a:r>
              <a:rPr lang="ar-IQ" dirty="0" smtClean="0"/>
              <a:t>)،و( </a:t>
            </a:r>
            <a:r>
              <a:rPr lang="ar-IQ" dirty="0"/>
              <a:t>قُل لَّمْ تُؤْمِنُوا وَلَكِن قُولُوا أَسْلَمْنَا)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7978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76559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ar-IQ" sz="2400" b="1" dirty="0" smtClean="0"/>
              <a:t>لن </a:t>
            </a:r>
            <a:r>
              <a:rPr lang="ar-IQ" sz="2400" b="1" dirty="0"/>
              <a:t>حرف نفى ونصب واستقبال فهي تنفى الفعل في المستقبل، بشكل مؤكد، وتنصب </a:t>
            </a:r>
            <a:r>
              <a:rPr lang="ar-IQ" sz="2400" b="1" dirty="0" smtClean="0"/>
              <a:t>الفعل المضارع</a:t>
            </a:r>
            <a:r>
              <a:rPr lang="ar-IQ" sz="2400" b="1" dirty="0"/>
              <a:t>، كقوله تعالى: </a:t>
            </a:r>
            <a:r>
              <a:rPr lang="ar-IQ" sz="2400" b="1" dirty="0" smtClean="0"/>
              <a:t>( لن </a:t>
            </a:r>
            <a:r>
              <a:rPr lang="ar-IQ" sz="2400" b="1" dirty="0"/>
              <a:t>تنالوا البر حَتَّى تُنفِقُوا مِمَّا تُحِبُّونَ </a:t>
            </a:r>
            <a:r>
              <a:rPr lang="ar-IQ" sz="2400" b="1" dirty="0" smtClean="0"/>
              <a:t>)</a:t>
            </a:r>
          </a:p>
          <a:p>
            <a:endParaRPr lang="ar-IQ" sz="2400" dirty="0"/>
          </a:p>
          <a:p>
            <a:pPr algn="just"/>
            <a:r>
              <a:rPr lang="ar-IQ" sz="2400" b="1" dirty="0" smtClean="0">
                <a:solidFill>
                  <a:schemeClr val="accent1">
                    <a:lumMod val="50000"/>
                  </a:schemeClr>
                </a:solidFill>
              </a:rPr>
              <a:t>لام </a:t>
            </a:r>
            <a:r>
              <a:rPr lang="ar-IQ" sz="2400" b="1" dirty="0">
                <a:solidFill>
                  <a:schemeClr val="accent1">
                    <a:lumMod val="50000"/>
                  </a:schemeClr>
                </a:solidFill>
              </a:rPr>
              <a:t>الجحود : وهي لام مكسورة تعرب حرف جر وتدخل على الفعل المضارع الذي ينصب بـ (أن) المضمرة بعدها، ويشترط فيها أن تسبق بجملة كون منفى مثل ما كنت لم أكن كقوله تعالى:وَمَا كَانَ اللَّهُ لِيُعَذِّبَهُمْ وَأَنتَ فِيهِمْ </a:t>
            </a:r>
            <a:r>
              <a:rPr lang="ar-IQ" sz="24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ar-IQ" sz="2400" dirty="0" smtClean="0"/>
          </a:p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غير </a:t>
            </a:r>
            <a:r>
              <a:rPr lang="ar-IQ" sz="2400" b="1" dirty="0">
                <a:solidFill>
                  <a:srgbClr val="FF0000"/>
                </a:solidFill>
              </a:rPr>
              <a:t>: وهي اسم يدل على نفي الاسم الذي بعده ويعرب حسب موقعه، كقوله تعالى : إنعَذَابَ رَبِّهِمْ غَيْرُ مَأْمُون </a:t>
            </a:r>
            <a:r>
              <a:rPr lang="ar-IQ" sz="2400" b="1" dirty="0" smtClean="0">
                <a:solidFill>
                  <a:srgbClr val="FF0000"/>
                </a:solidFill>
              </a:rPr>
              <a:t>)</a:t>
            </a:r>
          </a:p>
          <a:p>
            <a:endParaRPr lang="ar-IQ" sz="2400" dirty="0" smtClean="0"/>
          </a:p>
          <a:p>
            <a:pPr algn="just"/>
            <a:r>
              <a:rPr lang="ar-IQ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IQ" sz="2400" b="1" dirty="0">
                <a:solidFill>
                  <a:schemeClr val="bg2">
                    <a:lumMod val="25000"/>
                  </a:schemeClr>
                </a:solidFill>
              </a:rPr>
              <a:t>لا النافية تدخل على الفعل المضارع وتجعل زمنه شاملا الحاضروالمستقبل، كقوله تعالى: لا يُحِبُّ الله الجهر بالسوء مِنَ الْقَولو ولا تستوي الحسنة ولا السيئة)</a:t>
            </a:r>
          </a:p>
        </p:txBody>
      </p:sp>
    </p:spTree>
    <p:extLst>
      <p:ext uri="{BB962C8B-B14F-4D97-AF65-F5344CB8AC3E}">
        <p14:creationId xmlns:p14="http://schemas.microsoft.com/office/powerpoint/2010/main" val="400564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733656" cy="2448272"/>
          </a:xfr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ar-IQ" sz="11500" b="1" dirty="0" smtClean="0">
                <a:latin typeface="Aharoni" pitchFamily="2" charset="-79"/>
              </a:rPr>
              <a:t>شكراً لكم </a:t>
            </a:r>
            <a:endParaRPr lang="ar-IQ" sz="11500" b="1" dirty="0">
              <a:latin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51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IQ" sz="3600" dirty="0" smtClean="0"/>
              <a:t>1. أساليب القسم </a:t>
            </a:r>
            <a:r>
              <a:rPr lang="ar-IQ" sz="2000" dirty="0" smtClean="0"/>
              <a:t/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ar-IQ" sz="3400" b="1" dirty="0" smtClean="0"/>
              <a:t>نستخدم القسم كثيراً في حياتنا العامة والخاصة ، فلا تكاد تخلو أحاديثنا من أساليبه ، فما هي أساليبه ؟ وكيف يتم استخدامها في الحياة اليومية </a:t>
            </a:r>
            <a:r>
              <a:rPr lang="ar-IQ" sz="3400" b="1" dirty="0" smtClean="0"/>
              <a:t>؟</a:t>
            </a:r>
          </a:p>
          <a:p>
            <a:pPr marL="0" indent="0" algn="just">
              <a:buNone/>
            </a:pPr>
            <a:endParaRPr lang="ar-IQ" sz="2200" b="1" dirty="0" smtClean="0"/>
          </a:p>
          <a:p>
            <a:pPr algn="just"/>
            <a:r>
              <a:rPr lang="ar-IQ" sz="3400" b="1" dirty="0"/>
              <a:t>ويستخدم فيها ألفاظ دالة على القسم أو اليمين، نحو:حلفت بالله، </a:t>
            </a:r>
            <a:r>
              <a:rPr lang="ar-IQ" sz="3400" b="1" dirty="0" smtClean="0"/>
              <a:t>أقسمت، </a:t>
            </a:r>
            <a:r>
              <a:rPr lang="ar-IQ" sz="3400" b="1" dirty="0"/>
              <a:t>لعمرك، أمانة الله، </a:t>
            </a:r>
            <a:r>
              <a:rPr lang="ar-IQ" sz="3400" b="1" dirty="0" smtClean="0"/>
              <a:t>عليّ </a:t>
            </a:r>
            <a:r>
              <a:rPr lang="ar-IQ" sz="3400" b="1" dirty="0"/>
              <a:t>عهد الله لأنتصرن </a:t>
            </a:r>
            <a:r>
              <a:rPr lang="ar-IQ" sz="3400" b="1" dirty="0" smtClean="0"/>
              <a:t>للمظلوم</a:t>
            </a:r>
          </a:p>
          <a:p>
            <a:pPr marL="0" indent="0" algn="ctr">
              <a:buNone/>
            </a:pPr>
            <a:endParaRPr lang="ar-IQ" sz="2200" b="1" dirty="0"/>
          </a:p>
          <a:p>
            <a:pPr marL="0" indent="0" algn="ctr">
              <a:buNone/>
            </a:pPr>
            <a:r>
              <a:rPr lang="ar-IQ" sz="2200" b="1" dirty="0" smtClean="0"/>
              <a:t>  *************************************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 smtClean="0"/>
              <a:t>عناصر </a:t>
            </a:r>
            <a:r>
              <a:rPr lang="ar-IQ" sz="2900" b="1" dirty="0"/>
              <a:t>جملة </a:t>
            </a:r>
            <a:r>
              <a:rPr lang="ar-IQ" sz="2900" b="1" dirty="0" smtClean="0"/>
              <a:t>القسم :</a:t>
            </a:r>
          </a:p>
          <a:p>
            <a:pPr marL="0" indent="0" algn="just">
              <a:buNone/>
            </a:pPr>
            <a:r>
              <a:rPr lang="ar-IQ" sz="2900" b="1" dirty="0"/>
              <a:t>أداة القسم + المقسم به (ويؤلفان جملة القسم</a:t>
            </a:r>
            <a:r>
              <a:rPr lang="ar-IQ" sz="2900" b="1" dirty="0" smtClean="0"/>
              <a:t>)</a:t>
            </a:r>
          </a:p>
          <a:p>
            <a:pPr marL="0" indent="0" algn="just">
              <a:buNone/>
            </a:pPr>
            <a:r>
              <a:rPr lang="ar-IQ" sz="3100" b="1" dirty="0" smtClean="0"/>
              <a:t> </a:t>
            </a:r>
            <a:r>
              <a:rPr lang="ar-IQ" sz="3100" b="1" dirty="0"/>
              <a:t>المقسم عليه (جواب القسم</a:t>
            </a:r>
            <a:r>
              <a:rPr lang="ar-IQ" sz="3100" b="1" dirty="0" smtClean="0"/>
              <a:t>).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 smtClean="0"/>
              <a:t>أسلوب </a:t>
            </a:r>
            <a:r>
              <a:rPr lang="ar-IQ" sz="2900" b="1" dirty="0"/>
              <a:t>القسم إذن يتضمن جملتين: أولاهما جملة القسم، وهي الجملة المؤكد بها،والأخرى جملة </a:t>
            </a:r>
            <a:r>
              <a:rPr lang="ar-IQ" sz="2900" b="1" dirty="0" smtClean="0"/>
              <a:t>جواب </a:t>
            </a:r>
            <a:r>
              <a:rPr lang="ar-IQ" sz="2900" b="1" dirty="0"/>
              <a:t>القسم، وهي المقسم عليها</a:t>
            </a:r>
            <a:r>
              <a:rPr lang="ar-IQ" sz="2900" b="1" dirty="0" smtClean="0"/>
              <a:t>.  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/>
              <a:t>في اللغة نقسم عادة بالله، وثمة من يقسم بالكعبة، بربي، بالأنبياء، بالحياة، بالحق، وبأسماء أخرى لها مكانتها وعظمتها</a:t>
            </a:r>
            <a:r>
              <a:rPr lang="ar-IQ" sz="2900" b="1" dirty="0" smtClean="0"/>
              <a:t>.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marL="0" indent="0" algn="just">
              <a:buNone/>
            </a:pPr>
            <a:r>
              <a:rPr lang="ar-IQ" sz="2900" b="1" dirty="0"/>
              <a:t>قد نستخدم في القسم فعلاً (أحلف، أقسم ..)، وقد نستخدم اسما: لعمر أبيك، يمين الله، أيمن</a:t>
            </a:r>
            <a:endParaRPr lang="ar-IQ" sz="2900" b="1" dirty="0"/>
          </a:p>
          <a:p>
            <a:pPr marL="0" indent="0" algn="just">
              <a:buNone/>
            </a:pPr>
            <a:endParaRPr lang="ar-IQ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9855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IQ" sz="3600" dirty="0" smtClean="0"/>
              <a:t>1. أساليب القسم </a:t>
            </a:r>
            <a:r>
              <a:rPr lang="ar-IQ" sz="2000" dirty="0" smtClean="0"/>
              <a:t/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IQ" sz="2200" b="1" dirty="0" smtClean="0"/>
              <a:t>: </a:t>
            </a:r>
            <a:r>
              <a:rPr lang="ar-IQ" sz="2200" b="1" dirty="0" smtClean="0"/>
              <a:t>وضعت العربية له </a:t>
            </a:r>
            <a:r>
              <a:rPr lang="ar-IQ" sz="2200" b="1" dirty="0" smtClean="0"/>
              <a:t>ثلاثة</a:t>
            </a:r>
          </a:p>
          <a:p>
            <a:pPr algn="just"/>
            <a:endParaRPr lang="ar-IQ" sz="2200" b="1" dirty="0"/>
          </a:p>
          <a:p>
            <a:pPr algn="just"/>
            <a:r>
              <a:rPr lang="ar-IQ" sz="3300" b="1" dirty="0" smtClean="0"/>
              <a:t>حروف </a:t>
            </a:r>
            <a:r>
              <a:rPr lang="ar-IQ" sz="3300" b="1" dirty="0" smtClean="0"/>
              <a:t>: الباء </a:t>
            </a:r>
            <a:r>
              <a:rPr lang="ar-IQ" sz="3300" b="1" dirty="0" smtClean="0"/>
              <a:t>               التاء </a:t>
            </a:r>
            <a:r>
              <a:rPr lang="ar-IQ" sz="3300" b="1" dirty="0" smtClean="0"/>
              <a:t>              </a:t>
            </a:r>
            <a:r>
              <a:rPr lang="ar-IQ" sz="3300" b="1" dirty="0" smtClean="0"/>
              <a:t> والواو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التاء </a:t>
            </a:r>
            <a:r>
              <a:rPr lang="ar-IQ" sz="2200" b="1" dirty="0" smtClean="0"/>
              <a:t>فاختصت بلفظ الجلالة ، كقوله - تعالى - : ﴿وَتَاللهِ لَأَكِيدَنُ أَصْنامكُم ) .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الواو </a:t>
            </a:r>
            <a:r>
              <a:rPr lang="ar-IQ" sz="2200" b="1" dirty="0" smtClean="0"/>
              <a:t>فتدخل على كل محلوف به ؛ مثل : ( والله ) ، </a:t>
            </a:r>
            <a:r>
              <a:rPr lang="ar-IQ" sz="2200" b="1" dirty="0" smtClean="0"/>
              <a:t>(والسَّمَاءِ </a:t>
            </a:r>
            <a:r>
              <a:rPr lang="ar-IQ" sz="2200" b="1" dirty="0" smtClean="0"/>
              <a:t>وَالطَّارِق) ( والذي نفس محمد بيده)</a:t>
            </a:r>
          </a:p>
          <a:p>
            <a:pPr marL="0" indent="0" algn="just">
              <a:buNone/>
            </a:pPr>
            <a:endParaRPr lang="ar-IQ" sz="2000" b="1" dirty="0" smtClean="0"/>
          </a:p>
          <a:p>
            <a:pPr algn="just"/>
            <a:r>
              <a:rPr lang="ar-IQ" sz="2200" b="1" dirty="0" smtClean="0"/>
              <a:t>الباء </a:t>
            </a:r>
            <a:r>
              <a:rPr lang="ar-IQ" sz="2200" b="1" dirty="0" smtClean="0"/>
              <a:t>فتجر الاسم الظاهر والمضمر ؛ مثل : (بالله ) ، و (به) ، ويجوز حذفها فينصب مابعدها ، مثل : (نشدتك الله ) : أي : (بالله) .</a:t>
            </a:r>
          </a:p>
          <a:p>
            <a:pPr marL="0" indent="0" algn="just">
              <a:buNone/>
            </a:pPr>
            <a:endParaRPr lang="ar-IQ" sz="2000" b="1" dirty="0"/>
          </a:p>
          <a:p>
            <a:pPr marL="0" indent="0" algn="just">
              <a:buNone/>
            </a:pPr>
            <a:r>
              <a:rPr lang="ar-IQ" sz="2200" b="1" dirty="0" smtClean="0"/>
              <a:t>ومن الألفاظ المستعملة في القسم : (العمرك) ، و </a:t>
            </a:r>
            <a:r>
              <a:rPr lang="ar-IQ" sz="2200" b="1" dirty="0" smtClean="0"/>
              <a:t>( </a:t>
            </a:r>
            <a:r>
              <a:rPr lang="ar-IQ" sz="2200" b="1" dirty="0" smtClean="0"/>
              <a:t>يمين الله) ، وفي ذمتي </a:t>
            </a:r>
            <a:r>
              <a:rPr lang="ar-IQ" sz="2200" b="1" dirty="0" smtClean="0"/>
              <a:t>لأفعلن </a:t>
            </a:r>
            <a:r>
              <a:rPr lang="ar-IQ" sz="2200" b="1" dirty="0" smtClean="0"/>
              <a:t>) ، و ( في عنقي) ، و (حجة الله لا أفعل) </a:t>
            </a:r>
            <a:r>
              <a:rPr lang="ar-IQ" sz="2200" b="1" dirty="0" smtClean="0"/>
              <a:t>، </a:t>
            </a:r>
            <a:r>
              <a:rPr lang="ar-IQ" sz="2200" b="1" dirty="0" smtClean="0"/>
              <a:t>(لا وفالق الإصباح</a:t>
            </a:r>
            <a:r>
              <a:rPr lang="ar-IQ" sz="2200" b="1" dirty="0" smtClean="0"/>
              <a:t>)، </a:t>
            </a:r>
            <a:r>
              <a:rPr lang="ar-IQ" sz="2200" b="1" dirty="0" smtClean="0"/>
              <a:t>(لا) ومهب الرياح) ، (لاومنشر الأرواح) </a:t>
            </a:r>
            <a:r>
              <a:rPr lang="ar-IQ" sz="2200" b="1" dirty="0" smtClean="0"/>
              <a:t>، </a:t>
            </a:r>
            <a:r>
              <a:rPr lang="ar-IQ" sz="2200" b="1" dirty="0" smtClean="0"/>
              <a:t>(لا) والذي هو أقرب إلى من </a:t>
            </a:r>
            <a:r>
              <a:rPr lang="ar-IQ" sz="2200" b="1" dirty="0" smtClean="0"/>
              <a:t>حبل الوريد</a:t>
            </a:r>
            <a:r>
              <a:rPr lang="ar-IQ" sz="2200" b="1" dirty="0" smtClean="0"/>
              <a:t>) </a:t>
            </a:r>
            <a:r>
              <a:rPr lang="ar-IQ" sz="2200" b="1" dirty="0" smtClean="0"/>
              <a:t>، </a:t>
            </a:r>
            <a:r>
              <a:rPr lang="ar-IQ" sz="2200" b="1" dirty="0" smtClean="0"/>
              <a:t>(لا والذي نادى الحجيج له ) ، (لا) والذي يراني ولا أراه)</a:t>
            </a:r>
            <a:endParaRPr lang="ar-IQ" sz="2200" b="1" dirty="0"/>
          </a:p>
        </p:txBody>
      </p:sp>
    </p:spTree>
    <p:extLst>
      <p:ext uri="{BB962C8B-B14F-4D97-AF65-F5344CB8AC3E}">
        <p14:creationId xmlns:p14="http://schemas.microsoft.com/office/powerpoint/2010/main" val="234444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أما أساليب القسم التي وردت عن العرب ، فتتمثل فيما يأتي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الأسلوب الأول : تذكر فيه فعل القسم مع جوابه ، نقول : أقسم بالله لأذهبن إلى الجامعة ، أو أحلف بالله لأذهبن إلى الجامعة) .</a:t>
            </a:r>
          </a:p>
          <a:p>
            <a:pPr algn="just"/>
            <a:r>
              <a:rPr lang="ar-IQ" b="1" dirty="0" smtClean="0"/>
              <a:t>الأسلوب الثاني : تحذف فيه فعل القسم ونذكر جوابه ، نقول ( والله لأذهبن إلى الجامعة) : أي: أقسم بالله ، وحذفنا الفعل (أقسم) وعوضنا الواو عن الباء ، ومن ذلك : قول الله - تعالى: ﴿وَالْعَصْرِ إِنَّ الْإِنسَانَ لَفِي خُسْرٍ ) : أي : أقسم بالعصر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12983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ar-IQ" b="1" dirty="0" smtClean="0"/>
              <a:t>الأسلوب الثالث : أقسمت العرب بلفظة ( العمري) ، فقالوا : </a:t>
            </a:r>
            <a:r>
              <a:rPr lang="ar-IQ" b="1" dirty="0" smtClean="0"/>
              <a:t>(لعمرك </a:t>
            </a:r>
            <a:r>
              <a:rPr lang="ar-IQ" b="1" dirty="0" smtClean="0"/>
              <a:t>إني ذاهب إلى المسجد) ،والمراد: </a:t>
            </a:r>
            <a:r>
              <a:rPr lang="ar-IQ" b="1" dirty="0"/>
              <a:t>(</a:t>
            </a:r>
            <a:r>
              <a:rPr lang="ar-IQ" b="1" dirty="0" smtClean="0"/>
              <a:t>أقسم </a:t>
            </a:r>
            <a:r>
              <a:rPr lang="ar-IQ" b="1" dirty="0" smtClean="0"/>
              <a:t>بعمرك) ، والتقدير : (هو وحياتك وبقائك</a:t>
            </a:r>
            <a:r>
              <a:rPr lang="ar-IQ" b="1" dirty="0" smtClean="0"/>
              <a:t>)</a:t>
            </a:r>
          </a:p>
          <a:p>
            <a:pPr marL="0" indent="0">
              <a:buNone/>
            </a:pPr>
            <a:r>
              <a:rPr lang="ar-IQ" b="1" dirty="0" smtClean="0"/>
              <a:t>قال تعالى ( لعمرك إنهم لفي سكرتهم يعمهون).</a:t>
            </a:r>
          </a:p>
          <a:p>
            <a:r>
              <a:rPr lang="ar-IQ" b="1" dirty="0" smtClean="0"/>
              <a:t>الأسلوب الرابع : </a:t>
            </a:r>
            <a:r>
              <a:rPr lang="ar-IQ" b="1" dirty="0" smtClean="0"/>
              <a:t>"</a:t>
            </a:r>
            <a:r>
              <a:rPr lang="ar-IQ" b="1" dirty="0"/>
              <a:t>الذي قام زيد لأذهبن إلى الجامعة". والتقدير هنا: (والله لئن قام زيد لأذهبن إلى الجامعة).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في هذا الأسلوب، </a:t>
            </a:r>
            <a:r>
              <a:rPr lang="ar-IQ" b="1" dirty="0"/>
              <a:t>اللام</a:t>
            </a:r>
            <a:r>
              <a:rPr lang="ar-IQ" dirty="0"/>
              <a:t> في (لأذهبن) هي </a:t>
            </a:r>
            <a:r>
              <a:rPr lang="ar-IQ" b="1" dirty="0"/>
              <a:t>لام القسم الموطئة لجواب القسم</a:t>
            </a: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/>
              <a:t>والتقدير يقتضي أن هناك </a:t>
            </a:r>
            <a:r>
              <a:rPr lang="ar-IQ" b="1" dirty="0"/>
              <a:t>قسمًا محذوفًا</a:t>
            </a:r>
            <a:r>
              <a:rPr lang="ar-IQ" dirty="0"/>
              <a:t>، وهو: </a:t>
            </a:r>
            <a:r>
              <a:rPr lang="ar-IQ" b="1" dirty="0"/>
              <a:t>والله</a:t>
            </a: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 smtClean="0"/>
              <a:t>و"لئن </a:t>
            </a:r>
            <a:r>
              <a:rPr lang="ar-IQ" dirty="0"/>
              <a:t>قام زيد</a:t>
            </a:r>
            <a:r>
              <a:rPr lang="ar-IQ" dirty="0" smtClean="0"/>
              <a:t>" </a:t>
            </a:r>
            <a:r>
              <a:rPr lang="ar-IQ" dirty="0"/>
              <a:t>هو </a:t>
            </a:r>
            <a:r>
              <a:rPr lang="ar-IQ" b="1" dirty="0"/>
              <a:t>شرط</a:t>
            </a:r>
            <a:r>
              <a:rPr lang="ar-IQ" dirty="0"/>
              <a:t>، وجوابه هو: </a:t>
            </a:r>
            <a:r>
              <a:rPr lang="ar-IQ" b="1" dirty="0"/>
              <a:t>"لأذهبن"</a:t>
            </a: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/>
              <a:t>و</a:t>
            </a:r>
            <a:r>
              <a:rPr lang="ar-IQ" b="1" dirty="0"/>
              <a:t>اللام الموطئة</a:t>
            </a:r>
            <a:r>
              <a:rPr lang="ar-IQ" dirty="0"/>
              <a:t> تعني: اللام التي </a:t>
            </a:r>
            <a:r>
              <a:rPr lang="ar-IQ" b="1" dirty="0"/>
              <a:t>تُمهّد وتُقدّم جواب القسم</a:t>
            </a:r>
            <a:r>
              <a:rPr lang="ar-IQ" dirty="0"/>
              <a:t>.</a:t>
            </a:r>
          </a:p>
          <a:p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74865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أساليب التحذير والإغراء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يكثر استعمالهما في مواضع النصح والتوجيه والإرشاد، وفي مواضع التهديد والتخويف .</a:t>
            </a:r>
          </a:p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endParaRPr lang="ar-IQ" b="1" dirty="0" smtClean="0"/>
          </a:p>
          <a:p>
            <a:r>
              <a:rPr lang="ar-IQ" b="1" dirty="0" smtClean="0"/>
              <a:t>فالتحذير هو تنبيه المخاطب إلى أمر مذموم ليجتنبه </a:t>
            </a:r>
          </a:p>
          <a:p>
            <a:pPr marL="0" indent="0">
              <a:buNone/>
            </a:pPr>
            <a:endParaRPr lang="ar-IQ" b="1" dirty="0"/>
          </a:p>
          <a:p>
            <a:r>
              <a:rPr lang="ar-IQ" b="1" dirty="0" smtClean="0"/>
              <a:t>.والإغراء هو حث المخاطب على أمر محمود ليفعله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88924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algn="just"/>
            <a:r>
              <a:rPr lang="ar-IQ" b="1" dirty="0" smtClean="0"/>
              <a:t>وكلاهما هو اسم منصوب بفعل محذوف ، ويُقدر هذا الفعل بما يناسب المقام </a:t>
            </a:r>
            <a:r>
              <a:rPr lang="ar-IQ" b="1" dirty="0" smtClean="0"/>
              <a:t>: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 </a:t>
            </a:r>
            <a:r>
              <a:rPr lang="ar-IQ" b="1" dirty="0" smtClean="0"/>
              <a:t>ففي التحذيرنقدر مثل : (احذر) ، و (باعد) ، و (تجنب) ، و (ق) ، و (توق)، ونحوها </a:t>
            </a:r>
            <a:r>
              <a:rPr lang="ar-IQ" b="1" dirty="0" smtClean="0"/>
              <a:t>.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وفي </a:t>
            </a:r>
            <a:r>
              <a:rPr lang="ar-IQ" b="1" dirty="0" smtClean="0"/>
              <a:t>الإغراء تقدر مثل : (الزم) ، و (</a:t>
            </a:r>
            <a:r>
              <a:rPr lang="ar-IQ" b="1" dirty="0" smtClean="0"/>
              <a:t>افعل </a:t>
            </a:r>
            <a:r>
              <a:rPr lang="ar-IQ" b="1" dirty="0" smtClean="0"/>
              <a:t>) ، و (اطلب) ، - ونحوها 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97917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ar-IQ" dirty="0" smtClean="0"/>
              <a:t>وتبدو أساليب التحذير من الآتي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ar-IQ" dirty="0" smtClean="0"/>
              <a:t>أن نأتي بالمحذر منه منصوباً </a:t>
            </a:r>
            <a:r>
              <a:rPr lang="ar-IQ" b="1" dirty="0" smtClean="0">
                <a:solidFill>
                  <a:srgbClr val="FF0000"/>
                </a:solidFill>
              </a:rPr>
              <a:t>وحده </a:t>
            </a:r>
            <a:r>
              <a:rPr lang="ar-IQ" dirty="0" smtClean="0"/>
              <a:t>؛ فتقول : (النار) ، فهو مفعول به لفعل محذوف تقديره : (احذر النار) ، ولو ذكرت الفعل وقلت : (احذر النار) لكان - أيضاً مفعولاً به للفعل(احذر) .</a:t>
            </a:r>
          </a:p>
          <a:p>
            <a:r>
              <a:rPr lang="ar-IQ" dirty="0" smtClean="0"/>
              <a:t>أن نأتي بالمحذِّر منه منصوباً </a:t>
            </a:r>
            <a:r>
              <a:rPr lang="ar-IQ" b="1" dirty="0" smtClean="0">
                <a:solidFill>
                  <a:srgbClr val="FF0000"/>
                </a:solidFill>
              </a:rPr>
              <a:t>مكرراً </a:t>
            </a:r>
            <a:r>
              <a:rPr lang="ar-IQ" dirty="0" smtClean="0"/>
              <a:t>، فتقول : النار النار) ، فكل منهما مفعول به لفعل محذوف تقديره : </a:t>
            </a:r>
            <a:r>
              <a:rPr lang="ar-IQ" dirty="0" smtClean="0"/>
              <a:t>(احذر </a:t>
            </a:r>
            <a:r>
              <a:rPr lang="ar-IQ" dirty="0" smtClean="0"/>
              <a:t>النار ، احذر النار)، ويجوز جعل النار الثانية توكيداً للأولى .</a:t>
            </a:r>
          </a:p>
          <a:p>
            <a:r>
              <a:rPr lang="ar-IQ" dirty="0" smtClean="0"/>
              <a:t>أن نأتي بالمحذر له </a:t>
            </a:r>
            <a:r>
              <a:rPr lang="ar-IQ" dirty="0" smtClean="0"/>
              <a:t>- </a:t>
            </a:r>
            <a:r>
              <a:rPr lang="ar-IQ" b="1" dirty="0" smtClean="0">
                <a:solidFill>
                  <a:srgbClr val="FF0000"/>
                </a:solidFill>
              </a:rPr>
              <a:t>أي الذي نخشى عليه </a:t>
            </a:r>
            <a:r>
              <a:rPr lang="ar-IQ" dirty="0" smtClean="0"/>
              <a:t>- </a:t>
            </a:r>
            <a:r>
              <a:rPr lang="ar-IQ" dirty="0" smtClean="0"/>
              <a:t>منصوباً ثم نأتي بعده </a:t>
            </a:r>
            <a:r>
              <a:rPr lang="ar-IQ" b="1" dirty="0" smtClean="0">
                <a:solidFill>
                  <a:srgbClr val="FF0000"/>
                </a:solidFill>
              </a:rPr>
              <a:t>بالواو </a:t>
            </a:r>
            <a:r>
              <a:rPr lang="ar-IQ" dirty="0" smtClean="0"/>
              <a:t>العاطفة </a:t>
            </a:r>
            <a:r>
              <a:rPr lang="ar-IQ" dirty="0" smtClean="0"/>
              <a:t>يليهاالمحدر </a:t>
            </a:r>
            <a:r>
              <a:rPr lang="ar-IQ" dirty="0" smtClean="0"/>
              <a:t>منه </a:t>
            </a:r>
            <a:r>
              <a:rPr lang="ar-IQ" dirty="0" smtClean="0"/>
              <a:t>- </a:t>
            </a:r>
            <a:r>
              <a:rPr lang="ar-IQ" b="1" dirty="0" smtClean="0">
                <a:solidFill>
                  <a:srgbClr val="FF0000"/>
                </a:solidFill>
              </a:rPr>
              <a:t>أي الذي نخشى منه </a:t>
            </a:r>
            <a:r>
              <a:rPr lang="ar-IQ" dirty="0" smtClean="0"/>
              <a:t>- </a:t>
            </a:r>
            <a:r>
              <a:rPr lang="ar-IQ" dirty="0" smtClean="0"/>
              <a:t>منصوباً ، فتقول : (نفسك والشر) ، أو </a:t>
            </a:r>
            <a:r>
              <a:rPr lang="ar-IQ" dirty="0" smtClean="0"/>
              <a:t>(وجهك </a:t>
            </a:r>
            <a:r>
              <a:rPr lang="ar-IQ" dirty="0" smtClean="0"/>
              <a:t>والنار) والتقدير : (احفظ نفسك ، واحذر الشر) ، و احفظ وجهك واحذر النار) فهما. جملتان عطفت ثانيهما على الأولى .</a:t>
            </a:r>
          </a:p>
          <a:p>
            <a:r>
              <a:rPr lang="ar-IQ" dirty="0" smtClean="0"/>
              <a:t> أن نأتي بضمير النصب المنفصل للمخاطب : </a:t>
            </a:r>
            <a:r>
              <a:rPr lang="ar-IQ" b="1" dirty="0" smtClean="0">
                <a:solidFill>
                  <a:srgbClr val="FF0000"/>
                </a:solidFill>
              </a:rPr>
              <a:t>(إياك) ، (</a:t>
            </a:r>
            <a:r>
              <a:rPr lang="ar-IQ" b="1" dirty="0" smtClean="0">
                <a:solidFill>
                  <a:srgbClr val="FF0000"/>
                </a:solidFill>
              </a:rPr>
              <a:t>إياكما </a:t>
            </a:r>
            <a:r>
              <a:rPr lang="ar-IQ" b="1" dirty="0" smtClean="0">
                <a:solidFill>
                  <a:srgbClr val="FF0000"/>
                </a:solidFill>
              </a:rPr>
              <a:t>) ، (إياكم) ، (إياك) . (إياكما ) ، (إيا كن) </a:t>
            </a:r>
            <a:r>
              <a:rPr lang="ar-IQ" dirty="0" smtClean="0"/>
              <a:t>، فنقول : إياك والنار) ، (إياك والسرعة) ويُقدر هذا الفعل وفق مايقتضيه المعنى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845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>صور التحذير : يأتي التحذير على أربعة صور ، هي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الافراد</a:t>
            </a:r>
            <a:r>
              <a:rPr lang="ar-IQ" dirty="0" smtClean="0"/>
              <a:t> ، أن يُذكر المحذر منه فقط ، نحو : الكذب فإنه مهلكة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العطف </a:t>
            </a:r>
            <a:r>
              <a:rPr lang="ar-IQ" dirty="0" smtClean="0"/>
              <a:t>، أن يكون هناك عطف بالواو ، نحو: الكذب والخيانة فإنهما مهلكة.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التكرار </a:t>
            </a:r>
            <a:r>
              <a:rPr lang="ar-IQ" dirty="0" smtClean="0"/>
              <a:t>، أن يتكرر ذكر المحذر منه نفسه ، نحو : الكذب الكذب فإنه مهلكة .</a:t>
            </a:r>
          </a:p>
          <a:p>
            <a:pPr algn="just"/>
            <a:r>
              <a:rPr lang="ar-IQ" b="1" dirty="0" smtClean="0">
                <a:solidFill>
                  <a:srgbClr val="FF0000"/>
                </a:solidFill>
              </a:rPr>
              <a:t>التحذير </a:t>
            </a:r>
            <a:r>
              <a:rPr lang="ar-IQ" dirty="0" smtClean="0"/>
              <a:t>بـ (إيا ) مع كاف (ك) الخطاب ، تقول : (إِيَّاكَ ، إِيَّاكَ ، إِيَّاكُمَا ، إِيَّاكُم ، إِيَّاكُنُ )وله (صور) التحذير نفسها الافراد والعطف والتكرار ) ، نحو : الأفراد : إياك الكذب ، و إياك من الكذب ، وإياك أن تكذب العطف : إياك والكذب . ومثال ابن مالك : إياك والشر التكرار : إياك إياك الكذب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434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1282</Words>
  <Application>Microsoft Office PowerPoint</Application>
  <PresentationFormat>عرض على الشاشة (3:4)‏</PresentationFormat>
  <Paragraphs>91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الاساليب اللغوية </vt:lpstr>
      <vt:lpstr>1. أساليب القسم  </vt:lpstr>
      <vt:lpstr>1. أساليب القسم  </vt:lpstr>
      <vt:lpstr>أما أساليب القسم التي وردت عن العرب ، فتتمثل فيما يأتي</vt:lpstr>
      <vt:lpstr>عرض تقديمي في PowerPoint</vt:lpstr>
      <vt:lpstr>أساليب التحذير والإغراء</vt:lpstr>
      <vt:lpstr>عرض تقديمي في PowerPoint</vt:lpstr>
      <vt:lpstr>وتبدو أساليب التحذير من الآتي :</vt:lpstr>
      <vt:lpstr>صور التحذير : يأتي التحذير على أربعة صور ، هي :</vt:lpstr>
      <vt:lpstr>اسلوب المدح والذم</vt:lpstr>
      <vt:lpstr>تدريب : عين المخصوص بالمدح فيما يلي: </vt:lpstr>
      <vt:lpstr>أسلوب النفي</vt:lpstr>
      <vt:lpstr>ادوات النفي</vt:lpstr>
      <vt:lpstr>عرض تقديمي في PowerPoint</vt:lpstr>
      <vt:lpstr>شكراً لكم </vt:lpstr>
    </vt:vector>
  </TitlesOfParts>
  <Company>المستقبل للحاسبات - سنجار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الاساليب اللغوية</dc:title>
  <dc:creator>lenovo</dc:creator>
  <cp:lastModifiedBy>lenovo</cp:lastModifiedBy>
  <cp:revision>23</cp:revision>
  <dcterms:created xsi:type="dcterms:W3CDTF">2025-04-06T05:34:41Z</dcterms:created>
  <dcterms:modified xsi:type="dcterms:W3CDTF">2025-04-11T16:48:54Z</dcterms:modified>
</cp:coreProperties>
</file>