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81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6B89AB-2E56-42E2-A8F8-B0C8CA282097}" type="datetimeFigureOut">
              <a:rPr lang="he-IL" smtClean="0"/>
              <a:t>ט'/אייר/תשפ"ה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FE86C0-3FB3-4BBB-8AA2-F2182DB96C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52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E86C0-3FB3-4BBB-8AA2-F2182DB96C72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00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10/11/1446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907704" y="2422880"/>
            <a:ext cx="4857784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الجملة الفعلي</a:t>
            </a:r>
            <a:r>
              <a:rPr lang="ar-SA" sz="60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ة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115616" y="3645024"/>
            <a:ext cx="705678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/>
              <a:t>اعداد</a:t>
            </a:r>
            <a:br>
              <a:rPr lang="ar-IQ" dirty="0" smtClean="0"/>
            </a:br>
            <a:r>
              <a:rPr lang="ar-IQ" dirty="0" smtClean="0"/>
              <a:t>م.م. فاطمة تركي صاحب 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403648" y="1196752"/>
            <a:ext cx="73448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smtClean="0"/>
              <a:t>جامعة المستقبل / كلية الهندسة والتقنيات الهندسية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866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حرف العلّة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2357422" y="1214422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كان معتل الآخر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00628" y="19288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071678"/>
            <a:ext cx="3500462" cy="584775"/>
          </a:xfrm>
          <a:prstGeom prst="rect">
            <a:avLst/>
          </a:prstGeom>
          <a:solidFill>
            <a:srgbClr val="66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ادع إلى الخير دائمًا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378619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الفتح :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285984" y="464344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التّوكيد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5643570" y="55007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0100" y="5643578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اعلمنّ أن عاقبة الظّلم وخيمة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7" grpId="0" build="p"/>
      <p:bldP spid="8" grpId="0" build="p" animBg="1"/>
      <p:bldP spid="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النّون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786182" y="1857364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إذا اتصلت به واو الجماعة.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5000636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إذا اتصلت به ياء المخاطبة .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3357562"/>
            <a:ext cx="4000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8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0034" y="1785926"/>
            <a:ext cx="3500462" cy="714380"/>
          </a:xfrm>
          <a:prstGeom prst="roundRect">
            <a:avLst/>
          </a:prstGeom>
          <a:solidFill>
            <a:srgbClr val="66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استعينوا بالصّبر عند الشّدائد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34" y="3357562"/>
            <a:ext cx="3500462" cy="7143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استقيما في عملكما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00034" y="4809476"/>
            <a:ext cx="3500462" cy="714380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اجتهدي في دروسك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السّكون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571868" y="1785926"/>
            <a:ext cx="435771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050" y="2428868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والوالدات يرضعن أولادهن 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3108" y="3000372"/>
            <a:ext cx="4522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والمطلّقات يتربّصن بأنفسهن ثلاثة قروء”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28794" y="4572008"/>
            <a:ext cx="607223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- إذا اتصلت به نون التّوكيد الخفيفة أو الثّقيلة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214414" y="364331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الفتح إذا :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809196" y="535782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ليسجنَنّ و ليكونَنّ من الصّاغرين ”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 animBg="1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2571744"/>
            <a:ext cx="6072230" cy="1015663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إعراب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0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14480" y="0"/>
            <a:ext cx="47149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حالات إعراب الفعل المضارع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6072198" y="785794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الرّفع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286116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النّصب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الجزم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rot="5400000">
            <a:off x="6751653" y="2035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1108051" y="196372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4001290" y="1928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تمرير عمودي 11"/>
          <p:cNvSpPr/>
          <p:nvPr/>
        </p:nvSpPr>
        <p:spPr>
          <a:xfrm>
            <a:off x="564357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يرفع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إن لم يسبق بأداة نصب أو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تمرير عمودي 12"/>
          <p:cNvSpPr/>
          <p:nvPr/>
        </p:nvSpPr>
        <p:spPr>
          <a:xfrm>
            <a:off x="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يجزم إذا سبق بأداة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تمرير عمودي 13"/>
          <p:cNvSpPr/>
          <p:nvPr/>
        </p:nvSpPr>
        <p:spPr>
          <a:xfrm>
            <a:off x="2857488" y="2285992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ينصب إذا سبق بأداة نصب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715008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يحرصُ المؤمن على عمل الخير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00364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أرغب أن يسودَ الأمن بلادي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14282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لا تذهبْ إلى المتحف غدًا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571480"/>
            <a:ext cx="3114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النّصب : 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57659"/>
              </p:ext>
            </p:extLst>
          </p:nvPr>
        </p:nvGraphicFramePr>
        <p:xfrm>
          <a:off x="428596" y="1857364"/>
          <a:ext cx="7286676" cy="402829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546260"/>
                <a:gridCol w="5740416"/>
              </a:tblGrid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أنْ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كيْ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إذنْ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التّعليل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حتّى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142976" y="2500306"/>
            <a:ext cx="45005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أحب أن تصنع أمي الطّعام بنفسها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57356" y="3643314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ثابر كي تنجح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28662" y="4214818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سنذهب إلى الجامع، إذن نراك قريبًا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57224" y="4786322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حافظ على صلاتك لتسعد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5357826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سأجتهد حتّى أنجح في دراستي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43042" y="3071810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لن يخرج محمد باكرًا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5400000">
            <a:off x="6182305" y="2890265"/>
            <a:ext cx="5123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الجزم : </a:t>
            </a:r>
            <a:endParaRPr lang="ar-S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96477"/>
              </p:ext>
            </p:extLst>
          </p:nvPr>
        </p:nvGraphicFramePr>
        <p:xfrm>
          <a:off x="214282" y="357166"/>
          <a:ext cx="7715304" cy="621792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351908"/>
                <a:gridCol w="1503124"/>
                <a:gridCol w="4860272"/>
              </a:tblGrid>
              <a:tr h="357190">
                <a:tc>
                  <a:txBody>
                    <a:bodyPr/>
                    <a:lstStyle/>
                    <a:p>
                      <a:pPr algn="ctr" rtl="1"/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71491">
                <a:tc rowSpan="3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لمْ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الأمر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النّاهية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rowSpan="8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إنْ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مهما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أنّى 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متى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حيثما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أينما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 rot="1307993">
            <a:off x="6608793" y="968640"/>
            <a:ext cx="12158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فعلًا واحدًا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5400000">
            <a:off x="5231460" y="4198300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فعلين( فعل الشرط وجوابه)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20" y="928670"/>
            <a:ext cx="4786346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لم تفشلْ فاطمة في الاختبار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1428736"/>
            <a:ext cx="4857784" cy="461665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لتكرمْ ضيفك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2428868"/>
            <a:ext cx="4857784" cy="46166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إن تصبرْ تنلْ أجرًا عظيمًا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2928934"/>
            <a:ext cx="485778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من يصبرْ يظفرْ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500438"/>
            <a:ext cx="4786346" cy="461665"/>
          </a:xfrm>
          <a:prstGeom prst="rect">
            <a:avLst/>
          </a:prstGeom>
          <a:solidFill>
            <a:srgbClr val="FF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ما تفعلْ من خيرٍ يعودْ عليك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000504"/>
            <a:ext cx="485778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مهما تبذلْ من جهد تجدْ ثمرته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82" y="4572008"/>
            <a:ext cx="4857784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أنى تذهبْ في البساتين تجدْ الأشجار المثمرة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1928802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لا تقنطْ من رحمة الله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4282" y="6072206"/>
            <a:ext cx="4857784" cy="461665"/>
          </a:xfrm>
          <a:prstGeom prst="rect">
            <a:avLst/>
          </a:prstGeom>
          <a:solidFill>
            <a:srgbClr val="CC66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أينما تكنْ تفرضْ احترامك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4282" y="5572140"/>
            <a:ext cx="492922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حيثما تستقمْ تهنأْ في حياتك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14282" y="5072074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متى تعاشرْ النّاس تعرفْ أخلاقهم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  <p:bldP spid="1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2357430"/>
            <a:ext cx="628654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علامات إعراب الفعل المضارع</a:t>
            </a:r>
            <a:endParaRPr lang="ar-S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42843" y="1500174"/>
          <a:ext cx="7969698" cy="335758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42883"/>
                <a:gridCol w="2389850"/>
                <a:gridCol w="3336965"/>
              </a:tblGrid>
              <a:tr h="78153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رفع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6000760" y="242886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857620" y="4286256"/>
            <a:ext cx="19288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ثبوت النّون</a:t>
            </a:r>
            <a:endParaRPr lang="ar-SA" sz="28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71868" y="364331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الضّمة المقدّرة للثّقل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الضّمة المقدّرة للتّعذّر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714744" y="2428868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الضّمة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242886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محمد </a:t>
            </a:r>
            <a:r>
              <a:rPr lang="ar-SA" sz="2400" b="1" u="sng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يحبُ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الخير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715008" y="3714752"/>
            <a:ext cx="2428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00760" y="4286256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786446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تسعى</a:t>
            </a:r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في الخير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3714752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ترضي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ربك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وتدعو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للفضيلة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71472" y="4286256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أنتم </a:t>
            </a:r>
            <a:r>
              <a:rPr lang="ar-SA" sz="2400" b="1" u="sng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تجتهدون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في عملكم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12" grpId="0" build="p"/>
      <p:bldP spid="13" grpId="0" build="p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85786" y="1000108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تتكوّن الجملة الفعليّة من ركنان أساسيّان 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4714876" y="2071678"/>
            <a:ext cx="2214578" cy="842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000232" y="2071678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الفاعـل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8662" y="3643314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000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643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مبنيّة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6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14282" y="1571612"/>
          <a:ext cx="7858149" cy="392909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619383"/>
                <a:gridCol w="2230709"/>
                <a:gridCol w="3008057"/>
              </a:tblGrid>
              <a:tr h="9145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نصب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643570" y="257174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407194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57554" y="2571744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214678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الفتحة المقدّرة للتّعذر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407194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57554" y="478632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النّون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257174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لن أفعل ما يغضبَ الله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5720" y="335756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أود أن تسعى لتحقيق أهدافك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3929066"/>
            <a:ext cx="29289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لن أرجو لك إلا الخير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اجتهد لترضي والديك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714884"/>
            <a:ext cx="2286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المهملون لن يحصلوا على درجات مرتفعة 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97626"/>
              </p:ext>
            </p:extLst>
          </p:nvPr>
        </p:nvGraphicFramePr>
        <p:xfrm>
          <a:off x="357158" y="1357298"/>
          <a:ext cx="7572429" cy="45346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2339099"/>
                <a:gridCol w="2215681"/>
                <a:gridCol w="3017649"/>
              </a:tblGrid>
              <a:tr h="125506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جزم 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595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3421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500694" y="2857496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72132" y="4000504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0694" y="521495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3306" y="2857496"/>
            <a:ext cx="150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السّكون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00504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حذف حرف العلّة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0430" y="5214950"/>
            <a:ext cx="16525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472" y="2928934"/>
            <a:ext cx="25098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لا تفرط في حقوقك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643314"/>
            <a:ext cx="30099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تسع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بالنّميمة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إلى الفتنة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ترم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بالباطل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514351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الضّيوف لم يحضروا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572132" y="642918"/>
            <a:ext cx="21431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الأفعال الخمسة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85720" y="1357298"/>
            <a:ext cx="7572428" cy="954107"/>
          </a:xfrm>
          <a:prstGeom prst="rect">
            <a:avLst/>
          </a:prstGeom>
          <a:solidFill>
            <a:srgbClr val="FFFF00"/>
          </a:solidFill>
          <a:effectLst>
            <a:softEdge rad="317500"/>
          </a:effectLst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كل فعل مضارع اتصلت به ألف الاثنين، أو واو الجماعة، أو ياء المخاطبة سواء أكان مبدوءً بالتّاء أو الياء 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2571744"/>
            <a:ext cx="214314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مثل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3286124"/>
            <a:ext cx="7715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الصذديقان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 يتعاونان .               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) اتصل بألف </a:t>
            </a:r>
            <a:r>
              <a:rPr lang="ar-SA" sz="2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المؤمنون يقيمون الصّلاة .       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يقيمون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) اتصل بواو الجماعة .</a:t>
            </a:r>
          </a:p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أنتِ تحبين الخير .                 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تحبين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) اتصل بياء المخاطبة .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14314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إعرابها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5500702"/>
            <a:ext cx="7643866" cy="954107"/>
          </a:xfrm>
          <a:prstGeom prst="rect">
            <a:avLst/>
          </a:prstGeom>
          <a:solidFill>
            <a:srgbClr val="FF3399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ترفع وعلامة رفعها ثبوت النّون .</a:t>
            </a:r>
          </a:p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وتنصب وتجزم وعلامة نصبها أو جزمها حذف النّون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7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06841"/>
              </p:ext>
            </p:extLst>
          </p:nvPr>
        </p:nvGraphicFramePr>
        <p:xfrm>
          <a:off x="15680" y="0"/>
          <a:ext cx="9128320" cy="6857999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3524484"/>
                <a:gridCol w="5603836"/>
              </a:tblGrid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تكرمون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الضّيف</a:t>
                      </a:r>
                      <a:endParaRPr lang="ar-SA" sz="2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يسرني 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أن </a:t>
                      </a:r>
                      <a:r>
                        <a:rPr lang="ar-SA" sz="2400" b="1" u="sng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تأتيا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لمنزلي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لا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تغادري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قبل أن أعود إلى المنزل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يجب أن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تتقوا</a:t>
                      </a:r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 الله في أبنائكم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79583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أنتما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تحرصان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على أداء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واجبكم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67680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لن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تستيقظي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باكرًا لأنك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متعبة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14282" y="214290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والواو ضمير متصل مبني في محل رفع فاعل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285860"/>
            <a:ext cx="52863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لأنّه من الأفعال الخمسة وألف </a:t>
            </a:r>
            <a:r>
              <a:rPr lang="ar-SA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ضمير متصل مبني في محل رفع فاعل</a:t>
            </a:r>
            <a:endParaRPr lang="ar-SA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14282" y="271462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فعل مضارع مجزوم وعلامة جزمه حذف النّون لأنه من الأفعال الخمسة وياء المخاطبة ضمير متصل مبني في محل رفع فاعل</a:t>
            </a:r>
            <a:endParaRPr lang="ar-SA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44" y="3714752"/>
            <a:ext cx="54292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لأنه من الأفعال الخمسة و الواو ضمير متصل مبني في محل رفع فاعل</a:t>
            </a:r>
            <a:endParaRPr lang="ar-SA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485776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وألف الاثنين ضمير متصل مبني في محل رفع فاعل</a:t>
            </a:r>
            <a:endParaRPr lang="ar-SA" sz="20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5929330"/>
            <a:ext cx="55007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فعل مضارع منصوب وعلامة نصبه </a:t>
            </a:r>
            <a:r>
              <a:rPr lang="ar-SA" sz="2000" b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حذف النّون لأنّه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من الأفعال الخمسة وياء المخاطبة ضمير متصل مبني في محل رفع فاعل</a:t>
            </a:r>
            <a:endParaRPr lang="ar-SA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428604"/>
            <a:ext cx="4643470" cy="58477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الأفعال من حيث البناء والإعراب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 flipV="1">
            <a:off x="6715140" y="714356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flipV="1">
            <a:off x="1357290" y="785794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5400000">
            <a:off x="7250925" y="103582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1036613" y="1106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4179885" y="13207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ستطيل مستدير الزوايا 9"/>
          <p:cNvSpPr/>
          <p:nvPr/>
        </p:nvSpPr>
        <p:spPr>
          <a:xfrm>
            <a:off x="664370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الماضي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7147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الأمر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786182" y="1714488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المضارع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rot="5400000">
            <a:off x="7180281" y="296385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1036613" y="2820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5400000">
            <a:off x="3965571" y="2678107"/>
            <a:ext cx="642942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6200000" flipH="1">
            <a:off x="4393405" y="267890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6858016" y="3357562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786314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785786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14678" y="3286124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معرب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rot="5400000">
            <a:off x="5108579" y="453549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25"/>
          <p:cNvSpPr/>
          <p:nvPr/>
        </p:nvSpPr>
        <p:spPr>
          <a:xfrm>
            <a:off x="4500562" y="5357802"/>
            <a:ext cx="2357454" cy="150019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إذا اتصلت به نونيّ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التّوكيد الثقيلة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والخفيفة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أو نون النّسوة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714612" y="5214950"/>
            <a:ext cx="1785950" cy="11430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ماعدا ذلك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5400000">
            <a:off x="3608381" y="46069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21" grpId="0"/>
      <p:bldP spid="22" grpId="0"/>
      <p:bldP spid="23" grpId="0"/>
      <p:bldP spid="24" grpId="0"/>
      <p:bldP spid="26" grpId="0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الماضي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85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يبنى الفعل الماضي على الفتح الظّاهر 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429256" y="257174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لم يتصل به شي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3500430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571744"/>
            <a:ext cx="2500330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كتب الشّاعر قصيدته.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500562" y="364331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التّأنيث السّاكنة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000364" y="350043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0" y="3643314"/>
            <a:ext cx="30003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شاركت الطّالبة في المعرض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786322"/>
            <a:ext cx="3071834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محمد وعلي استمعا لنصيحتي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643438" y="4786322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الإثنين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3286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114298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الفتح المقدّر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000628" y="2143116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كان معتل الآخر بالألف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643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143116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دعا أحمد صديقه للعشاء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428728" y="3500438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الضّم  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43504" y="4572008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 بواو الجماعة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3786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4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المصلون خرجوا من المسجد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857752" y="185736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الفاعل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29190" y="328612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786314" y="4572008"/>
            <a:ext cx="34290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" pitchFamily="34" charset="0"/>
                <a:cs typeface="Arial" pitchFamily="34" charset="0"/>
              </a:rPr>
              <a:t>- إذا اتصلت به </a:t>
            </a:r>
            <a:r>
              <a:rPr lang="ar-SA" sz="2000" b="1" dirty="0" err="1" smtClean="0">
                <a:latin typeface="Arial" pitchFamily="34" charset="0"/>
                <a:cs typeface="Arial" pitchFamily="34" charset="0"/>
              </a:rPr>
              <a:t>نا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 الدّالة على الفاعلين .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3500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/>
          <p:cNvSpPr/>
          <p:nvPr/>
        </p:nvSpPr>
        <p:spPr>
          <a:xfrm>
            <a:off x="3571868" y="32146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214678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57224" y="1928802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كتبت الدرس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357562"/>
            <a:ext cx="314327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الطّالبات حضرن مبكّرًا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85720" y="4572008"/>
            <a:ext cx="278608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استمعنا إلى المذياع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714620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فعل الأمر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857356" y="1714488"/>
            <a:ext cx="43577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لم يتصل به شيء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66" y="2571744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7290" y="2786058"/>
            <a:ext cx="314327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أتقن عملك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728" y="4929198"/>
            <a:ext cx="292895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أطعن الله ورسوله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71670" y="3857628"/>
            <a:ext cx="43577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929190" y="4643446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</TotalTime>
  <Words>882</Words>
  <Application>Microsoft Office PowerPoint</Application>
  <PresentationFormat>عرض على الشاشة (3:4)‏</PresentationFormat>
  <Paragraphs>204</Paragraphs>
  <Slides>23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ملتقى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Good</dc:creator>
  <cp:lastModifiedBy>lenovo</cp:lastModifiedBy>
  <cp:revision>12</cp:revision>
  <dcterms:created xsi:type="dcterms:W3CDTF">2014-05-13T17:11:07Z</dcterms:created>
  <dcterms:modified xsi:type="dcterms:W3CDTF">2025-05-07T06:55:17Z</dcterms:modified>
</cp:coreProperties>
</file>