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54BB-5849-4FDE-995A-76019D693935}" type="datetimeFigureOut">
              <a:rPr lang="ar-IQ" smtClean="0"/>
              <a:t>27/10/1446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D4C4A-4C8E-4B81-96E9-1CD1BE8AD59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16163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54BB-5849-4FDE-995A-76019D693935}" type="datetimeFigureOut">
              <a:rPr lang="ar-IQ" smtClean="0"/>
              <a:t>27/10/1446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D4C4A-4C8E-4B81-96E9-1CD1BE8AD59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8541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54BB-5849-4FDE-995A-76019D693935}" type="datetimeFigureOut">
              <a:rPr lang="ar-IQ" smtClean="0"/>
              <a:t>27/10/1446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D4C4A-4C8E-4B81-96E9-1CD1BE8AD59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1994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54BB-5849-4FDE-995A-76019D693935}" type="datetimeFigureOut">
              <a:rPr lang="ar-IQ" smtClean="0"/>
              <a:t>27/10/1446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D4C4A-4C8E-4B81-96E9-1CD1BE8AD59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02477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54BB-5849-4FDE-995A-76019D693935}" type="datetimeFigureOut">
              <a:rPr lang="ar-IQ" smtClean="0"/>
              <a:t>27/10/1446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D4C4A-4C8E-4B81-96E9-1CD1BE8AD59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53213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54BB-5849-4FDE-995A-76019D693935}" type="datetimeFigureOut">
              <a:rPr lang="ar-IQ" smtClean="0"/>
              <a:t>27/10/1446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D4C4A-4C8E-4B81-96E9-1CD1BE8AD59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62021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54BB-5849-4FDE-995A-76019D693935}" type="datetimeFigureOut">
              <a:rPr lang="ar-IQ" smtClean="0"/>
              <a:t>27/10/1446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D4C4A-4C8E-4B81-96E9-1CD1BE8AD59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52763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54BB-5849-4FDE-995A-76019D693935}" type="datetimeFigureOut">
              <a:rPr lang="ar-IQ" smtClean="0"/>
              <a:t>27/10/1446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D4C4A-4C8E-4B81-96E9-1CD1BE8AD59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9718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54BB-5849-4FDE-995A-76019D693935}" type="datetimeFigureOut">
              <a:rPr lang="ar-IQ" smtClean="0"/>
              <a:t>27/10/1446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D4C4A-4C8E-4B81-96E9-1CD1BE8AD59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79753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54BB-5849-4FDE-995A-76019D693935}" type="datetimeFigureOut">
              <a:rPr lang="ar-IQ" smtClean="0"/>
              <a:t>27/10/1446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D4C4A-4C8E-4B81-96E9-1CD1BE8AD59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8531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54BB-5849-4FDE-995A-76019D693935}" type="datetimeFigureOut">
              <a:rPr lang="ar-IQ" smtClean="0"/>
              <a:t>27/10/1446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D4C4A-4C8E-4B81-96E9-1CD1BE8AD59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3154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654BB-5849-4FDE-995A-76019D693935}" type="datetimeFigureOut">
              <a:rPr lang="ar-IQ" smtClean="0"/>
              <a:t>27/10/1446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D4C4A-4C8E-4B81-96E9-1CD1BE8AD59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2419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IQ" sz="6000" b="1" dirty="0" smtClean="0"/>
              <a:t>النكرة والمعرفة </a:t>
            </a:r>
            <a:endParaRPr lang="ar-IQ" sz="60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47664" y="3645024"/>
            <a:ext cx="6400800" cy="1025759"/>
          </a:xfrm>
        </p:spPr>
        <p:txBody>
          <a:bodyPr>
            <a:normAutofit fontScale="92500" lnSpcReduction="10000"/>
          </a:bodyPr>
          <a:lstStyle/>
          <a:p>
            <a:r>
              <a:rPr lang="ar-IQ" b="1" dirty="0" smtClean="0"/>
              <a:t>اعداد</a:t>
            </a:r>
          </a:p>
          <a:p>
            <a:r>
              <a:rPr lang="ar-IQ" b="1" dirty="0" smtClean="0"/>
              <a:t>م.م.فاطمة تركي صاحب </a:t>
            </a:r>
            <a:endParaRPr lang="ar-IQ" b="1" dirty="0"/>
          </a:p>
        </p:txBody>
      </p:sp>
      <p:sp>
        <p:nvSpPr>
          <p:cNvPr id="5" name="مربع نص 4"/>
          <p:cNvSpPr txBox="1"/>
          <p:nvPr/>
        </p:nvSpPr>
        <p:spPr>
          <a:xfrm>
            <a:off x="5652120" y="260648"/>
            <a:ext cx="309634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/>
              <a:t>وزارة التعليم العالي والبحث العلمي </a:t>
            </a:r>
            <a:br>
              <a:rPr lang="ar-IQ" b="1" dirty="0" smtClean="0"/>
            </a:br>
            <a:r>
              <a:rPr lang="ar-IQ" b="1" dirty="0" smtClean="0"/>
              <a:t>جامعة المستقبل </a:t>
            </a:r>
            <a:br>
              <a:rPr lang="ar-IQ" b="1" dirty="0" smtClean="0"/>
            </a:br>
            <a:r>
              <a:rPr lang="ar-IQ" b="1" dirty="0" smtClean="0"/>
              <a:t>كلية الهندسة والتقنيات الهندسية </a:t>
            </a:r>
            <a:endParaRPr lang="ar-IQ" b="1" dirty="0"/>
          </a:p>
        </p:txBody>
      </p:sp>
      <p:sp>
        <p:nvSpPr>
          <p:cNvPr id="6" name="AutoShape 2" descr="‪Study In Iraq‬‏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7" name="مربع نص 6"/>
          <p:cNvSpPr txBox="1"/>
          <p:nvPr/>
        </p:nvSpPr>
        <p:spPr>
          <a:xfrm>
            <a:off x="2611055" y="908720"/>
            <a:ext cx="63350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IQ" dirty="0" smtClean="0"/>
              <a:t>       </a:t>
            </a:r>
            <a:endParaRPr lang="ar-IQ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6170"/>
            <a:ext cx="1368152" cy="1360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243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ar-IQ" b="1" dirty="0" smtClean="0"/>
              <a:t>أنواع المبتدأ</a:t>
            </a:r>
            <a:br>
              <a:rPr lang="ar-IQ" b="1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lnSpcReduction="10000"/>
          </a:bodyPr>
          <a:lstStyle/>
          <a:p>
            <a:r>
              <a:rPr lang="ar-IQ" b="1" dirty="0" smtClean="0">
                <a:solidFill>
                  <a:srgbClr val="FF0000"/>
                </a:solidFill>
              </a:rPr>
              <a:t>1. المبتدأ الصريح</a:t>
            </a:r>
          </a:p>
          <a:p>
            <a:r>
              <a:rPr lang="ar-IQ" dirty="0" smtClean="0"/>
              <a:t>وهو الاسم الظاهر الذي يُفهم معناه دون تأويل أو تفسير.</a:t>
            </a:r>
          </a:p>
          <a:p>
            <a:r>
              <a:rPr lang="ar-IQ" dirty="0" smtClean="0"/>
              <a:t>🟦 </a:t>
            </a:r>
            <a:r>
              <a:rPr lang="ar-IQ" b="1" dirty="0" smtClean="0"/>
              <a:t>أمثلة</a:t>
            </a:r>
            <a:r>
              <a:rPr lang="ar-IQ" dirty="0" smtClean="0"/>
              <a:t>:</a:t>
            </a:r>
          </a:p>
          <a:p>
            <a:r>
              <a:rPr lang="ar-IQ" b="1" dirty="0" smtClean="0"/>
              <a:t>الله أكبر.</a:t>
            </a:r>
            <a:endParaRPr lang="ar-IQ" dirty="0" smtClean="0"/>
          </a:p>
          <a:p>
            <a:r>
              <a:rPr lang="ar-IQ" b="1" dirty="0" smtClean="0"/>
              <a:t>محمدٌ رسول الله.</a:t>
            </a:r>
            <a:endParaRPr lang="ar-IQ" dirty="0" smtClean="0"/>
          </a:p>
          <a:p>
            <a:r>
              <a:rPr lang="ar-IQ" b="1" dirty="0" smtClean="0"/>
              <a:t>الإسلامُ دينُنا.</a:t>
            </a:r>
            <a:endParaRPr lang="ar-IQ" dirty="0" smtClean="0"/>
          </a:p>
          <a:p>
            <a:r>
              <a:rPr lang="en-US" dirty="0" smtClean="0"/>
              <a:t>✅ </a:t>
            </a:r>
            <a:r>
              <a:rPr lang="ar-IQ" dirty="0" smtClean="0"/>
              <a:t>في هذه الأمثلة، "الله"، و"محمد"، و"الإسلام" كلّها </a:t>
            </a:r>
            <a:r>
              <a:rPr lang="ar-IQ" b="1" dirty="0" smtClean="0"/>
              <a:t>أسماء صريحة</a:t>
            </a:r>
            <a:r>
              <a:rPr lang="ar-IQ" dirty="0" smtClean="0"/>
              <a:t> بدأت بها الجمل.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2058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>
                <a:solidFill>
                  <a:srgbClr val="FF0000"/>
                </a:solidFill>
              </a:rPr>
              <a:t>2. المبتدأ المؤوّل (بالمصدر)</a:t>
            </a:r>
          </a:p>
          <a:p>
            <a:r>
              <a:rPr lang="ar-IQ" dirty="0" smtClean="0"/>
              <a:t>وهو أن يكون المبتدأ </a:t>
            </a:r>
            <a:r>
              <a:rPr lang="ar-IQ" b="1" dirty="0" smtClean="0"/>
              <a:t>عبارة عن "أنْ + الفعل"</a:t>
            </a:r>
            <a:r>
              <a:rPr lang="ar-IQ" dirty="0" smtClean="0"/>
              <a:t>، ويُؤوَّل بمصدر.</a:t>
            </a:r>
          </a:p>
          <a:p>
            <a:r>
              <a:rPr lang="ar-IQ" b="1" dirty="0" smtClean="0"/>
              <a:t>مثال</a:t>
            </a:r>
            <a:r>
              <a:rPr lang="ar-IQ" dirty="0" smtClean="0"/>
              <a:t>:</a:t>
            </a:r>
          </a:p>
          <a:p>
            <a:r>
              <a:rPr lang="ar-IQ" b="1" dirty="0" smtClean="0"/>
              <a:t>وأن تصوموا خيرٌ لكم.</a:t>
            </a:r>
            <a:endParaRPr lang="ar-IQ" dirty="0" smtClean="0"/>
          </a:p>
          <a:p>
            <a:pPr lvl="1"/>
            <a:r>
              <a:rPr lang="ar-IQ" dirty="0" smtClean="0"/>
              <a:t>"أن تصوموا" = مبتدأ مؤوّل، تقديره: </a:t>
            </a:r>
            <a:r>
              <a:rPr lang="ar-IQ" b="1" dirty="0" smtClean="0"/>
              <a:t>صومُكم</a:t>
            </a:r>
            <a:r>
              <a:rPr lang="ar-IQ" dirty="0" smtClean="0"/>
              <a:t>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9593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IQ" b="1" dirty="0" smtClean="0"/>
              <a:t>أنواع الخبر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ar-IQ" b="1" dirty="0" smtClean="0"/>
              <a:t>الخبر</a:t>
            </a:r>
            <a:r>
              <a:rPr lang="ar-IQ" dirty="0" smtClean="0"/>
              <a:t> هو الجزء الذي يتمّم المعنى مع </a:t>
            </a:r>
            <a:r>
              <a:rPr lang="ar-IQ" b="1" dirty="0" smtClean="0"/>
              <a:t>المبتدأ</a:t>
            </a:r>
            <a:r>
              <a:rPr lang="ar-IQ" dirty="0" smtClean="0"/>
              <a:t> ويُكمل الجملة الاسمية. وله </a:t>
            </a:r>
            <a:r>
              <a:rPr lang="ar-IQ" b="1" dirty="0" smtClean="0"/>
              <a:t>ثلاثة أنواع رئيسية</a:t>
            </a:r>
            <a:r>
              <a:rPr lang="ar-IQ" dirty="0" smtClean="0"/>
              <a:t>:</a:t>
            </a:r>
          </a:p>
          <a:p>
            <a:endParaRPr lang="ar-IQ" dirty="0" smtClean="0"/>
          </a:p>
          <a:p>
            <a:r>
              <a:rPr lang="ar-IQ" b="1" dirty="0" smtClean="0"/>
              <a:t>الخبر المفرد : </a:t>
            </a:r>
            <a:r>
              <a:rPr lang="ar-IQ" dirty="0" smtClean="0"/>
              <a:t>وهو ما ليس جملة ولا شبه جملة، ويُسمّى "مفردًا" حتى لو كان مثنّى أو جمعًا.</a:t>
            </a:r>
          </a:p>
          <a:p>
            <a:pPr marL="0" indent="0">
              <a:buNone/>
            </a:pPr>
            <a:endParaRPr lang="ar-IQ" dirty="0" smtClean="0"/>
          </a:p>
          <a:p>
            <a:r>
              <a:rPr lang="ar-IQ" dirty="0" smtClean="0"/>
              <a:t> أمثلة: هذا </a:t>
            </a:r>
            <a:r>
              <a:rPr lang="ar-IQ" dirty="0" smtClean="0">
                <a:solidFill>
                  <a:srgbClr val="FF0000"/>
                </a:solidFill>
              </a:rPr>
              <a:t>مجتهد</a:t>
            </a:r>
            <a:r>
              <a:rPr lang="ar-IQ" dirty="0" smtClean="0"/>
              <a:t>ٌ.  هذان </a:t>
            </a:r>
            <a:r>
              <a:rPr lang="ar-IQ" dirty="0" smtClean="0">
                <a:solidFill>
                  <a:srgbClr val="FF0000"/>
                </a:solidFill>
              </a:rPr>
              <a:t>مجتهدانِ.     </a:t>
            </a:r>
            <a:r>
              <a:rPr lang="ar-IQ" dirty="0" smtClean="0"/>
              <a:t>هؤلاء </a:t>
            </a:r>
            <a:r>
              <a:rPr lang="ar-IQ" dirty="0" smtClean="0">
                <a:solidFill>
                  <a:srgbClr val="FF0000"/>
                </a:solidFill>
              </a:rPr>
              <a:t>مجتهدون</a:t>
            </a:r>
            <a:r>
              <a:rPr lang="ar-IQ" dirty="0" smtClean="0"/>
              <a:t>.</a:t>
            </a:r>
          </a:p>
          <a:p>
            <a:endParaRPr lang="ar-IQ" dirty="0"/>
          </a:p>
          <a:p>
            <a:r>
              <a:rPr lang="ar-IQ" dirty="0" smtClean="0"/>
              <a:t> في كل مثال: الخبر كلمة واحدة تكمّل المعنى.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5496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453336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ar-IQ" b="1" dirty="0" smtClean="0"/>
              <a:t>2.الخبر الجملة</a:t>
            </a:r>
          </a:p>
          <a:p>
            <a:r>
              <a:rPr lang="ar-IQ" dirty="0" smtClean="0"/>
              <a:t>ويقع في صورتين:</a:t>
            </a:r>
          </a:p>
          <a:p>
            <a:r>
              <a:rPr lang="ar-IQ" b="1" dirty="0" smtClean="0"/>
              <a:t> أ) جملة اسمية:</a:t>
            </a:r>
          </a:p>
          <a:p>
            <a:r>
              <a:rPr lang="ar-IQ" b="1" dirty="0" smtClean="0"/>
              <a:t>محمد </a:t>
            </a:r>
            <a:r>
              <a:rPr lang="ar-IQ" b="1" dirty="0" smtClean="0">
                <a:solidFill>
                  <a:srgbClr val="FF0000"/>
                </a:solidFill>
              </a:rPr>
              <a:t>أخوه مهندسٌ</a:t>
            </a:r>
            <a:r>
              <a:rPr lang="ar-IQ" b="1" dirty="0" smtClean="0"/>
              <a:t>.</a:t>
            </a:r>
            <a:r>
              <a:rPr lang="ar-IQ" dirty="0" smtClean="0"/>
              <a:t/>
            </a:r>
            <a:br>
              <a:rPr lang="ar-IQ" dirty="0" smtClean="0"/>
            </a:br>
            <a:endParaRPr lang="ar-IQ" dirty="0" smtClean="0"/>
          </a:p>
          <a:p>
            <a:r>
              <a:rPr lang="ar-IQ" b="1" dirty="0" smtClean="0"/>
              <a:t>ب) جملة فعلية:</a:t>
            </a:r>
          </a:p>
          <a:p>
            <a:r>
              <a:rPr lang="ar-IQ" b="1" dirty="0" smtClean="0"/>
              <a:t>المؤمنُ </a:t>
            </a:r>
            <a:r>
              <a:rPr lang="ar-IQ" b="1" dirty="0" smtClean="0">
                <a:solidFill>
                  <a:srgbClr val="FF0000"/>
                </a:solidFill>
              </a:rPr>
              <a:t>يطيع ربَّه.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→ الجملة "يطيع ربه" خبر للمبتدأ "المؤمن".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6165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ar-IQ" b="1" dirty="0" smtClean="0"/>
              <a:t>3. الخبر شبه الجملة </a:t>
            </a:r>
            <a:r>
              <a:rPr lang="ar-IQ" dirty="0" smtClean="0"/>
              <a:t>ويقصد به أن يكون الخبر </a:t>
            </a:r>
            <a:r>
              <a:rPr lang="ar-IQ" b="1" dirty="0" smtClean="0"/>
              <a:t>ظرفًا</a:t>
            </a:r>
            <a:r>
              <a:rPr lang="ar-IQ" dirty="0" smtClean="0"/>
              <a:t> أو </a:t>
            </a:r>
            <a:r>
              <a:rPr lang="ar-IQ" b="1" dirty="0" smtClean="0"/>
              <a:t>جارًّا ومجرورًا</a:t>
            </a:r>
            <a:r>
              <a:rPr lang="ar-IQ" dirty="0" smtClean="0"/>
              <a:t>.</a:t>
            </a:r>
          </a:p>
          <a:p>
            <a:pPr marL="0" indent="0">
              <a:buNone/>
            </a:pPr>
            <a:endParaRPr lang="ar-IQ" dirty="0" smtClean="0"/>
          </a:p>
          <a:p>
            <a:r>
              <a:rPr lang="ar-IQ" b="1" dirty="0" smtClean="0"/>
              <a:t>أ) الظرف (زمان أو مكان):</a:t>
            </a:r>
          </a:p>
          <a:p>
            <a:r>
              <a:rPr lang="ar-IQ" b="1" dirty="0" smtClean="0"/>
              <a:t>الطائرُ </a:t>
            </a:r>
            <a:r>
              <a:rPr lang="ar-IQ" b="1" dirty="0" smtClean="0">
                <a:solidFill>
                  <a:srgbClr val="FF0000"/>
                </a:solidFill>
              </a:rPr>
              <a:t>فوق الشجرةِ.</a:t>
            </a:r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IQ" dirty="0" smtClean="0"/>
              <a:t>→ "فوق الشجرة" خبر شبه جملة (ظرف مكان).</a:t>
            </a:r>
          </a:p>
          <a:p>
            <a:r>
              <a:rPr lang="ar-IQ" b="1" dirty="0" smtClean="0"/>
              <a:t> ب) جار ومجرور:</a:t>
            </a:r>
          </a:p>
          <a:p>
            <a:r>
              <a:rPr lang="ar-IQ" b="1" dirty="0" smtClean="0"/>
              <a:t>الكعبةُ في مكةَ.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→ </a:t>
            </a:r>
            <a:r>
              <a:rPr lang="ar-IQ" b="1" dirty="0" smtClean="0">
                <a:solidFill>
                  <a:srgbClr val="FF0000"/>
                </a:solidFill>
              </a:rPr>
              <a:t>"في مكة " </a:t>
            </a:r>
            <a:r>
              <a:rPr lang="ar-IQ" dirty="0" smtClean="0"/>
              <a:t>خبر شبه جملة (جار ومجرور).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04923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الجملة الفعلية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04864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ar-IQ" b="1" dirty="0" smtClean="0"/>
              <a:t>وهي الجملة التي تبدأ بفعل تام، وركناها :</a:t>
            </a:r>
          </a:p>
          <a:p>
            <a:r>
              <a:rPr lang="ar-IQ" dirty="0" smtClean="0"/>
              <a:t> الفعل والفاعل</a:t>
            </a:r>
          </a:p>
          <a:p>
            <a:pPr marL="0" indent="0">
              <a:buNone/>
            </a:pPr>
            <a:endParaRPr lang="ar-IQ" dirty="0" smtClean="0"/>
          </a:p>
          <a:p>
            <a:r>
              <a:rPr lang="ar-IQ" b="1" dirty="0" smtClean="0"/>
              <a:t>الفعل </a:t>
            </a:r>
            <a:r>
              <a:rPr lang="ar-IQ" dirty="0" smtClean="0"/>
              <a:t>: هو ما دل على حدث واقترن بأحد الأزمنة الثلاثة :</a:t>
            </a:r>
          </a:p>
          <a:p>
            <a:pPr marL="0" indent="0">
              <a:buNone/>
            </a:pPr>
            <a:r>
              <a:rPr lang="ar-IQ" dirty="0" smtClean="0"/>
              <a:t>  </a:t>
            </a:r>
            <a:endParaRPr lang="ar-IQ" dirty="0"/>
          </a:p>
          <a:p>
            <a:pPr marL="0" indent="0">
              <a:buNone/>
            </a:pPr>
            <a:endParaRPr lang="ar-IQ" dirty="0"/>
          </a:p>
        </p:txBody>
      </p:sp>
      <p:sp>
        <p:nvSpPr>
          <p:cNvPr id="4" name="مربع نص 3"/>
          <p:cNvSpPr txBox="1"/>
          <p:nvPr/>
        </p:nvSpPr>
        <p:spPr>
          <a:xfrm>
            <a:off x="7380312" y="4144882"/>
            <a:ext cx="1336859" cy="26776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IQ" sz="2800" b="1" dirty="0" smtClean="0"/>
              <a:t> الماضي هو ما دل على حدث في الزمن الماضي </a:t>
            </a:r>
            <a:br>
              <a:rPr lang="ar-IQ" sz="2800" b="1" dirty="0" smtClean="0"/>
            </a:br>
            <a:endParaRPr lang="ar-IQ" sz="2800" b="1" dirty="0"/>
          </a:p>
        </p:txBody>
      </p:sp>
      <p:sp>
        <p:nvSpPr>
          <p:cNvPr id="5" name="مربع نص 4"/>
          <p:cNvSpPr txBox="1"/>
          <p:nvPr/>
        </p:nvSpPr>
        <p:spPr>
          <a:xfrm>
            <a:off x="4099237" y="4144882"/>
            <a:ext cx="1264851" cy="2677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IQ" sz="2800" b="1" dirty="0" smtClean="0"/>
              <a:t>المضارع </a:t>
            </a:r>
          </a:p>
          <a:p>
            <a:pPr algn="ctr"/>
            <a:r>
              <a:rPr lang="ar-IQ" sz="2800" dirty="0" smtClean="0"/>
              <a:t> هو ما دل على حدث في الحاضر</a:t>
            </a:r>
          </a:p>
          <a:p>
            <a:pPr algn="ctr"/>
            <a:endParaRPr lang="ar-IQ" sz="28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467544" y="4144882"/>
            <a:ext cx="1361751" cy="26776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IQ" sz="2800" dirty="0" smtClean="0"/>
              <a:t>  </a:t>
            </a:r>
            <a:r>
              <a:rPr lang="ar-IQ" sz="2800" b="1" dirty="0" smtClean="0"/>
              <a:t>الأمر</a:t>
            </a:r>
            <a:r>
              <a:rPr lang="ar-IQ" sz="2800" dirty="0" smtClean="0"/>
              <a:t> هو ما دل على طلب بعد زمن التكلم</a:t>
            </a:r>
            <a:br>
              <a:rPr lang="ar-IQ" sz="2800" dirty="0" smtClean="0"/>
            </a:b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75690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ar-IQ" dirty="0" smtClean="0"/>
              <a:t>علامات الأفعال الثلاثة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ar-IQ" b="1" dirty="0" smtClean="0">
                <a:solidFill>
                  <a:srgbClr val="FF0000"/>
                </a:solidFill>
              </a:rPr>
              <a:t>علامات الماضي :</a:t>
            </a:r>
          </a:p>
          <a:p>
            <a:r>
              <a:rPr lang="ar-IQ" dirty="0" smtClean="0">
                <a:solidFill>
                  <a:schemeClr val="bg1"/>
                </a:solidFill>
              </a:rPr>
              <a:t>قبول تاء الفاعل ، نحو : هبت </a:t>
            </a:r>
          </a:p>
          <a:p>
            <a:r>
              <a:rPr lang="ar-IQ" dirty="0" smtClean="0">
                <a:solidFill>
                  <a:schemeClr val="bg1"/>
                </a:solidFill>
              </a:rPr>
              <a:t>قبول تاء التأنيث الساكنة ، نحو : قامت فاطمة</a:t>
            </a:r>
          </a:p>
          <a:p>
            <a:r>
              <a:rPr lang="ar-IQ" b="1" dirty="0" smtClean="0">
                <a:solidFill>
                  <a:srgbClr val="FF0000"/>
                </a:solidFill>
              </a:rPr>
              <a:t>علامات المضارع :</a:t>
            </a:r>
          </a:p>
          <a:p>
            <a:r>
              <a:rPr lang="ar-IQ" dirty="0" smtClean="0">
                <a:solidFill>
                  <a:schemeClr val="bg1"/>
                </a:solidFill>
              </a:rPr>
              <a:t>دخول ( لم ) عليه ، نحو : لم يلعب </a:t>
            </a:r>
          </a:p>
          <a:p>
            <a:r>
              <a:rPr lang="ar-IQ" dirty="0" smtClean="0">
                <a:solidFill>
                  <a:schemeClr val="bg1"/>
                </a:solidFill>
              </a:rPr>
              <a:t>دخول سوف عليه ، نحو : سوف أذاكر- </a:t>
            </a:r>
          </a:p>
          <a:p>
            <a:r>
              <a:rPr lang="ar-IQ" b="1" dirty="0" smtClean="0">
                <a:solidFill>
                  <a:srgbClr val="FF0000"/>
                </a:solidFill>
              </a:rPr>
              <a:t>علامات الأمر :</a:t>
            </a:r>
          </a:p>
          <a:p>
            <a:r>
              <a:rPr lang="ar-IQ" dirty="0" smtClean="0">
                <a:solidFill>
                  <a:schemeClr val="bg1"/>
                </a:solidFill>
              </a:rPr>
              <a:t>قبول ياء المخاطبة ودلالته على الطلب ، نحو : اسمعي</a:t>
            </a:r>
            <a:endParaRPr lang="ar-IQ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64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2348880"/>
            <a:ext cx="8229600" cy="28803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IQ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شكرا لحسن استماعكم</a:t>
            </a:r>
            <a:endParaRPr lang="ar-IQ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78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/>
              <a:t>النكرة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ar-IQ" dirty="0" smtClean="0"/>
              <a:t>: </a:t>
            </a:r>
            <a:r>
              <a:rPr lang="ar-IQ" b="1" dirty="0"/>
              <a:t>اسم يدل على شيء غير معيَّن أو غير محدد</a:t>
            </a:r>
            <a:r>
              <a:rPr lang="ar-IQ" dirty="0"/>
              <a:t>، ولا يشير إلى شخص أو شيء معروف لدى المتكلم والمخاطب.</a:t>
            </a:r>
            <a:br>
              <a:rPr lang="ar-IQ" dirty="0"/>
            </a:br>
            <a:r>
              <a:rPr lang="ar-IQ" dirty="0"/>
              <a:t>بمعنى آخر، هو اسم لا يدل على شيء بعينه، بل يترك المعنى عامًا ومفتوحًا.</a:t>
            </a:r>
            <a:r>
              <a:rPr lang="ar-IQ" dirty="0" smtClean="0"/>
              <a:t>، مثل : شاب ، وفتاة، وكتاب ، فكلمة (شاب) تطلق على خالد و عبد الله ، وسعيد ، وعلى غيرهم من الشباب . كذلك لفظة (كتاب) قد يراد به كتاب النحو ، أو البلاغة ، أو الفقه أو أي كتاب آخر</a:t>
            </a:r>
          </a:p>
          <a:p>
            <a:pPr algn="just"/>
            <a:endParaRPr lang="ar-IQ" dirty="0" smtClean="0"/>
          </a:p>
          <a:p>
            <a:pPr algn="just"/>
            <a:endParaRPr lang="ar-IQ" dirty="0"/>
          </a:p>
          <a:p>
            <a:pPr algn="just"/>
            <a:r>
              <a:rPr lang="ar-IQ" dirty="0" smtClean="0"/>
              <a:t> النكرة هي: </a:t>
            </a:r>
            <a:r>
              <a:rPr lang="ar-IQ" b="1" dirty="0" smtClean="0"/>
              <a:t>اسم يدل على شيء غير معيّن</a:t>
            </a:r>
            <a:r>
              <a:rPr lang="ar-IQ" dirty="0" smtClean="0"/>
              <a:t>، وهي تقابل المعرفة التي تدل على شيء معين.</a:t>
            </a:r>
          </a:p>
          <a:p>
            <a:pPr algn="just"/>
            <a:endParaRPr lang="ar-IQ" dirty="0"/>
          </a:p>
          <a:p>
            <a:pPr algn="just"/>
            <a:endParaRPr lang="ar-IQ" dirty="0" smtClean="0"/>
          </a:p>
          <a:p>
            <a:pPr algn="just"/>
            <a:endParaRPr lang="ar-IQ" dirty="0"/>
          </a:p>
          <a:p>
            <a:pPr algn="just"/>
            <a:endParaRPr lang="ar-IQ" dirty="0" smtClean="0"/>
          </a:p>
          <a:p>
            <a:pPr algn="just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43304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ar-IQ" sz="3200" dirty="0" smtClean="0">
                <a:solidFill>
                  <a:prstClr val="black"/>
                </a:solidFill>
                <a:ea typeface="+mn-ea"/>
                <a:cs typeface="Arial"/>
              </a:rPr>
              <a:t> </a:t>
            </a:r>
            <a:r>
              <a:rPr lang="ar-IQ" sz="3200" dirty="0">
                <a:solidFill>
                  <a:prstClr val="black"/>
                </a:solidFill>
                <a:ea typeface="+mn-ea"/>
                <a:cs typeface="Arial"/>
              </a:rPr>
              <a:t>وهكذا العلامات التي تساعد على التعرف </a:t>
            </a:r>
            <a:r>
              <a:rPr lang="ar-IQ" sz="3200">
                <a:solidFill>
                  <a:prstClr val="black"/>
                </a:solidFill>
                <a:ea typeface="+mn-ea"/>
                <a:cs typeface="Arial"/>
              </a:rPr>
              <a:t>على </a:t>
            </a:r>
            <a:r>
              <a:rPr lang="ar-IQ" sz="3200" smtClean="0">
                <a:solidFill>
                  <a:prstClr val="black"/>
                </a:solidFill>
                <a:ea typeface="+mn-ea"/>
                <a:cs typeface="Arial"/>
              </a:rPr>
              <a:t>النكرة </a:t>
            </a:r>
            <a:r>
              <a:rPr lang="ar-IQ" sz="3200" dirty="0">
                <a:solidFill>
                  <a:prstClr val="black"/>
                </a:solidFill>
                <a:ea typeface="+mn-ea"/>
                <a:cs typeface="Arial"/>
              </a:rPr>
              <a:t>:</a:t>
            </a:r>
            <a:br>
              <a:rPr lang="ar-IQ" sz="3200" dirty="0">
                <a:solidFill>
                  <a:prstClr val="black"/>
                </a:solidFill>
                <a:ea typeface="+mn-ea"/>
                <a:cs typeface="Arial"/>
              </a:rPr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/>
          <a:p>
            <a:r>
              <a:rPr lang="ar-IQ" b="1" dirty="0" smtClean="0"/>
              <a:t>قبوله لـ(أل) التعريف وتأثيرها فيه</a:t>
            </a:r>
            <a:r>
              <a:rPr lang="ar-IQ" dirty="0" smtClean="0"/>
              <a:t>:</a:t>
            </a:r>
            <a:br>
              <a:rPr lang="ar-IQ" dirty="0" smtClean="0"/>
            </a:br>
            <a:r>
              <a:rPr lang="ar-IQ" dirty="0" smtClean="0"/>
              <a:t>أي يمكن أن تدخل عليه (أل) فيتحول إلى معرفة.</a:t>
            </a:r>
            <a:endParaRPr lang="ar-IQ" dirty="0"/>
          </a:p>
          <a:p>
            <a:r>
              <a:rPr lang="en-US" dirty="0" smtClean="0"/>
              <a:t> </a:t>
            </a:r>
            <a:r>
              <a:rPr lang="ar-IQ" dirty="0" smtClean="0"/>
              <a:t>مثال:</a:t>
            </a:r>
          </a:p>
          <a:p>
            <a:r>
              <a:rPr lang="ar-IQ" dirty="0" smtClean="0"/>
              <a:t>طالب ← </a:t>
            </a:r>
            <a:r>
              <a:rPr lang="ar-IQ" b="1" dirty="0" smtClean="0"/>
              <a:t>الطالب</a:t>
            </a:r>
            <a:endParaRPr lang="ar-IQ" dirty="0" smtClean="0"/>
          </a:p>
          <a:p>
            <a:r>
              <a:rPr lang="ar-IQ" dirty="0" smtClean="0"/>
              <a:t>طبيب ← </a:t>
            </a:r>
            <a:r>
              <a:rPr lang="ar-IQ" b="1" dirty="0" smtClean="0"/>
              <a:t>الطبيب</a:t>
            </a:r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864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ar-IQ" b="1" dirty="0" smtClean="0"/>
              <a:t>أن يدل على ما يقبل (أل)</a:t>
            </a:r>
            <a:r>
              <a:rPr lang="ar-IQ" dirty="0" smtClean="0"/>
              <a:t>:</a:t>
            </a:r>
            <a:br>
              <a:rPr lang="ar-IQ" dirty="0" smtClean="0"/>
            </a:br>
            <a:r>
              <a:rPr lang="ar-IQ" dirty="0" smtClean="0"/>
              <a:t>مثل:</a:t>
            </a:r>
          </a:p>
          <a:p>
            <a:r>
              <a:rPr lang="ar-IQ" dirty="0" smtClean="0"/>
              <a:t>"ذو" بمعنى "صاحب"،</a:t>
            </a:r>
          </a:p>
          <a:p>
            <a:r>
              <a:rPr lang="ar-IQ" dirty="0" smtClean="0"/>
              <a:t>"من" بمعنى "إنسان".</a:t>
            </a:r>
            <a:br>
              <a:rPr lang="ar-IQ" dirty="0" smtClean="0"/>
            </a:br>
            <a:r>
              <a:rPr lang="ar-IQ" dirty="0" smtClean="0"/>
              <a:t>وهاتان الكلمتان </a:t>
            </a:r>
            <a:r>
              <a:rPr lang="ar-IQ" b="1" dirty="0" smtClean="0"/>
              <a:t>لا تقبلان (أل)</a:t>
            </a:r>
            <a:r>
              <a:rPr lang="ar-IQ" dirty="0" smtClean="0"/>
              <a:t> مباشرة، لكن معناهما يدل على اسم يقبل (أل):</a:t>
            </a:r>
          </a:p>
          <a:p>
            <a:r>
              <a:rPr lang="ar-IQ" dirty="0" smtClean="0"/>
              <a:t>"صاحب" ← </a:t>
            </a:r>
            <a:r>
              <a:rPr lang="ar-IQ" b="1" dirty="0" smtClean="0"/>
              <a:t>الصاحب</a:t>
            </a:r>
            <a:endParaRPr lang="ar-IQ" dirty="0" smtClean="0"/>
          </a:p>
          <a:p>
            <a:r>
              <a:rPr lang="ar-IQ" dirty="0" smtClean="0"/>
              <a:t>"إنسان" ← </a:t>
            </a:r>
            <a:r>
              <a:rPr lang="ar-IQ" b="1" dirty="0" smtClean="0"/>
              <a:t>الإنسان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لذلك فـ"ذو" و"من" تعتبران نكرتين لأن معناهما يدل على النكرة.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3223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ar-IQ" b="1" dirty="0" smtClean="0"/>
              <a:t>أن يدخل عليه حرف الجر (رُبَّ)</a:t>
            </a:r>
            <a:r>
              <a:rPr lang="ar-IQ" dirty="0" smtClean="0"/>
              <a:t>:</a:t>
            </a:r>
            <a:br>
              <a:rPr lang="ar-IQ" dirty="0" smtClean="0"/>
            </a:br>
            <a:r>
              <a:rPr lang="ar-IQ" dirty="0" smtClean="0"/>
              <a:t>لأن "رُبَّ" لا تدخل إلا على النكرات.</a:t>
            </a:r>
            <a:br>
              <a:rPr lang="ar-IQ" dirty="0" smtClean="0"/>
            </a:br>
            <a:r>
              <a:rPr lang="en-US" dirty="0" smtClean="0"/>
              <a:t>✅ </a:t>
            </a:r>
            <a:r>
              <a:rPr lang="ar-IQ" dirty="0" smtClean="0"/>
              <a:t>مثال:</a:t>
            </a:r>
          </a:p>
          <a:p>
            <a:r>
              <a:rPr lang="ar-IQ" b="1" dirty="0" smtClean="0"/>
              <a:t>رُبَّ أخٍ</a:t>
            </a:r>
            <a:r>
              <a:rPr lang="ar-IQ" dirty="0" smtClean="0"/>
              <a:t> لم تلده أمك.</a:t>
            </a:r>
            <a:br>
              <a:rPr lang="ar-IQ" dirty="0" smtClean="0"/>
            </a:br>
            <a:r>
              <a:rPr lang="ar-IQ" dirty="0" smtClean="0"/>
              <a:t>(كلمة "أخ" نكرة لأنها جاءت بعد "رُبَّ")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4424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ar-IQ" dirty="0" smtClean="0"/>
              <a:t>المعرفة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ar-IQ" dirty="0" smtClean="0"/>
              <a:t>هي الاسم الذي وضع ليستعمل في معين، وأنواعها ستة ، هي : الضمير والعلم واسم الإشارة والاسم الموصول والاسم المحلى بـ (ال) والمنادى والمضاف إلى أحد المعارف السابقة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92311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ar-IQ" b="1" dirty="0" smtClean="0"/>
              <a:t>أنواع المعارف في اللغة العربية (وعددها ستة):</a:t>
            </a:r>
            <a:br>
              <a:rPr lang="ar-IQ" b="1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ar-IQ" b="1" dirty="0" smtClean="0">
                <a:solidFill>
                  <a:srgbClr val="FF0000"/>
                </a:solidFill>
              </a:rPr>
              <a:t>الضمير</a:t>
            </a:r>
            <a:r>
              <a:rPr lang="ar-IQ" dirty="0" smtClean="0">
                <a:solidFill>
                  <a:srgbClr val="FF0000"/>
                </a:solidFill>
              </a:rPr>
              <a:t>: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مثل: أنا، أنتَ، هو، هي، نحن، هم...</a:t>
            </a:r>
          </a:p>
          <a:p>
            <a:r>
              <a:rPr lang="ar-IQ" b="1" dirty="0" smtClean="0">
                <a:solidFill>
                  <a:srgbClr val="FF0000"/>
                </a:solidFill>
              </a:rPr>
              <a:t>العَلَم</a:t>
            </a:r>
            <a:r>
              <a:rPr lang="ar-IQ" dirty="0" smtClean="0">
                <a:solidFill>
                  <a:srgbClr val="FF0000"/>
                </a:solidFill>
              </a:rPr>
              <a:t>: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وهو الاسم الذي يُطلق على شخص أو مكان أو شيء بعينه.</a:t>
            </a:r>
            <a:br>
              <a:rPr lang="ar-IQ" dirty="0" smtClean="0"/>
            </a:br>
            <a:r>
              <a:rPr lang="ar-IQ" dirty="0" smtClean="0"/>
              <a:t>مثل: فاطمة، علي، بغداد، النيل...</a:t>
            </a:r>
          </a:p>
          <a:p>
            <a:r>
              <a:rPr lang="ar-IQ" b="1" dirty="0" smtClean="0">
                <a:solidFill>
                  <a:srgbClr val="FF0000"/>
                </a:solidFill>
              </a:rPr>
              <a:t>اسم الإشارة</a:t>
            </a:r>
            <a:r>
              <a:rPr lang="ar-IQ" dirty="0" smtClean="0">
                <a:solidFill>
                  <a:srgbClr val="FF0000"/>
                </a:solidFill>
              </a:rPr>
              <a:t>: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مثل: هذا، هذه، هؤلاء، ذلك، تلك...</a:t>
            </a:r>
          </a:p>
          <a:p>
            <a:r>
              <a:rPr lang="ar-IQ" b="1" dirty="0" smtClean="0">
                <a:solidFill>
                  <a:srgbClr val="FF0000"/>
                </a:solidFill>
              </a:rPr>
              <a:t>الاسم الموصول</a:t>
            </a:r>
            <a:r>
              <a:rPr lang="ar-IQ" dirty="0" smtClean="0">
                <a:solidFill>
                  <a:srgbClr val="FF0000"/>
                </a:solidFill>
              </a:rPr>
              <a:t>: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مثل: الذي، التي، الذين، من، ما...</a:t>
            </a:r>
          </a:p>
          <a:p>
            <a:r>
              <a:rPr lang="ar-IQ" b="1" dirty="0" smtClean="0">
                <a:solidFill>
                  <a:srgbClr val="FF0000"/>
                </a:solidFill>
              </a:rPr>
              <a:t>الاسم المحلّى بـ (أل)</a:t>
            </a:r>
            <a:r>
              <a:rPr lang="ar-IQ" dirty="0" smtClean="0">
                <a:solidFill>
                  <a:srgbClr val="FF0000"/>
                </a:solidFill>
              </a:rPr>
              <a:t>: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مثل: الكتاب، الطالب، الطبيبة...</a:t>
            </a:r>
          </a:p>
          <a:p>
            <a:r>
              <a:rPr lang="ar-IQ" b="1" dirty="0" smtClean="0">
                <a:solidFill>
                  <a:srgbClr val="FF0000"/>
                </a:solidFill>
              </a:rPr>
              <a:t>الاسم المضاف إلى معرفة</a:t>
            </a:r>
            <a:r>
              <a:rPr lang="ar-IQ" dirty="0" smtClean="0">
                <a:solidFill>
                  <a:srgbClr val="FF0000"/>
                </a:solidFill>
              </a:rPr>
              <a:t>: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فإذا أضيف اسم نكرة إلى اسم معرفة أصبح معرفة.  </a:t>
            </a:r>
            <a:r>
              <a:rPr lang="en-US" dirty="0" smtClean="0"/>
              <a:t> </a:t>
            </a:r>
            <a:r>
              <a:rPr lang="ar-IQ" dirty="0" smtClean="0"/>
              <a:t>مثال:</a:t>
            </a:r>
          </a:p>
          <a:p>
            <a:pPr lvl="1"/>
            <a:r>
              <a:rPr lang="ar-IQ" dirty="0" smtClean="0"/>
              <a:t>"كتاب الطالب" ← "كتاب" معرفة لأنه أُضيف إلى "الطالب" (وهو اسم محلى بـ"أل").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6535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2996952"/>
            <a:ext cx="82296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ar-IQ" dirty="0" smtClean="0"/>
              <a:t>الجملة الاسمية والجملة الفعلية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6518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ar-IQ" dirty="0" smtClean="0"/>
              <a:t>أولاً : الجملة الاسمية 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ar-IQ" dirty="0" smtClean="0"/>
              <a:t>هي الجملة التي </a:t>
            </a:r>
            <a:r>
              <a:rPr lang="ar-IQ" b="1" dirty="0" smtClean="0"/>
              <a:t>يقع الاسم في أولها وقوعًا أصيلاً</a:t>
            </a:r>
            <a:r>
              <a:rPr lang="ar-IQ" dirty="0" smtClean="0"/>
              <a:t>، أي أن الاسم في أولها </a:t>
            </a:r>
            <a:r>
              <a:rPr lang="ar-IQ" b="1" dirty="0" smtClean="0"/>
              <a:t>يستحق أن يُبتدأ به</a:t>
            </a:r>
            <a:r>
              <a:rPr lang="ar-IQ" dirty="0" smtClean="0"/>
              <a:t>.</a:t>
            </a:r>
          </a:p>
          <a:p>
            <a:r>
              <a:rPr lang="ar-IQ" b="1" dirty="0" smtClean="0"/>
              <a:t>مثال</a:t>
            </a:r>
            <a:r>
              <a:rPr lang="ar-IQ" dirty="0" smtClean="0"/>
              <a:t>:</a:t>
            </a:r>
          </a:p>
          <a:p>
            <a:r>
              <a:rPr lang="ar-IQ" b="1" dirty="0" smtClean="0"/>
              <a:t>على الطاولة كتابٌ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رغم أن الجملة بدأت بـ(على الطاولة)، إلا أن </a:t>
            </a:r>
            <a:r>
              <a:rPr lang="ar-IQ" b="1" dirty="0" smtClean="0"/>
              <a:t>"كتابٌ"</a:t>
            </a:r>
            <a:r>
              <a:rPr lang="ar-IQ" dirty="0" smtClean="0"/>
              <a:t> هو المبتدأ الحقيقي.</a:t>
            </a:r>
            <a:br>
              <a:rPr lang="ar-IQ" dirty="0" smtClean="0"/>
            </a:br>
            <a:r>
              <a:rPr lang="ar-IQ" dirty="0" smtClean="0"/>
              <a:t>فـ"على الطاولة" خبر مقدَّم، و"كتابٌ" مبتدأ مؤخَّر.</a:t>
            </a:r>
          </a:p>
          <a:p>
            <a:r>
              <a:rPr lang="ar-IQ" dirty="0" smtClean="0"/>
              <a:t>✳ </a:t>
            </a:r>
            <a:r>
              <a:rPr lang="ar-IQ" b="1" dirty="0" smtClean="0"/>
              <a:t>إذن</a:t>
            </a:r>
            <a:r>
              <a:rPr lang="ar-IQ" dirty="0" smtClean="0"/>
              <a:t>: الجملة اسمية لأنها تدور حول "كتاب" لا "الطاولة"، والمبتدأ هو الركن الأساسي الذي تبدأ به الجملة الاسمية، حتى لو تأخر لفظًا.</a:t>
            </a:r>
          </a:p>
          <a:p>
            <a:pPr algn="just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2837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ر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456</Words>
  <Application>Microsoft Office PowerPoint</Application>
  <PresentationFormat>عرض على الشاشة (3:4)‏</PresentationFormat>
  <Paragraphs>94</Paragraphs>
  <Slides>17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18" baseType="lpstr">
      <vt:lpstr>نسق Office</vt:lpstr>
      <vt:lpstr>النكرة والمعرفة </vt:lpstr>
      <vt:lpstr>النكرة</vt:lpstr>
      <vt:lpstr> وهكذا العلامات التي تساعد على التعرف على النكرة : </vt:lpstr>
      <vt:lpstr>عرض تقديمي في PowerPoint</vt:lpstr>
      <vt:lpstr>عرض تقديمي في PowerPoint</vt:lpstr>
      <vt:lpstr>المعرفة</vt:lpstr>
      <vt:lpstr>أنواع المعارف في اللغة العربية (وعددها ستة): </vt:lpstr>
      <vt:lpstr>الجملة الاسمية والجملة الفعلية</vt:lpstr>
      <vt:lpstr>أولاً : الجملة الاسمية :</vt:lpstr>
      <vt:lpstr>أنواع المبتدأ </vt:lpstr>
      <vt:lpstr>عرض تقديمي في PowerPoint</vt:lpstr>
      <vt:lpstr>أنواع الخبر</vt:lpstr>
      <vt:lpstr>عرض تقديمي في PowerPoint</vt:lpstr>
      <vt:lpstr>عرض تقديمي في PowerPoint</vt:lpstr>
      <vt:lpstr>الجملة الفعلية</vt:lpstr>
      <vt:lpstr>علامات الأفعال الثلاثة </vt:lpstr>
      <vt:lpstr>شكرا لحسن استماعكم</vt:lpstr>
    </vt:vector>
  </TitlesOfParts>
  <Company>المستقبل للحاسبات - سنجار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النكرة والمعرفة </dc:title>
  <dc:creator>lenovo</dc:creator>
  <cp:lastModifiedBy>lenovo</cp:lastModifiedBy>
  <cp:revision>15</cp:revision>
  <dcterms:created xsi:type="dcterms:W3CDTF">2025-04-16T14:34:23Z</dcterms:created>
  <dcterms:modified xsi:type="dcterms:W3CDTF">2025-04-25T08:46:01Z</dcterms:modified>
</cp:coreProperties>
</file>