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A191E07-7C5C-4F42-9D7A-1120864A16D6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724FC20-CFD6-40A6-8DFC-78F7A5368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4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1E07-7C5C-4F42-9D7A-1120864A16D6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FC20-CFD6-40A6-8DFC-78F7A5368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4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A191E07-7C5C-4F42-9D7A-1120864A16D6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24FC20-CFD6-40A6-8DFC-78F7A5368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45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A191E07-7C5C-4F42-9D7A-1120864A16D6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24FC20-CFD6-40A6-8DFC-78F7A53680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4203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A191E07-7C5C-4F42-9D7A-1120864A16D6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24FC20-CFD6-40A6-8DFC-78F7A5368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01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1E07-7C5C-4F42-9D7A-1120864A16D6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FC20-CFD6-40A6-8DFC-78F7A5368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53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1E07-7C5C-4F42-9D7A-1120864A16D6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FC20-CFD6-40A6-8DFC-78F7A5368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72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1E07-7C5C-4F42-9D7A-1120864A16D6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FC20-CFD6-40A6-8DFC-78F7A5368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33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A191E07-7C5C-4F42-9D7A-1120864A16D6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24FC20-CFD6-40A6-8DFC-78F7A5368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9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1E07-7C5C-4F42-9D7A-1120864A16D6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FC20-CFD6-40A6-8DFC-78F7A5368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3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A191E07-7C5C-4F42-9D7A-1120864A16D6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24FC20-CFD6-40A6-8DFC-78F7A5368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8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1E07-7C5C-4F42-9D7A-1120864A16D6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FC20-CFD6-40A6-8DFC-78F7A5368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4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1E07-7C5C-4F42-9D7A-1120864A16D6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FC20-CFD6-40A6-8DFC-78F7A5368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1E07-7C5C-4F42-9D7A-1120864A16D6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FC20-CFD6-40A6-8DFC-78F7A5368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3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1E07-7C5C-4F42-9D7A-1120864A16D6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FC20-CFD6-40A6-8DFC-78F7A5368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3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1E07-7C5C-4F42-9D7A-1120864A16D6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FC20-CFD6-40A6-8DFC-78F7A5368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1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1E07-7C5C-4F42-9D7A-1120864A16D6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4FC20-CFD6-40A6-8DFC-78F7A5368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4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91E07-7C5C-4F42-9D7A-1120864A16D6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4FC20-CFD6-40A6-8DFC-78F7A5368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79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3361E-5F82-DB9D-46FF-550DF36D43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CATHETERIZATION AND ENEMA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DDAFF-0D63-D285-C553-08A4253F4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086100"/>
            <a:ext cx="94488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By :prof. Dr. Fadhil Sahib .</a:t>
            </a:r>
          </a:p>
        </p:txBody>
      </p:sp>
    </p:spTree>
    <p:extLst>
      <p:ext uri="{BB962C8B-B14F-4D97-AF65-F5344CB8AC3E}">
        <p14:creationId xmlns:p14="http://schemas.microsoft.com/office/powerpoint/2010/main" val="1091083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5800F-403A-8522-C7C9-E32AD9179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01532"/>
            <a:ext cx="8610600" cy="129302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Types of Urinary Catheters: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1A0C1-9E3C-5924-D06B-B5A3074A1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1. </a:t>
            </a:r>
            <a:r>
              <a:rPr lang="en-US" sz="2800" b="1" dirty="0"/>
              <a:t>Indwelling Catheter (Urethral or Suprapubic Catheter):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Can be used for short or long durations.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Inserted via: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a. The urethra.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b. A surgical opening in the abdomen.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29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78AF8-7A23-3BCA-5B20-3F8EF55B5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2. External Catheter (Condom Catheter):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Mainly used for patients with dementia.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Advantages: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Reduces the risk of skin infections compared to internal catheters.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Easier to apply and remove.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Lower risk of bacterial infections.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FF8B3E-B2CB-1EB9-265A-FB4A303FF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00748"/>
            <a:ext cx="8610600" cy="1293812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Types of Urinary Catheters: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951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6E31C-E472-8E49-0A10-BDB44806C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3. Short-Term or Intermittent Catheter: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Used temporarily after surgeries until the patient regains normal bladder function.</a:t>
            </a:r>
          </a:p>
          <a:p>
            <a:pPr marL="0" indent="0">
              <a:buNone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Can be self-administered at home or by a healthcare professional in a hospital.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F41FF24-343E-7C94-EBDB-FBD96A68F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00748"/>
            <a:ext cx="8610600" cy="1293812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Types of Urinary Catheters: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13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7595-7D72-DF45-A6B3-01A4DD7C7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10" y="901532"/>
            <a:ext cx="8610600" cy="1293028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Complications of Urinary Catheterization :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D7B7C-D8A6-0E78-BE51-309091838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Potential complications depend on the type of catheter used.</a:t>
            </a:r>
          </a:p>
          <a:p>
            <a:r>
              <a:rPr lang="en-US" sz="3200" dirty="0"/>
              <a:t>Initial irritation or tissue damage during insertion .</a:t>
            </a:r>
          </a:p>
          <a:p>
            <a:r>
              <a:rPr lang="en-US" sz="3200" dirty="0"/>
              <a:t>Increased risk of urinary tract infections that can affect the bladder and kidneys.</a:t>
            </a:r>
          </a:p>
          <a:p>
            <a:r>
              <a:rPr lang="en-US" sz="3200" dirty="0"/>
              <a:t>Higher risk of bladder stone formation.</a:t>
            </a:r>
          </a:p>
        </p:txBody>
      </p:sp>
    </p:spTree>
    <p:extLst>
      <p:ext uri="{BB962C8B-B14F-4D97-AF65-F5344CB8AC3E}">
        <p14:creationId xmlns:p14="http://schemas.microsoft.com/office/powerpoint/2010/main" val="3798850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751F3-FA7F-F371-B86B-4EAF0680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01532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What is an Enema?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33980-E6F5-42F3-CBB0-A04E09570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 enema is a procedure involving the introduction of liquid into the rectum to help remove toxins and waste. It is commonly used to relieve constipation.</a:t>
            </a:r>
          </a:p>
          <a:p>
            <a:r>
              <a:rPr lang="en-US" sz="2800" dirty="0"/>
              <a:t>Some enemas act as laxatives, causing contractions in the rectum that lead to bowel movements.</a:t>
            </a:r>
          </a:p>
          <a:p>
            <a:r>
              <a:rPr lang="en-US" sz="2800" dirty="0"/>
              <a:t>An enema typically consists of a flexible rubber tube connected to a syringe containing medication or liquid, which is inserted into the rectum and pressed to release its contents.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26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C3D21-2E3A-B674-DB3C-8199077EB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74205"/>
            <a:ext cx="8610600" cy="1293028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Uses of Enema: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6B4E7-6DBF-F854-16F0-0212C7720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Preparation for medical procedures such as colonoscopy.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Treatment for severe constipation.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Some enemas are used to cleanse the colon and detect conditions like colon cancer or polyps.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The effect starts within minutes and lasts up to an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27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1992D-ADCA-D1DA-EB3D-110965360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93869"/>
            <a:ext cx="8610600" cy="129302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Alternatives to Enema: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D94C3-D14F-219C-561E-FEA6AC603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A high-fiber diet (at least 25 grams per day) from fruits and vegetables helps prevent constipation.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Fiber supplements, probiotics, and laxatives can also help relieve constipation.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Drinking plenty of water and regular physical activity can prevent constipation.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693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D4DBE-EBF2-D7E7-C57F-A7632DE3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03702"/>
            <a:ext cx="8610600" cy="129302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Risks of Home Enema Use: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D7380-FCF5-B467-4FFF-B080901FE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b="1" dirty="0"/>
              <a:t>As with any medical procedure, there are risks, including: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Rectal lining damage if inserted improperly.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In rare cases, excessive use can lead to rectal perforation.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The presence of blood in stool may indicate rectal damage or an underlying medical condition.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Frequent enema use increases the risk of complications.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Using an enema daily is not recommended, as it may interfere with the body’s natural ability to eliminate waste.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Elderly individuals should avoid using enemas, especially those containing sodium phosphate, without medical supervision.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72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ank You So Much Images – Browse 1,032 Stock Photos, Vectors, and Video |  Adobe Stock">
            <a:extLst>
              <a:ext uri="{FF2B5EF4-FFF2-40B4-BE49-F238E27FC236}">
                <a16:creationId xmlns:a16="http://schemas.microsoft.com/office/drawing/2014/main" id="{2D33271F-8FB9-678B-073F-A3164947AE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3937" y1="25278" x2="14808" y2="20556"/>
                        <a14:foregroundMark x1="14808" y1="20556" x2="19861" y2="20000"/>
                        <a14:foregroundMark x1="19861" y1="20000" x2="20906" y2="34167"/>
                        <a14:foregroundMark x1="20906" y1="34167" x2="24042" y2="23056"/>
                        <a14:foregroundMark x1="24042" y1="23056" x2="26655" y2="32500"/>
                        <a14:foregroundMark x1="26655" y1="32500" x2="26655" y2="35278"/>
                        <a14:foregroundMark x1="29617" y1="32500" x2="49652" y2="32500"/>
                        <a14:foregroundMark x1="49652" y1="32500" x2="63589" y2="30556"/>
                        <a14:foregroundMark x1="49303" y1="32500" x2="71603" y2="31389"/>
                        <a14:foregroundMark x1="71603" y1="31389" x2="75610" y2="26389"/>
                        <a14:foregroundMark x1="75610" y1="26389" x2="79965" y2="30278"/>
                        <a14:foregroundMark x1="79965" y1="30278" x2="79965" y2="30278"/>
                        <a14:foregroundMark x1="81707" y1="30278" x2="81882" y2="30833"/>
                        <a14:foregroundMark x1="57200" y1="47294" x2="77003" y2="33611"/>
                        <a14:foregroundMark x1="77003" y1="33611" x2="81882" y2="36389"/>
                        <a14:foregroundMark x1="81882" y1="36389" x2="87456" y2="30556"/>
                        <a14:foregroundMark x1="87456" y1="30556" x2="87456" y2="26944"/>
                        <a14:foregroundMark x1="29965" y1="58333" x2="28223" y2="67222"/>
                        <a14:foregroundMark x1="28223" y1="67222" x2="16551" y2="64167"/>
                        <a14:foregroundMark x1="16551" y1="64167" x2="20035" y2="72500"/>
                        <a14:foregroundMark x1="20035" y1="72500" x2="25087" y2="74722"/>
                        <a14:foregroundMark x1="25087" y1="74722" x2="52962" y2="63611"/>
                        <a14:foregroundMark x1="19164" y1="60278" x2="21080" y2="57500"/>
                        <a14:foregroundMark x1="39721" y1="69722" x2="55052" y2="60000"/>
                        <a14:foregroundMark x1="55052" y1="60000" x2="82753" y2="66111"/>
                        <a14:foregroundMark x1="79094" y1="68056" x2="73868" y2="66389"/>
                        <a14:foregroundMark x1="73868" y1="66389" x2="67596" y2="72500"/>
                        <a14:foregroundMark x1="67596" y1="72500" x2="55749" y2="72500"/>
                        <a14:foregroundMark x1="55749" y1="72500" x2="74390" y2="65278"/>
                        <a14:backgroundMark x1="25087" y1="50556" x2="25436" y2="51389"/>
                        <a14:backgroundMark x1="62544" y1="50278" x2="62892" y2="49722"/>
                        <a14:backgroundMark x1="68467" y1="48889" x2="68641" y2="51111"/>
                        <a14:backgroundMark x1="67596" y1="45278" x2="67944" y2="46111"/>
                        <a14:backgroundMark x1="65854" y1="46389" x2="65854" y2="47778"/>
                        <a14:backgroundMark x1="58362" y1="50556" x2="58362" y2="50556"/>
                        <a14:backgroundMark x1="58362" y1="50556" x2="53833" y2="49167"/>
                        <a14:backgroundMark x1="53833" y1="49167" x2="53833" y2="49167"/>
                        <a14:backgroundMark x1="53833" y1="49167" x2="53833" y2="4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90" y="1101213"/>
            <a:ext cx="10471355" cy="503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74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F1E64-E6D3-F814-178D-BE8A294A1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01532"/>
            <a:ext cx="8610600" cy="1293028"/>
          </a:xfrm>
        </p:spPr>
        <p:txBody>
          <a:bodyPr/>
          <a:lstStyle/>
          <a:p>
            <a:pPr algn="l"/>
            <a:r>
              <a:rPr lang="en-US" b="1" dirty="0"/>
              <a:t>What is a Catheter?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5B839-0E38-70F2-5BB6-4243E1176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/>
              <a:t>A catheter is a flexible hollow tube used to transport fluids either out of or into the body.</a:t>
            </a:r>
          </a:p>
          <a:p>
            <a:pPr algn="just"/>
            <a:r>
              <a:rPr lang="en-US" sz="2800" b="1" dirty="0"/>
              <a:t>Materials Used in Catheters:</a:t>
            </a:r>
            <a:endParaRPr lang="en-US" sz="2800" dirty="0"/>
          </a:p>
          <a:p>
            <a:pPr algn="just">
              <a:buFont typeface="+mj-lt"/>
              <a:buAutoNum type="arabicPeriod"/>
            </a:pPr>
            <a:r>
              <a:rPr lang="en-US" sz="2800" dirty="0"/>
              <a:t>Rubber</a:t>
            </a:r>
          </a:p>
          <a:p>
            <a:pPr algn="just">
              <a:buFont typeface="+mj-lt"/>
              <a:buAutoNum type="arabicPeriod"/>
            </a:pPr>
            <a:r>
              <a:rPr lang="en-US" sz="2800" dirty="0"/>
              <a:t>Plastic</a:t>
            </a:r>
          </a:p>
          <a:p>
            <a:pPr algn="just">
              <a:buFont typeface="+mj-lt"/>
              <a:buAutoNum type="arabicPeriod"/>
            </a:pPr>
            <a:r>
              <a:rPr lang="en-US" sz="2800" dirty="0"/>
              <a:t>Silicone</a:t>
            </a:r>
          </a:p>
          <a:p>
            <a:pPr algn="just"/>
            <a:r>
              <a:rPr lang="en-US" sz="2800" dirty="0"/>
              <a:t>Catheters come in different shapes and sizes depending on the patient's condition.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6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9224B-01D8-2A9E-0187-1A524AD8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01532"/>
            <a:ext cx="8610600" cy="129302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Types of Catheters: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402B5-58F6-7DA2-7E66-1DFAC0090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Types of Catheters:</a:t>
            </a:r>
            <a:endParaRPr lang="en-US" sz="3200" dirty="0"/>
          </a:p>
          <a:p>
            <a:pPr>
              <a:buFont typeface="+mj-lt"/>
              <a:buAutoNum type="arabicPeriod"/>
            </a:pPr>
            <a:r>
              <a:rPr lang="en-US" sz="3200" dirty="0"/>
              <a:t>Urinary Catheter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Cardiac Catheter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Venous Catheter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Cerebral Catheter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318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16DF19-6C10-1FE4-9D6D-8D9FA58E4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15" b="94823" l="8455" r="96455">
                        <a14:foregroundMark x1="30000" y1="41826" x2="39545" y2="31744"/>
                        <a14:foregroundMark x1="39545" y1="31744" x2="41182" y2="31199"/>
                        <a14:foregroundMark x1="44182" y1="24523" x2="57636" y2="25613"/>
                        <a14:foregroundMark x1="57636" y1="25613" x2="71727" y2="24387"/>
                        <a14:foregroundMark x1="71727" y1="24387" x2="85182" y2="30518"/>
                        <a14:foregroundMark x1="85182" y1="30518" x2="89091" y2="40736"/>
                        <a14:foregroundMark x1="89091" y1="40736" x2="91455" y2="53406"/>
                        <a14:foregroundMark x1="91455" y1="53406" x2="89818" y2="65940"/>
                        <a14:foregroundMark x1="89818" y1="65940" x2="45273" y2="88828"/>
                        <a14:foregroundMark x1="25909" y1="54632" x2="24818" y2="32425"/>
                        <a14:foregroundMark x1="24818" y1="32425" x2="29545" y2="26294"/>
                        <a14:foregroundMark x1="30000" y1="31880" x2="44364" y2="15123"/>
                        <a14:foregroundMark x1="41636" y1="20300" x2="56273" y2="11580"/>
                        <a14:foregroundMark x1="56273" y1="11580" x2="56273" y2="11580"/>
                        <a14:foregroundMark x1="56273" y1="11580" x2="72182" y2="22752"/>
                        <a14:foregroundMark x1="78455" y1="23161" x2="78000" y2="17711"/>
                        <a14:foregroundMark x1="85273" y1="73842" x2="82455" y2="77384"/>
                        <a14:foregroundMark x1="74545" y1="91281" x2="58091" y2="88828"/>
                        <a14:foregroundMark x1="58091" y1="88828" x2="75818" y2="85831"/>
                        <a14:foregroundMark x1="93856" y1="89137" x2="96636" y2="89646"/>
                        <a14:foregroundMark x1="75818" y1="85831" x2="85697" y2="87641"/>
                        <a14:foregroundMark x1="79545" y1="89237" x2="80583" y2="90326"/>
                        <a14:foregroundMark x1="77026" y1="95144" x2="76455" y2="95095"/>
                        <a14:foregroundMark x1="76455" y1="95095" x2="76636" y2="95095"/>
                        <a14:foregroundMark x1="46909" y1="97684" x2="31545" y2="92098"/>
                        <a14:foregroundMark x1="31545" y1="92098" x2="11909" y2="65259"/>
                        <a14:foregroundMark x1="11909" y1="65259" x2="8545" y2="41281"/>
                        <a14:foregroundMark x1="13000" y1="47820" x2="16636" y2="29700"/>
                        <a14:foregroundMark x1="16636" y1="29700" x2="24000" y2="15804"/>
                        <a14:foregroundMark x1="24000" y1="15804" x2="39818" y2="6131"/>
                        <a14:foregroundMark x1="39818" y1="6131" x2="46000" y2="7493"/>
                        <a14:foregroundMark x1="46000" y1="7493" x2="53091" y2="14578"/>
                        <a14:foregroundMark x1="54091" y1="14305" x2="45636" y2="2725"/>
                        <a14:foregroundMark x1="45636" y1="2725" x2="38182" y2="1226"/>
                        <a14:foregroundMark x1="38182" y1="1226" x2="30273" y2="3815"/>
                        <a14:foregroundMark x1="30273" y1="3815" x2="21727" y2="12262"/>
                        <a14:foregroundMark x1="21727" y1="12262" x2="11727" y2="40872"/>
                        <a14:foregroundMark x1="10545" y1="41826" x2="19000" y2="20027"/>
                        <a14:foregroundMark x1="18091" y1="20845" x2="12182" y2="38420"/>
                        <a14:foregroundMark x1="17273" y1="21253" x2="10636" y2="42234"/>
                        <a14:backgroundMark x1="20818" y1="4632" x2="21455" y2="6267"/>
                        <a14:backgroundMark x1="23364" y1="4223" x2="27727" y2="2997"/>
                        <a14:backgroundMark x1="27727" y1="2997" x2="31727" y2="136"/>
                        <a14:backgroundMark x1="86727" y1="93869" x2="79545" y2="99183"/>
                        <a14:backgroundMark x1="78000" y1="97411" x2="80364" y2="95504"/>
                        <a14:backgroundMark x1="94909" y1="85695" x2="77000" y2="95095"/>
                        <a14:backgroundMark x1="72727" y1="12670" x2="68273" y2="6131"/>
                        <a14:backgroundMark x1="61545" y1="3815" x2="57636" y2="4223"/>
                        <a14:backgroundMark x1="53727" y1="3406" x2="49545" y2="409"/>
                      </a14:backgroundRemoval>
                    </a14:imgEffect>
                  </a14:imgLayer>
                </a14:imgProps>
              </a:ext>
            </a:extLst>
          </a:blip>
          <a:srcRect l="10765" t="2511" r="8949" b="3798"/>
          <a:stretch/>
        </p:blipFill>
        <p:spPr>
          <a:xfrm>
            <a:off x="3421625" y="1533831"/>
            <a:ext cx="6086169" cy="43655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301B2F-4B63-6373-41CD-996FA300480F}"/>
              </a:ext>
            </a:extLst>
          </p:cNvPr>
          <p:cNvSpPr txBox="1"/>
          <p:nvPr/>
        </p:nvSpPr>
        <p:spPr>
          <a:xfrm>
            <a:off x="8160774" y="589314"/>
            <a:ext cx="3500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Urinary catheter .</a:t>
            </a:r>
          </a:p>
        </p:txBody>
      </p:sp>
    </p:spTree>
    <p:extLst>
      <p:ext uri="{BB962C8B-B14F-4D97-AF65-F5344CB8AC3E}">
        <p14:creationId xmlns:p14="http://schemas.microsoft.com/office/powerpoint/2010/main" val="2483839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425430-4F10-9A53-08F3-7E5E67A6C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77" b="90000" l="4343" r="97773">
                        <a14:foregroundMark x1="11470" y1="33231" x2="12361" y2="63846"/>
                        <a14:foregroundMark x1="12361" y1="63846" x2="8575" y2="48000"/>
                        <a14:foregroundMark x1="8575" y1="48000" x2="9243" y2="18000"/>
                        <a14:foregroundMark x1="9243" y1="18000" x2="8909" y2="17692"/>
                        <a14:foregroundMark x1="11581" y1="15692" x2="17929" y2="7077"/>
                        <a14:foregroundMark x1="17929" y1="7077" x2="25167" y2="8154"/>
                        <a14:foregroundMark x1="7461" y1="22615" x2="3898" y2="10615"/>
                        <a14:foregroundMark x1="3898" y1="10615" x2="7016" y2="20769"/>
                        <a14:foregroundMark x1="7016" y1="20769" x2="4454" y2="61538"/>
                        <a14:foregroundMark x1="4454" y1="61538" x2="5011" y2="75231"/>
                        <a14:foregroundMark x1="51002" y1="18615" x2="57795" y2="75538"/>
                        <a14:foregroundMark x1="70935" y1="19231" x2="75278" y2="78000"/>
                        <a14:foregroundMark x1="75278" y1="78000" x2="66258" y2="31692"/>
                        <a14:foregroundMark x1="87305" y1="25231" x2="88864" y2="28154"/>
                        <a14:foregroundMark x1="88864" y1="28154" x2="93430" y2="56308"/>
                        <a14:foregroundMark x1="93430" y1="55077" x2="94543" y2="78000"/>
                        <a14:foregroundMark x1="95657" y1="83538" x2="97773" y2="78462"/>
                        <a14:foregroundMark x1="67706" y1="13538" x2="67149" y2="115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7496" y="1208220"/>
            <a:ext cx="7030065" cy="44415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2DC964-5B98-C827-2E6E-7C070FD970CF}"/>
              </a:ext>
            </a:extLst>
          </p:cNvPr>
          <p:cNvSpPr txBox="1"/>
          <p:nvPr/>
        </p:nvSpPr>
        <p:spPr>
          <a:xfrm>
            <a:off x="8121445" y="462116"/>
            <a:ext cx="3470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Cardiac catheter .</a:t>
            </a:r>
          </a:p>
        </p:txBody>
      </p:sp>
    </p:spTree>
    <p:extLst>
      <p:ext uri="{BB962C8B-B14F-4D97-AF65-F5344CB8AC3E}">
        <p14:creationId xmlns:p14="http://schemas.microsoft.com/office/powerpoint/2010/main" val="3117247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C85004-A96F-57DF-2369-0CB780FDF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667" r="97233">
                        <a14:foregroundMark x1="9733" y1="48000" x2="27367" y2="49538"/>
                        <a14:foregroundMark x1="27367" y1="49538" x2="31200" y2="38923"/>
                        <a14:foregroundMark x1="31200" y1="38923" x2="31200" y2="38923"/>
                        <a14:foregroundMark x1="31200" y1="41692" x2="36733" y2="43077"/>
                        <a14:foregroundMark x1="82467" y1="61385" x2="93800" y2="63949"/>
                        <a14:foregroundMark x1="93800" y1="63949" x2="89067" y2="75333"/>
                        <a14:foregroundMark x1="91833" y1="52923" x2="94600" y2="50769"/>
                        <a14:foregroundMark x1="97233" y1="62718" x2="96767" y2="694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0644" y="1219201"/>
            <a:ext cx="8190271" cy="4999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FE07DF-3593-22DE-376D-A71A7908FB02}"/>
              </a:ext>
            </a:extLst>
          </p:cNvPr>
          <p:cNvSpPr txBox="1"/>
          <p:nvPr/>
        </p:nvSpPr>
        <p:spPr>
          <a:xfrm>
            <a:off x="6882581" y="717755"/>
            <a:ext cx="3982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Venus catheter .</a:t>
            </a:r>
          </a:p>
        </p:txBody>
      </p:sp>
    </p:spTree>
    <p:extLst>
      <p:ext uri="{BB962C8B-B14F-4D97-AF65-F5344CB8AC3E}">
        <p14:creationId xmlns:p14="http://schemas.microsoft.com/office/powerpoint/2010/main" val="416833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6C3831-35AA-ED47-06A6-D7D40CDBC6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756" y="1150375"/>
            <a:ext cx="5742038" cy="51563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1DE4D0-7894-5DC5-688D-9FB0B49AC960}"/>
              </a:ext>
            </a:extLst>
          </p:cNvPr>
          <p:cNvSpPr txBox="1"/>
          <p:nvPr/>
        </p:nvSpPr>
        <p:spPr>
          <a:xfrm>
            <a:off x="7403690" y="611766"/>
            <a:ext cx="4336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Cerebral catheter .</a:t>
            </a:r>
          </a:p>
        </p:txBody>
      </p:sp>
    </p:spTree>
    <p:extLst>
      <p:ext uri="{BB962C8B-B14F-4D97-AF65-F5344CB8AC3E}">
        <p14:creationId xmlns:p14="http://schemas.microsoft.com/office/powerpoint/2010/main" val="4219432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F6748-8832-BAE5-1DEE-B7D0C33BC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93869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Urinary Catheterization: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A2CD6-DD05-658C-833F-024F54F52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200" dirty="0"/>
              <a:t>A urinary catheter is a flexible tube used to collect urine from the bladder and drain it into a designated bag (Drainage Bag).</a:t>
            </a:r>
          </a:p>
          <a:p>
            <a:pPr algn="just"/>
            <a:r>
              <a:rPr lang="en-US" sz="3200" dirty="0"/>
              <a:t>Since urine excretion is an essential bodily function, urinary retention can lead to pressure on the kidneys, which may impair their function.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9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85A22-4660-5B0F-AE86-8AF96A0FB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74206"/>
            <a:ext cx="8610600" cy="129302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Uses of Urinary Catheterization: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F201C-F4B5-F992-C772-50496F34C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+mj-lt"/>
              <a:buAutoNum type="arabicPeriod"/>
            </a:pPr>
            <a:r>
              <a:rPr lang="en-US" sz="3000" dirty="0"/>
              <a:t>Urinary incontinence or retention caused by kidney stones, blood clots in the urine, or prostate enlargement.</a:t>
            </a:r>
          </a:p>
          <a:p>
            <a:pPr algn="just">
              <a:buFont typeface="+mj-lt"/>
              <a:buAutoNum type="arabicPeriod"/>
            </a:pPr>
            <a:r>
              <a:rPr lang="en-US" sz="3000" dirty="0"/>
              <a:t>Surgery on external reproductive organs that limits movement.</a:t>
            </a:r>
          </a:p>
          <a:p>
            <a:pPr algn="just">
              <a:buFont typeface="+mj-lt"/>
              <a:buAutoNum type="arabicPeriod"/>
            </a:pPr>
            <a:r>
              <a:rPr lang="en-US" sz="3000" dirty="0"/>
              <a:t>Spinal cord surgery.</a:t>
            </a:r>
          </a:p>
          <a:p>
            <a:pPr algn="just">
              <a:buFont typeface="+mj-lt"/>
              <a:buAutoNum type="arabicPeriod"/>
            </a:pPr>
            <a:r>
              <a:rPr lang="en-US" sz="3000" dirty="0"/>
              <a:t>Some cases of intellectual disability.</a:t>
            </a:r>
          </a:p>
          <a:p>
            <a:pPr algn="just">
              <a:buFont typeface="+mj-lt"/>
              <a:buAutoNum type="arabicPeriod"/>
            </a:pPr>
            <a:r>
              <a:rPr lang="en-US" sz="3000" dirty="0"/>
              <a:t>Prostate gland surgery.</a:t>
            </a:r>
          </a:p>
          <a:p>
            <a:pPr algn="just">
              <a:buFont typeface="+mj-lt"/>
              <a:buAutoNum type="arabicPeriod"/>
            </a:pPr>
            <a:r>
              <a:rPr lang="en-US" sz="3000" dirty="0"/>
              <a:t>Nerve damage affecting bladder function.</a:t>
            </a:r>
          </a:p>
          <a:p>
            <a:pPr algn="just">
              <a:buFont typeface="+mj-lt"/>
              <a:buAutoNum type="arabicPeriod"/>
            </a:pPr>
            <a:r>
              <a:rPr lang="en-US" sz="3000" dirty="0"/>
              <a:t>Collecting a urine sample.</a:t>
            </a:r>
          </a:p>
          <a:p>
            <a:pPr algn="just">
              <a:buFont typeface="+mj-lt"/>
              <a:buAutoNum type="arabicPeriod"/>
            </a:pPr>
            <a:r>
              <a:rPr lang="en-US" sz="3000" dirty="0"/>
              <a:t>Bedridden patients.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1779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39</TotalTime>
  <Words>653</Words>
  <Application>Microsoft Office PowerPoint</Application>
  <PresentationFormat>Widescreen</PresentationFormat>
  <Paragraphs>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Vapor Trail</vt:lpstr>
      <vt:lpstr>CATHETERIZATION AND ENEMA </vt:lpstr>
      <vt:lpstr>What is a Catheter? </vt:lpstr>
      <vt:lpstr>Types of Catheters: </vt:lpstr>
      <vt:lpstr>PowerPoint Presentation</vt:lpstr>
      <vt:lpstr>PowerPoint Presentation</vt:lpstr>
      <vt:lpstr>PowerPoint Presentation</vt:lpstr>
      <vt:lpstr>PowerPoint Presentation</vt:lpstr>
      <vt:lpstr>Urinary Catheterization:</vt:lpstr>
      <vt:lpstr>Uses of Urinary Catheterization: </vt:lpstr>
      <vt:lpstr>Types of Urinary Catheters: </vt:lpstr>
      <vt:lpstr>Types of Urinary Catheters: </vt:lpstr>
      <vt:lpstr>Types of Urinary Catheters: </vt:lpstr>
      <vt:lpstr>Complications of Urinary Catheterization : </vt:lpstr>
      <vt:lpstr>What is an Enema?</vt:lpstr>
      <vt:lpstr>Uses of Enema:</vt:lpstr>
      <vt:lpstr>Alternatives to Enema: </vt:lpstr>
      <vt:lpstr>Risks of Home Enema Use: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CATHETERIZATION AND ENEMA </dc:title>
  <dc:creator>fffadhilsssahib@gmail.com</dc:creator>
  <cp:lastModifiedBy>fffadhilsssahib@gmail.com</cp:lastModifiedBy>
  <cp:revision>2</cp:revision>
  <dcterms:created xsi:type="dcterms:W3CDTF">2025-03-22T14:37:35Z</dcterms:created>
  <dcterms:modified xsi:type="dcterms:W3CDTF">2025-03-22T17:04:00Z</dcterms:modified>
</cp:coreProperties>
</file>