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9EF6-3A57-4884-875F-C09DC31004E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72E86484-6000-4C36-980A-5F99E113C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541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9EF6-3A57-4884-875F-C09DC31004E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72E86484-6000-4C36-980A-5F99E113C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9EF6-3A57-4884-875F-C09DC31004E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72E86484-6000-4C36-980A-5F99E113C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513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9EF6-3A57-4884-875F-C09DC31004E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2E86484-6000-4C36-980A-5F99E113C8DB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8347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9EF6-3A57-4884-875F-C09DC31004E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2E86484-6000-4C36-980A-5F99E113C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302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9EF6-3A57-4884-875F-C09DC31004E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6484-6000-4C36-980A-5F99E113C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31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9EF6-3A57-4884-875F-C09DC31004E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6484-6000-4C36-980A-5F99E113C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000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9EF6-3A57-4884-875F-C09DC31004E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6484-6000-4C36-980A-5F99E113C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455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02E9EF6-3A57-4884-875F-C09DC31004E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72E86484-6000-4C36-980A-5F99E113C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528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9EF6-3A57-4884-875F-C09DC31004E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6484-6000-4C36-980A-5F99E113C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1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9EF6-3A57-4884-875F-C09DC31004E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72E86484-6000-4C36-980A-5F99E113C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375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9EF6-3A57-4884-875F-C09DC31004E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6484-6000-4C36-980A-5F99E113C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2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9EF6-3A57-4884-875F-C09DC31004E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6484-6000-4C36-980A-5F99E113C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89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9EF6-3A57-4884-875F-C09DC31004E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6484-6000-4C36-980A-5F99E113C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79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9EF6-3A57-4884-875F-C09DC31004E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6484-6000-4C36-980A-5F99E113C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53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9EF6-3A57-4884-875F-C09DC31004E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6484-6000-4C36-980A-5F99E113C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76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9EF6-3A57-4884-875F-C09DC31004E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6484-6000-4C36-980A-5F99E113C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64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E9EF6-3A57-4884-875F-C09DC31004E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86484-6000-4C36-980A-5F99E113C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719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191BC-7F62-F360-14F1-FBF77C482B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First Aid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137FC3-103E-5068-F29D-708519AD16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dirty="0"/>
              <a:t>By Prof. Dr. :Fadhil Sahib .</a:t>
            </a:r>
            <a:br>
              <a:rPr lang="en-US" dirty="0"/>
            </a:br>
            <a:r>
              <a:rPr lang="en-US" dirty="0"/>
              <a:t>Al-</a:t>
            </a:r>
            <a:r>
              <a:rPr lang="en-US" dirty="0" err="1"/>
              <a:t>Mustaqbal</a:t>
            </a:r>
            <a:r>
              <a:rPr lang="en-US" dirty="0"/>
              <a:t> University College</a:t>
            </a:r>
            <a:br>
              <a:rPr lang="en-US" dirty="0"/>
            </a:br>
            <a:r>
              <a:rPr lang="en-US" dirty="0"/>
              <a:t>Department of Radiologic Techniques</a:t>
            </a:r>
            <a:br>
              <a:rPr lang="en-US" dirty="0"/>
            </a:br>
            <a:r>
              <a:rPr lang="en-US" dirty="0"/>
              <a:t>Fundamentals of Practical Nursing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878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5B870-C162-D8C1-ED31-3FF8FBBDA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Definition of First Aid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4C088-A63E-46CF-DB95-30B2EA56A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/>
              <a:t>The initial assistance provided to an injured person due to an accident or sudden illness.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/>
              <a:t>Aims to preserve life, prevent complications, and offer temporary care until medical help arrives.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654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14926-1900-4352-A7AE-FE02843BF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The Role of the First Aider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</a:b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F5EBC-3AC8-658D-7E17-673940BAF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3600" dirty="0"/>
              <a:t>A trained individual who provides first aid and handles injuries.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600" dirty="0"/>
              <a:t>Must possess: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3200" dirty="0"/>
              <a:t>Knowledge of first aid techniques.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3200" dirty="0"/>
              <a:t>Quick thinking and confidence.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3200" dirty="0"/>
              <a:t>Ethical responsibility and confidentiality.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756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3714F-7D5D-F147-E946-52069B1BB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Duties of a First Aider</a:t>
            </a:r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D85D1-20D5-84DF-9C3D-3752E38C1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+mj-lt"/>
              <a:buAutoNum type="arabicPeriod"/>
            </a:pPr>
            <a:r>
              <a:rPr lang="en-US" sz="3100" dirty="0"/>
              <a:t>Keep bystanders away from the injured person.</a:t>
            </a:r>
          </a:p>
          <a:p>
            <a:pPr algn="just">
              <a:buFont typeface="+mj-lt"/>
              <a:buAutoNum type="arabicPeriod"/>
            </a:pPr>
            <a:r>
              <a:rPr lang="en-US" sz="3100" dirty="0"/>
              <a:t>Ensure the injured person is breathing.</a:t>
            </a:r>
          </a:p>
          <a:p>
            <a:pPr algn="just">
              <a:buFont typeface="+mj-lt"/>
              <a:buAutoNum type="arabicPeriod"/>
            </a:pPr>
            <a:r>
              <a:rPr lang="en-US" sz="3100" dirty="0"/>
              <a:t>Call a doctor or emergency services immediately.</a:t>
            </a:r>
          </a:p>
          <a:p>
            <a:pPr algn="just">
              <a:buFont typeface="+mj-lt"/>
              <a:buAutoNum type="arabicPeriod"/>
            </a:pPr>
            <a:r>
              <a:rPr lang="en-US" sz="3100" dirty="0"/>
              <a:t>Prepare necessary first aid materials (bandages, antiseptics, etc.).</a:t>
            </a:r>
          </a:p>
          <a:p>
            <a:pPr algn="just">
              <a:buFont typeface="+mj-lt"/>
              <a:buAutoNum type="arabicPeriod"/>
            </a:pPr>
            <a:r>
              <a:rPr lang="en-US" sz="3100" dirty="0"/>
              <a:t>Administer shock treatment if needed.</a:t>
            </a:r>
          </a:p>
          <a:p>
            <a:pPr algn="just">
              <a:buFont typeface="+mj-lt"/>
              <a:buAutoNum type="arabicPeriod"/>
            </a:pPr>
            <a:r>
              <a:rPr lang="en-US" sz="3100" dirty="0"/>
              <a:t>Avoid unnecessary movement of unconscious individuals but keep them warm.</a:t>
            </a:r>
          </a:p>
          <a:p>
            <a:pPr algn="just">
              <a:buFont typeface="+mj-lt"/>
              <a:buAutoNum type="arabicPeriod"/>
            </a:pPr>
            <a:r>
              <a:rPr lang="en-US" sz="3100" dirty="0"/>
              <a:t>Stop bleeding by any means available.</a:t>
            </a:r>
          </a:p>
          <a:p>
            <a:pPr algn="just">
              <a:buFont typeface="+mj-lt"/>
              <a:buAutoNum type="arabicPeriod"/>
            </a:pPr>
            <a:r>
              <a:rPr lang="en-US" sz="3100" dirty="0"/>
              <a:t>Secure fractures with temporary splints.</a:t>
            </a:r>
          </a:p>
          <a:p>
            <a:pPr algn="just">
              <a:buFont typeface="+mj-lt"/>
              <a:buAutoNum type="arabicPeriod"/>
            </a:pPr>
            <a:r>
              <a:rPr lang="en-US" sz="3100" dirty="0"/>
              <a:t>Transport the injured person to a hospital safely.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231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439C1-06F5-D346-8D37-371982C30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Objectives of First Aid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600D1-BC3A-74A1-2192-80A3CA196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Restore consciousness.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Stop bleeding to prevent fatality.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Maintain open airways.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Reduce pain and ensure comfort.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Prevent deterioration of the patient’s condition.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Position the injured person properly based on their condition.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331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6C627-60ED-312F-5408-A350AEBC2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Principles of First Aid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423F9-EAF8-1733-1E76-CCE7E86DF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/>
              <a:t>Do not assume the injured person is dead.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/>
              <a:t>Control the accident scene.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/>
              <a:t>Remove the injured person from danger.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/>
              <a:t>Prioritize CPR and artificial respiration if needed.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/>
              <a:t>Keep records of the incident and first aid procedures performed.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516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F6231-C8A0-675F-68FC-C4FE37B8D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Importance of First Aid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C1E76-D2A1-FB14-69CE-31F6FCC74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/>
              <a:t>Critical in the first few minutes of an injury.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/>
              <a:t>Can be the difference between life and death.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/>
              <a:t>Essential for workers in factories and various industries.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717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54F00-28E0-4532-86FD-87703234F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Conclusion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1489A-48A3-C8BF-4252-44CCF145A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669" y="2336873"/>
            <a:ext cx="9613861" cy="3599316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/>
              <a:t>First aid knowledge is essential for everyone.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/>
              <a:t>Proper first aid can save lives and reduce complications.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dirty="0"/>
              <a:t>Training in first aid should be encouraged in workplaces and communities.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396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6DBCFE5-31F1-0646-1F5C-11A40814F5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4150" y1="37931" x2="29085" y2="53103"/>
                        <a14:foregroundMark x1="61928" y1="38966" x2="65850" y2="51034"/>
                        <a14:foregroundMark x1="65850" y1="51034" x2="69118" y2="37931"/>
                        <a14:foregroundMark x1="69118" y1="37931" x2="64869" y2="64483"/>
                        <a14:foregroundMark x1="64869" y1="64483" x2="65033" y2="66207"/>
                        <a14:foregroundMark x1="70915" y1="42414" x2="69935" y2="56552"/>
                        <a14:foregroundMark x1="69935" y1="56552" x2="73693" y2="63448"/>
                        <a14:foregroundMark x1="73693" y1="63448" x2="76471" y2="50000"/>
                        <a14:foregroundMark x1="76471" y1="50000" x2="72222" y2="40345"/>
                        <a14:foregroundMark x1="72222" y1="40345" x2="69608" y2="43103"/>
                        <a14:foregroundMark x1="88399" y1="40690" x2="88399" y2="5655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6077" y="1170038"/>
            <a:ext cx="9920749" cy="4788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24567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1082</TotalTime>
  <Words>331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Berlin</vt:lpstr>
      <vt:lpstr>First Aid  </vt:lpstr>
      <vt:lpstr>Definition of First Aid </vt:lpstr>
      <vt:lpstr>The Role of the First Aider </vt:lpstr>
      <vt:lpstr>Duties of a First Aider </vt:lpstr>
      <vt:lpstr>Objectives of First Aid </vt:lpstr>
      <vt:lpstr>Principles of First Aid </vt:lpstr>
      <vt:lpstr>Importance of First Aid </vt:lpstr>
      <vt:lpstr>Conclusion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Aid  </dc:title>
  <dc:creator>fffadhilsssahib@gmail.com</dc:creator>
  <cp:lastModifiedBy>fffadhilsssahib@gmail.com</cp:lastModifiedBy>
  <cp:revision>1</cp:revision>
  <dcterms:created xsi:type="dcterms:W3CDTF">2025-04-02T17:41:37Z</dcterms:created>
  <dcterms:modified xsi:type="dcterms:W3CDTF">2025-04-03T11:46:25Z</dcterms:modified>
</cp:coreProperties>
</file>