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7" r:id="rId18"/>
    <p:sldId id="278" r:id="rId19"/>
    <p:sldId id="272" r:id="rId20"/>
    <p:sldId id="273" r:id="rId21"/>
    <p:sldId id="274" r:id="rId22"/>
    <p:sldId id="275" r:id="rId23"/>
    <p:sldId id="276"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Objects="1" showGuides="1">
      <p:cViewPr>
        <p:scale>
          <a:sx n="80" d="100"/>
          <a:sy n="80" d="100"/>
        </p:scale>
        <p:origin x="-107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CFECD3-A7BA-4CE1-976C-4ADDABE6760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92534E62-9668-4325-AE0C-72045D998668}">
      <dgm:prSet/>
      <dgm:spPr/>
      <dgm:t>
        <a:bodyPr/>
        <a:lstStyle/>
        <a:p>
          <a:pPr rtl="1"/>
          <a:r>
            <a:rPr lang="ar-IQ" b="1" i="0" baseline="0" dirty="0" smtClean="0"/>
            <a:t>الضمانات الدستورية </a:t>
          </a:r>
          <a:endParaRPr lang="ar-IQ" dirty="0"/>
        </a:p>
      </dgm:t>
    </dgm:pt>
    <dgm:pt modelId="{8160E0E9-83F9-4A65-8FA9-0940B0D7FBD9}" type="parTrans" cxnId="{0E6A8C78-7AB6-4B76-AB2D-37C450A87F75}">
      <dgm:prSet/>
      <dgm:spPr/>
      <dgm:t>
        <a:bodyPr/>
        <a:lstStyle/>
        <a:p>
          <a:pPr rtl="1"/>
          <a:endParaRPr lang="ar-IQ"/>
        </a:p>
      </dgm:t>
    </dgm:pt>
    <dgm:pt modelId="{29F56AAA-E85A-4BC6-ACE9-0581ED714473}" type="sibTrans" cxnId="{0E6A8C78-7AB6-4B76-AB2D-37C450A87F75}">
      <dgm:prSet/>
      <dgm:spPr/>
      <dgm:t>
        <a:bodyPr/>
        <a:lstStyle/>
        <a:p>
          <a:pPr rtl="1"/>
          <a:endParaRPr lang="ar-IQ"/>
        </a:p>
      </dgm:t>
    </dgm:pt>
    <dgm:pt modelId="{A188BE42-BF98-4540-82DC-14DA393B55FA}" type="pres">
      <dgm:prSet presAssocID="{7CCFECD3-A7BA-4CE1-976C-4ADDABE67600}" presName="linear" presStyleCnt="0">
        <dgm:presLayoutVars>
          <dgm:animLvl val="lvl"/>
          <dgm:resizeHandles val="exact"/>
        </dgm:presLayoutVars>
      </dgm:prSet>
      <dgm:spPr/>
      <dgm:t>
        <a:bodyPr/>
        <a:lstStyle/>
        <a:p>
          <a:pPr rtl="1"/>
          <a:endParaRPr lang="ar-SA"/>
        </a:p>
      </dgm:t>
    </dgm:pt>
    <dgm:pt modelId="{09D4E862-BB2C-443F-A4C7-2A433C433D73}" type="pres">
      <dgm:prSet presAssocID="{92534E62-9668-4325-AE0C-72045D998668}" presName="parentText" presStyleLbl="node1" presStyleIdx="0" presStyleCnt="1">
        <dgm:presLayoutVars>
          <dgm:chMax val="0"/>
          <dgm:bulletEnabled val="1"/>
        </dgm:presLayoutVars>
      </dgm:prSet>
      <dgm:spPr/>
      <dgm:t>
        <a:bodyPr/>
        <a:lstStyle/>
        <a:p>
          <a:pPr rtl="1"/>
          <a:endParaRPr lang="ar-SA"/>
        </a:p>
      </dgm:t>
    </dgm:pt>
  </dgm:ptLst>
  <dgm:cxnLst>
    <dgm:cxn modelId="{847D7869-72E5-4089-9925-0E5144A20557}" type="presOf" srcId="{92534E62-9668-4325-AE0C-72045D998668}" destId="{09D4E862-BB2C-443F-A4C7-2A433C433D73}" srcOrd="0" destOrd="0" presId="urn:microsoft.com/office/officeart/2005/8/layout/vList2"/>
    <dgm:cxn modelId="{0E6A8C78-7AB6-4B76-AB2D-37C450A87F75}" srcId="{7CCFECD3-A7BA-4CE1-976C-4ADDABE67600}" destId="{92534E62-9668-4325-AE0C-72045D998668}" srcOrd="0" destOrd="0" parTransId="{8160E0E9-83F9-4A65-8FA9-0940B0D7FBD9}" sibTransId="{29F56AAA-E85A-4BC6-ACE9-0581ED714473}"/>
    <dgm:cxn modelId="{9DAAEAE7-AC14-4B19-AE88-1B0F34C6C6DA}" type="presOf" srcId="{7CCFECD3-A7BA-4CE1-976C-4ADDABE67600}" destId="{A188BE42-BF98-4540-82DC-14DA393B55FA}" srcOrd="0" destOrd="0" presId="urn:microsoft.com/office/officeart/2005/8/layout/vList2"/>
    <dgm:cxn modelId="{A0A12EDC-A980-42FE-A52B-58A48CC68CB1}" type="presParOf" srcId="{A188BE42-BF98-4540-82DC-14DA393B55FA}" destId="{09D4E862-BB2C-443F-A4C7-2A433C433D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A4D9752-A415-4A50-90F0-59710EF68207}"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876A0D66-1464-4EEF-B410-890285A6EE5F}">
      <dgm:prSet/>
      <dgm:spPr/>
      <dgm:t>
        <a:bodyPr/>
        <a:lstStyle/>
        <a:p>
          <a:pPr rtl="1"/>
          <a:r>
            <a:rPr lang="ar-IQ" b="1" smtClean="0"/>
            <a:t>التعريف بالمحكمة الاتحادية العليا</a:t>
          </a:r>
          <a:endParaRPr lang="ar-IQ"/>
        </a:p>
      </dgm:t>
    </dgm:pt>
    <dgm:pt modelId="{78701AA0-6BB1-481B-BB73-FDF064AC52E9}" type="parTrans" cxnId="{29880570-E225-4469-8A15-4EBE5FBAC59C}">
      <dgm:prSet/>
      <dgm:spPr/>
      <dgm:t>
        <a:bodyPr/>
        <a:lstStyle/>
        <a:p>
          <a:pPr rtl="1"/>
          <a:endParaRPr lang="ar-IQ"/>
        </a:p>
      </dgm:t>
    </dgm:pt>
    <dgm:pt modelId="{9C23ED21-E9C8-4D5A-9C9E-DE48182AD15D}" type="sibTrans" cxnId="{29880570-E225-4469-8A15-4EBE5FBAC59C}">
      <dgm:prSet/>
      <dgm:spPr/>
      <dgm:t>
        <a:bodyPr/>
        <a:lstStyle/>
        <a:p>
          <a:pPr rtl="1"/>
          <a:endParaRPr lang="ar-IQ"/>
        </a:p>
      </dgm:t>
    </dgm:pt>
    <dgm:pt modelId="{CB514801-C9F7-414E-B1DD-7B957E831AAB}">
      <dgm:prSet/>
      <dgm:spPr/>
      <dgm:t>
        <a:bodyPr/>
        <a:lstStyle/>
        <a:p>
          <a:pPr rtl="1"/>
          <a:r>
            <a:rPr lang="ar-IQ" dirty="0" smtClean="0"/>
            <a:t>ثمة معانٍ متعددة للمحكمة تتنوع هذه حسب الاستعمال اللغوي والاصطلاحي  وبذلك قد يختلف معنى المحكمة في اللغة عنه في الاصطلاح لذا سنبحث ذلك في فرعين </a:t>
          </a:r>
          <a:r>
            <a:rPr lang="ar-IQ" b="1" dirty="0" smtClean="0"/>
            <a:t> الاول في اللغة والثاني في الاصطلاح.</a:t>
          </a:r>
          <a:endParaRPr lang="ar-IQ" dirty="0"/>
        </a:p>
      </dgm:t>
    </dgm:pt>
    <dgm:pt modelId="{4CDE4CA8-41EA-4D75-A986-E4F2C97815CA}" type="parTrans" cxnId="{862EB936-E714-4ABB-AB37-9CD934E67201}">
      <dgm:prSet/>
      <dgm:spPr/>
      <dgm:t>
        <a:bodyPr/>
        <a:lstStyle/>
        <a:p>
          <a:pPr rtl="1"/>
          <a:endParaRPr lang="ar-IQ"/>
        </a:p>
      </dgm:t>
    </dgm:pt>
    <dgm:pt modelId="{6F3D0741-FF59-4AB7-8D9A-AD3DF603CB48}" type="sibTrans" cxnId="{862EB936-E714-4ABB-AB37-9CD934E67201}">
      <dgm:prSet/>
      <dgm:spPr/>
      <dgm:t>
        <a:bodyPr/>
        <a:lstStyle/>
        <a:p>
          <a:pPr rtl="1"/>
          <a:endParaRPr lang="ar-IQ"/>
        </a:p>
      </dgm:t>
    </dgm:pt>
    <dgm:pt modelId="{881BB5E9-E65C-4427-B841-777BE3DEA80A}" type="pres">
      <dgm:prSet presAssocID="{3A4D9752-A415-4A50-90F0-59710EF68207}" presName="linear" presStyleCnt="0">
        <dgm:presLayoutVars>
          <dgm:animLvl val="lvl"/>
          <dgm:resizeHandles val="exact"/>
        </dgm:presLayoutVars>
      </dgm:prSet>
      <dgm:spPr/>
      <dgm:t>
        <a:bodyPr/>
        <a:lstStyle/>
        <a:p>
          <a:pPr rtl="1"/>
          <a:endParaRPr lang="ar-SA"/>
        </a:p>
      </dgm:t>
    </dgm:pt>
    <dgm:pt modelId="{1F91A836-4249-4185-B759-A73957F489DA}" type="pres">
      <dgm:prSet presAssocID="{876A0D66-1464-4EEF-B410-890285A6EE5F}" presName="parentText" presStyleLbl="node1" presStyleIdx="0" presStyleCnt="1">
        <dgm:presLayoutVars>
          <dgm:chMax val="0"/>
          <dgm:bulletEnabled val="1"/>
        </dgm:presLayoutVars>
      </dgm:prSet>
      <dgm:spPr/>
      <dgm:t>
        <a:bodyPr/>
        <a:lstStyle/>
        <a:p>
          <a:pPr rtl="1"/>
          <a:endParaRPr lang="ar-SA"/>
        </a:p>
      </dgm:t>
    </dgm:pt>
    <dgm:pt modelId="{5195F73B-8D67-47F8-ADA0-C520A9087523}" type="pres">
      <dgm:prSet presAssocID="{876A0D66-1464-4EEF-B410-890285A6EE5F}" presName="childText" presStyleLbl="revTx" presStyleIdx="0" presStyleCnt="1">
        <dgm:presLayoutVars>
          <dgm:bulletEnabled val="1"/>
        </dgm:presLayoutVars>
      </dgm:prSet>
      <dgm:spPr/>
      <dgm:t>
        <a:bodyPr/>
        <a:lstStyle/>
        <a:p>
          <a:pPr rtl="1"/>
          <a:endParaRPr lang="ar-SA"/>
        </a:p>
      </dgm:t>
    </dgm:pt>
  </dgm:ptLst>
  <dgm:cxnLst>
    <dgm:cxn modelId="{1774625F-E1EB-4562-B145-C24DBAF25A13}" type="presOf" srcId="{3A4D9752-A415-4A50-90F0-59710EF68207}" destId="{881BB5E9-E65C-4427-B841-777BE3DEA80A}" srcOrd="0" destOrd="0" presId="urn:microsoft.com/office/officeart/2005/8/layout/vList2"/>
    <dgm:cxn modelId="{41A0431C-02F9-4B77-B047-7E773C2BCA5D}" type="presOf" srcId="{876A0D66-1464-4EEF-B410-890285A6EE5F}" destId="{1F91A836-4249-4185-B759-A73957F489DA}" srcOrd="0" destOrd="0" presId="urn:microsoft.com/office/officeart/2005/8/layout/vList2"/>
    <dgm:cxn modelId="{497F55C4-48B9-46C4-908A-BBE6853B3476}" type="presOf" srcId="{CB514801-C9F7-414E-B1DD-7B957E831AAB}" destId="{5195F73B-8D67-47F8-ADA0-C520A9087523}" srcOrd="0" destOrd="0" presId="urn:microsoft.com/office/officeart/2005/8/layout/vList2"/>
    <dgm:cxn modelId="{29880570-E225-4469-8A15-4EBE5FBAC59C}" srcId="{3A4D9752-A415-4A50-90F0-59710EF68207}" destId="{876A0D66-1464-4EEF-B410-890285A6EE5F}" srcOrd="0" destOrd="0" parTransId="{78701AA0-6BB1-481B-BB73-FDF064AC52E9}" sibTransId="{9C23ED21-E9C8-4D5A-9C9E-DE48182AD15D}"/>
    <dgm:cxn modelId="{862EB936-E714-4ABB-AB37-9CD934E67201}" srcId="{876A0D66-1464-4EEF-B410-890285A6EE5F}" destId="{CB514801-C9F7-414E-B1DD-7B957E831AAB}" srcOrd="0" destOrd="0" parTransId="{4CDE4CA8-41EA-4D75-A986-E4F2C97815CA}" sibTransId="{6F3D0741-FF59-4AB7-8D9A-AD3DF603CB48}"/>
    <dgm:cxn modelId="{FA8AF9EB-AD9A-4CC4-976A-CE0F451BBE5C}" type="presParOf" srcId="{881BB5E9-E65C-4427-B841-777BE3DEA80A}" destId="{1F91A836-4249-4185-B759-A73957F489DA}" srcOrd="0" destOrd="0" presId="urn:microsoft.com/office/officeart/2005/8/layout/vList2"/>
    <dgm:cxn modelId="{4D7DAD4B-1873-46FB-9714-55B620A12C8B}" type="presParOf" srcId="{881BB5E9-E65C-4427-B841-777BE3DEA80A}" destId="{5195F73B-8D67-47F8-ADA0-C520A908752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C6D6410-B985-4A3D-9D73-52DC4421DCBF}"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IQ"/>
        </a:p>
      </dgm:t>
    </dgm:pt>
    <dgm:pt modelId="{5C4EF706-D5B7-48ED-AF14-AD433274F3FF}">
      <dgm:prSet/>
      <dgm:spPr/>
      <dgm:t>
        <a:bodyPr/>
        <a:lstStyle/>
        <a:p>
          <a:pPr rtl="1"/>
          <a:r>
            <a:rPr lang="ar-IQ" smtClean="0"/>
            <a:t>كلمة محكمة مصدرها الفعل الثلاثي (حَكَمَ) وجمعها محاكم , والمحكمة تعني هيئة قضائية تتولى الفصل في المنازعات , والمَحَكَمة مكان انعقاد هيئة القضاء  .</a:t>
          </a:r>
          <a:endParaRPr lang="ar-IQ"/>
        </a:p>
      </dgm:t>
    </dgm:pt>
    <dgm:pt modelId="{AAD3C35D-AFED-4A4C-8BE6-CAADE0178A59}" type="parTrans" cxnId="{D62B5A76-7D94-49E5-97A9-36BDFD525AA9}">
      <dgm:prSet/>
      <dgm:spPr/>
      <dgm:t>
        <a:bodyPr/>
        <a:lstStyle/>
        <a:p>
          <a:pPr rtl="1"/>
          <a:endParaRPr lang="ar-IQ"/>
        </a:p>
      </dgm:t>
    </dgm:pt>
    <dgm:pt modelId="{FA70FF08-2405-4115-B3DF-B5FA73FA0FCC}" type="sibTrans" cxnId="{D62B5A76-7D94-49E5-97A9-36BDFD525AA9}">
      <dgm:prSet/>
      <dgm:spPr/>
      <dgm:t>
        <a:bodyPr/>
        <a:lstStyle/>
        <a:p>
          <a:pPr rtl="1"/>
          <a:endParaRPr lang="ar-IQ"/>
        </a:p>
      </dgm:t>
    </dgm:pt>
    <dgm:pt modelId="{CC31FC81-DA2E-4FD1-AC3C-6B56A2474703}">
      <dgm:prSet/>
      <dgm:spPr/>
      <dgm:t>
        <a:bodyPr/>
        <a:lstStyle/>
        <a:p>
          <a:pPr rtl="1"/>
          <a:r>
            <a:rPr lang="ar-IQ" smtClean="0"/>
            <a:t>وتعني ايضاً مجلسٌ يجري فيه النظر في الدعاوى, </a:t>
          </a:r>
          <a:r>
            <a:rPr lang="ar-SA" smtClean="0"/>
            <a:t>والله سبحانه وتعالى</a:t>
          </a:r>
          <a:r>
            <a:rPr lang="en-US" smtClean="0"/>
            <a:t> </a:t>
          </a:r>
          <a:r>
            <a:rPr lang="ar-SA" b="1" smtClean="0"/>
            <a:t>أَحْكَمُ</a:t>
          </a:r>
          <a:r>
            <a:rPr lang="en-US" b="1" smtClean="0"/>
            <a:t> </a:t>
          </a:r>
          <a:r>
            <a:rPr lang="ar-SA" smtClean="0"/>
            <a:t>الحاكمِينَ ، وهو الحَكِيمُ له الحُكْمُ، سبحانه وتعال</a:t>
          </a:r>
          <a:r>
            <a:rPr lang="ar-IQ" smtClean="0"/>
            <a:t>ى, </a:t>
          </a:r>
          <a:r>
            <a:rPr lang="ar-SA" smtClean="0"/>
            <a:t>والحاكِم ، وهو القاضي ، فَهو فعِيلٌ بمعنى فاعَلٍ ، أو هو الذي يُحْكِمُ الأَشياءَ ويتقنها ، فهو فَعِيلٌ بمعنى مُفْعِلٍ ، وقيل : الحَكِيمُ ذو الحِكمة.</a:t>
          </a:r>
          <a:endParaRPr lang="ar-IQ"/>
        </a:p>
      </dgm:t>
    </dgm:pt>
    <dgm:pt modelId="{D6310102-47D4-4921-8EAB-459D7E63C106}" type="parTrans" cxnId="{BFBCA191-BAAF-40D4-AAFE-DD508036BFBF}">
      <dgm:prSet/>
      <dgm:spPr/>
      <dgm:t>
        <a:bodyPr/>
        <a:lstStyle/>
        <a:p>
          <a:pPr rtl="1"/>
          <a:endParaRPr lang="ar-IQ"/>
        </a:p>
      </dgm:t>
    </dgm:pt>
    <dgm:pt modelId="{5333B61E-0422-478F-B296-2CDF61EC369E}" type="sibTrans" cxnId="{BFBCA191-BAAF-40D4-AAFE-DD508036BFBF}">
      <dgm:prSet/>
      <dgm:spPr/>
      <dgm:t>
        <a:bodyPr/>
        <a:lstStyle/>
        <a:p>
          <a:pPr rtl="1"/>
          <a:endParaRPr lang="ar-IQ"/>
        </a:p>
      </dgm:t>
    </dgm:pt>
    <dgm:pt modelId="{799D4FB9-3F4A-48CD-8B10-639C8FE4AD1F}">
      <dgm:prSet/>
      <dgm:spPr/>
      <dgm:t>
        <a:bodyPr/>
        <a:lstStyle/>
        <a:p>
          <a:pPr rtl="1"/>
          <a:r>
            <a:rPr lang="ar-IQ" smtClean="0"/>
            <a:t>وقيل تصدر هذه المحاكم احكامٌ , فيقال مثلا اصدرت المحكمة حكماً (محُكم), محكم اسم مفعول من حكّمَ.</a:t>
          </a:r>
          <a:endParaRPr lang="ar-IQ"/>
        </a:p>
      </dgm:t>
    </dgm:pt>
    <dgm:pt modelId="{BBA94F4E-A26A-45D4-BBC1-BEA7362D3B65}" type="parTrans" cxnId="{25CFBE82-9DC8-40F0-8AC6-9A65F67B7EBE}">
      <dgm:prSet/>
      <dgm:spPr/>
      <dgm:t>
        <a:bodyPr/>
        <a:lstStyle/>
        <a:p>
          <a:pPr rtl="1"/>
          <a:endParaRPr lang="ar-IQ"/>
        </a:p>
      </dgm:t>
    </dgm:pt>
    <dgm:pt modelId="{8F27BC52-CDE6-4390-8F16-15EEC12B8D48}" type="sibTrans" cxnId="{25CFBE82-9DC8-40F0-8AC6-9A65F67B7EBE}">
      <dgm:prSet/>
      <dgm:spPr/>
      <dgm:t>
        <a:bodyPr/>
        <a:lstStyle/>
        <a:p>
          <a:pPr rtl="1"/>
          <a:endParaRPr lang="ar-IQ"/>
        </a:p>
      </dgm:t>
    </dgm:pt>
    <dgm:pt modelId="{5236CAF8-0034-47B5-964D-0DF65E3075EF}" type="pres">
      <dgm:prSet presAssocID="{FC6D6410-B985-4A3D-9D73-52DC4421DCBF}" presName="linear" presStyleCnt="0">
        <dgm:presLayoutVars>
          <dgm:animLvl val="lvl"/>
          <dgm:resizeHandles val="exact"/>
        </dgm:presLayoutVars>
      </dgm:prSet>
      <dgm:spPr/>
      <dgm:t>
        <a:bodyPr/>
        <a:lstStyle/>
        <a:p>
          <a:pPr rtl="1"/>
          <a:endParaRPr lang="ar-SA"/>
        </a:p>
      </dgm:t>
    </dgm:pt>
    <dgm:pt modelId="{ACE47288-02FE-428D-A58D-6CC07AE5C633}" type="pres">
      <dgm:prSet presAssocID="{5C4EF706-D5B7-48ED-AF14-AD433274F3FF}" presName="parentText" presStyleLbl="node1" presStyleIdx="0" presStyleCnt="3">
        <dgm:presLayoutVars>
          <dgm:chMax val="0"/>
          <dgm:bulletEnabled val="1"/>
        </dgm:presLayoutVars>
      </dgm:prSet>
      <dgm:spPr/>
      <dgm:t>
        <a:bodyPr/>
        <a:lstStyle/>
        <a:p>
          <a:pPr rtl="1"/>
          <a:endParaRPr lang="ar-SA"/>
        </a:p>
      </dgm:t>
    </dgm:pt>
    <dgm:pt modelId="{D1A4948C-623F-49FF-B051-03A8A2F57D43}" type="pres">
      <dgm:prSet presAssocID="{FA70FF08-2405-4115-B3DF-B5FA73FA0FCC}" presName="spacer" presStyleCnt="0"/>
      <dgm:spPr/>
    </dgm:pt>
    <dgm:pt modelId="{BC6DDC6E-2EEA-4412-8970-8E69D56C7813}" type="pres">
      <dgm:prSet presAssocID="{CC31FC81-DA2E-4FD1-AC3C-6B56A2474703}" presName="parentText" presStyleLbl="node1" presStyleIdx="1" presStyleCnt="3">
        <dgm:presLayoutVars>
          <dgm:chMax val="0"/>
          <dgm:bulletEnabled val="1"/>
        </dgm:presLayoutVars>
      </dgm:prSet>
      <dgm:spPr/>
      <dgm:t>
        <a:bodyPr/>
        <a:lstStyle/>
        <a:p>
          <a:pPr rtl="1"/>
          <a:endParaRPr lang="ar-SA"/>
        </a:p>
      </dgm:t>
    </dgm:pt>
    <dgm:pt modelId="{36917950-D3B5-4D3E-B4D9-2BA2A6E1A438}" type="pres">
      <dgm:prSet presAssocID="{5333B61E-0422-478F-B296-2CDF61EC369E}" presName="spacer" presStyleCnt="0"/>
      <dgm:spPr/>
    </dgm:pt>
    <dgm:pt modelId="{E5EE604F-9548-417F-A4D4-4B8C65397459}" type="pres">
      <dgm:prSet presAssocID="{799D4FB9-3F4A-48CD-8B10-639C8FE4AD1F}" presName="parentText" presStyleLbl="node1" presStyleIdx="2" presStyleCnt="3">
        <dgm:presLayoutVars>
          <dgm:chMax val="0"/>
          <dgm:bulletEnabled val="1"/>
        </dgm:presLayoutVars>
      </dgm:prSet>
      <dgm:spPr/>
      <dgm:t>
        <a:bodyPr/>
        <a:lstStyle/>
        <a:p>
          <a:pPr rtl="1"/>
          <a:endParaRPr lang="ar-SA"/>
        </a:p>
      </dgm:t>
    </dgm:pt>
  </dgm:ptLst>
  <dgm:cxnLst>
    <dgm:cxn modelId="{BFBCA191-BAAF-40D4-AAFE-DD508036BFBF}" srcId="{FC6D6410-B985-4A3D-9D73-52DC4421DCBF}" destId="{CC31FC81-DA2E-4FD1-AC3C-6B56A2474703}" srcOrd="1" destOrd="0" parTransId="{D6310102-47D4-4921-8EAB-459D7E63C106}" sibTransId="{5333B61E-0422-478F-B296-2CDF61EC369E}"/>
    <dgm:cxn modelId="{2C71DC25-1659-4DE5-AD47-B6442CC4896D}" type="presOf" srcId="{5C4EF706-D5B7-48ED-AF14-AD433274F3FF}" destId="{ACE47288-02FE-428D-A58D-6CC07AE5C633}" srcOrd="0" destOrd="0" presId="urn:microsoft.com/office/officeart/2005/8/layout/vList2"/>
    <dgm:cxn modelId="{D62B5A76-7D94-49E5-97A9-36BDFD525AA9}" srcId="{FC6D6410-B985-4A3D-9D73-52DC4421DCBF}" destId="{5C4EF706-D5B7-48ED-AF14-AD433274F3FF}" srcOrd="0" destOrd="0" parTransId="{AAD3C35D-AFED-4A4C-8BE6-CAADE0178A59}" sibTransId="{FA70FF08-2405-4115-B3DF-B5FA73FA0FCC}"/>
    <dgm:cxn modelId="{021C5E08-6F4D-4CBB-9CF8-73FA439AF433}" type="presOf" srcId="{799D4FB9-3F4A-48CD-8B10-639C8FE4AD1F}" destId="{E5EE604F-9548-417F-A4D4-4B8C65397459}" srcOrd="0" destOrd="0" presId="urn:microsoft.com/office/officeart/2005/8/layout/vList2"/>
    <dgm:cxn modelId="{25CFBE82-9DC8-40F0-8AC6-9A65F67B7EBE}" srcId="{FC6D6410-B985-4A3D-9D73-52DC4421DCBF}" destId="{799D4FB9-3F4A-48CD-8B10-639C8FE4AD1F}" srcOrd="2" destOrd="0" parTransId="{BBA94F4E-A26A-45D4-BBC1-BEA7362D3B65}" sibTransId="{8F27BC52-CDE6-4390-8F16-15EEC12B8D48}"/>
    <dgm:cxn modelId="{0C3C10D8-A7DF-4265-A656-A0FFE6ACFA90}" type="presOf" srcId="{CC31FC81-DA2E-4FD1-AC3C-6B56A2474703}" destId="{BC6DDC6E-2EEA-4412-8970-8E69D56C7813}" srcOrd="0" destOrd="0" presId="urn:microsoft.com/office/officeart/2005/8/layout/vList2"/>
    <dgm:cxn modelId="{D9C7DFB0-6488-427F-A422-30A78BD4C2D7}" type="presOf" srcId="{FC6D6410-B985-4A3D-9D73-52DC4421DCBF}" destId="{5236CAF8-0034-47B5-964D-0DF65E3075EF}" srcOrd="0" destOrd="0" presId="urn:microsoft.com/office/officeart/2005/8/layout/vList2"/>
    <dgm:cxn modelId="{E61D396A-BB4A-4FA2-904A-7DAAEACC0A77}" type="presParOf" srcId="{5236CAF8-0034-47B5-964D-0DF65E3075EF}" destId="{ACE47288-02FE-428D-A58D-6CC07AE5C633}" srcOrd="0" destOrd="0" presId="urn:microsoft.com/office/officeart/2005/8/layout/vList2"/>
    <dgm:cxn modelId="{825FA90F-DE39-4F58-9505-26CDD9F97082}" type="presParOf" srcId="{5236CAF8-0034-47B5-964D-0DF65E3075EF}" destId="{D1A4948C-623F-49FF-B051-03A8A2F57D43}" srcOrd="1" destOrd="0" presId="urn:microsoft.com/office/officeart/2005/8/layout/vList2"/>
    <dgm:cxn modelId="{70B91705-7E4F-4B56-9C86-ABF2BBAF5613}" type="presParOf" srcId="{5236CAF8-0034-47B5-964D-0DF65E3075EF}" destId="{BC6DDC6E-2EEA-4412-8970-8E69D56C7813}" srcOrd="2" destOrd="0" presId="urn:microsoft.com/office/officeart/2005/8/layout/vList2"/>
    <dgm:cxn modelId="{0A364398-F9E4-4C48-B3CC-5D3A484E0D7E}" type="presParOf" srcId="{5236CAF8-0034-47B5-964D-0DF65E3075EF}" destId="{36917950-D3B5-4D3E-B4D9-2BA2A6E1A438}" srcOrd="3" destOrd="0" presId="urn:microsoft.com/office/officeart/2005/8/layout/vList2"/>
    <dgm:cxn modelId="{4E5FC2D5-81C9-4F5D-B6B9-5C9F998F12B6}" type="presParOf" srcId="{5236CAF8-0034-47B5-964D-0DF65E3075EF}" destId="{E5EE604F-9548-417F-A4D4-4B8C6539745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51DCBF1-FE21-4B83-9C06-E7E41623DDBC}"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9B1C748F-DB7F-439C-9FB7-2E04BC3003F7}">
      <dgm:prSet/>
      <dgm:spPr/>
      <dgm:t>
        <a:bodyPr/>
        <a:lstStyle/>
        <a:p>
          <a:pPr algn="just" rtl="1"/>
          <a:r>
            <a:rPr lang="ar-IQ" b="1" dirty="0" smtClean="0"/>
            <a:t>ان المحكمة بصورة عامة هي المقر الذي يتم فيه التقاضي بين المختصمين فهي مستقلة عن السلطة التشريعية (البرلمان) ومستقلة عن السلطة التنفيذية</a:t>
          </a:r>
          <a:r>
            <a:rPr lang="ar-IQ" b="1" baseline="30000" dirty="0" smtClean="0"/>
            <a:t>, </a:t>
          </a:r>
          <a:r>
            <a:rPr lang="ar-IQ" b="1" dirty="0" smtClean="0"/>
            <a:t>والمحكمة الاتحادية هيئة قضائية مستقلة مالياً وادارياً وتعد محكمة قضاء دستوري متخصصة ومركزية وتمارس اختصاصات دستورية وقانونية.</a:t>
          </a:r>
          <a:endParaRPr lang="ar-IQ" dirty="0"/>
        </a:p>
      </dgm:t>
    </dgm:pt>
    <dgm:pt modelId="{8A9897DA-52F8-413A-86D2-9681B9C34FED}" type="parTrans" cxnId="{DDD21292-E75C-48DC-A175-E3B7BDDCC4F5}">
      <dgm:prSet/>
      <dgm:spPr/>
      <dgm:t>
        <a:bodyPr/>
        <a:lstStyle/>
        <a:p>
          <a:pPr rtl="1"/>
          <a:endParaRPr lang="ar-IQ"/>
        </a:p>
      </dgm:t>
    </dgm:pt>
    <dgm:pt modelId="{F69351A4-08E6-467E-9327-602A8D71016A}" type="sibTrans" cxnId="{DDD21292-E75C-48DC-A175-E3B7BDDCC4F5}">
      <dgm:prSet/>
      <dgm:spPr/>
      <dgm:t>
        <a:bodyPr/>
        <a:lstStyle/>
        <a:p>
          <a:pPr rtl="1"/>
          <a:endParaRPr lang="ar-IQ"/>
        </a:p>
      </dgm:t>
    </dgm:pt>
    <dgm:pt modelId="{E8A7DA21-8ADC-4643-8188-B8B6C6F13FC7}" type="pres">
      <dgm:prSet presAssocID="{A51DCBF1-FE21-4B83-9C06-E7E41623DDBC}" presName="linear" presStyleCnt="0">
        <dgm:presLayoutVars>
          <dgm:animLvl val="lvl"/>
          <dgm:resizeHandles val="exact"/>
        </dgm:presLayoutVars>
      </dgm:prSet>
      <dgm:spPr/>
      <dgm:t>
        <a:bodyPr/>
        <a:lstStyle/>
        <a:p>
          <a:pPr rtl="1"/>
          <a:endParaRPr lang="ar-SA"/>
        </a:p>
      </dgm:t>
    </dgm:pt>
    <dgm:pt modelId="{D35A49A6-00E4-49AA-95BD-94D2448AE62E}" type="pres">
      <dgm:prSet presAssocID="{9B1C748F-DB7F-439C-9FB7-2E04BC3003F7}" presName="parentText" presStyleLbl="node1" presStyleIdx="0" presStyleCnt="1">
        <dgm:presLayoutVars>
          <dgm:chMax val="0"/>
          <dgm:bulletEnabled val="1"/>
        </dgm:presLayoutVars>
      </dgm:prSet>
      <dgm:spPr/>
      <dgm:t>
        <a:bodyPr/>
        <a:lstStyle/>
        <a:p>
          <a:pPr rtl="1"/>
          <a:endParaRPr lang="ar-SA"/>
        </a:p>
      </dgm:t>
    </dgm:pt>
  </dgm:ptLst>
  <dgm:cxnLst>
    <dgm:cxn modelId="{2D3396AA-24A2-4CA6-B5DE-8A86055CD678}" type="presOf" srcId="{A51DCBF1-FE21-4B83-9C06-E7E41623DDBC}" destId="{E8A7DA21-8ADC-4643-8188-B8B6C6F13FC7}" srcOrd="0" destOrd="0" presId="urn:microsoft.com/office/officeart/2005/8/layout/vList2"/>
    <dgm:cxn modelId="{34751C8E-B6A8-475B-9704-89482C3FCA15}" type="presOf" srcId="{9B1C748F-DB7F-439C-9FB7-2E04BC3003F7}" destId="{D35A49A6-00E4-49AA-95BD-94D2448AE62E}" srcOrd="0" destOrd="0" presId="urn:microsoft.com/office/officeart/2005/8/layout/vList2"/>
    <dgm:cxn modelId="{DDD21292-E75C-48DC-A175-E3B7BDDCC4F5}" srcId="{A51DCBF1-FE21-4B83-9C06-E7E41623DDBC}" destId="{9B1C748F-DB7F-439C-9FB7-2E04BC3003F7}" srcOrd="0" destOrd="0" parTransId="{8A9897DA-52F8-413A-86D2-9681B9C34FED}" sibTransId="{F69351A4-08E6-467E-9327-602A8D71016A}"/>
    <dgm:cxn modelId="{F7623D46-FB45-4611-AF44-62941FE7D046}" type="presParOf" srcId="{E8A7DA21-8ADC-4643-8188-B8B6C6F13FC7}" destId="{D35A49A6-00E4-49AA-95BD-94D2448AE62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F38754E-6E9E-4B31-8DED-433CBB4FD281}"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F787C6CC-1A89-4226-927A-53FA9DF7E073}">
      <dgm:prSet/>
      <dgm:spPr/>
      <dgm:t>
        <a:bodyPr/>
        <a:lstStyle/>
        <a:p>
          <a:pPr algn="just" rtl="1"/>
          <a:r>
            <a:rPr lang="ar-IQ" b="1" dirty="0" smtClean="0"/>
            <a:t>وفي هذا المطلب سنبين ما يميز المحكمة الاتحادية العليا عن محكمة التمييز الاتحادية و المحكمة الادارية العليا ,ففي الفرع الاول سنتناول تمييز المحكمة الاتحادية العليا عن محكمة التمييز الاتحادية وفي الفرع الثاني  سنتناول تمييز المحكمة الاتحادية العليا عن المحكمة الادارية العليا </a:t>
          </a:r>
          <a:r>
            <a:rPr lang="ar-IQ" dirty="0" smtClean="0"/>
            <a:t>.</a:t>
          </a:r>
          <a:endParaRPr lang="ar-IQ" dirty="0"/>
        </a:p>
      </dgm:t>
    </dgm:pt>
    <dgm:pt modelId="{ABC39C81-7CBB-4BF8-A6E4-F2B12D2E61E1}" type="parTrans" cxnId="{48C793A0-728B-4ECF-AFD5-BA66E85B26F2}">
      <dgm:prSet/>
      <dgm:spPr/>
      <dgm:t>
        <a:bodyPr/>
        <a:lstStyle/>
        <a:p>
          <a:pPr rtl="1"/>
          <a:endParaRPr lang="ar-IQ"/>
        </a:p>
      </dgm:t>
    </dgm:pt>
    <dgm:pt modelId="{F4FFA67A-5C2F-4C02-B19E-1F6EB94D0593}" type="sibTrans" cxnId="{48C793A0-728B-4ECF-AFD5-BA66E85B26F2}">
      <dgm:prSet/>
      <dgm:spPr/>
      <dgm:t>
        <a:bodyPr/>
        <a:lstStyle/>
        <a:p>
          <a:pPr rtl="1"/>
          <a:endParaRPr lang="ar-IQ"/>
        </a:p>
      </dgm:t>
    </dgm:pt>
    <dgm:pt modelId="{244995C2-C7C9-46A9-93DA-953E07CE106B}" type="pres">
      <dgm:prSet presAssocID="{8F38754E-6E9E-4B31-8DED-433CBB4FD281}" presName="linear" presStyleCnt="0">
        <dgm:presLayoutVars>
          <dgm:animLvl val="lvl"/>
          <dgm:resizeHandles val="exact"/>
        </dgm:presLayoutVars>
      </dgm:prSet>
      <dgm:spPr/>
      <dgm:t>
        <a:bodyPr/>
        <a:lstStyle/>
        <a:p>
          <a:pPr rtl="1"/>
          <a:endParaRPr lang="ar-SA"/>
        </a:p>
      </dgm:t>
    </dgm:pt>
    <dgm:pt modelId="{D0F59F64-59EC-4C75-B041-0287D6189F96}" type="pres">
      <dgm:prSet presAssocID="{F787C6CC-1A89-4226-927A-53FA9DF7E073}" presName="parentText" presStyleLbl="node1" presStyleIdx="0" presStyleCnt="1">
        <dgm:presLayoutVars>
          <dgm:chMax val="0"/>
          <dgm:bulletEnabled val="1"/>
        </dgm:presLayoutVars>
      </dgm:prSet>
      <dgm:spPr/>
      <dgm:t>
        <a:bodyPr/>
        <a:lstStyle/>
        <a:p>
          <a:pPr rtl="1"/>
          <a:endParaRPr lang="ar-SA"/>
        </a:p>
      </dgm:t>
    </dgm:pt>
  </dgm:ptLst>
  <dgm:cxnLst>
    <dgm:cxn modelId="{48C793A0-728B-4ECF-AFD5-BA66E85B26F2}" srcId="{8F38754E-6E9E-4B31-8DED-433CBB4FD281}" destId="{F787C6CC-1A89-4226-927A-53FA9DF7E073}" srcOrd="0" destOrd="0" parTransId="{ABC39C81-7CBB-4BF8-A6E4-F2B12D2E61E1}" sibTransId="{F4FFA67A-5C2F-4C02-B19E-1F6EB94D0593}"/>
    <dgm:cxn modelId="{DDFBB0BE-0EB5-4D8B-90F3-EE1CC9D2FA9F}" type="presOf" srcId="{8F38754E-6E9E-4B31-8DED-433CBB4FD281}" destId="{244995C2-C7C9-46A9-93DA-953E07CE106B}" srcOrd="0" destOrd="0" presId="urn:microsoft.com/office/officeart/2005/8/layout/vList2"/>
    <dgm:cxn modelId="{DB51CCA6-590A-44CF-BE2D-C01A43D40480}" type="presOf" srcId="{F787C6CC-1A89-4226-927A-53FA9DF7E073}" destId="{D0F59F64-59EC-4C75-B041-0287D6189F96}" srcOrd="0" destOrd="0" presId="urn:microsoft.com/office/officeart/2005/8/layout/vList2"/>
    <dgm:cxn modelId="{CAF193E3-F691-4856-9F28-B184B3B21C2B}" type="presParOf" srcId="{244995C2-C7C9-46A9-93DA-953E07CE106B}" destId="{D0F59F64-59EC-4C75-B041-0287D6189F9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D6A1378-B930-4F02-8D52-66F2A6E81128}"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IQ"/>
        </a:p>
      </dgm:t>
    </dgm:pt>
    <dgm:pt modelId="{556D91C6-224C-416E-A540-3F90D583AE00}">
      <dgm:prSet custT="1"/>
      <dgm:spPr/>
      <dgm:t>
        <a:bodyPr/>
        <a:lstStyle/>
        <a:p>
          <a:pPr algn="just" rtl="1"/>
          <a:r>
            <a:rPr lang="ar-IQ" sz="3600" b="1" dirty="0" smtClean="0"/>
            <a:t>على الرغم من ان المحكمة الاتحادية العليا ومحكمة التمييز الاتحادية كلاهما من تشكيلات السلطة القضائية الاتحادية, الا انهما يختلفان من حيث التكوين الاختصاص ويتمتعان بالاستقلال المالي والاداري.</a:t>
          </a:r>
        </a:p>
        <a:p>
          <a:pPr algn="just" rtl="1"/>
          <a:r>
            <a:rPr lang="ar-IQ" sz="3600" b="1" dirty="0" smtClean="0"/>
            <a:t>ويكمن هذا الاختلاف:</a:t>
          </a:r>
        </a:p>
        <a:p>
          <a:pPr algn="just" rtl="1"/>
          <a:r>
            <a:rPr lang="ar-IQ" sz="2800" b="1" dirty="0" smtClean="0">
              <a:solidFill>
                <a:srgbClr val="00B050"/>
              </a:solidFill>
              <a:cs typeface="PT Simple Bold Ruled" pitchFamily="2" charset="-78"/>
            </a:rPr>
            <a:t>اولا: من حيث التكوين.</a:t>
          </a:r>
        </a:p>
        <a:p>
          <a:pPr algn="just" rtl="1"/>
          <a:r>
            <a:rPr lang="ar-IQ" sz="2800" b="1" dirty="0" smtClean="0">
              <a:solidFill>
                <a:srgbClr val="00B050"/>
              </a:solidFill>
              <a:cs typeface="PT Simple Bold Ruled" pitchFamily="2" charset="-78"/>
            </a:rPr>
            <a:t>ثانياً: من حيث الاختصاص</a:t>
          </a:r>
          <a:r>
            <a:rPr lang="ar-IQ" sz="3600" b="1" dirty="0" smtClean="0"/>
            <a:t>.</a:t>
          </a:r>
          <a:endParaRPr lang="ar-IQ" sz="3600" dirty="0"/>
        </a:p>
      </dgm:t>
    </dgm:pt>
    <dgm:pt modelId="{05194626-7F5B-4AC6-9E7B-42467A968877}" type="parTrans" cxnId="{A8E1851B-235F-4826-802B-E7E16FD0F159}">
      <dgm:prSet/>
      <dgm:spPr/>
      <dgm:t>
        <a:bodyPr/>
        <a:lstStyle/>
        <a:p>
          <a:pPr rtl="1"/>
          <a:endParaRPr lang="ar-IQ"/>
        </a:p>
      </dgm:t>
    </dgm:pt>
    <dgm:pt modelId="{F12795C9-B030-42EC-AAA9-BDD46D5EEC03}" type="sibTrans" cxnId="{A8E1851B-235F-4826-802B-E7E16FD0F159}">
      <dgm:prSet/>
      <dgm:spPr/>
      <dgm:t>
        <a:bodyPr/>
        <a:lstStyle/>
        <a:p>
          <a:pPr rtl="1"/>
          <a:endParaRPr lang="ar-IQ"/>
        </a:p>
      </dgm:t>
    </dgm:pt>
    <dgm:pt modelId="{1A1044DE-A8A2-4A24-BE96-94D4BA234156}" type="pres">
      <dgm:prSet presAssocID="{DD6A1378-B930-4F02-8D52-66F2A6E81128}" presName="linear" presStyleCnt="0">
        <dgm:presLayoutVars>
          <dgm:animLvl val="lvl"/>
          <dgm:resizeHandles val="exact"/>
        </dgm:presLayoutVars>
      </dgm:prSet>
      <dgm:spPr/>
      <dgm:t>
        <a:bodyPr/>
        <a:lstStyle/>
        <a:p>
          <a:pPr rtl="1"/>
          <a:endParaRPr lang="ar-SA"/>
        </a:p>
      </dgm:t>
    </dgm:pt>
    <dgm:pt modelId="{E4990F5D-164A-41AF-B3CB-4C863CB8C68A}" type="pres">
      <dgm:prSet presAssocID="{556D91C6-224C-416E-A540-3F90D583AE00}" presName="parentText" presStyleLbl="node1" presStyleIdx="0" presStyleCnt="1" custLinFactNeighborY="-572">
        <dgm:presLayoutVars>
          <dgm:chMax val="0"/>
          <dgm:bulletEnabled val="1"/>
        </dgm:presLayoutVars>
      </dgm:prSet>
      <dgm:spPr/>
      <dgm:t>
        <a:bodyPr/>
        <a:lstStyle/>
        <a:p>
          <a:pPr rtl="1"/>
          <a:endParaRPr lang="ar-IQ"/>
        </a:p>
      </dgm:t>
    </dgm:pt>
  </dgm:ptLst>
  <dgm:cxnLst>
    <dgm:cxn modelId="{A8E1851B-235F-4826-802B-E7E16FD0F159}" srcId="{DD6A1378-B930-4F02-8D52-66F2A6E81128}" destId="{556D91C6-224C-416E-A540-3F90D583AE00}" srcOrd="0" destOrd="0" parTransId="{05194626-7F5B-4AC6-9E7B-42467A968877}" sibTransId="{F12795C9-B030-42EC-AAA9-BDD46D5EEC03}"/>
    <dgm:cxn modelId="{2C92AFAA-AAFB-43D3-ACAC-CC89E7AF3F86}" type="presOf" srcId="{DD6A1378-B930-4F02-8D52-66F2A6E81128}" destId="{1A1044DE-A8A2-4A24-BE96-94D4BA234156}" srcOrd="0" destOrd="0" presId="urn:microsoft.com/office/officeart/2005/8/layout/vList2"/>
    <dgm:cxn modelId="{9B2CA29B-CB3B-4BFD-8A0F-0528170EFB18}" type="presOf" srcId="{556D91C6-224C-416E-A540-3F90D583AE00}" destId="{E4990F5D-164A-41AF-B3CB-4C863CB8C68A}" srcOrd="0" destOrd="0" presId="urn:microsoft.com/office/officeart/2005/8/layout/vList2"/>
    <dgm:cxn modelId="{2F9E0186-D976-4408-80BA-A274B58BF8EF}" type="presParOf" srcId="{1A1044DE-A8A2-4A24-BE96-94D4BA234156}" destId="{E4990F5D-164A-41AF-B3CB-4C863CB8C68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FA673C1-E55F-4250-84CD-1282AD3503AB}"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IQ"/>
        </a:p>
      </dgm:t>
    </dgm:pt>
    <dgm:pt modelId="{A01154C8-5388-427F-A342-45B06A9C8255}">
      <dgm:prSet/>
      <dgm:spPr/>
      <dgm:t>
        <a:bodyPr/>
        <a:lstStyle/>
        <a:p>
          <a:pPr rtl="1"/>
          <a:r>
            <a:rPr lang="ar-IQ" b="1" dirty="0" smtClean="0"/>
            <a:t>ان المحكمة الادارية العليا هي من استحداث قانون التعديل الخامس  لقانون مجلس شورى الدولة رقم 17 لسنة 2013 وتمارس  الاختصاصات التي تمارسها محكمة التمييز الاتحادية , والمنصوص عليها في قانون المرافعات المدنية رقم 83 لسنة 1969.</a:t>
          </a:r>
          <a:endParaRPr lang="ar-IQ" dirty="0"/>
        </a:p>
      </dgm:t>
    </dgm:pt>
    <dgm:pt modelId="{22708F54-E3BA-4E29-BB6E-6C508FB0B4E9}" type="parTrans" cxnId="{CB6F2CCC-E79D-4CED-A1BD-C6831E525271}">
      <dgm:prSet/>
      <dgm:spPr/>
      <dgm:t>
        <a:bodyPr/>
        <a:lstStyle/>
        <a:p>
          <a:pPr rtl="1"/>
          <a:endParaRPr lang="ar-IQ"/>
        </a:p>
      </dgm:t>
    </dgm:pt>
    <dgm:pt modelId="{F9B448EE-174A-42B5-9CC0-2E57B8998744}" type="sibTrans" cxnId="{CB6F2CCC-E79D-4CED-A1BD-C6831E525271}">
      <dgm:prSet/>
      <dgm:spPr/>
      <dgm:t>
        <a:bodyPr/>
        <a:lstStyle/>
        <a:p>
          <a:pPr rtl="1"/>
          <a:endParaRPr lang="ar-IQ"/>
        </a:p>
      </dgm:t>
    </dgm:pt>
    <dgm:pt modelId="{CC471870-A55B-4BA7-8A5B-BA121FB9DB13}">
      <dgm:prSet/>
      <dgm:spPr/>
      <dgm:t>
        <a:bodyPr/>
        <a:lstStyle/>
        <a:p>
          <a:pPr rtl="1"/>
          <a:r>
            <a:rPr lang="ar-IQ" b="1" smtClean="0"/>
            <a:t>تتميز المحكمة الادارية العليا عن المحكمة الادارية العليا  بالعديد من المحاور ولكن سنقتصر في هذا الفرع اهم ما تتميز به المحكمة الادارية العليا عن المحكمة الاتحادية العليا من حيث التكوين و من حيث الاختصاصات.</a:t>
          </a:r>
          <a:endParaRPr lang="ar-IQ"/>
        </a:p>
      </dgm:t>
    </dgm:pt>
    <dgm:pt modelId="{BE3F2E1E-6FCE-417D-B687-F9E3198B9663}" type="parTrans" cxnId="{0E07CC57-DC17-423A-9960-C5069A016E14}">
      <dgm:prSet/>
      <dgm:spPr/>
      <dgm:t>
        <a:bodyPr/>
        <a:lstStyle/>
        <a:p>
          <a:pPr rtl="1"/>
          <a:endParaRPr lang="ar-IQ"/>
        </a:p>
      </dgm:t>
    </dgm:pt>
    <dgm:pt modelId="{68CB09B0-9C69-4BF8-BFFE-4D7D3A2C1ED3}" type="sibTrans" cxnId="{0E07CC57-DC17-423A-9960-C5069A016E14}">
      <dgm:prSet/>
      <dgm:spPr/>
      <dgm:t>
        <a:bodyPr/>
        <a:lstStyle/>
        <a:p>
          <a:pPr rtl="1"/>
          <a:endParaRPr lang="ar-IQ"/>
        </a:p>
      </dgm:t>
    </dgm:pt>
    <dgm:pt modelId="{0001E778-9A19-4DE5-ADEA-0DABC92452B9}" type="pres">
      <dgm:prSet presAssocID="{1FA673C1-E55F-4250-84CD-1282AD3503AB}" presName="linear" presStyleCnt="0">
        <dgm:presLayoutVars>
          <dgm:animLvl val="lvl"/>
          <dgm:resizeHandles val="exact"/>
        </dgm:presLayoutVars>
      </dgm:prSet>
      <dgm:spPr/>
      <dgm:t>
        <a:bodyPr/>
        <a:lstStyle/>
        <a:p>
          <a:pPr rtl="1"/>
          <a:endParaRPr lang="ar-SA"/>
        </a:p>
      </dgm:t>
    </dgm:pt>
    <dgm:pt modelId="{6B98478C-C566-4C40-BC28-CBE4C91921A3}" type="pres">
      <dgm:prSet presAssocID="{A01154C8-5388-427F-A342-45B06A9C8255}" presName="parentText" presStyleLbl="node1" presStyleIdx="0" presStyleCnt="2" custLinFactNeighborX="130" custLinFactNeighborY="-7377">
        <dgm:presLayoutVars>
          <dgm:chMax val="0"/>
          <dgm:bulletEnabled val="1"/>
        </dgm:presLayoutVars>
      </dgm:prSet>
      <dgm:spPr/>
      <dgm:t>
        <a:bodyPr/>
        <a:lstStyle/>
        <a:p>
          <a:pPr rtl="1"/>
          <a:endParaRPr lang="ar-IQ"/>
        </a:p>
      </dgm:t>
    </dgm:pt>
    <dgm:pt modelId="{DCDC93AF-92C1-4FEE-9A29-B3D9E89BC646}" type="pres">
      <dgm:prSet presAssocID="{F9B448EE-174A-42B5-9CC0-2E57B8998744}" presName="spacer" presStyleCnt="0"/>
      <dgm:spPr/>
    </dgm:pt>
    <dgm:pt modelId="{EDA85D35-0FED-4519-9D6B-E03F5149C16A}" type="pres">
      <dgm:prSet presAssocID="{CC471870-A55B-4BA7-8A5B-BA121FB9DB13}" presName="parentText" presStyleLbl="node1" presStyleIdx="1" presStyleCnt="2">
        <dgm:presLayoutVars>
          <dgm:chMax val="0"/>
          <dgm:bulletEnabled val="1"/>
        </dgm:presLayoutVars>
      </dgm:prSet>
      <dgm:spPr/>
      <dgm:t>
        <a:bodyPr/>
        <a:lstStyle/>
        <a:p>
          <a:pPr rtl="1"/>
          <a:endParaRPr lang="ar-SA"/>
        </a:p>
      </dgm:t>
    </dgm:pt>
  </dgm:ptLst>
  <dgm:cxnLst>
    <dgm:cxn modelId="{CB6F2CCC-E79D-4CED-A1BD-C6831E525271}" srcId="{1FA673C1-E55F-4250-84CD-1282AD3503AB}" destId="{A01154C8-5388-427F-A342-45B06A9C8255}" srcOrd="0" destOrd="0" parTransId="{22708F54-E3BA-4E29-BB6E-6C508FB0B4E9}" sibTransId="{F9B448EE-174A-42B5-9CC0-2E57B8998744}"/>
    <dgm:cxn modelId="{0E07CC57-DC17-423A-9960-C5069A016E14}" srcId="{1FA673C1-E55F-4250-84CD-1282AD3503AB}" destId="{CC471870-A55B-4BA7-8A5B-BA121FB9DB13}" srcOrd="1" destOrd="0" parTransId="{BE3F2E1E-6FCE-417D-B687-F9E3198B9663}" sibTransId="{68CB09B0-9C69-4BF8-BFFE-4D7D3A2C1ED3}"/>
    <dgm:cxn modelId="{D0F30722-6276-45A6-99C0-302F28B1DA2C}" type="presOf" srcId="{CC471870-A55B-4BA7-8A5B-BA121FB9DB13}" destId="{EDA85D35-0FED-4519-9D6B-E03F5149C16A}" srcOrd="0" destOrd="0" presId="urn:microsoft.com/office/officeart/2005/8/layout/vList2"/>
    <dgm:cxn modelId="{1BE1BD16-4ED6-4DFB-8E9C-5FF117B92C09}" type="presOf" srcId="{1FA673C1-E55F-4250-84CD-1282AD3503AB}" destId="{0001E778-9A19-4DE5-ADEA-0DABC92452B9}" srcOrd="0" destOrd="0" presId="urn:microsoft.com/office/officeart/2005/8/layout/vList2"/>
    <dgm:cxn modelId="{8BAC1320-BD99-454F-A0EB-54163D41CEF7}" type="presOf" srcId="{A01154C8-5388-427F-A342-45B06A9C8255}" destId="{6B98478C-C566-4C40-BC28-CBE4C91921A3}" srcOrd="0" destOrd="0" presId="urn:microsoft.com/office/officeart/2005/8/layout/vList2"/>
    <dgm:cxn modelId="{3ABADED9-6A65-40A9-AD92-01157A090BAA}" type="presParOf" srcId="{0001E778-9A19-4DE5-ADEA-0DABC92452B9}" destId="{6B98478C-C566-4C40-BC28-CBE4C91921A3}" srcOrd="0" destOrd="0" presId="urn:microsoft.com/office/officeart/2005/8/layout/vList2"/>
    <dgm:cxn modelId="{6D3EDFA4-163E-4BB2-B10E-23A2A3D746BE}" type="presParOf" srcId="{0001E778-9A19-4DE5-ADEA-0DABC92452B9}" destId="{DCDC93AF-92C1-4FEE-9A29-B3D9E89BC646}" srcOrd="1" destOrd="0" presId="urn:microsoft.com/office/officeart/2005/8/layout/vList2"/>
    <dgm:cxn modelId="{EABF39B0-4EB8-43EF-BDCC-7960477381BE}" type="presParOf" srcId="{0001E778-9A19-4DE5-ADEA-0DABC92452B9}" destId="{EDA85D35-0FED-4519-9D6B-E03F5149C16A}"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E3B2762-074A-4D96-BA31-061F4CE47D42}"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IQ"/>
        </a:p>
      </dgm:t>
    </dgm:pt>
    <dgm:pt modelId="{4F8B46D6-C8DA-4472-BC8D-CB443C558620}">
      <dgm:prSet custT="1"/>
      <dgm:spPr/>
      <dgm:t>
        <a:bodyPr/>
        <a:lstStyle/>
        <a:p>
          <a:pPr algn="just" rtl="1"/>
          <a:r>
            <a:rPr lang="ar-IQ" sz="2000" b="1" dirty="0" smtClean="0">
              <a:solidFill>
                <a:srgbClr val="FF0000"/>
              </a:solidFill>
              <a:cs typeface="PT Simple Bold Ruled" pitchFamily="2" charset="-78"/>
            </a:rPr>
            <a:t>يعد دستور 2005 مرحلة متقدمة في تأريخ التشريع والديمقراطية في العراق, لأنه تمتع بالعديد من المزايا لعصرية, ومن اهمها عرضه على الاستفتاء وتمت مناقشته مناقشتاً مطولة من قبل اللجنة الدستورية والجمعية الوطنية التي تمثل البرلمان في حينه </a:t>
          </a:r>
          <a:r>
            <a:rPr lang="ar-SA" sz="2000" b="1" dirty="0" smtClean="0">
              <a:solidFill>
                <a:srgbClr val="FF0000"/>
              </a:solidFill>
              <a:cs typeface="PT Simple Bold Ruled" pitchFamily="2" charset="-78"/>
            </a:rPr>
            <a:t>وفيما يتعلق بالرقابة الدستورية فإنها أقرت إنشاء محكمة عليا مهمتها النظر في دستورية القوانين، بالإضافة إلى المهام الأخرى، التي تمارسها المحاكم الاتحادية العليا أو الدستورية أو حتى المجالس والهيئات الدستورية في الدول المختلفة ، وفي صدر الفصل الثالث من الدستور، الذي خصص للسلطة القضائية ، جعل المحكمة الاتحادية جزء من مؤسسات السلطة القضائية</a:t>
          </a:r>
          <a:r>
            <a:rPr lang="ar-IQ" sz="2000" b="1" dirty="0" smtClean="0">
              <a:solidFill>
                <a:srgbClr val="FF0000"/>
              </a:solidFill>
              <a:cs typeface="PT Simple Bold Ruled" pitchFamily="2" charset="-78"/>
            </a:rPr>
            <a:t>, ثم فصل اختصاصها والية تشكيلها , على وفق ما جاء في المواد(94,92) و بذلك سنتناول  تشكيل المحكمة الاتحادية العليا في دستور 2005 واهم الاحكام التي وردت فيه , فيما يتعلق بتشكيل المحكمة.</a:t>
          </a:r>
          <a:endParaRPr lang="ar-IQ" sz="2000" b="1" dirty="0">
            <a:solidFill>
              <a:srgbClr val="FF0000"/>
            </a:solidFill>
            <a:cs typeface="PT Simple Bold Ruled" pitchFamily="2" charset="-78"/>
          </a:endParaRPr>
        </a:p>
      </dgm:t>
    </dgm:pt>
    <dgm:pt modelId="{0E6D75CB-0C7A-4DCF-BB10-00E3FFB26BF0}" type="parTrans" cxnId="{E3CCAA6B-BEA3-4421-AAAE-294473493A32}">
      <dgm:prSet/>
      <dgm:spPr/>
      <dgm:t>
        <a:bodyPr/>
        <a:lstStyle/>
        <a:p>
          <a:pPr rtl="1"/>
          <a:endParaRPr lang="ar-IQ"/>
        </a:p>
      </dgm:t>
    </dgm:pt>
    <dgm:pt modelId="{7E419444-0A0D-473B-BEDD-CC03C3E74826}" type="sibTrans" cxnId="{E3CCAA6B-BEA3-4421-AAAE-294473493A32}">
      <dgm:prSet/>
      <dgm:spPr/>
      <dgm:t>
        <a:bodyPr/>
        <a:lstStyle/>
        <a:p>
          <a:pPr rtl="1"/>
          <a:endParaRPr lang="ar-IQ"/>
        </a:p>
      </dgm:t>
    </dgm:pt>
    <dgm:pt modelId="{1EE0D4FB-513A-441A-894E-6C1C233528EB}" type="pres">
      <dgm:prSet presAssocID="{7E3B2762-074A-4D96-BA31-061F4CE47D42}" presName="linear" presStyleCnt="0">
        <dgm:presLayoutVars>
          <dgm:animLvl val="lvl"/>
          <dgm:resizeHandles val="exact"/>
        </dgm:presLayoutVars>
      </dgm:prSet>
      <dgm:spPr/>
      <dgm:t>
        <a:bodyPr/>
        <a:lstStyle/>
        <a:p>
          <a:pPr rtl="1"/>
          <a:endParaRPr lang="ar-SA"/>
        </a:p>
      </dgm:t>
    </dgm:pt>
    <dgm:pt modelId="{D61912C5-A4FD-4360-8BCB-61131690A5F0}" type="pres">
      <dgm:prSet presAssocID="{4F8B46D6-C8DA-4472-BC8D-CB443C558620}" presName="parentText" presStyleLbl="node1" presStyleIdx="0" presStyleCnt="1" custScaleY="1314197" custLinFactNeighborY="38016">
        <dgm:presLayoutVars>
          <dgm:chMax val="0"/>
          <dgm:bulletEnabled val="1"/>
        </dgm:presLayoutVars>
      </dgm:prSet>
      <dgm:spPr/>
      <dgm:t>
        <a:bodyPr/>
        <a:lstStyle/>
        <a:p>
          <a:pPr rtl="1"/>
          <a:endParaRPr lang="ar-SA"/>
        </a:p>
      </dgm:t>
    </dgm:pt>
  </dgm:ptLst>
  <dgm:cxnLst>
    <dgm:cxn modelId="{E3CCAA6B-BEA3-4421-AAAE-294473493A32}" srcId="{7E3B2762-074A-4D96-BA31-061F4CE47D42}" destId="{4F8B46D6-C8DA-4472-BC8D-CB443C558620}" srcOrd="0" destOrd="0" parTransId="{0E6D75CB-0C7A-4DCF-BB10-00E3FFB26BF0}" sibTransId="{7E419444-0A0D-473B-BEDD-CC03C3E74826}"/>
    <dgm:cxn modelId="{3583F168-788E-45F9-88E7-19E6C2F94372}" type="presOf" srcId="{4F8B46D6-C8DA-4472-BC8D-CB443C558620}" destId="{D61912C5-A4FD-4360-8BCB-61131690A5F0}" srcOrd="0" destOrd="0" presId="urn:microsoft.com/office/officeart/2005/8/layout/vList2"/>
    <dgm:cxn modelId="{7A249B66-4CCD-441E-A9C1-2E32B87820A8}" type="presOf" srcId="{7E3B2762-074A-4D96-BA31-061F4CE47D42}" destId="{1EE0D4FB-513A-441A-894E-6C1C233528EB}" srcOrd="0" destOrd="0" presId="urn:microsoft.com/office/officeart/2005/8/layout/vList2"/>
    <dgm:cxn modelId="{CDA50D57-2A66-42AE-8B3C-F1140568CB06}" type="presParOf" srcId="{1EE0D4FB-513A-441A-894E-6C1C233528EB}" destId="{D61912C5-A4FD-4360-8BCB-61131690A5F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C0B4FA1-99ED-47B7-BAE9-8F193A7F78E3}"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D224BB12-1A93-4E73-BD66-37A722FDCC3F}">
      <dgm:prSet/>
      <dgm:spPr/>
      <dgm:t>
        <a:bodyPr/>
        <a:lstStyle/>
        <a:p>
          <a:pPr algn="just" rtl="1"/>
          <a:r>
            <a:rPr lang="ar-IQ" b="1" dirty="0" smtClean="0">
              <a:solidFill>
                <a:schemeClr val="tx2">
                  <a:lumMod val="50000"/>
                </a:schemeClr>
              </a:solidFill>
              <a:cs typeface="PT Simple Bold Ruled" pitchFamily="2" charset="-78"/>
            </a:rPr>
            <a:t>تأسست المحكمة الاتحادية العليا استجابة لرغبة قضائية وشعبية مشروعة وذلك لتأمين رقابة حاكمة على دستورية التشريعات والقرارات ذات الطابع العام التي تصدر عن السلطتين التشريعية والتنفيذية التي تمس كيان الوطن وحقوق المواطن العامة والخاصة, حيث لم يشهد العراق في تأريخه الحديث ومنذ تشكيل الحكم الوطني محكمة دستورية دائمة تتولى هذه المهمة حتى سنة 2005,حيث اصدرت الحكومة الانتقالية بصفتها التشريعية القانون رقم 30 لسنة 2005(قانون المحكمة الاتحادية العليا) التي أستقيت احكامه من التجربة العراقية وتجارب الدول العربية والاجنبية ونشر في الوقائع العراقية بالعدد(3996) الصادر بتأريخ 17/3/2005, الذي ما زال نافذاً بأحكامه الى الوقت الحاضر استناداً الى احكام المادة (130) من دستور جمهورية العراق لسنة 2005, حيث نص الدستور العراقي لسنة 2005 على تشكيل المحكمة الاتحادية العليا على ان تنظم وفق قانون(ولم يصدر هذا الاخير) يحدد اليه تشكيلها, وكما بينت سلفاً بقى القانون رقم 30 لسنة 2005 نافذاً الى الوقت الحاضر </a:t>
          </a:r>
          <a:r>
            <a:rPr lang="ar-IQ" dirty="0" smtClean="0">
              <a:solidFill>
                <a:srgbClr val="FF0000"/>
              </a:solidFill>
              <a:cs typeface="PT Simple Bold Ruled" pitchFamily="2" charset="-78"/>
            </a:rPr>
            <a:t>ومن هذا المنطلق نقسم المطلب الى فرعين نخصص الفرع الاول لبيان تشكيل المحكمة وفق قانون رقم (30) لسنة 2005 ,الفرع الثاني لتوضيح تشكيل المحكمة وفق قانونها الداخلي رقم(1) لسنة 2005</a:t>
          </a:r>
          <a:r>
            <a:rPr lang="ar-IQ" dirty="0" smtClean="0"/>
            <a:t> </a:t>
          </a:r>
          <a:endParaRPr lang="ar-IQ" dirty="0"/>
        </a:p>
      </dgm:t>
    </dgm:pt>
    <dgm:pt modelId="{B9DBCC98-33F4-48BF-BB97-2E8A40718807}" type="parTrans" cxnId="{433C1362-E074-4040-84B4-FFFE08F979FB}">
      <dgm:prSet/>
      <dgm:spPr/>
      <dgm:t>
        <a:bodyPr/>
        <a:lstStyle/>
        <a:p>
          <a:pPr rtl="1"/>
          <a:endParaRPr lang="ar-IQ"/>
        </a:p>
      </dgm:t>
    </dgm:pt>
    <dgm:pt modelId="{6EA9C076-9D27-4A76-88E5-D73C3419DA56}" type="sibTrans" cxnId="{433C1362-E074-4040-84B4-FFFE08F979FB}">
      <dgm:prSet/>
      <dgm:spPr/>
      <dgm:t>
        <a:bodyPr/>
        <a:lstStyle/>
        <a:p>
          <a:pPr rtl="1"/>
          <a:endParaRPr lang="ar-IQ"/>
        </a:p>
      </dgm:t>
    </dgm:pt>
    <dgm:pt modelId="{291FCAB0-C796-4894-A943-2C93606B7DC7}" type="pres">
      <dgm:prSet presAssocID="{AC0B4FA1-99ED-47B7-BAE9-8F193A7F78E3}" presName="linear" presStyleCnt="0">
        <dgm:presLayoutVars>
          <dgm:animLvl val="lvl"/>
          <dgm:resizeHandles val="exact"/>
        </dgm:presLayoutVars>
      </dgm:prSet>
      <dgm:spPr/>
      <dgm:t>
        <a:bodyPr/>
        <a:lstStyle/>
        <a:p>
          <a:pPr rtl="1"/>
          <a:endParaRPr lang="ar-SA"/>
        </a:p>
      </dgm:t>
    </dgm:pt>
    <dgm:pt modelId="{6AC90AB5-5C96-406E-8147-FBDE86B27887}" type="pres">
      <dgm:prSet presAssocID="{D224BB12-1A93-4E73-BD66-37A722FDCC3F}" presName="parentText" presStyleLbl="node1" presStyleIdx="0" presStyleCnt="1">
        <dgm:presLayoutVars>
          <dgm:chMax val="0"/>
          <dgm:bulletEnabled val="1"/>
        </dgm:presLayoutVars>
      </dgm:prSet>
      <dgm:spPr/>
      <dgm:t>
        <a:bodyPr/>
        <a:lstStyle/>
        <a:p>
          <a:pPr rtl="1"/>
          <a:endParaRPr lang="ar-SA"/>
        </a:p>
      </dgm:t>
    </dgm:pt>
  </dgm:ptLst>
  <dgm:cxnLst>
    <dgm:cxn modelId="{9F3325F3-3EBB-4927-AB6B-06255635C3FE}" type="presOf" srcId="{D224BB12-1A93-4E73-BD66-37A722FDCC3F}" destId="{6AC90AB5-5C96-406E-8147-FBDE86B27887}" srcOrd="0" destOrd="0" presId="urn:microsoft.com/office/officeart/2005/8/layout/vList2"/>
    <dgm:cxn modelId="{433C1362-E074-4040-84B4-FFFE08F979FB}" srcId="{AC0B4FA1-99ED-47B7-BAE9-8F193A7F78E3}" destId="{D224BB12-1A93-4E73-BD66-37A722FDCC3F}" srcOrd="0" destOrd="0" parTransId="{B9DBCC98-33F4-48BF-BB97-2E8A40718807}" sibTransId="{6EA9C076-9D27-4A76-88E5-D73C3419DA56}"/>
    <dgm:cxn modelId="{A731890C-20C3-4A45-9345-F563D5E10E77}" type="presOf" srcId="{AC0B4FA1-99ED-47B7-BAE9-8F193A7F78E3}" destId="{291FCAB0-C796-4894-A943-2C93606B7DC7}" srcOrd="0" destOrd="0" presId="urn:microsoft.com/office/officeart/2005/8/layout/vList2"/>
    <dgm:cxn modelId="{C4AA83EF-7EEE-4E94-99B2-E5801D5830A4}" type="presParOf" srcId="{291FCAB0-C796-4894-A943-2C93606B7DC7}" destId="{6AC90AB5-5C96-406E-8147-FBDE86B2788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81BBC1-6897-4AF2-A0D9-BCFE629CD36D}"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pPr rtl="1"/>
          <a:endParaRPr lang="ar-IQ"/>
        </a:p>
      </dgm:t>
    </dgm:pt>
    <dgm:pt modelId="{CD85ED43-EDF7-4D8B-9D92-9B3687DD339A}">
      <dgm:prSet custT="1"/>
      <dgm:spPr/>
      <dgm:t>
        <a:bodyPr/>
        <a:lstStyle/>
        <a:p>
          <a:pPr rtl="1"/>
          <a:r>
            <a:rPr lang="ar-IQ" sz="2000" b="1" dirty="0" smtClean="0">
              <a:solidFill>
                <a:srgbClr val="FFFF00"/>
              </a:solidFill>
              <a:cs typeface="PT Simple Bold Ruled" pitchFamily="2" charset="-78"/>
            </a:rPr>
            <a:t>.</a:t>
          </a:r>
          <a:endParaRPr lang="ar-IQ" sz="2000" dirty="0">
            <a:solidFill>
              <a:srgbClr val="FFFF00"/>
            </a:solidFill>
            <a:cs typeface="PT Simple Bold Ruled" pitchFamily="2" charset="-78"/>
          </a:endParaRPr>
        </a:p>
      </dgm:t>
    </dgm:pt>
    <dgm:pt modelId="{F9321A7D-A729-4E6D-94E3-2B56C5D64A1A}" type="parTrans" cxnId="{E7E92DCC-9EA8-469B-B832-8E345AE3796F}">
      <dgm:prSet/>
      <dgm:spPr/>
      <dgm:t>
        <a:bodyPr/>
        <a:lstStyle/>
        <a:p>
          <a:pPr rtl="1"/>
          <a:endParaRPr lang="ar-IQ"/>
        </a:p>
      </dgm:t>
    </dgm:pt>
    <dgm:pt modelId="{C8C70F98-BE64-4FC3-933F-19AAF10CF81B}" type="sibTrans" cxnId="{E7E92DCC-9EA8-469B-B832-8E345AE3796F}">
      <dgm:prSet/>
      <dgm:spPr/>
      <dgm:t>
        <a:bodyPr/>
        <a:lstStyle/>
        <a:p>
          <a:pPr rtl="1"/>
          <a:endParaRPr lang="ar-IQ"/>
        </a:p>
      </dgm:t>
    </dgm:pt>
    <dgm:pt modelId="{D8EA6468-2602-49EB-B4D1-BD9C716C5370}">
      <dgm:prSet custT="1"/>
      <dgm:spPr/>
      <dgm:t>
        <a:bodyPr/>
        <a:lstStyle/>
        <a:p>
          <a:pPr rtl="1"/>
          <a:r>
            <a:rPr lang="ar-IQ" sz="2000" b="1" dirty="0" smtClean="0">
              <a:solidFill>
                <a:srgbClr val="FFFF00"/>
              </a:solidFill>
            </a:rPr>
            <a:t>م.م كاظم </a:t>
          </a:r>
          <a:r>
            <a:rPr lang="ar-IQ" sz="2000" b="1" dirty="0" smtClean="0">
              <a:solidFill>
                <a:srgbClr val="FFFF00"/>
              </a:solidFill>
            </a:rPr>
            <a:t>محمد عبد الرضا ذياب </a:t>
          </a:r>
          <a:endParaRPr lang="ar-IQ" sz="2000" dirty="0">
            <a:solidFill>
              <a:srgbClr val="FFFF00"/>
            </a:solidFill>
          </a:endParaRPr>
        </a:p>
      </dgm:t>
    </dgm:pt>
    <dgm:pt modelId="{CF9B5470-789F-4D6B-8F4C-D74EF97F2F13}" type="parTrans" cxnId="{6A2BFFFA-D406-497A-AF36-30C01AC3064E}">
      <dgm:prSet/>
      <dgm:spPr/>
      <dgm:t>
        <a:bodyPr/>
        <a:lstStyle/>
        <a:p>
          <a:pPr rtl="1"/>
          <a:endParaRPr lang="ar-IQ"/>
        </a:p>
      </dgm:t>
    </dgm:pt>
    <dgm:pt modelId="{5C94C82E-32DB-4F30-8689-DFCB4B78932D}" type="sibTrans" cxnId="{6A2BFFFA-D406-497A-AF36-30C01AC3064E}">
      <dgm:prSet/>
      <dgm:spPr/>
      <dgm:t>
        <a:bodyPr/>
        <a:lstStyle/>
        <a:p>
          <a:pPr rtl="1"/>
          <a:endParaRPr lang="ar-IQ"/>
        </a:p>
      </dgm:t>
    </dgm:pt>
    <dgm:pt modelId="{27D286EA-AAE8-4A78-AAD2-C3146087D7AC}">
      <dgm:prSet custT="1"/>
      <dgm:spPr/>
      <dgm:t>
        <a:bodyPr/>
        <a:lstStyle/>
        <a:p>
          <a:pPr rtl="1"/>
          <a:r>
            <a:rPr lang="ar-IQ" sz="2000" b="1" dirty="0" smtClean="0">
              <a:solidFill>
                <a:srgbClr val="FFFF00"/>
              </a:solidFill>
            </a:rPr>
            <a:t>المادة حقوق الانسان </a:t>
          </a:r>
          <a:endParaRPr lang="ar-IQ" sz="2000" dirty="0">
            <a:solidFill>
              <a:srgbClr val="FFFF00"/>
            </a:solidFill>
          </a:endParaRPr>
        </a:p>
      </dgm:t>
    </dgm:pt>
    <dgm:pt modelId="{522D38E8-F54A-499C-AF95-A0900436C3FB}" type="parTrans" cxnId="{E8218883-1A52-4F30-9359-E0A2359C9170}">
      <dgm:prSet/>
      <dgm:spPr/>
      <dgm:t>
        <a:bodyPr/>
        <a:lstStyle/>
        <a:p>
          <a:pPr rtl="1"/>
          <a:endParaRPr lang="ar-IQ"/>
        </a:p>
      </dgm:t>
    </dgm:pt>
    <dgm:pt modelId="{C68A9586-E72A-429C-982D-B8D903228D02}" type="sibTrans" cxnId="{E8218883-1A52-4F30-9359-E0A2359C9170}">
      <dgm:prSet/>
      <dgm:spPr/>
      <dgm:t>
        <a:bodyPr/>
        <a:lstStyle/>
        <a:p>
          <a:pPr rtl="1"/>
          <a:endParaRPr lang="ar-IQ"/>
        </a:p>
      </dgm:t>
    </dgm:pt>
    <dgm:pt modelId="{F7F8764C-DB0A-4808-A6DC-38844E1D993F}" type="pres">
      <dgm:prSet presAssocID="{B581BBC1-6897-4AF2-A0D9-BCFE629CD36D}" presName="cycle" presStyleCnt="0">
        <dgm:presLayoutVars>
          <dgm:dir/>
          <dgm:resizeHandles val="exact"/>
        </dgm:presLayoutVars>
      </dgm:prSet>
      <dgm:spPr/>
      <dgm:t>
        <a:bodyPr/>
        <a:lstStyle/>
        <a:p>
          <a:pPr rtl="1"/>
          <a:endParaRPr lang="ar-SA"/>
        </a:p>
      </dgm:t>
    </dgm:pt>
    <dgm:pt modelId="{4C3D916C-D83C-4DA5-BAAA-355AA57694D8}" type="pres">
      <dgm:prSet presAssocID="{CD85ED43-EDF7-4D8B-9D92-9B3687DD339A}" presName="node" presStyleLbl="node1" presStyleIdx="0" presStyleCnt="3" custScaleX="166373" custScaleY="157786">
        <dgm:presLayoutVars>
          <dgm:bulletEnabled val="1"/>
        </dgm:presLayoutVars>
      </dgm:prSet>
      <dgm:spPr/>
      <dgm:t>
        <a:bodyPr/>
        <a:lstStyle/>
        <a:p>
          <a:pPr rtl="1"/>
          <a:endParaRPr lang="ar-SA"/>
        </a:p>
      </dgm:t>
    </dgm:pt>
    <dgm:pt modelId="{D7A84EED-6F75-4251-924D-DBE2C9D28C4D}" type="pres">
      <dgm:prSet presAssocID="{CD85ED43-EDF7-4D8B-9D92-9B3687DD339A}" presName="spNode" presStyleCnt="0"/>
      <dgm:spPr/>
    </dgm:pt>
    <dgm:pt modelId="{07D9C390-0FBD-455E-9D18-5EC3C0B49051}" type="pres">
      <dgm:prSet presAssocID="{C8C70F98-BE64-4FC3-933F-19AAF10CF81B}" presName="sibTrans" presStyleLbl="sibTrans1D1" presStyleIdx="0" presStyleCnt="3"/>
      <dgm:spPr/>
      <dgm:t>
        <a:bodyPr/>
        <a:lstStyle/>
        <a:p>
          <a:pPr rtl="1"/>
          <a:endParaRPr lang="ar-SA"/>
        </a:p>
      </dgm:t>
    </dgm:pt>
    <dgm:pt modelId="{D34A9FB7-2863-44D6-ABC4-6A309FA3E033}" type="pres">
      <dgm:prSet presAssocID="{D8EA6468-2602-49EB-B4D1-BD9C716C5370}" presName="node" presStyleLbl="node1" presStyleIdx="1" presStyleCnt="3">
        <dgm:presLayoutVars>
          <dgm:bulletEnabled val="1"/>
        </dgm:presLayoutVars>
      </dgm:prSet>
      <dgm:spPr/>
      <dgm:t>
        <a:bodyPr/>
        <a:lstStyle/>
        <a:p>
          <a:pPr rtl="1"/>
          <a:endParaRPr lang="ar-SA"/>
        </a:p>
      </dgm:t>
    </dgm:pt>
    <dgm:pt modelId="{5E7B19BD-D5AC-4C45-9C5B-6DB3A9216246}" type="pres">
      <dgm:prSet presAssocID="{D8EA6468-2602-49EB-B4D1-BD9C716C5370}" presName="spNode" presStyleCnt="0"/>
      <dgm:spPr/>
    </dgm:pt>
    <dgm:pt modelId="{CF6BDABF-401C-4341-9470-41E416178DC9}" type="pres">
      <dgm:prSet presAssocID="{5C94C82E-32DB-4F30-8689-DFCB4B78932D}" presName="sibTrans" presStyleLbl="sibTrans1D1" presStyleIdx="1" presStyleCnt="3"/>
      <dgm:spPr/>
      <dgm:t>
        <a:bodyPr/>
        <a:lstStyle/>
        <a:p>
          <a:pPr rtl="1"/>
          <a:endParaRPr lang="ar-SA"/>
        </a:p>
      </dgm:t>
    </dgm:pt>
    <dgm:pt modelId="{CFD49642-4D17-4D99-98A9-0E8894415D82}" type="pres">
      <dgm:prSet presAssocID="{27D286EA-AAE8-4A78-AAD2-C3146087D7AC}" presName="node" presStyleLbl="node1" presStyleIdx="2" presStyleCnt="3" custRadScaleRad="99908" custRadScaleInc="-587">
        <dgm:presLayoutVars>
          <dgm:bulletEnabled val="1"/>
        </dgm:presLayoutVars>
      </dgm:prSet>
      <dgm:spPr/>
      <dgm:t>
        <a:bodyPr/>
        <a:lstStyle/>
        <a:p>
          <a:pPr rtl="1"/>
          <a:endParaRPr lang="ar-SA"/>
        </a:p>
      </dgm:t>
    </dgm:pt>
    <dgm:pt modelId="{F0747C50-4194-41C5-A2BF-8412103517BF}" type="pres">
      <dgm:prSet presAssocID="{27D286EA-AAE8-4A78-AAD2-C3146087D7AC}" presName="spNode" presStyleCnt="0"/>
      <dgm:spPr/>
    </dgm:pt>
    <dgm:pt modelId="{B7004B7F-04F4-41A2-ABE3-74B705DD8B98}" type="pres">
      <dgm:prSet presAssocID="{C68A9586-E72A-429C-982D-B8D903228D02}" presName="sibTrans" presStyleLbl="sibTrans1D1" presStyleIdx="2" presStyleCnt="3"/>
      <dgm:spPr/>
      <dgm:t>
        <a:bodyPr/>
        <a:lstStyle/>
        <a:p>
          <a:pPr rtl="1"/>
          <a:endParaRPr lang="ar-SA"/>
        </a:p>
      </dgm:t>
    </dgm:pt>
  </dgm:ptLst>
  <dgm:cxnLst>
    <dgm:cxn modelId="{BFD2B3BF-4796-4F32-BC07-6F1FA5CD37D3}" type="presOf" srcId="{CD85ED43-EDF7-4D8B-9D92-9B3687DD339A}" destId="{4C3D916C-D83C-4DA5-BAAA-355AA57694D8}" srcOrd="0" destOrd="0" presId="urn:microsoft.com/office/officeart/2005/8/layout/cycle6"/>
    <dgm:cxn modelId="{D309E9BF-9CE6-4D9E-AD48-383FD1EF5B93}" type="presOf" srcId="{C8C70F98-BE64-4FC3-933F-19AAF10CF81B}" destId="{07D9C390-0FBD-455E-9D18-5EC3C0B49051}" srcOrd="0" destOrd="0" presId="urn:microsoft.com/office/officeart/2005/8/layout/cycle6"/>
    <dgm:cxn modelId="{4E0EB881-2A53-42F2-BF67-3076618D1D71}" type="presOf" srcId="{C68A9586-E72A-429C-982D-B8D903228D02}" destId="{B7004B7F-04F4-41A2-ABE3-74B705DD8B98}" srcOrd="0" destOrd="0" presId="urn:microsoft.com/office/officeart/2005/8/layout/cycle6"/>
    <dgm:cxn modelId="{6A2BFFFA-D406-497A-AF36-30C01AC3064E}" srcId="{B581BBC1-6897-4AF2-A0D9-BCFE629CD36D}" destId="{D8EA6468-2602-49EB-B4D1-BD9C716C5370}" srcOrd="1" destOrd="0" parTransId="{CF9B5470-789F-4D6B-8F4C-D74EF97F2F13}" sibTransId="{5C94C82E-32DB-4F30-8689-DFCB4B78932D}"/>
    <dgm:cxn modelId="{E7FD7839-9210-4855-9C62-A4FA655B6647}" type="presOf" srcId="{27D286EA-AAE8-4A78-AAD2-C3146087D7AC}" destId="{CFD49642-4D17-4D99-98A9-0E8894415D82}" srcOrd="0" destOrd="0" presId="urn:microsoft.com/office/officeart/2005/8/layout/cycle6"/>
    <dgm:cxn modelId="{E7E92DCC-9EA8-469B-B832-8E345AE3796F}" srcId="{B581BBC1-6897-4AF2-A0D9-BCFE629CD36D}" destId="{CD85ED43-EDF7-4D8B-9D92-9B3687DD339A}" srcOrd="0" destOrd="0" parTransId="{F9321A7D-A729-4E6D-94E3-2B56C5D64A1A}" sibTransId="{C8C70F98-BE64-4FC3-933F-19AAF10CF81B}"/>
    <dgm:cxn modelId="{78A74E58-BA47-4CE8-97E3-BBCD267F9F11}" type="presOf" srcId="{D8EA6468-2602-49EB-B4D1-BD9C716C5370}" destId="{D34A9FB7-2863-44D6-ABC4-6A309FA3E033}" srcOrd="0" destOrd="0" presId="urn:microsoft.com/office/officeart/2005/8/layout/cycle6"/>
    <dgm:cxn modelId="{E8218883-1A52-4F30-9359-E0A2359C9170}" srcId="{B581BBC1-6897-4AF2-A0D9-BCFE629CD36D}" destId="{27D286EA-AAE8-4A78-AAD2-C3146087D7AC}" srcOrd="2" destOrd="0" parTransId="{522D38E8-F54A-499C-AF95-A0900436C3FB}" sibTransId="{C68A9586-E72A-429C-982D-B8D903228D02}"/>
    <dgm:cxn modelId="{0C73891B-8E2A-466C-B7D7-F4AFAABD9573}" type="presOf" srcId="{B581BBC1-6897-4AF2-A0D9-BCFE629CD36D}" destId="{F7F8764C-DB0A-4808-A6DC-38844E1D993F}" srcOrd="0" destOrd="0" presId="urn:microsoft.com/office/officeart/2005/8/layout/cycle6"/>
    <dgm:cxn modelId="{543CEC7E-77ED-426B-9FC1-6596DDDA1409}" type="presOf" srcId="{5C94C82E-32DB-4F30-8689-DFCB4B78932D}" destId="{CF6BDABF-401C-4341-9470-41E416178DC9}" srcOrd="0" destOrd="0" presId="urn:microsoft.com/office/officeart/2005/8/layout/cycle6"/>
    <dgm:cxn modelId="{73017D92-F863-4B41-B081-DBED6437AF5B}" type="presParOf" srcId="{F7F8764C-DB0A-4808-A6DC-38844E1D993F}" destId="{4C3D916C-D83C-4DA5-BAAA-355AA57694D8}" srcOrd="0" destOrd="0" presId="urn:microsoft.com/office/officeart/2005/8/layout/cycle6"/>
    <dgm:cxn modelId="{2EAFF108-8683-42D5-B206-ABE648F17B2A}" type="presParOf" srcId="{F7F8764C-DB0A-4808-A6DC-38844E1D993F}" destId="{D7A84EED-6F75-4251-924D-DBE2C9D28C4D}" srcOrd="1" destOrd="0" presId="urn:microsoft.com/office/officeart/2005/8/layout/cycle6"/>
    <dgm:cxn modelId="{BDBFCD52-2A9D-4D4F-BC4E-E6E9DCA19BBA}" type="presParOf" srcId="{F7F8764C-DB0A-4808-A6DC-38844E1D993F}" destId="{07D9C390-0FBD-455E-9D18-5EC3C0B49051}" srcOrd="2" destOrd="0" presId="urn:microsoft.com/office/officeart/2005/8/layout/cycle6"/>
    <dgm:cxn modelId="{4248A834-6D28-46E9-A08E-487E0A937A59}" type="presParOf" srcId="{F7F8764C-DB0A-4808-A6DC-38844E1D993F}" destId="{D34A9FB7-2863-44D6-ABC4-6A309FA3E033}" srcOrd="3" destOrd="0" presId="urn:microsoft.com/office/officeart/2005/8/layout/cycle6"/>
    <dgm:cxn modelId="{A87DB1CE-B7C6-4B47-BB47-790703192C73}" type="presParOf" srcId="{F7F8764C-DB0A-4808-A6DC-38844E1D993F}" destId="{5E7B19BD-D5AC-4C45-9C5B-6DB3A9216246}" srcOrd="4" destOrd="0" presId="urn:microsoft.com/office/officeart/2005/8/layout/cycle6"/>
    <dgm:cxn modelId="{0E282579-7FF1-41BF-9FD6-116A42129A0C}" type="presParOf" srcId="{F7F8764C-DB0A-4808-A6DC-38844E1D993F}" destId="{CF6BDABF-401C-4341-9470-41E416178DC9}" srcOrd="5" destOrd="0" presId="urn:microsoft.com/office/officeart/2005/8/layout/cycle6"/>
    <dgm:cxn modelId="{A801D9B8-33D2-4ED5-B5A8-B49A0FAE156A}" type="presParOf" srcId="{F7F8764C-DB0A-4808-A6DC-38844E1D993F}" destId="{CFD49642-4D17-4D99-98A9-0E8894415D82}" srcOrd="6" destOrd="0" presId="urn:microsoft.com/office/officeart/2005/8/layout/cycle6"/>
    <dgm:cxn modelId="{CB94A93D-A87E-470C-AA27-4881C15DB84F}" type="presParOf" srcId="{F7F8764C-DB0A-4808-A6DC-38844E1D993F}" destId="{F0747C50-4194-41C5-A2BF-8412103517BF}" srcOrd="7" destOrd="0" presId="urn:microsoft.com/office/officeart/2005/8/layout/cycle6"/>
    <dgm:cxn modelId="{EF5D0DA6-A84F-41E8-8B3D-0E5D9176017C}" type="presParOf" srcId="{F7F8764C-DB0A-4808-A6DC-38844E1D993F}" destId="{B7004B7F-04F4-41A2-ABE3-74B705DD8B98}" srcOrd="8" destOrd="0" presId="urn:microsoft.com/office/officeart/2005/8/layout/cycle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1F7A9D-8281-446E-8939-8F0EE05CBBB4}"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IQ"/>
        </a:p>
      </dgm:t>
    </dgm:pt>
    <dgm:pt modelId="{793ED865-B3D2-4FF8-8DA2-38F93EE6866E}">
      <dgm:prSet/>
      <dgm:spPr>
        <a:gradFill rotWithShape="0">
          <a:gsLst>
            <a:gs pos="0">
              <a:schemeClr val="accent1">
                <a:lumMod val="20000"/>
                <a:lumOff val="8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gradFill>
      </dgm:spPr>
      <dgm:t>
        <a:bodyPr/>
        <a:lstStyle/>
        <a:p>
          <a:pPr algn="ctr" rtl="1"/>
          <a:r>
            <a:rPr lang="ar-IQ" b="0" i="0" baseline="0" dirty="0" smtClean="0">
              <a:solidFill>
                <a:schemeClr val="accent6">
                  <a:lumMod val="75000"/>
                </a:schemeClr>
              </a:solidFill>
            </a:rPr>
            <a:t>المقدمة</a:t>
          </a:r>
          <a:endParaRPr lang="ar-IQ" dirty="0">
            <a:solidFill>
              <a:schemeClr val="accent6">
                <a:lumMod val="75000"/>
              </a:schemeClr>
            </a:solidFill>
          </a:endParaRPr>
        </a:p>
      </dgm:t>
    </dgm:pt>
    <dgm:pt modelId="{EE7FE9E8-E2C9-4AA6-9A0C-76568B5B00F3}" type="parTrans" cxnId="{EFCB5878-EAD2-40B1-817D-48139EBC94CB}">
      <dgm:prSet/>
      <dgm:spPr/>
      <dgm:t>
        <a:bodyPr/>
        <a:lstStyle/>
        <a:p>
          <a:pPr rtl="1"/>
          <a:endParaRPr lang="ar-IQ"/>
        </a:p>
      </dgm:t>
    </dgm:pt>
    <dgm:pt modelId="{2045917B-0702-4EC3-AF4F-FCA5C4948DF4}" type="sibTrans" cxnId="{EFCB5878-EAD2-40B1-817D-48139EBC94CB}">
      <dgm:prSet/>
      <dgm:spPr/>
      <dgm:t>
        <a:bodyPr/>
        <a:lstStyle/>
        <a:p>
          <a:pPr rtl="1"/>
          <a:endParaRPr lang="ar-IQ"/>
        </a:p>
      </dgm:t>
    </dgm:pt>
    <dgm:pt modelId="{BEEB54EC-753E-4432-8DBC-96F51A649574}" type="pres">
      <dgm:prSet presAssocID="{981F7A9D-8281-446E-8939-8F0EE05CBBB4}" presName="linear" presStyleCnt="0">
        <dgm:presLayoutVars>
          <dgm:animLvl val="lvl"/>
          <dgm:resizeHandles val="exact"/>
        </dgm:presLayoutVars>
      </dgm:prSet>
      <dgm:spPr/>
      <dgm:t>
        <a:bodyPr/>
        <a:lstStyle/>
        <a:p>
          <a:pPr rtl="1"/>
          <a:endParaRPr lang="ar-SA"/>
        </a:p>
      </dgm:t>
    </dgm:pt>
    <dgm:pt modelId="{F95E203D-FCB4-4E78-A2C0-F558A08B6130}" type="pres">
      <dgm:prSet presAssocID="{793ED865-B3D2-4FF8-8DA2-38F93EE6866E}" presName="parentText" presStyleLbl="node1" presStyleIdx="0" presStyleCnt="1" custLinFactNeighborX="1876" custLinFactNeighborY="882">
        <dgm:presLayoutVars>
          <dgm:chMax val="0"/>
          <dgm:bulletEnabled val="1"/>
        </dgm:presLayoutVars>
      </dgm:prSet>
      <dgm:spPr/>
      <dgm:t>
        <a:bodyPr/>
        <a:lstStyle/>
        <a:p>
          <a:pPr rtl="1"/>
          <a:endParaRPr lang="ar-SA"/>
        </a:p>
      </dgm:t>
    </dgm:pt>
  </dgm:ptLst>
  <dgm:cxnLst>
    <dgm:cxn modelId="{E5110A13-14C0-462A-8833-404F3838B2EC}" type="presOf" srcId="{981F7A9D-8281-446E-8939-8F0EE05CBBB4}" destId="{BEEB54EC-753E-4432-8DBC-96F51A649574}" srcOrd="0" destOrd="0" presId="urn:microsoft.com/office/officeart/2005/8/layout/vList2"/>
    <dgm:cxn modelId="{B6C8399F-2BE0-4969-8CC4-8DD08676CC79}" type="presOf" srcId="{793ED865-B3D2-4FF8-8DA2-38F93EE6866E}" destId="{F95E203D-FCB4-4E78-A2C0-F558A08B6130}" srcOrd="0" destOrd="0" presId="urn:microsoft.com/office/officeart/2005/8/layout/vList2"/>
    <dgm:cxn modelId="{EFCB5878-EAD2-40B1-817D-48139EBC94CB}" srcId="{981F7A9D-8281-446E-8939-8F0EE05CBBB4}" destId="{793ED865-B3D2-4FF8-8DA2-38F93EE6866E}" srcOrd="0" destOrd="0" parTransId="{EE7FE9E8-E2C9-4AA6-9A0C-76568B5B00F3}" sibTransId="{2045917B-0702-4EC3-AF4F-FCA5C4948DF4}"/>
    <dgm:cxn modelId="{719199A2-F529-497B-9BB1-048C0C4A4326}" type="presParOf" srcId="{BEEB54EC-753E-4432-8DBC-96F51A649574}" destId="{F95E203D-FCB4-4E78-A2C0-F558A08B613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049916-35F2-4F7D-8AAF-5876D12046A8}" type="doc">
      <dgm:prSet loTypeId="urn:microsoft.com/office/officeart/2005/8/layout/vList2" loCatId="list" qsTypeId="urn:microsoft.com/office/officeart/2005/8/quickstyle/3d4" qsCatId="3D" csTypeId="urn:microsoft.com/office/officeart/2005/8/colors/accent1_2" csCatId="accent1" phldr="1"/>
      <dgm:spPr/>
      <dgm:t>
        <a:bodyPr/>
        <a:lstStyle/>
        <a:p>
          <a:pPr rtl="1"/>
          <a:endParaRPr lang="ar-IQ"/>
        </a:p>
      </dgm:t>
    </dgm:pt>
    <dgm:pt modelId="{B21E3991-9788-4F99-BB8E-D3698B24DC94}">
      <dgm:prSet custT="1"/>
      <dgm:spPr>
        <a:gradFill rotWithShape="0">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dgm:spPr>
      <dgm:t>
        <a:bodyPr/>
        <a:lstStyle/>
        <a:p>
          <a:pPr algn="just" rtl="1"/>
          <a:r>
            <a:rPr lang="ar-SA" sz="2000" b="1" dirty="0" smtClean="0">
              <a:solidFill>
                <a:schemeClr val="tx2"/>
              </a:solidFill>
            </a:rPr>
            <a:t>لا شك ان التطورات السياسية والدستورية التي شهدها العراق وما صاحبه من تحول في تركيبة الدولة من بسيطة الى اتحادية وحلول النظام البرلماني بدل النظام الرئاسي ,فضلا عن اعتماد الفصل بين السلطات واشاعة احترام مبدا الحقوق والحريات العامة التي تجسدت بقانون ادارة الدولة للمرحلة الانتقالية لسنة 2004 وكذلك في دستور 2005 وايجاد دستور يسمو على جميع القوانين والسلطات الاخرى في الدولة , كل هذا ادى الى خلق شعور بضرورة المحافظة على هذه المكاسب من خلال ايجاد هيئة مستقلة يقع على عاتقها تحقيق هذه الاهداف , وهذه الهيئة تتمثل بالمحكمة الاتحادية العليا والتي بدورها تتولى مراقبة ما يصدر عن السلطة التشريعية من قوانين او ما تتخذه  الهيئة التنفيذية من اعمال كالأنظمة والتعليمات والقرارات وغيرها من اعمال السلطة التنفيذية والغاء ما يتعارض مع الدستور </a:t>
          </a:r>
          <a:r>
            <a:rPr lang="ar-SA" sz="1800" dirty="0" smtClean="0">
              <a:solidFill>
                <a:srgbClr val="FFFF00"/>
              </a:solidFill>
            </a:rPr>
            <a:t>.</a:t>
          </a:r>
          <a:endParaRPr lang="ar-IQ" sz="1800" dirty="0">
            <a:solidFill>
              <a:srgbClr val="FFFF00"/>
            </a:solidFill>
          </a:endParaRPr>
        </a:p>
      </dgm:t>
    </dgm:pt>
    <dgm:pt modelId="{2B1F8C90-95E7-4DFC-B244-F26A848B08DF}" type="parTrans" cxnId="{09F39CCC-EB6E-4820-BC5D-45A507CCE1A4}">
      <dgm:prSet/>
      <dgm:spPr/>
      <dgm:t>
        <a:bodyPr/>
        <a:lstStyle/>
        <a:p>
          <a:pPr rtl="1"/>
          <a:endParaRPr lang="ar-IQ"/>
        </a:p>
      </dgm:t>
    </dgm:pt>
    <dgm:pt modelId="{EA4931E5-08FF-40B7-8CEB-F5219C53A3C0}" type="sibTrans" cxnId="{09F39CCC-EB6E-4820-BC5D-45A507CCE1A4}">
      <dgm:prSet/>
      <dgm:spPr/>
      <dgm:t>
        <a:bodyPr/>
        <a:lstStyle/>
        <a:p>
          <a:pPr rtl="1"/>
          <a:endParaRPr lang="ar-IQ"/>
        </a:p>
      </dgm:t>
    </dgm:pt>
    <dgm:pt modelId="{16A5D056-3CCA-4BCF-9C85-E141543D4E39}">
      <dgm:prSet custT="1"/>
      <dgm:spPr>
        <a:gradFill rotWithShape="0">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dgm:spPr>
      <dgm:t>
        <a:bodyPr/>
        <a:lstStyle/>
        <a:p>
          <a:pPr rtl="1"/>
          <a:r>
            <a:rPr lang="ar-SA" sz="2000" b="1" dirty="0" smtClean="0">
              <a:solidFill>
                <a:schemeClr val="tx1"/>
              </a:solidFill>
            </a:rPr>
            <a:t>وعليه نجد المشرع العراقي قد استحدث هيئة قضائية عليا مستقلة ومحايدة لا تتأثر باي انتماء حزبي او سياسي فاختار لها افضل القضاة خبرة وعلما وسلوكا , تتمثل بالمحكمة الاتحادية العليا اذ نص دستور المرحلة الانتقالية على في مادته (44/أ) على ان يجري تشكيل محكمة بالعراق بقانون تسمى المحكمة الاتحادية العليا, كما ان دستور 2005 اكد وجود هذه المحكمة واحال تنظيمها الى قانون خاص وهو قانون المحكمة رقم 30 لسنة 2005 فضلا عن النظام الداخلي رقم(1) لسنة 2005 وبهذا اراد المشرع  من وراء ذلك ان يبين وجود دولة قانونية</a:t>
          </a:r>
          <a:r>
            <a:rPr lang="ar-IQ" sz="1700" dirty="0" smtClean="0">
              <a:solidFill>
                <a:srgbClr val="FFFF00"/>
              </a:solidFill>
            </a:rPr>
            <a:t>..</a:t>
          </a:r>
          <a:endParaRPr lang="ar-IQ" sz="1700" dirty="0">
            <a:solidFill>
              <a:srgbClr val="FFFF00"/>
            </a:solidFill>
          </a:endParaRPr>
        </a:p>
      </dgm:t>
    </dgm:pt>
    <dgm:pt modelId="{635ECF1B-B012-4D07-89B4-AF5D5CA0F61D}" type="parTrans" cxnId="{410AC6F8-D7AD-4199-960E-343DA52F23B6}">
      <dgm:prSet/>
      <dgm:spPr/>
      <dgm:t>
        <a:bodyPr/>
        <a:lstStyle/>
        <a:p>
          <a:pPr rtl="1"/>
          <a:endParaRPr lang="ar-IQ"/>
        </a:p>
      </dgm:t>
    </dgm:pt>
    <dgm:pt modelId="{3B073A34-85F1-46CC-8689-080A1E496FFD}" type="sibTrans" cxnId="{410AC6F8-D7AD-4199-960E-343DA52F23B6}">
      <dgm:prSet/>
      <dgm:spPr/>
      <dgm:t>
        <a:bodyPr/>
        <a:lstStyle/>
        <a:p>
          <a:pPr rtl="1"/>
          <a:endParaRPr lang="ar-IQ"/>
        </a:p>
      </dgm:t>
    </dgm:pt>
    <dgm:pt modelId="{36B8C87A-EDAE-4BD7-9CCA-73E5846686B9}" type="pres">
      <dgm:prSet presAssocID="{CA049916-35F2-4F7D-8AAF-5876D12046A8}" presName="linear" presStyleCnt="0">
        <dgm:presLayoutVars>
          <dgm:animLvl val="lvl"/>
          <dgm:resizeHandles val="exact"/>
        </dgm:presLayoutVars>
      </dgm:prSet>
      <dgm:spPr/>
      <dgm:t>
        <a:bodyPr/>
        <a:lstStyle/>
        <a:p>
          <a:pPr rtl="1"/>
          <a:endParaRPr lang="ar-SA"/>
        </a:p>
      </dgm:t>
    </dgm:pt>
    <dgm:pt modelId="{A7C1B1E4-3311-40E4-A434-068ABF5A9C34}" type="pres">
      <dgm:prSet presAssocID="{B21E3991-9788-4F99-BB8E-D3698B24DC94}" presName="parentText" presStyleLbl="node1" presStyleIdx="0" presStyleCnt="2" custScaleY="108415">
        <dgm:presLayoutVars>
          <dgm:chMax val="0"/>
          <dgm:bulletEnabled val="1"/>
        </dgm:presLayoutVars>
      </dgm:prSet>
      <dgm:spPr/>
      <dgm:t>
        <a:bodyPr/>
        <a:lstStyle/>
        <a:p>
          <a:pPr rtl="1"/>
          <a:endParaRPr lang="ar-SA"/>
        </a:p>
      </dgm:t>
    </dgm:pt>
    <dgm:pt modelId="{883F578D-F63B-4DE9-A838-1611E5ED5BC6}" type="pres">
      <dgm:prSet presAssocID="{EA4931E5-08FF-40B7-8CEB-F5219C53A3C0}" presName="spacer" presStyleCnt="0"/>
      <dgm:spPr/>
    </dgm:pt>
    <dgm:pt modelId="{86333704-8355-4EE1-A441-06D009C91A01}" type="pres">
      <dgm:prSet presAssocID="{16A5D056-3CCA-4BCF-9C85-E141543D4E39}" presName="parentText" presStyleLbl="node1" presStyleIdx="1" presStyleCnt="2" custScaleY="66635" custLinFactNeighborY="53751">
        <dgm:presLayoutVars>
          <dgm:chMax val="0"/>
          <dgm:bulletEnabled val="1"/>
        </dgm:presLayoutVars>
      </dgm:prSet>
      <dgm:spPr/>
      <dgm:t>
        <a:bodyPr/>
        <a:lstStyle/>
        <a:p>
          <a:pPr rtl="1"/>
          <a:endParaRPr lang="ar-SA"/>
        </a:p>
      </dgm:t>
    </dgm:pt>
  </dgm:ptLst>
  <dgm:cxnLst>
    <dgm:cxn modelId="{09F39CCC-EB6E-4820-BC5D-45A507CCE1A4}" srcId="{CA049916-35F2-4F7D-8AAF-5876D12046A8}" destId="{B21E3991-9788-4F99-BB8E-D3698B24DC94}" srcOrd="0" destOrd="0" parTransId="{2B1F8C90-95E7-4DFC-B244-F26A848B08DF}" sibTransId="{EA4931E5-08FF-40B7-8CEB-F5219C53A3C0}"/>
    <dgm:cxn modelId="{18B5DF89-AF9D-4BD7-8139-B9AF7621FE9D}" type="presOf" srcId="{CA049916-35F2-4F7D-8AAF-5876D12046A8}" destId="{36B8C87A-EDAE-4BD7-9CCA-73E5846686B9}" srcOrd="0" destOrd="0" presId="urn:microsoft.com/office/officeart/2005/8/layout/vList2"/>
    <dgm:cxn modelId="{C1AF2824-4E84-48CF-AC4D-B856D4CA1178}" type="presOf" srcId="{16A5D056-3CCA-4BCF-9C85-E141543D4E39}" destId="{86333704-8355-4EE1-A441-06D009C91A01}" srcOrd="0" destOrd="0" presId="urn:microsoft.com/office/officeart/2005/8/layout/vList2"/>
    <dgm:cxn modelId="{410AC6F8-D7AD-4199-960E-343DA52F23B6}" srcId="{CA049916-35F2-4F7D-8AAF-5876D12046A8}" destId="{16A5D056-3CCA-4BCF-9C85-E141543D4E39}" srcOrd="1" destOrd="0" parTransId="{635ECF1B-B012-4D07-89B4-AF5D5CA0F61D}" sibTransId="{3B073A34-85F1-46CC-8689-080A1E496FFD}"/>
    <dgm:cxn modelId="{091234FA-3C56-4059-AFCE-1AB6776E7A8A}" type="presOf" srcId="{B21E3991-9788-4F99-BB8E-D3698B24DC94}" destId="{A7C1B1E4-3311-40E4-A434-068ABF5A9C34}" srcOrd="0" destOrd="0" presId="urn:microsoft.com/office/officeart/2005/8/layout/vList2"/>
    <dgm:cxn modelId="{1D127FBD-5DDD-4E2B-A82A-3B2D96B64967}" type="presParOf" srcId="{36B8C87A-EDAE-4BD7-9CCA-73E5846686B9}" destId="{A7C1B1E4-3311-40E4-A434-068ABF5A9C34}" srcOrd="0" destOrd="0" presId="urn:microsoft.com/office/officeart/2005/8/layout/vList2"/>
    <dgm:cxn modelId="{E885B272-658A-4CAD-A537-2A700B8B7DCD}" type="presParOf" srcId="{36B8C87A-EDAE-4BD7-9CCA-73E5846686B9}" destId="{883F578D-F63B-4DE9-A838-1611E5ED5BC6}" srcOrd="1" destOrd="0" presId="urn:microsoft.com/office/officeart/2005/8/layout/vList2"/>
    <dgm:cxn modelId="{55B311F9-B8FC-496E-B954-54DDF13DCA6C}" type="presParOf" srcId="{36B8C87A-EDAE-4BD7-9CCA-73E5846686B9}" destId="{86333704-8355-4EE1-A441-06D009C91A01}"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3ED62BD-D75A-4DB2-8ACE-C6741A3B7DF7}"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IQ"/>
        </a:p>
      </dgm:t>
    </dgm:pt>
    <dgm:pt modelId="{31AFA487-3A79-4DC2-8889-D76100B53A6D}">
      <dgm:prSet/>
      <dgm:spPr/>
      <dgm:t>
        <a:bodyPr/>
        <a:lstStyle/>
        <a:p>
          <a:pPr algn="just" rtl="1"/>
          <a:r>
            <a:rPr lang="ar-SA" b="1" dirty="0" smtClean="0"/>
            <a:t>ان ضرورة البحث تأتي من خلال وجود هذه المحكمة التي اصدرت العديد من الاحكام رغم مضي مدة قصيرة على </a:t>
          </a:r>
          <a:r>
            <a:rPr lang="ar-SA" b="1" dirty="0" err="1" smtClean="0"/>
            <a:t>نشوئها,كما</a:t>
          </a:r>
          <a:r>
            <a:rPr lang="ar-SA" b="1" dirty="0" smtClean="0"/>
            <a:t> ان القوانين المنظمة لعملها لعلها اعترتها الكثير </a:t>
          </a:r>
          <a:r>
            <a:rPr lang="ar-IQ" b="1" dirty="0" smtClean="0"/>
            <a:t>م</a:t>
          </a:r>
          <a:r>
            <a:rPr lang="ar-SA" b="1" dirty="0" smtClean="0"/>
            <a:t>ن الثغرات.</a:t>
          </a:r>
          <a:endParaRPr lang="ar-IQ" dirty="0"/>
        </a:p>
      </dgm:t>
    </dgm:pt>
    <dgm:pt modelId="{1BC7574B-A9A8-49E1-959C-73F0B9ED58EE}" type="parTrans" cxnId="{A483DF2B-E024-420B-8171-DD517180FEB6}">
      <dgm:prSet/>
      <dgm:spPr/>
      <dgm:t>
        <a:bodyPr/>
        <a:lstStyle/>
        <a:p>
          <a:pPr rtl="1"/>
          <a:endParaRPr lang="ar-IQ"/>
        </a:p>
      </dgm:t>
    </dgm:pt>
    <dgm:pt modelId="{F555D562-846A-43AD-AC6B-208E6DEF5FAE}" type="sibTrans" cxnId="{A483DF2B-E024-420B-8171-DD517180FEB6}">
      <dgm:prSet/>
      <dgm:spPr/>
      <dgm:t>
        <a:bodyPr/>
        <a:lstStyle/>
        <a:p>
          <a:pPr rtl="1"/>
          <a:endParaRPr lang="ar-IQ"/>
        </a:p>
      </dgm:t>
    </dgm:pt>
    <dgm:pt modelId="{2F1DB02C-2FC6-40DE-A225-9A085E86ACA3}" type="pres">
      <dgm:prSet presAssocID="{93ED62BD-D75A-4DB2-8ACE-C6741A3B7DF7}" presName="linear" presStyleCnt="0">
        <dgm:presLayoutVars>
          <dgm:animLvl val="lvl"/>
          <dgm:resizeHandles val="exact"/>
        </dgm:presLayoutVars>
      </dgm:prSet>
      <dgm:spPr/>
      <dgm:t>
        <a:bodyPr/>
        <a:lstStyle/>
        <a:p>
          <a:pPr rtl="1"/>
          <a:endParaRPr lang="ar-SA"/>
        </a:p>
      </dgm:t>
    </dgm:pt>
    <dgm:pt modelId="{07634144-8FFC-4E2C-A698-4F4E295FE0EF}" type="pres">
      <dgm:prSet presAssocID="{31AFA487-3A79-4DC2-8889-D76100B53A6D}" presName="parentText" presStyleLbl="node1" presStyleIdx="0" presStyleCnt="1" custLinFactNeighborY="1054">
        <dgm:presLayoutVars>
          <dgm:chMax val="0"/>
          <dgm:bulletEnabled val="1"/>
        </dgm:presLayoutVars>
      </dgm:prSet>
      <dgm:spPr/>
      <dgm:t>
        <a:bodyPr/>
        <a:lstStyle/>
        <a:p>
          <a:pPr rtl="1"/>
          <a:endParaRPr lang="ar-IQ"/>
        </a:p>
      </dgm:t>
    </dgm:pt>
  </dgm:ptLst>
  <dgm:cxnLst>
    <dgm:cxn modelId="{A483DF2B-E024-420B-8171-DD517180FEB6}" srcId="{93ED62BD-D75A-4DB2-8ACE-C6741A3B7DF7}" destId="{31AFA487-3A79-4DC2-8889-D76100B53A6D}" srcOrd="0" destOrd="0" parTransId="{1BC7574B-A9A8-49E1-959C-73F0B9ED58EE}" sibTransId="{F555D562-846A-43AD-AC6B-208E6DEF5FAE}"/>
    <dgm:cxn modelId="{DC14B78C-3B0A-4F9E-8E11-118C42429A18}" type="presOf" srcId="{31AFA487-3A79-4DC2-8889-D76100B53A6D}" destId="{07634144-8FFC-4E2C-A698-4F4E295FE0EF}" srcOrd="0" destOrd="0" presId="urn:microsoft.com/office/officeart/2005/8/layout/vList2"/>
    <dgm:cxn modelId="{C816A9E2-7114-4AD7-938F-DB86310FCB4A}" type="presOf" srcId="{93ED62BD-D75A-4DB2-8ACE-C6741A3B7DF7}" destId="{2F1DB02C-2FC6-40DE-A225-9A085E86ACA3}" srcOrd="0" destOrd="0" presId="urn:microsoft.com/office/officeart/2005/8/layout/vList2"/>
    <dgm:cxn modelId="{F0A06107-6477-405E-ACED-D669A3497816}" type="presParOf" srcId="{2F1DB02C-2FC6-40DE-A225-9A085E86ACA3}" destId="{07634144-8FFC-4E2C-A698-4F4E295FE0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99C319C-8FF4-47A8-8F81-443A649C3726}"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86057578-6DF9-4813-AD16-7CB5BCEDD88F}">
      <dgm:prSet/>
      <dgm:spPr/>
      <dgm:t>
        <a:bodyPr/>
        <a:lstStyle/>
        <a:p>
          <a:pPr algn="just" rtl="1"/>
          <a:r>
            <a:rPr lang="ar-EG" b="1" dirty="0" smtClean="0"/>
            <a:t>ان اشكالية البحث تكمن في تشكيل المحكمة الاتحادية العليا بين النص الدستوري والواقع العملي, بالإضافة الى أن المحكمة الاتحادية العليا تُعد محكمة قضاء دستوري متخصصة ومركزية , وتمارس اختصاصات دستورية وقانونية لذا فأن اشراك خبراء الفقه الاسلامي في تشكيل المحكمة يعد غير منطقي كما يرى بعض الفقهاء.</a:t>
          </a:r>
          <a:endParaRPr lang="ar-IQ" dirty="0"/>
        </a:p>
      </dgm:t>
    </dgm:pt>
    <dgm:pt modelId="{CC0D622B-334E-4BD8-9B54-EE1CCC36A649}" type="parTrans" cxnId="{1A532FF9-83F8-4394-9911-831AC2C25F63}">
      <dgm:prSet/>
      <dgm:spPr/>
      <dgm:t>
        <a:bodyPr/>
        <a:lstStyle/>
        <a:p>
          <a:pPr rtl="1"/>
          <a:endParaRPr lang="ar-IQ"/>
        </a:p>
      </dgm:t>
    </dgm:pt>
    <dgm:pt modelId="{ADCBE001-3F2D-4D33-98D5-A2A561C4B673}" type="sibTrans" cxnId="{1A532FF9-83F8-4394-9911-831AC2C25F63}">
      <dgm:prSet/>
      <dgm:spPr/>
      <dgm:t>
        <a:bodyPr/>
        <a:lstStyle/>
        <a:p>
          <a:pPr rtl="1"/>
          <a:endParaRPr lang="ar-IQ"/>
        </a:p>
      </dgm:t>
    </dgm:pt>
    <dgm:pt modelId="{76F2411A-1309-4BE0-AEC9-54B299510E2C}" type="pres">
      <dgm:prSet presAssocID="{399C319C-8FF4-47A8-8F81-443A649C3726}" presName="linear" presStyleCnt="0">
        <dgm:presLayoutVars>
          <dgm:animLvl val="lvl"/>
          <dgm:resizeHandles val="exact"/>
        </dgm:presLayoutVars>
      </dgm:prSet>
      <dgm:spPr/>
      <dgm:t>
        <a:bodyPr/>
        <a:lstStyle/>
        <a:p>
          <a:pPr rtl="1"/>
          <a:endParaRPr lang="ar-SA"/>
        </a:p>
      </dgm:t>
    </dgm:pt>
    <dgm:pt modelId="{76C4C5DF-0A27-4DAB-8597-0D3D1BF4210A}" type="pres">
      <dgm:prSet presAssocID="{86057578-6DF9-4813-AD16-7CB5BCEDD88F}" presName="parentText" presStyleLbl="node1" presStyleIdx="0" presStyleCnt="1" custLinFactNeighborX="-15" custLinFactNeighborY="2594">
        <dgm:presLayoutVars>
          <dgm:chMax val="0"/>
          <dgm:bulletEnabled val="1"/>
        </dgm:presLayoutVars>
      </dgm:prSet>
      <dgm:spPr/>
      <dgm:t>
        <a:bodyPr/>
        <a:lstStyle/>
        <a:p>
          <a:pPr rtl="1"/>
          <a:endParaRPr lang="ar-SA"/>
        </a:p>
      </dgm:t>
    </dgm:pt>
  </dgm:ptLst>
  <dgm:cxnLst>
    <dgm:cxn modelId="{764198B6-E427-4358-B49B-50AB9CEC26AD}" type="presOf" srcId="{399C319C-8FF4-47A8-8F81-443A649C3726}" destId="{76F2411A-1309-4BE0-AEC9-54B299510E2C}" srcOrd="0" destOrd="0" presId="urn:microsoft.com/office/officeart/2005/8/layout/vList2"/>
    <dgm:cxn modelId="{5F55E8A3-96CE-4AE6-BA10-8146D92046DD}" type="presOf" srcId="{86057578-6DF9-4813-AD16-7CB5BCEDD88F}" destId="{76C4C5DF-0A27-4DAB-8597-0D3D1BF4210A}" srcOrd="0" destOrd="0" presId="urn:microsoft.com/office/officeart/2005/8/layout/vList2"/>
    <dgm:cxn modelId="{1A532FF9-83F8-4394-9911-831AC2C25F63}" srcId="{399C319C-8FF4-47A8-8F81-443A649C3726}" destId="{86057578-6DF9-4813-AD16-7CB5BCEDD88F}" srcOrd="0" destOrd="0" parTransId="{CC0D622B-334E-4BD8-9B54-EE1CCC36A649}" sibTransId="{ADCBE001-3F2D-4D33-98D5-A2A561C4B673}"/>
    <dgm:cxn modelId="{91AAF74E-6413-4EEC-A712-89A3E4097698}" type="presParOf" srcId="{76F2411A-1309-4BE0-AEC9-54B299510E2C}" destId="{76C4C5DF-0A27-4DAB-8597-0D3D1BF4210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E38414-43AE-4F55-A13D-498D91985714}"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B72E2181-1632-4E5D-A864-BD673DBD85DC}">
      <dgm:prSet/>
      <dgm:spPr/>
      <dgm:t>
        <a:bodyPr/>
        <a:lstStyle/>
        <a:p>
          <a:pPr algn="just" rtl="1"/>
          <a:r>
            <a:rPr lang="ar-SA" dirty="0" smtClean="0"/>
            <a:t>ان الغاية من القضاء الدستوري تكمن بحمل المشرع على احترام القانون ومن ثم حماية الحقوق والحريات وتعزيز اسس الدولة القانونية واركانها .</a:t>
          </a:r>
          <a:endParaRPr lang="ar-IQ" dirty="0"/>
        </a:p>
      </dgm:t>
    </dgm:pt>
    <dgm:pt modelId="{F4D7FE01-70F1-45FB-BA9B-A53E28FE4873}" type="parTrans" cxnId="{3002F581-24F5-460A-94A8-8C2A5DB25A8D}">
      <dgm:prSet/>
      <dgm:spPr/>
      <dgm:t>
        <a:bodyPr/>
        <a:lstStyle/>
        <a:p>
          <a:pPr rtl="1"/>
          <a:endParaRPr lang="ar-IQ"/>
        </a:p>
      </dgm:t>
    </dgm:pt>
    <dgm:pt modelId="{0F951EB3-3668-4E11-9FE6-5D7A488E963C}" type="sibTrans" cxnId="{3002F581-24F5-460A-94A8-8C2A5DB25A8D}">
      <dgm:prSet/>
      <dgm:spPr/>
      <dgm:t>
        <a:bodyPr/>
        <a:lstStyle/>
        <a:p>
          <a:pPr rtl="1"/>
          <a:endParaRPr lang="ar-IQ"/>
        </a:p>
      </dgm:t>
    </dgm:pt>
    <dgm:pt modelId="{F5D3962E-6ACE-4617-A4E5-34E666301C55}" type="pres">
      <dgm:prSet presAssocID="{FFE38414-43AE-4F55-A13D-498D91985714}" presName="linear" presStyleCnt="0">
        <dgm:presLayoutVars>
          <dgm:animLvl val="lvl"/>
          <dgm:resizeHandles val="exact"/>
        </dgm:presLayoutVars>
      </dgm:prSet>
      <dgm:spPr/>
      <dgm:t>
        <a:bodyPr/>
        <a:lstStyle/>
        <a:p>
          <a:pPr rtl="1"/>
          <a:endParaRPr lang="ar-SA"/>
        </a:p>
      </dgm:t>
    </dgm:pt>
    <dgm:pt modelId="{FDE66959-8A64-4898-896D-322419B53159}" type="pres">
      <dgm:prSet presAssocID="{B72E2181-1632-4E5D-A864-BD673DBD85DC}" presName="parentText" presStyleLbl="node1" presStyleIdx="0" presStyleCnt="1" custLinFactNeighborY="1107">
        <dgm:presLayoutVars>
          <dgm:chMax val="0"/>
          <dgm:bulletEnabled val="1"/>
        </dgm:presLayoutVars>
      </dgm:prSet>
      <dgm:spPr/>
      <dgm:t>
        <a:bodyPr/>
        <a:lstStyle/>
        <a:p>
          <a:pPr rtl="1"/>
          <a:endParaRPr lang="ar-SA"/>
        </a:p>
      </dgm:t>
    </dgm:pt>
  </dgm:ptLst>
  <dgm:cxnLst>
    <dgm:cxn modelId="{C20B5B95-2D52-455F-BB8D-8FE1CD96F620}" type="presOf" srcId="{B72E2181-1632-4E5D-A864-BD673DBD85DC}" destId="{FDE66959-8A64-4898-896D-322419B53159}" srcOrd="0" destOrd="0" presId="urn:microsoft.com/office/officeart/2005/8/layout/vList2"/>
    <dgm:cxn modelId="{15EC314D-14E8-4A3D-A809-E9FF38191394}" type="presOf" srcId="{FFE38414-43AE-4F55-A13D-498D91985714}" destId="{F5D3962E-6ACE-4617-A4E5-34E666301C55}" srcOrd="0" destOrd="0" presId="urn:microsoft.com/office/officeart/2005/8/layout/vList2"/>
    <dgm:cxn modelId="{3002F581-24F5-460A-94A8-8C2A5DB25A8D}" srcId="{FFE38414-43AE-4F55-A13D-498D91985714}" destId="{B72E2181-1632-4E5D-A864-BD673DBD85DC}" srcOrd="0" destOrd="0" parTransId="{F4D7FE01-70F1-45FB-BA9B-A53E28FE4873}" sibTransId="{0F951EB3-3668-4E11-9FE6-5D7A488E963C}"/>
    <dgm:cxn modelId="{FDD0F8D0-EC60-43D6-9492-251FC78BBBCF}" type="presParOf" srcId="{F5D3962E-6ACE-4617-A4E5-34E666301C55}" destId="{FDE66959-8A64-4898-896D-322419B5315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961891A-1E9D-4DBB-9B73-39B4D85F3787}" type="doc">
      <dgm:prSet loTypeId="urn:microsoft.com/office/officeart/2005/8/layout/vList2" loCatId="list" qsTypeId="urn:microsoft.com/office/officeart/2005/8/quickstyle/simple3" qsCatId="simple" csTypeId="urn:microsoft.com/office/officeart/2005/8/colors/accent1_2" csCatId="accent1"/>
      <dgm:spPr/>
      <dgm:t>
        <a:bodyPr/>
        <a:lstStyle/>
        <a:p>
          <a:pPr rtl="1"/>
          <a:endParaRPr lang="ar-IQ"/>
        </a:p>
      </dgm:t>
    </dgm:pt>
    <dgm:pt modelId="{B8322084-7542-4883-95D9-8592B06D47D7}">
      <dgm:prSet/>
      <dgm:spPr/>
      <dgm:t>
        <a:bodyPr/>
        <a:lstStyle/>
        <a:p>
          <a:pPr algn="just" rtl="1"/>
          <a:r>
            <a:rPr lang="ar-SA" b="1" dirty="0" smtClean="0"/>
            <a:t>لغرض معالجة الموضوع قمنا باعتماد المنهج الاستقرائي والتحليلي للنصوص الدستورية وقانون المحكمة الاتحادية رقم 30 لسنة 2005 والنظام الداخلي للمحكمة الاتحادية العليا.</a:t>
          </a:r>
          <a:endParaRPr lang="ar-IQ" dirty="0"/>
        </a:p>
      </dgm:t>
    </dgm:pt>
    <dgm:pt modelId="{A936A82A-0B6A-4DE5-B5DF-9955A7E09F12}" type="parTrans" cxnId="{544E865E-C85D-4F09-ACC8-8CA785F7D412}">
      <dgm:prSet/>
      <dgm:spPr/>
      <dgm:t>
        <a:bodyPr/>
        <a:lstStyle/>
        <a:p>
          <a:pPr rtl="1"/>
          <a:endParaRPr lang="ar-IQ"/>
        </a:p>
      </dgm:t>
    </dgm:pt>
    <dgm:pt modelId="{153D1C97-DFD9-4757-94B9-F3311E6237BF}" type="sibTrans" cxnId="{544E865E-C85D-4F09-ACC8-8CA785F7D412}">
      <dgm:prSet/>
      <dgm:spPr/>
      <dgm:t>
        <a:bodyPr/>
        <a:lstStyle/>
        <a:p>
          <a:pPr rtl="1"/>
          <a:endParaRPr lang="ar-IQ"/>
        </a:p>
      </dgm:t>
    </dgm:pt>
    <dgm:pt modelId="{5AF74519-53E9-4874-8988-94FE882C5BA9}" type="pres">
      <dgm:prSet presAssocID="{0961891A-1E9D-4DBB-9B73-39B4D85F3787}" presName="linear" presStyleCnt="0">
        <dgm:presLayoutVars>
          <dgm:animLvl val="lvl"/>
          <dgm:resizeHandles val="exact"/>
        </dgm:presLayoutVars>
      </dgm:prSet>
      <dgm:spPr/>
      <dgm:t>
        <a:bodyPr/>
        <a:lstStyle/>
        <a:p>
          <a:pPr rtl="1"/>
          <a:endParaRPr lang="ar-SA"/>
        </a:p>
      </dgm:t>
    </dgm:pt>
    <dgm:pt modelId="{D66B22CF-CEA3-439B-97C7-3E73E3FDAAC5}" type="pres">
      <dgm:prSet presAssocID="{B8322084-7542-4883-95D9-8592B06D47D7}" presName="parentText" presStyleLbl="node1" presStyleIdx="0" presStyleCnt="1">
        <dgm:presLayoutVars>
          <dgm:chMax val="0"/>
          <dgm:bulletEnabled val="1"/>
        </dgm:presLayoutVars>
      </dgm:prSet>
      <dgm:spPr/>
      <dgm:t>
        <a:bodyPr/>
        <a:lstStyle/>
        <a:p>
          <a:pPr rtl="1"/>
          <a:endParaRPr lang="ar-SA"/>
        </a:p>
      </dgm:t>
    </dgm:pt>
  </dgm:ptLst>
  <dgm:cxnLst>
    <dgm:cxn modelId="{544E865E-C85D-4F09-ACC8-8CA785F7D412}" srcId="{0961891A-1E9D-4DBB-9B73-39B4D85F3787}" destId="{B8322084-7542-4883-95D9-8592B06D47D7}" srcOrd="0" destOrd="0" parTransId="{A936A82A-0B6A-4DE5-B5DF-9955A7E09F12}" sibTransId="{153D1C97-DFD9-4757-94B9-F3311E6237BF}"/>
    <dgm:cxn modelId="{7D080589-0267-4391-AE09-F193FEC74DF5}" type="presOf" srcId="{B8322084-7542-4883-95D9-8592B06D47D7}" destId="{D66B22CF-CEA3-439B-97C7-3E73E3FDAAC5}" srcOrd="0" destOrd="0" presId="urn:microsoft.com/office/officeart/2005/8/layout/vList2"/>
    <dgm:cxn modelId="{5115BC5F-D4EF-4662-85EC-C5FE96E67385}" type="presOf" srcId="{0961891A-1E9D-4DBB-9B73-39B4D85F3787}" destId="{5AF74519-53E9-4874-8988-94FE882C5BA9}" srcOrd="0" destOrd="0" presId="urn:microsoft.com/office/officeart/2005/8/layout/vList2"/>
    <dgm:cxn modelId="{38760B17-A5B8-4CD7-92AB-71D5D4071AC9}" type="presParOf" srcId="{5AF74519-53E9-4874-8988-94FE882C5BA9}" destId="{D66B22CF-CEA3-439B-97C7-3E73E3FDAAC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E924496-3B4C-492B-8662-E61ECC3A2A78}" type="doc">
      <dgm:prSet loTypeId="urn:microsoft.com/office/officeart/2005/8/layout/vList2" loCatId="list" qsTypeId="urn:microsoft.com/office/officeart/2005/8/quickstyle/simple3" qsCatId="simple" csTypeId="urn:microsoft.com/office/officeart/2005/8/colors/accent1_2" csCatId="accent1" phldr="1"/>
      <dgm:spPr/>
      <dgm:t>
        <a:bodyPr/>
        <a:lstStyle/>
        <a:p>
          <a:pPr rtl="1"/>
          <a:endParaRPr lang="ar-IQ"/>
        </a:p>
      </dgm:t>
    </dgm:pt>
    <dgm:pt modelId="{0AA07A30-2A28-4045-8AA1-4B9AA4D0B1EE}">
      <dgm:prSet/>
      <dgm:spPr/>
      <dgm:t>
        <a:bodyPr/>
        <a:lstStyle/>
        <a:p>
          <a:pPr algn="just" rtl="1"/>
          <a:r>
            <a:rPr lang="ar-IQ" b="1" dirty="0" smtClean="0"/>
            <a:t>تولتْ دساتير الدولة العراقية الحديثة بتنظيم المحاكم العليا او الدستورية فمنذ بداية تأسيس هذهِ الدولة في عام 1921, تضمن اول دستور للعراق وهو القانون الاساسي لسنة 1925 انشاء المحكمة الاتحادية العليا وكذلك نظم دستور 21 ايلول 1968 المحكمة الدستورية العليا ,وصدر قانون خاص بها, ثم تلت ذلك مرحلة خلت فيها الدساتير العراقية من تنظيم تلك المحاكم , وبعد التحول الذي حصل في العراق منذ 9/4/2003, كان لابد من ايجاد هيئة مستقلة  تتولى مهمة ضمان احترام الدستور وترسيخ مبدأ سيادة القانون والحيلولة دون قيام السلطة التشريعية او السلطة التنفيذية بمخالفة المبادئ الاساسية او النصوص الواردة في الدستور والفصل في المنازعات التي تنشأ بين السلطات, وهذه الهيئة تتمثل بالمحكمة الاتحادية العليا والتي بدورها تتولى مراقبة ما يصدر من السلطة التشريعية , من قوانين او ما تتخذه السلطة التنفيذية من اعمال كالانظمة والتعليمات والقرارات وغيرها من اعمال السلطة التنفيذية والغاء ما يتعارض مع الدستور.</a:t>
          </a:r>
          <a:endParaRPr lang="ar-IQ" dirty="0"/>
        </a:p>
      </dgm:t>
    </dgm:pt>
    <dgm:pt modelId="{FFD434C1-7B41-450E-8869-C337E35742F8}" type="parTrans" cxnId="{68EA9926-A9C0-4867-B027-8118D18B94D4}">
      <dgm:prSet/>
      <dgm:spPr/>
      <dgm:t>
        <a:bodyPr/>
        <a:lstStyle/>
        <a:p>
          <a:pPr rtl="1"/>
          <a:endParaRPr lang="ar-IQ"/>
        </a:p>
      </dgm:t>
    </dgm:pt>
    <dgm:pt modelId="{DF9832EB-436C-4B82-BE8A-134D79DDDD34}" type="sibTrans" cxnId="{68EA9926-A9C0-4867-B027-8118D18B94D4}">
      <dgm:prSet/>
      <dgm:spPr/>
      <dgm:t>
        <a:bodyPr/>
        <a:lstStyle/>
        <a:p>
          <a:pPr rtl="1"/>
          <a:endParaRPr lang="ar-IQ"/>
        </a:p>
      </dgm:t>
    </dgm:pt>
    <dgm:pt modelId="{0B70E989-4876-4908-9EA4-FBB401FCCD96}" type="pres">
      <dgm:prSet presAssocID="{BE924496-3B4C-492B-8662-E61ECC3A2A78}" presName="linear" presStyleCnt="0">
        <dgm:presLayoutVars>
          <dgm:animLvl val="lvl"/>
          <dgm:resizeHandles val="exact"/>
        </dgm:presLayoutVars>
      </dgm:prSet>
      <dgm:spPr/>
      <dgm:t>
        <a:bodyPr/>
        <a:lstStyle/>
        <a:p>
          <a:pPr rtl="1"/>
          <a:endParaRPr lang="ar-SA"/>
        </a:p>
      </dgm:t>
    </dgm:pt>
    <dgm:pt modelId="{37E3B8FD-8174-4EA1-9017-A2DF3D68F2E4}" type="pres">
      <dgm:prSet presAssocID="{0AA07A30-2A28-4045-8AA1-4B9AA4D0B1EE}" presName="parentText" presStyleLbl="node1" presStyleIdx="0" presStyleCnt="1">
        <dgm:presLayoutVars>
          <dgm:chMax val="0"/>
          <dgm:bulletEnabled val="1"/>
        </dgm:presLayoutVars>
      </dgm:prSet>
      <dgm:spPr/>
      <dgm:t>
        <a:bodyPr/>
        <a:lstStyle/>
        <a:p>
          <a:pPr rtl="1"/>
          <a:endParaRPr lang="ar-SA"/>
        </a:p>
      </dgm:t>
    </dgm:pt>
  </dgm:ptLst>
  <dgm:cxnLst>
    <dgm:cxn modelId="{98D056C9-FCA6-4EA3-867E-BCF1EC8AA910}" type="presOf" srcId="{BE924496-3B4C-492B-8662-E61ECC3A2A78}" destId="{0B70E989-4876-4908-9EA4-FBB401FCCD96}" srcOrd="0" destOrd="0" presId="urn:microsoft.com/office/officeart/2005/8/layout/vList2"/>
    <dgm:cxn modelId="{89359CC0-1A52-4024-BD24-AA09A744CF3A}" type="presOf" srcId="{0AA07A30-2A28-4045-8AA1-4B9AA4D0B1EE}" destId="{37E3B8FD-8174-4EA1-9017-A2DF3D68F2E4}" srcOrd="0" destOrd="0" presId="urn:microsoft.com/office/officeart/2005/8/layout/vList2"/>
    <dgm:cxn modelId="{68EA9926-A9C0-4867-B027-8118D18B94D4}" srcId="{BE924496-3B4C-492B-8662-E61ECC3A2A78}" destId="{0AA07A30-2A28-4045-8AA1-4B9AA4D0B1EE}" srcOrd="0" destOrd="0" parTransId="{FFD434C1-7B41-450E-8869-C337E35742F8}" sibTransId="{DF9832EB-436C-4B82-BE8A-134D79DDDD34}"/>
    <dgm:cxn modelId="{BA01B1F2-7A91-40E4-A426-094ED6C37AFB}" type="presParOf" srcId="{0B70E989-4876-4908-9EA4-FBB401FCCD96}" destId="{37E3B8FD-8174-4EA1-9017-A2DF3D68F2E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D4E862-BB2C-443F-A4C7-2A433C433D73}">
      <dsp:nvSpPr>
        <dsp:cNvPr id="0" name=""/>
        <dsp:cNvSpPr/>
      </dsp:nvSpPr>
      <dsp:spPr>
        <a:xfrm>
          <a:off x="0" y="9900"/>
          <a:ext cx="8229600" cy="11231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r" defTabSz="2133600" rtl="1">
            <a:lnSpc>
              <a:spcPct val="90000"/>
            </a:lnSpc>
            <a:spcBef>
              <a:spcPct val="0"/>
            </a:spcBef>
            <a:spcAft>
              <a:spcPct val="35000"/>
            </a:spcAft>
          </a:pPr>
          <a:r>
            <a:rPr lang="ar-IQ" sz="4800" b="1" i="0" kern="1200" baseline="0" dirty="0" smtClean="0"/>
            <a:t>الضمانات الدستورية </a:t>
          </a:r>
          <a:endParaRPr lang="ar-IQ" sz="4800" kern="1200" dirty="0"/>
        </a:p>
      </dsp:txBody>
      <dsp:txXfrm>
        <a:off x="54830" y="64730"/>
        <a:ext cx="8119940" cy="101353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1A836-4249-4185-B759-A73957F489DA}">
      <dsp:nvSpPr>
        <dsp:cNvPr id="0" name=""/>
        <dsp:cNvSpPr/>
      </dsp:nvSpPr>
      <dsp:spPr>
        <a:xfrm>
          <a:off x="0" y="110969"/>
          <a:ext cx="8229600" cy="12870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0" tIns="209550" rIns="209550" bIns="209550" numCol="1" spcCol="1270" anchor="ctr" anchorCtr="0">
          <a:noAutofit/>
        </a:bodyPr>
        <a:lstStyle/>
        <a:p>
          <a:pPr lvl="0" algn="r" defTabSz="2444750" rtl="1">
            <a:lnSpc>
              <a:spcPct val="90000"/>
            </a:lnSpc>
            <a:spcBef>
              <a:spcPct val="0"/>
            </a:spcBef>
            <a:spcAft>
              <a:spcPct val="35000"/>
            </a:spcAft>
          </a:pPr>
          <a:r>
            <a:rPr lang="ar-IQ" sz="5500" b="1" kern="1200" smtClean="0"/>
            <a:t>التعريف بالمحكمة الاتحادية العليا</a:t>
          </a:r>
          <a:endParaRPr lang="ar-IQ" sz="5500" kern="1200"/>
        </a:p>
      </dsp:txBody>
      <dsp:txXfrm>
        <a:off x="62826" y="173795"/>
        <a:ext cx="8103948" cy="1161348"/>
      </dsp:txXfrm>
    </dsp:sp>
    <dsp:sp modelId="{5195F73B-8D67-47F8-ADA0-C520A9087523}">
      <dsp:nvSpPr>
        <dsp:cNvPr id="0" name=""/>
        <dsp:cNvSpPr/>
      </dsp:nvSpPr>
      <dsp:spPr>
        <a:xfrm>
          <a:off x="0" y="1397969"/>
          <a:ext cx="8229600" cy="30170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9850" rIns="391160" bIns="69850" numCol="1" spcCol="1270" anchor="t" anchorCtr="0">
          <a:noAutofit/>
        </a:bodyPr>
        <a:lstStyle/>
        <a:p>
          <a:pPr marL="285750" lvl="1" indent="-285750" algn="r" defTabSz="1911350" rtl="1">
            <a:lnSpc>
              <a:spcPct val="90000"/>
            </a:lnSpc>
            <a:spcBef>
              <a:spcPct val="0"/>
            </a:spcBef>
            <a:spcAft>
              <a:spcPct val="20000"/>
            </a:spcAft>
            <a:buChar char="••"/>
          </a:pPr>
          <a:r>
            <a:rPr lang="ar-IQ" sz="4300" kern="1200" dirty="0" smtClean="0"/>
            <a:t>ثمة معانٍ متعددة للمحكمة تتنوع هذه حسب الاستعمال اللغوي والاصطلاحي  وبذلك قد يختلف معنى المحكمة في اللغة عنه في الاصطلاح لذا سنبحث ذلك في فرعين </a:t>
          </a:r>
          <a:r>
            <a:rPr lang="ar-IQ" sz="4300" b="1" kern="1200" dirty="0" smtClean="0"/>
            <a:t> الاول في اللغة والثاني في الاصطلاح.</a:t>
          </a:r>
          <a:endParaRPr lang="ar-IQ" sz="4300" kern="1200" dirty="0"/>
        </a:p>
      </dsp:txBody>
      <dsp:txXfrm>
        <a:off x="0" y="1397969"/>
        <a:ext cx="8229600" cy="30170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E47288-02FE-428D-A58D-6CC07AE5C633}">
      <dsp:nvSpPr>
        <dsp:cNvPr id="0" name=""/>
        <dsp:cNvSpPr/>
      </dsp:nvSpPr>
      <dsp:spPr>
        <a:xfrm>
          <a:off x="0" y="447692"/>
          <a:ext cx="8229600" cy="11679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IQ" sz="2200" kern="1200" smtClean="0"/>
            <a:t>كلمة محكمة مصدرها الفعل الثلاثي (حَكَمَ) وجمعها محاكم , والمحكمة تعني هيئة قضائية تتولى الفصل في المنازعات , والمَحَكَمة مكان انعقاد هيئة القضاء  .</a:t>
          </a:r>
          <a:endParaRPr lang="ar-IQ" sz="2200" kern="1200"/>
        </a:p>
      </dsp:txBody>
      <dsp:txXfrm>
        <a:off x="57015" y="504707"/>
        <a:ext cx="8115570" cy="1053922"/>
      </dsp:txXfrm>
    </dsp:sp>
    <dsp:sp modelId="{BC6DDC6E-2EEA-4412-8970-8E69D56C7813}">
      <dsp:nvSpPr>
        <dsp:cNvPr id="0" name=""/>
        <dsp:cNvSpPr/>
      </dsp:nvSpPr>
      <dsp:spPr>
        <a:xfrm>
          <a:off x="0" y="1679005"/>
          <a:ext cx="8229600" cy="11679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IQ" sz="2200" kern="1200" smtClean="0"/>
            <a:t>وتعني ايضاً مجلسٌ يجري فيه النظر في الدعاوى, </a:t>
          </a:r>
          <a:r>
            <a:rPr lang="ar-SA" sz="2200" kern="1200" smtClean="0"/>
            <a:t>والله سبحانه وتعالى</a:t>
          </a:r>
          <a:r>
            <a:rPr lang="en-US" sz="2200" kern="1200" smtClean="0"/>
            <a:t> </a:t>
          </a:r>
          <a:r>
            <a:rPr lang="ar-SA" sz="2200" b="1" kern="1200" smtClean="0"/>
            <a:t>أَحْكَمُ</a:t>
          </a:r>
          <a:r>
            <a:rPr lang="en-US" sz="2200" b="1" kern="1200" smtClean="0"/>
            <a:t> </a:t>
          </a:r>
          <a:r>
            <a:rPr lang="ar-SA" sz="2200" kern="1200" smtClean="0"/>
            <a:t>الحاكمِينَ ، وهو الحَكِيمُ له الحُكْمُ، سبحانه وتعال</a:t>
          </a:r>
          <a:r>
            <a:rPr lang="ar-IQ" sz="2200" kern="1200" smtClean="0"/>
            <a:t>ى, </a:t>
          </a:r>
          <a:r>
            <a:rPr lang="ar-SA" sz="2200" kern="1200" smtClean="0"/>
            <a:t>والحاكِم ، وهو القاضي ، فَهو فعِيلٌ بمعنى فاعَلٍ ، أو هو الذي يُحْكِمُ الأَشياءَ ويتقنها ، فهو فَعِيلٌ بمعنى مُفْعِلٍ ، وقيل : الحَكِيمُ ذو الحِكمة.</a:t>
          </a:r>
          <a:endParaRPr lang="ar-IQ" sz="2200" kern="1200"/>
        </a:p>
      </dsp:txBody>
      <dsp:txXfrm>
        <a:off x="57015" y="1736020"/>
        <a:ext cx="8115570" cy="1053922"/>
      </dsp:txXfrm>
    </dsp:sp>
    <dsp:sp modelId="{E5EE604F-9548-417F-A4D4-4B8C65397459}">
      <dsp:nvSpPr>
        <dsp:cNvPr id="0" name=""/>
        <dsp:cNvSpPr/>
      </dsp:nvSpPr>
      <dsp:spPr>
        <a:xfrm>
          <a:off x="0" y="2910317"/>
          <a:ext cx="8229600" cy="116795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r" defTabSz="977900" rtl="1">
            <a:lnSpc>
              <a:spcPct val="90000"/>
            </a:lnSpc>
            <a:spcBef>
              <a:spcPct val="0"/>
            </a:spcBef>
            <a:spcAft>
              <a:spcPct val="35000"/>
            </a:spcAft>
          </a:pPr>
          <a:r>
            <a:rPr lang="ar-IQ" sz="2200" kern="1200" smtClean="0"/>
            <a:t>وقيل تصدر هذه المحاكم احكامٌ , فيقال مثلا اصدرت المحكمة حكماً (محُكم), محكم اسم مفعول من حكّمَ.</a:t>
          </a:r>
          <a:endParaRPr lang="ar-IQ" sz="2200" kern="1200"/>
        </a:p>
      </dsp:txBody>
      <dsp:txXfrm>
        <a:off x="57015" y="2967332"/>
        <a:ext cx="8115570" cy="105392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5A49A6-00E4-49AA-95BD-94D2448AE62E}">
      <dsp:nvSpPr>
        <dsp:cNvPr id="0" name=""/>
        <dsp:cNvSpPr/>
      </dsp:nvSpPr>
      <dsp:spPr>
        <a:xfrm>
          <a:off x="0" y="16581"/>
          <a:ext cx="8229600" cy="449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just" defTabSz="1778000" rtl="1">
            <a:lnSpc>
              <a:spcPct val="90000"/>
            </a:lnSpc>
            <a:spcBef>
              <a:spcPct val="0"/>
            </a:spcBef>
            <a:spcAft>
              <a:spcPct val="35000"/>
            </a:spcAft>
          </a:pPr>
          <a:r>
            <a:rPr lang="ar-IQ" sz="4000" b="1" kern="1200" dirty="0" smtClean="0"/>
            <a:t>ان المحكمة بصورة عامة هي المقر الذي يتم فيه التقاضي بين المختصمين فهي مستقلة عن السلطة التشريعية (البرلمان) ومستقلة عن السلطة التنفيذية</a:t>
          </a:r>
          <a:r>
            <a:rPr lang="ar-IQ" sz="4000" b="1" kern="1200" baseline="30000" dirty="0" smtClean="0"/>
            <a:t>, </a:t>
          </a:r>
          <a:r>
            <a:rPr lang="ar-IQ" sz="4000" b="1" kern="1200" dirty="0" smtClean="0"/>
            <a:t>والمحكمة الاتحادية هيئة قضائية مستقلة مالياً وادارياً وتعد محكمة قضاء دستوري متخصصة ومركزية وتمارس اختصاصات دستورية وقانونية.</a:t>
          </a:r>
          <a:endParaRPr lang="ar-IQ" sz="4000" kern="1200" dirty="0"/>
        </a:p>
      </dsp:txBody>
      <dsp:txXfrm>
        <a:off x="219320" y="235901"/>
        <a:ext cx="7790960" cy="405416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F59F64-59EC-4C75-B041-0287D6189F96}">
      <dsp:nvSpPr>
        <dsp:cNvPr id="0" name=""/>
        <dsp:cNvSpPr/>
      </dsp:nvSpPr>
      <dsp:spPr>
        <a:xfrm>
          <a:off x="0" y="16581"/>
          <a:ext cx="8229600" cy="4492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0" tIns="152400" rIns="152400" bIns="152400" numCol="1" spcCol="1270" anchor="ctr" anchorCtr="0">
          <a:noAutofit/>
        </a:bodyPr>
        <a:lstStyle/>
        <a:p>
          <a:pPr lvl="0" algn="just" defTabSz="1778000" rtl="1">
            <a:lnSpc>
              <a:spcPct val="90000"/>
            </a:lnSpc>
            <a:spcBef>
              <a:spcPct val="0"/>
            </a:spcBef>
            <a:spcAft>
              <a:spcPct val="35000"/>
            </a:spcAft>
          </a:pPr>
          <a:r>
            <a:rPr lang="ar-IQ" sz="4000" b="1" kern="1200" dirty="0" smtClean="0"/>
            <a:t>وفي هذا المطلب سنبين ما يميز المحكمة الاتحادية العليا عن محكمة التمييز الاتحادية و المحكمة الادارية العليا ,ففي الفرع الاول سنتناول تمييز المحكمة الاتحادية العليا عن محكمة التمييز الاتحادية وفي الفرع الثاني  سنتناول تمييز المحكمة الاتحادية العليا عن المحكمة الادارية العليا </a:t>
          </a:r>
          <a:r>
            <a:rPr lang="ar-IQ" sz="4000" kern="1200" dirty="0" smtClean="0"/>
            <a:t>.</a:t>
          </a:r>
          <a:endParaRPr lang="ar-IQ" sz="4000" kern="1200" dirty="0"/>
        </a:p>
      </dsp:txBody>
      <dsp:txXfrm>
        <a:off x="219320" y="235901"/>
        <a:ext cx="7790960" cy="405416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D916C-D83C-4DA5-BAAA-355AA57694D8}">
      <dsp:nvSpPr>
        <dsp:cNvPr id="0" name=""/>
        <dsp:cNvSpPr/>
      </dsp:nvSpPr>
      <dsp:spPr>
        <a:xfrm>
          <a:off x="2386607" y="-194134"/>
          <a:ext cx="3456385" cy="2130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IQ" sz="2000" b="1" kern="1200" dirty="0" smtClean="0">
              <a:solidFill>
                <a:srgbClr val="FFFF00"/>
              </a:solidFill>
              <a:cs typeface="PT Simple Bold Ruled" pitchFamily="2" charset="-78"/>
            </a:rPr>
            <a:t>.</a:t>
          </a:r>
          <a:endParaRPr lang="ar-IQ" sz="2000" kern="1200" dirty="0">
            <a:solidFill>
              <a:srgbClr val="FFFF00"/>
            </a:solidFill>
            <a:cs typeface="PT Simple Bold Ruled" pitchFamily="2" charset="-78"/>
          </a:endParaRPr>
        </a:p>
      </dsp:txBody>
      <dsp:txXfrm>
        <a:off x="2490619" y="-90122"/>
        <a:ext cx="3248361" cy="1922670"/>
      </dsp:txXfrm>
    </dsp:sp>
    <dsp:sp modelId="{07D9C390-0FBD-455E-9D18-5EC3C0B49051}">
      <dsp:nvSpPr>
        <dsp:cNvPr id="0" name=""/>
        <dsp:cNvSpPr/>
      </dsp:nvSpPr>
      <dsp:spPr>
        <a:xfrm>
          <a:off x="1723917" y="1472586"/>
          <a:ext cx="3599586" cy="3599586"/>
        </a:xfrm>
        <a:custGeom>
          <a:avLst/>
          <a:gdLst/>
          <a:ahLst/>
          <a:cxnLst/>
          <a:rect l="0" t="0" r="0" b="0"/>
          <a:pathLst>
            <a:path>
              <a:moveTo>
                <a:pt x="3014158" y="471421"/>
              </a:moveTo>
              <a:arcTo wR="1799793" hR="1799793" stAng="18745967" swAng="210806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34A9FB7-2863-44D6-ABC4-6A309FA3E033}">
      <dsp:nvSpPr>
        <dsp:cNvPr id="0" name=""/>
        <dsp:cNvSpPr/>
      </dsp:nvSpPr>
      <dsp:spPr>
        <a:xfrm>
          <a:off x="4634720" y="2895717"/>
          <a:ext cx="2077491" cy="13503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IQ" sz="2000" b="1" kern="1200" dirty="0" smtClean="0">
              <a:solidFill>
                <a:srgbClr val="FFFF00"/>
              </a:solidFill>
            </a:rPr>
            <a:t>م.م كاظم </a:t>
          </a:r>
          <a:r>
            <a:rPr lang="ar-IQ" sz="2000" b="1" kern="1200" dirty="0" smtClean="0">
              <a:solidFill>
                <a:srgbClr val="FFFF00"/>
              </a:solidFill>
            </a:rPr>
            <a:t>محمد عبد الرضا ذياب </a:t>
          </a:r>
          <a:endParaRPr lang="ar-IQ" sz="2000" kern="1200" dirty="0">
            <a:solidFill>
              <a:srgbClr val="FFFF00"/>
            </a:solidFill>
          </a:endParaRPr>
        </a:p>
      </dsp:txBody>
      <dsp:txXfrm>
        <a:off x="4700640" y="2961637"/>
        <a:ext cx="1945651" cy="1218529"/>
      </dsp:txXfrm>
    </dsp:sp>
    <dsp:sp modelId="{CF6BDABF-401C-4341-9470-41E416178DC9}">
      <dsp:nvSpPr>
        <dsp:cNvPr id="0" name=""/>
        <dsp:cNvSpPr/>
      </dsp:nvSpPr>
      <dsp:spPr>
        <a:xfrm>
          <a:off x="2316727" y="870262"/>
          <a:ext cx="3599586" cy="3599586"/>
        </a:xfrm>
        <a:custGeom>
          <a:avLst/>
          <a:gdLst/>
          <a:ahLst/>
          <a:cxnLst/>
          <a:rect l="0" t="0" r="0" b="0"/>
          <a:pathLst>
            <a:path>
              <a:moveTo>
                <a:pt x="2653746" y="3384096"/>
              </a:moveTo>
              <a:arcTo wR="1799793" hR="1799793" stAng="3700497" swAng="337694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FD49642-4D17-4D99-98A9-0E8894415D82}">
      <dsp:nvSpPr>
        <dsp:cNvPr id="0" name=""/>
        <dsp:cNvSpPr/>
      </dsp:nvSpPr>
      <dsp:spPr>
        <a:xfrm>
          <a:off x="1522519" y="2901263"/>
          <a:ext cx="2077491" cy="135036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IQ" sz="2000" b="1" kern="1200" dirty="0" smtClean="0">
              <a:solidFill>
                <a:srgbClr val="FFFF00"/>
              </a:solidFill>
            </a:rPr>
            <a:t>المادة حقوق الانسان </a:t>
          </a:r>
          <a:endParaRPr lang="ar-IQ" sz="2000" kern="1200" dirty="0">
            <a:solidFill>
              <a:srgbClr val="FFFF00"/>
            </a:solidFill>
          </a:endParaRPr>
        </a:p>
      </dsp:txBody>
      <dsp:txXfrm>
        <a:off x="1588439" y="2967183"/>
        <a:ext cx="1945651" cy="1218529"/>
      </dsp:txXfrm>
    </dsp:sp>
    <dsp:sp modelId="{B7004B7F-04F4-41A2-ABE3-74B705DD8B98}">
      <dsp:nvSpPr>
        <dsp:cNvPr id="0" name=""/>
        <dsp:cNvSpPr/>
      </dsp:nvSpPr>
      <dsp:spPr>
        <a:xfrm>
          <a:off x="2910548" y="1471528"/>
          <a:ext cx="3599586" cy="3599586"/>
        </a:xfrm>
        <a:custGeom>
          <a:avLst/>
          <a:gdLst/>
          <a:ahLst/>
          <a:cxnLst/>
          <a:rect l="0" t="0" r="0" b="0"/>
          <a:pathLst>
            <a:path>
              <a:moveTo>
                <a:pt x="40775" y="1418854"/>
              </a:moveTo>
              <a:arcTo wR="1799793" hR="1799793" stAng="11533168" swAng="211775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E203D-FCB4-4E78-A2C0-F558A08B6130}">
      <dsp:nvSpPr>
        <dsp:cNvPr id="0" name=""/>
        <dsp:cNvSpPr/>
      </dsp:nvSpPr>
      <dsp:spPr>
        <a:xfrm>
          <a:off x="0" y="19800"/>
          <a:ext cx="3672408" cy="1123199"/>
        </a:xfrm>
        <a:prstGeom prst="roundRect">
          <a:avLst/>
        </a:prstGeom>
        <a:gradFill rotWithShape="0">
          <a:gsLst>
            <a:gs pos="0">
              <a:schemeClr val="accent1">
                <a:lumMod val="20000"/>
                <a:lumOff val="8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IQ" sz="4800" b="0" i="0" kern="1200" baseline="0" dirty="0" smtClean="0">
              <a:solidFill>
                <a:schemeClr val="accent6">
                  <a:lumMod val="75000"/>
                </a:schemeClr>
              </a:solidFill>
            </a:rPr>
            <a:t>المقدمة</a:t>
          </a:r>
          <a:endParaRPr lang="ar-IQ" sz="4800" kern="1200" dirty="0">
            <a:solidFill>
              <a:schemeClr val="accent6">
                <a:lumMod val="75000"/>
              </a:schemeClr>
            </a:solidFill>
          </a:endParaRPr>
        </a:p>
      </dsp:txBody>
      <dsp:txXfrm>
        <a:off x="54830" y="74630"/>
        <a:ext cx="3562748" cy="10135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1B1E4-3311-40E4-A434-068ABF5A9C34}">
      <dsp:nvSpPr>
        <dsp:cNvPr id="0" name=""/>
        <dsp:cNvSpPr/>
      </dsp:nvSpPr>
      <dsp:spPr>
        <a:xfrm>
          <a:off x="0" y="305"/>
          <a:ext cx="8229600" cy="2797259"/>
        </a:xfrm>
        <a:prstGeom prst="roundRect">
          <a:avLst/>
        </a:prstGeom>
        <a:gradFill rotWithShape="0">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ar-SA" sz="2000" b="1" kern="1200" dirty="0" smtClean="0">
              <a:solidFill>
                <a:schemeClr val="tx2"/>
              </a:solidFill>
            </a:rPr>
            <a:t>لا شك ان التطورات السياسية والدستورية التي شهدها العراق وما صاحبه من تحول في تركيبة الدولة من بسيطة الى اتحادية وحلول النظام البرلماني بدل النظام الرئاسي ,فضلا عن اعتماد الفصل بين السلطات واشاعة احترام مبدا الحقوق والحريات العامة التي تجسدت بقانون ادارة الدولة للمرحلة الانتقالية لسنة 2004 وكذلك في دستور 2005 وايجاد دستور يسمو على جميع القوانين والسلطات الاخرى في الدولة , كل هذا ادى الى خلق شعور بضرورة المحافظة على هذه المكاسب من خلال ايجاد هيئة مستقلة يقع على عاتقها تحقيق هذه الاهداف , وهذه الهيئة تتمثل بالمحكمة الاتحادية العليا والتي بدورها تتولى مراقبة ما يصدر عن السلطة التشريعية من قوانين او ما تتخذه  الهيئة التنفيذية من اعمال كالأنظمة والتعليمات والقرارات وغيرها من اعمال السلطة التنفيذية والغاء ما يتعارض مع الدستور </a:t>
          </a:r>
          <a:r>
            <a:rPr lang="ar-SA" sz="1800" kern="1200" dirty="0" smtClean="0">
              <a:solidFill>
                <a:srgbClr val="FFFF00"/>
              </a:solidFill>
            </a:rPr>
            <a:t>.</a:t>
          </a:r>
          <a:endParaRPr lang="ar-IQ" sz="1800" kern="1200" dirty="0">
            <a:solidFill>
              <a:srgbClr val="FFFF00"/>
            </a:solidFill>
          </a:endParaRPr>
        </a:p>
      </dsp:txBody>
      <dsp:txXfrm>
        <a:off x="136551" y="136856"/>
        <a:ext cx="7956498" cy="2524157"/>
      </dsp:txXfrm>
    </dsp:sp>
    <dsp:sp modelId="{86333704-8355-4EE1-A441-06D009C91A01}">
      <dsp:nvSpPr>
        <dsp:cNvPr id="0" name=""/>
        <dsp:cNvSpPr/>
      </dsp:nvSpPr>
      <dsp:spPr>
        <a:xfrm>
          <a:off x="0" y="2806686"/>
          <a:ext cx="8229600" cy="1719276"/>
        </a:xfrm>
        <a:prstGeom prst="roundRect">
          <a:avLst/>
        </a:prstGeom>
        <a:gradFill rotWithShape="0">
          <a:gsLst>
            <a:gs pos="0">
              <a:schemeClr val="accent1">
                <a:lumMod val="20000"/>
                <a:lumOff val="80000"/>
              </a:schemeClr>
            </a:gs>
            <a:gs pos="50000">
              <a:schemeClr val="accent1">
                <a:tint val="44500"/>
                <a:satMod val="160000"/>
              </a:schemeClr>
            </a:gs>
            <a:gs pos="100000">
              <a:schemeClr val="accent1">
                <a:tint val="23500"/>
                <a:satMod val="160000"/>
              </a:schemeClr>
            </a:gs>
          </a:gsLst>
          <a:lin ang="5400000" scaled="0"/>
        </a:gra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r" defTabSz="889000" rtl="1">
            <a:lnSpc>
              <a:spcPct val="90000"/>
            </a:lnSpc>
            <a:spcBef>
              <a:spcPct val="0"/>
            </a:spcBef>
            <a:spcAft>
              <a:spcPct val="35000"/>
            </a:spcAft>
          </a:pPr>
          <a:r>
            <a:rPr lang="ar-SA" sz="2000" b="1" kern="1200" dirty="0" smtClean="0">
              <a:solidFill>
                <a:schemeClr val="tx1"/>
              </a:solidFill>
            </a:rPr>
            <a:t>وعليه نجد المشرع العراقي قد استحدث هيئة قضائية عليا مستقلة ومحايدة لا تتأثر باي انتماء حزبي او سياسي فاختار لها افضل القضاة خبرة وعلما وسلوكا , تتمثل بالمحكمة الاتحادية العليا اذ نص دستور المرحلة الانتقالية على في مادته (44/أ) على ان يجري تشكيل محكمة بالعراق بقانون تسمى المحكمة الاتحادية العليا, كما ان دستور 2005 اكد وجود هذه المحكمة واحال تنظيمها الى قانون خاص وهو قانون المحكمة رقم 30 لسنة 2005 فضلا عن النظام الداخلي رقم(1) لسنة 2005 وبهذا اراد المشرع  من وراء ذلك ان يبين وجود دولة قانونية</a:t>
          </a:r>
          <a:r>
            <a:rPr lang="ar-IQ" sz="1700" kern="1200" dirty="0" smtClean="0">
              <a:solidFill>
                <a:srgbClr val="FFFF00"/>
              </a:solidFill>
            </a:rPr>
            <a:t>..</a:t>
          </a:r>
          <a:endParaRPr lang="ar-IQ" sz="1700" kern="1200" dirty="0">
            <a:solidFill>
              <a:srgbClr val="FFFF00"/>
            </a:solidFill>
          </a:endParaRPr>
        </a:p>
      </dsp:txBody>
      <dsp:txXfrm>
        <a:off x="83928" y="2890614"/>
        <a:ext cx="8061744" cy="15514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634144-8FFC-4E2C-A698-4F4E295FE0EF}">
      <dsp:nvSpPr>
        <dsp:cNvPr id="0" name=""/>
        <dsp:cNvSpPr/>
      </dsp:nvSpPr>
      <dsp:spPr>
        <a:xfrm>
          <a:off x="0" y="378903"/>
          <a:ext cx="8229600" cy="38493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9070" tIns="179070" rIns="179070" bIns="179070" numCol="1" spcCol="1270" anchor="ctr" anchorCtr="0">
          <a:noAutofit/>
        </a:bodyPr>
        <a:lstStyle/>
        <a:p>
          <a:pPr lvl="0" algn="just" defTabSz="2089150" rtl="1">
            <a:lnSpc>
              <a:spcPct val="90000"/>
            </a:lnSpc>
            <a:spcBef>
              <a:spcPct val="0"/>
            </a:spcBef>
            <a:spcAft>
              <a:spcPct val="35000"/>
            </a:spcAft>
          </a:pPr>
          <a:r>
            <a:rPr lang="ar-SA" sz="4700" b="1" kern="1200" dirty="0" smtClean="0"/>
            <a:t>ان ضرورة البحث تأتي من خلال وجود هذه المحكمة التي اصدرت العديد من الاحكام رغم مضي مدة قصيرة على </a:t>
          </a:r>
          <a:r>
            <a:rPr lang="ar-SA" sz="4700" b="1" kern="1200" dirty="0" err="1" smtClean="0"/>
            <a:t>نشوئها,كما</a:t>
          </a:r>
          <a:r>
            <a:rPr lang="ar-SA" sz="4700" b="1" kern="1200" dirty="0" smtClean="0"/>
            <a:t> ان القوانين المنظمة لعملها لعلها اعترتها الكثير </a:t>
          </a:r>
          <a:r>
            <a:rPr lang="ar-IQ" sz="4700" b="1" kern="1200" dirty="0" smtClean="0"/>
            <a:t>م</a:t>
          </a:r>
          <a:r>
            <a:rPr lang="ar-SA" sz="4700" b="1" kern="1200" dirty="0" smtClean="0"/>
            <a:t>ن الثغرات.</a:t>
          </a:r>
          <a:endParaRPr lang="ar-IQ" sz="4700" kern="1200" dirty="0"/>
        </a:p>
      </dsp:txBody>
      <dsp:txXfrm>
        <a:off x="187907" y="566810"/>
        <a:ext cx="7853786" cy="34734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4C5DF-0A27-4DAB-8597-0D3D1BF4210A}">
      <dsp:nvSpPr>
        <dsp:cNvPr id="0" name=""/>
        <dsp:cNvSpPr/>
      </dsp:nvSpPr>
      <dsp:spPr>
        <a:xfrm>
          <a:off x="0" y="239617"/>
          <a:ext cx="8229600" cy="426816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4780" tIns="144780" rIns="144780" bIns="144780" numCol="1" spcCol="1270" anchor="ctr" anchorCtr="0">
          <a:noAutofit/>
        </a:bodyPr>
        <a:lstStyle/>
        <a:p>
          <a:pPr lvl="0" algn="just" defTabSz="1689100" rtl="1">
            <a:lnSpc>
              <a:spcPct val="90000"/>
            </a:lnSpc>
            <a:spcBef>
              <a:spcPct val="0"/>
            </a:spcBef>
            <a:spcAft>
              <a:spcPct val="35000"/>
            </a:spcAft>
          </a:pPr>
          <a:r>
            <a:rPr lang="ar-EG" sz="3800" b="1" kern="1200" dirty="0" smtClean="0"/>
            <a:t>ان اشكالية البحث تكمن في تشكيل المحكمة الاتحادية العليا بين النص الدستوري والواقع العملي, بالإضافة الى أن المحكمة الاتحادية العليا تُعد محكمة قضاء دستوري متخصصة ومركزية , وتمارس اختصاصات دستورية وقانونية لذا فأن اشراك خبراء الفقه الاسلامي في تشكيل المحكمة يعد غير منطقي كما يرى بعض الفقهاء.</a:t>
          </a:r>
          <a:endParaRPr lang="ar-IQ" sz="3800" kern="1200" dirty="0"/>
        </a:p>
      </dsp:txBody>
      <dsp:txXfrm>
        <a:off x="208354" y="447971"/>
        <a:ext cx="7812892" cy="38514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66959-8A64-4898-896D-322419B53159}">
      <dsp:nvSpPr>
        <dsp:cNvPr id="0" name=""/>
        <dsp:cNvSpPr/>
      </dsp:nvSpPr>
      <dsp:spPr>
        <a:xfrm>
          <a:off x="0" y="21462"/>
          <a:ext cx="8229600" cy="45045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0" tIns="209550" rIns="209550" bIns="209550" numCol="1" spcCol="1270" anchor="ctr" anchorCtr="0">
          <a:noAutofit/>
        </a:bodyPr>
        <a:lstStyle/>
        <a:p>
          <a:pPr lvl="0" algn="just" defTabSz="2444750" rtl="1">
            <a:lnSpc>
              <a:spcPct val="90000"/>
            </a:lnSpc>
            <a:spcBef>
              <a:spcPct val="0"/>
            </a:spcBef>
            <a:spcAft>
              <a:spcPct val="35000"/>
            </a:spcAft>
          </a:pPr>
          <a:r>
            <a:rPr lang="ar-SA" sz="5500" kern="1200" dirty="0" smtClean="0"/>
            <a:t>ان الغاية من القضاء الدستوري تكمن بحمل المشرع على احترام القانون ومن ثم حماية الحقوق والحريات وتعزيز اسس الدولة القانونية واركانها .</a:t>
          </a:r>
          <a:endParaRPr lang="ar-IQ" sz="5500" kern="1200" dirty="0"/>
        </a:p>
      </dsp:txBody>
      <dsp:txXfrm>
        <a:off x="219892" y="241354"/>
        <a:ext cx="7789816" cy="40647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B22CF-CEA3-439B-97C7-3E73E3FDAAC5}">
      <dsp:nvSpPr>
        <dsp:cNvPr id="0" name=""/>
        <dsp:cNvSpPr/>
      </dsp:nvSpPr>
      <dsp:spPr>
        <a:xfrm>
          <a:off x="0" y="338331"/>
          <a:ext cx="8229600" cy="38493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9070" tIns="179070" rIns="179070" bIns="179070" numCol="1" spcCol="1270" anchor="ctr" anchorCtr="0">
          <a:noAutofit/>
        </a:bodyPr>
        <a:lstStyle/>
        <a:p>
          <a:pPr lvl="0" algn="just" defTabSz="2089150" rtl="1">
            <a:lnSpc>
              <a:spcPct val="90000"/>
            </a:lnSpc>
            <a:spcBef>
              <a:spcPct val="0"/>
            </a:spcBef>
            <a:spcAft>
              <a:spcPct val="35000"/>
            </a:spcAft>
          </a:pPr>
          <a:r>
            <a:rPr lang="ar-SA" sz="4700" b="1" kern="1200" dirty="0" smtClean="0"/>
            <a:t>لغرض معالجة الموضوع قمنا باعتماد المنهج الاستقرائي والتحليلي للنصوص الدستورية وقانون المحكمة الاتحادية رقم 30 لسنة 2005 والنظام الداخلي للمحكمة الاتحادية العليا.</a:t>
          </a:r>
          <a:endParaRPr lang="ar-IQ" sz="4700" kern="1200" dirty="0"/>
        </a:p>
      </dsp:txBody>
      <dsp:txXfrm>
        <a:off x="187907" y="526238"/>
        <a:ext cx="7853786" cy="347348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E3B8FD-8174-4EA1-9017-A2DF3D68F2E4}">
      <dsp:nvSpPr>
        <dsp:cNvPr id="0" name=""/>
        <dsp:cNvSpPr/>
      </dsp:nvSpPr>
      <dsp:spPr>
        <a:xfrm>
          <a:off x="0" y="203781"/>
          <a:ext cx="8229600" cy="41184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just" defTabSz="977900" rtl="1">
            <a:lnSpc>
              <a:spcPct val="90000"/>
            </a:lnSpc>
            <a:spcBef>
              <a:spcPct val="0"/>
            </a:spcBef>
            <a:spcAft>
              <a:spcPct val="35000"/>
            </a:spcAft>
          </a:pPr>
          <a:r>
            <a:rPr lang="ar-IQ" sz="2200" b="1" kern="1200" dirty="0" smtClean="0"/>
            <a:t>تولتْ دساتير الدولة العراقية الحديثة بتنظيم المحاكم العليا او الدستورية فمنذ بداية تأسيس هذهِ الدولة في عام 1921, تضمن اول دستور للعراق وهو القانون الاساسي لسنة 1925 انشاء المحكمة الاتحادية العليا وكذلك نظم دستور 21 ايلول 1968 المحكمة الدستورية العليا ,وصدر قانون خاص بها, ثم تلت ذلك مرحلة خلت فيها الدساتير العراقية من تنظيم تلك المحاكم , وبعد التحول الذي حصل في العراق منذ 9/4/2003, كان لابد من ايجاد هيئة مستقلة  تتولى مهمة ضمان احترام الدستور وترسيخ مبدأ سيادة القانون والحيلولة دون قيام السلطة التشريعية او السلطة التنفيذية بمخالفة المبادئ الاساسية او النصوص الواردة في الدستور والفصل في المنازعات التي تنشأ بين السلطات, وهذه الهيئة تتمثل بالمحكمة الاتحادية العليا والتي بدورها تتولى مراقبة ما يصدر من السلطة التشريعية , من قوانين او ما تتخذه السلطة التنفيذية من اعمال كالانظمة والتعليمات والقرارات وغيرها من اعمال السلطة التنفيذية والغاء ما يتعارض مع الدستور.</a:t>
          </a:r>
          <a:endParaRPr lang="ar-IQ" sz="2200" kern="1200" dirty="0"/>
        </a:p>
      </dsp:txBody>
      <dsp:txXfrm>
        <a:off x="201044" y="404825"/>
        <a:ext cx="7827512" cy="37163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370346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382575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2349884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عنوان ون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392782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1094134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393089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3CE9962-10DC-4CD3-A1C3-5BB610C3ABE6}" type="datetimeFigureOut">
              <a:rPr lang="ar-IQ" smtClean="0"/>
              <a:t>22/09/1445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81105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3CE9962-10DC-4CD3-A1C3-5BB610C3ABE6}" type="datetimeFigureOut">
              <a:rPr lang="ar-IQ" smtClean="0"/>
              <a:t>22/09/1445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898269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3CE9962-10DC-4CD3-A1C3-5BB610C3ABE6}" type="datetimeFigureOut">
              <a:rPr lang="ar-IQ" smtClean="0"/>
              <a:t>22/09/1445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2824117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3CE9962-10DC-4CD3-A1C3-5BB610C3ABE6}" type="datetimeFigureOut">
              <a:rPr lang="ar-IQ" smtClean="0"/>
              <a:t>22/09/1445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68962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3CE9962-10DC-4CD3-A1C3-5BB610C3ABE6}" type="datetimeFigureOut">
              <a:rPr lang="ar-IQ" smtClean="0"/>
              <a:t>22/09/1445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3355054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3CE9962-10DC-4CD3-A1C3-5BB610C3ABE6}" type="datetimeFigureOut">
              <a:rPr lang="ar-IQ" smtClean="0"/>
              <a:t>22/09/1445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E97B49A-F553-4947-A9D1-F0DC5C4FA55E}" type="slidenum">
              <a:rPr lang="ar-IQ" smtClean="0"/>
              <a:t>‹#›</a:t>
            </a:fld>
            <a:endParaRPr lang="ar-IQ"/>
          </a:p>
        </p:txBody>
      </p:sp>
    </p:spTree>
    <p:extLst>
      <p:ext uri="{BB962C8B-B14F-4D97-AF65-F5344CB8AC3E}">
        <p14:creationId xmlns:p14="http://schemas.microsoft.com/office/powerpoint/2010/main" val="2238492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CE9962-10DC-4CD3-A1C3-5BB610C3ABE6}" type="datetimeFigureOut">
              <a:rPr lang="ar-IQ" smtClean="0"/>
              <a:t>22/09/1445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E97B49A-F553-4947-A9D1-F0DC5C4FA55E}" type="slidenum">
              <a:rPr lang="ar-IQ" smtClean="0"/>
              <a:t>‹#›</a:t>
            </a:fld>
            <a:endParaRPr lang="ar-IQ"/>
          </a:p>
        </p:txBody>
      </p:sp>
    </p:spTree>
    <p:extLst>
      <p:ext uri="{BB962C8B-B14F-4D97-AF65-F5344CB8AC3E}">
        <p14:creationId xmlns:p14="http://schemas.microsoft.com/office/powerpoint/2010/main" val="1672702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extLst>
              <p:ext uri="{D42A27DB-BD31-4B8C-83A1-F6EECF244321}">
                <p14:modId xmlns:p14="http://schemas.microsoft.com/office/powerpoint/2010/main" val="2103249684"/>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رسم تخطيطي 3"/>
          <p:cNvGraphicFramePr/>
          <p:nvPr>
            <p:extLst>
              <p:ext uri="{D42A27DB-BD31-4B8C-83A1-F6EECF244321}">
                <p14:modId xmlns:p14="http://schemas.microsoft.com/office/powerpoint/2010/main" val="2832218332"/>
              </p:ext>
            </p:extLst>
          </p:nvPr>
        </p:nvGraphicFramePr>
        <p:xfrm>
          <a:off x="457200" y="1484784"/>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47907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0" i="0" u="none" strike="noStrike" kern="1400" baseline="0" dirty="0" smtClean="0">
                <a:solidFill>
                  <a:srgbClr val="FF0000"/>
                </a:solidFill>
                <a:latin typeface="Times New Roman"/>
                <a:cs typeface="PT Simple Bold Ruled" pitchFamily="2" charset="-78"/>
              </a:rPr>
              <a:t>الفرع الثاني</a:t>
            </a:r>
            <a:br>
              <a:rPr lang="ar-IQ" b="0" i="0" u="none" strike="noStrike" kern="1400" baseline="0" dirty="0" smtClean="0">
                <a:solidFill>
                  <a:srgbClr val="FF0000"/>
                </a:solidFill>
                <a:latin typeface="Times New Roman"/>
                <a:cs typeface="PT Simple Bold Ruled" pitchFamily="2" charset="-78"/>
              </a:rPr>
            </a:br>
            <a:r>
              <a:rPr lang="ar-IQ" kern="1400" dirty="0" smtClean="0">
                <a:solidFill>
                  <a:srgbClr val="FF0000"/>
                </a:solidFill>
                <a:latin typeface="Times New Roman"/>
                <a:cs typeface="PT Simple Bold Ruled" pitchFamily="2" charset="-78"/>
              </a:rPr>
              <a:t>معنى المحكمة اصطلاحاً</a:t>
            </a:r>
            <a:r>
              <a:rPr lang="ar-IQ" b="0" i="0" u="none" strike="noStrike" kern="1400" baseline="0" dirty="0" smtClean="0">
                <a:solidFill>
                  <a:srgbClr val="FF0000"/>
                </a:solidFill>
                <a:latin typeface="Times New Roman"/>
                <a:cs typeface="PT Simple Bold Ruled" pitchFamily="2" charset="-78"/>
              </a:rPr>
              <a:t> </a:t>
            </a:r>
          </a:p>
        </p:txBody>
      </p:sp>
      <p:graphicFrame>
        <p:nvGraphicFramePr>
          <p:cNvPr id="4" name="رسم تخطيطي 3"/>
          <p:cNvGraphicFramePr/>
          <p:nvPr>
            <p:extLst>
              <p:ext uri="{D42A27DB-BD31-4B8C-83A1-F6EECF244321}">
                <p14:modId xmlns:p14="http://schemas.microsoft.com/office/powerpoint/2010/main" val="31334535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7222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0" i="0" u="none" strike="noStrike" kern="1400" baseline="0" dirty="0" smtClean="0">
                <a:solidFill>
                  <a:srgbClr val="0070C0"/>
                </a:solidFill>
                <a:latin typeface="Times New Roman"/>
                <a:cs typeface="PT Simple Bold Ruled" pitchFamily="2" charset="-78"/>
              </a:rPr>
              <a:t>المطلب الثاني</a:t>
            </a:r>
            <a:br>
              <a:rPr lang="ar-IQ" b="0" i="0" u="none" strike="noStrike" kern="1400" baseline="0" dirty="0" smtClean="0">
                <a:solidFill>
                  <a:srgbClr val="0070C0"/>
                </a:solidFill>
                <a:latin typeface="Times New Roman"/>
                <a:cs typeface="PT Simple Bold Ruled" pitchFamily="2" charset="-78"/>
              </a:rPr>
            </a:br>
            <a:r>
              <a:rPr lang="ar-IQ" kern="1400" dirty="0" smtClean="0">
                <a:solidFill>
                  <a:srgbClr val="0070C0"/>
                </a:solidFill>
                <a:latin typeface="Times New Roman"/>
                <a:cs typeface="PT Simple Bold Ruled" pitchFamily="2" charset="-78"/>
              </a:rPr>
              <a:t>ذاتية المحكمة الاتحادية</a:t>
            </a:r>
            <a:endParaRPr lang="ar-IQ" b="0" i="0" u="none" strike="noStrike" kern="1400" baseline="0" dirty="0" smtClean="0">
              <a:solidFill>
                <a:srgbClr val="0070C0"/>
              </a:solidFill>
              <a:latin typeface="Times New Roman"/>
              <a:cs typeface="PT Simple Bold Ruled" pitchFamily="2" charset="-78"/>
            </a:endParaRPr>
          </a:p>
        </p:txBody>
      </p:sp>
      <p:graphicFrame>
        <p:nvGraphicFramePr>
          <p:cNvPr id="4" name="رسم تخطيطي 3"/>
          <p:cNvGraphicFramePr/>
          <p:nvPr>
            <p:extLst>
              <p:ext uri="{D42A27DB-BD31-4B8C-83A1-F6EECF244321}">
                <p14:modId xmlns:p14="http://schemas.microsoft.com/office/powerpoint/2010/main" val="10338520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2376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700808"/>
          </a:xfrm>
        </p:spPr>
        <p:txBody>
          <a:bodyPr>
            <a:normAutofit fontScale="90000"/>
          </a:bodyPr>
          <a:lstStyle/>
          <a:p>
            <a:pPr>
              <a:lnSpc>
                <a:spcPct val="115000"/>
              </a:lnSpc>
              <a:spcAft>
                <a:spcPts val="1000"/>
              </a:spcAft>
            </a:pPr>
            <a:r>
              <a:rPr lang="ar-IQ" sz="3600" b="1" i="0" u="none" strike="noStrike" kern="1400" baseline="0" dirty="0" smtClean="0">
                <a:solidFill>
                  <a:srgbClr val="FF0000"/>
                </a:solidFill>
                <a:latin typeface="Times New Roman"/>
                <a:cs typeface="PT Simple Bold Ruled" pitchFamily="2" charset="-78"/>
              </a:rPr>
              <a:t>الفرع</a:t>
            </a:r>
            <a:r>
              <a:rPr lang="ar-IQ" sz="3600" b="0" i="0" u="none" strike="noStrike" kern="1400" baseline="0" dirty="0" smtClean="0">
                <a:solidFill>
                  <a:srgbClr val="FF0000"/>
                </a:solidFill>
                <a:latin typeface="Times New Roman"/>
                <a:cs typeface="PT Simple Bold Ruled" pitchFamily="2" charset="-78"/>
              </a:rPr>
              <a:t> </a:t>
            </a:r>
            <a:r>
              <a:rPr lang="ar-IQ" sz="3600" b="1" i="0" u="none" strike="noStrike" kern="1400" baseline="0" dirty="0" smtClean="0">
                <a:solidFill>
                  <a:srgbClr val="FF0000"/>
                </a:solidFill>
                <a:latin typeface="Times New Roman"/>
                <a:cs typeface="PT Simple Bold Ruled" pitchFamily="2" charset="-78"/>
              </a:rPr>
              <a:t>الأول</a:t>
            </a:r>
            <a:r>
              <a:rPr lang="ar-IQ" sz="3600" b="0" i="0" u="none" strike="noStrike" kern="1400" baseline="0" dirty="0" smtClean="0">
                <a:solidFill>
                  <a:srgbClr val="FF0000"/>
                </a:solidFill>
                <a:latin typeface="Times New Roman"/>
                <a:cs typeface="PT Simple Bold Ruled" pitchFamily="2" charset="-78"/>
              </a:rPr>
              <a:t/>
            </a:r>
            <a:br>
              <a:rPr lang="ar-IQ" sz="3600" b="0" i="0" u="none" strike="noStrike" kern="1400" baseline="0" dirty="0" smtClean="0">
                <a:solidFill>
                  <a:srgbClr val="FF0000"/>
                </a:solidFill>
                <a:latin typeface="Times New Roman"/>
                <a:cs typeface="PT Simple Bold Ruled" pitchFamily="2" charset="-78"/>
              </a:rPr>
            </a:br>
            <a:r>
              <a:rPr lang="ar-IQ" sz="3600" b="1" dirty="0">
                <a:solidFill>
                  <a:srgbClr val="FF0000"/>
                </a:solidFill>
                <a:ea typeface="Calibri"/>
                <a:cs typeface="PT Simple Bold Ruled" pitchFamily="2" charset="-78"/>
              </a:rPr>
              <a:t>تمييز المحكمة الاتحادية العليا عن محكمة التمييز الاتحادية </a:t>
            </a:r>
            <a:r>
              <a:rPr lang="en-US" sz="3200" dirty="0">
                <a:solidFill>
                  <a:srgbClr val="FF0000"/>
                </a:solidFill>
                <a:ea typeface="Calibri"/>
                <a:cs typeface="PT Simple Bold Ruled" pitchFamily="2" charset="-78"/>
              </a:rPr>
              <a:t/>
            </a:r>
            <a:br>
              <a:rPr lang="en-US" sz="3200" dirty="0">
                <a:solidFill>
                  <a:srgbClr val="FF0000"/>
                </a:solidFill>
                <a:ea typeface="Calibri"/>
                <a:cs typeface="PT Simple Bold Ruled" pitchFamily="2" charset="-78"/>
              </a:rPr>
            </a:br>
            <a:r>
              <a:rPr lang="ar-IQ" b="0" i="0" u="none" strike="noStrike" kern="1400" baseline="0" dirty="0" smtClean="0">
                <a:solidFill>
                  <a:srgbClr val="FF0000"/>
                </a:solidFill>
                <a:latin typeface="Times New Roman"/>
                <a:cs typeface="PT Simple Bold Ruled" pitchFamily="2" charset="-78"/>
              </a:rPr>
              <a:t> </a:t>
            </a:r>
          </a:p>
        </p:txBody>
      </p:sp>
      <p:graphicFrame>
        <p:nvGraphicFramePr>
          <p:cNvPr id="4" name="رسم تخطيطي 3"/>
          <p:cNvGraphicFramePr/>
          <p:nvPr>
            <p:extLst>
              <p:ext uri="{D42A27DB-BD31-4B8C-83A1-F6EECF244321}">
                <p14:modId xmlns:p14="http://schemas.microsoft.com/office/powerpoint/2010/main" val="3298307543"/>
              </p:ext>
            </p:extLst>
          </p:nvPr>
        </p:nvGraphicFramePr>
        <p:xfrm>
          <a:off x="457200" y="1412776"/>
          <a:ext cx="8229600" cy="4781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1764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sz="3200" b="0" i="0" u="none" strike="noStrike" kern="1400" baseline="0" dirty="0" smtClean="0">
                <a:solidFill>
                  <a:srgbClr val="FF0000"/>
                </a:solidFill>
                <a:latin typeface="Times New Roman"/>
                <a:cs typeface="PT Simple Bold Ruled" pitchFamily="2" charset="-78"/>
              </a:rPr>
              <a:t>الفرع الثاني </a:t>
            </a:r>
            <a:br>
              <a:rPr lang="ar-IQ" sz="3200" b="0" i="0" u="none" strike="noStrike" kern="1400" baseline="0" dirty="0" smtClean="0">
                <a:solidFill>
                  <a:srgbClr val="FF0000"/>
                </a:solidFill>
                <a:latin typeface="Times New Roman"/>
                <a:cs typeface="PT Simple Bold Ruled" pitchFamily="2" charset="-78"/>
              </a:rPr>
            </a:br>
            <a:r>
              <a:rPr lang="ar-IQ" sz="3200" b="0" i="0" u="none" strike="noStrike" kern="1400" baseline="0" dirty="0" smtClean="0">
                <a:solidFill>
                  <a:srgbClr val="FF0000"/>
                </a:solidFill>
                <a:latin typeface="Times New Roman"/>
                <a:cs typeface="PT Simple Bold Ruled" pitchFamily="2" charset="-78"/>
              </a:rPr>
              <a:t>تمييز المحكمة الاتحادية العليا عن المحكمة الاتحادية العليا</a:t>
            </a:r>
          </a:p>
        </p:txBody>
      </p:sp>
      <p:graphicFrame>
        <p:nvGraphicFramePr>
          <p:cNvPr id="4" name="رسم تخطيطي 3"/>
          <p:cNvGraphicFramePr/>
          <p:nvPr>
            <p:extLst>
              <p:ext uri="{D42A27DB-BD31-4B8C-83A1-F6EECF244321}">
                <p14:modId xmlns:p14="http://schemas.microsoft.com/office/powerpoint/2010/main" val="28716556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8722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1483568"/>
          </a:xfrm>
        </p:spPr>
        <p:txBody>
          <a:bodyPr>
            <a:noAutofit/>
          </a:bodyPr>
          <a:lstStyle/>
          <a:p>
            <a:pPr marR="0" rtl="1"/>
            <a:r>
              <a:rPr lang="ar-IQ" sz="3600" b="0" i="0" u="none" strike="noStrike" kern="1400" baseline="0" dirty="0" smtClean="0">
                <a:solidFill>
                  <a:srgbClr val="FF0000"/>
                </a:solidFill>
                <a:latin typeface="Times New Roman"/>
                <a:cs typeface="PT Simple Bold Ruled" pitchFamily="2" charset="-78"/>
              </a:rPr>
              <a:t>المبحث الثاني</a:t>
            </a:r>
            <a:br>
              <a:rPr lang="ar-IQ" sz="3600" b="0" i="0" u="none" strike="noStrike" kern="1400" baseline="0" dirty="0" smtClean="0">
                <a:solidFill>
                  <a:srgbClr val="FF0000"/>
                </a:solidFill>
                <a:latin typeface="Times New Roman"/>
                <a:cs typeface="PT Simple Bold Ruled" pitchFamily="2" charset="-78"/>
              </a:rPr>
            </a:br>
            <a:r>
              <a:rPr lang="ar-IQ" sz="3600" kern="1400" dirty="0" smtClean="0">
                <a:solidFill>
                  <a:srgbClr val="FF0000"/>
                </a:solidFill>
                <a:latin typeface="Times New Roman"/>
                <a:cs typeface="PT Simple Bold Ruled" pitchFamily="2" charset="-78"/>
              </a:rPr>
              <a:t>الاساس الدستوري لتشكيل المحكمة الاتحادية العليا</a:t>
            </a:r>
            <a:endParaRPr lang="ar-IQ" sz="3600" b="0" i="0" u="none" strike="noStrike" kern="1400" baseline="0" dirty="0" smtClean="0">
              <a:solidFill>
                <a:srgbClr val="FF0000"/>
              </a:solidFill>
              <a:latin typeface="Times New Roman"/>
              <a:cs typeface="PT Simple Bold Ruled" pitchFamily="2" charset="-78"/>
            </a:endParaRPr>
          </a:p>
        </p:txBody>
      </p:sp>
      <p:graphicFrame>
        <p:nvGraphicFramePr>
          <p:cNvPr id="5" name="رسم تخطيطي 4"/>
          <p:cNvGraphicFramePr/>
          <p:nvPr>
            <p:extLst>
              <p:ext uri="{D42A27DB-BD31-4B8C-83A1-F6EECF244321}">
                <p14:modId xmlns:p14="http://schemas.microsoft.com/office/powerpoint/2010/main" val="943944528"/>
              </p:ext>
            </p:extLst>
          </p:nvPr>
        </p:nvGraphicFramePr>
        <p:xfrm>
          <a:off x="179512" y="1600200"/>
          <a:ext cx="8784976" cy="50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5852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426170"/>
          </a:xfrm>
        </p:spPr>
        <p:txBody>
          <a:bodyPr>
            <a:normAutofit fontScale="90000"/>
          </a:bodyPr>
          <a:lstStyle/>
          <a:p>
            <a:pPr marR="0" rtl="1"/>
            <a:r>
              <a:rPr lang="ar-IQ" sz="4000" b="1" i="0" u="none" strike="noStrike" kern="1400" baseline="0" dirty="0" smtClean="0">
                <a:solidFill>
                  <a:srgbClr val="00B0F0"/>
                </a:solidFill>
                <a:latin typeface="Times New Roman"/>
                <a:cs typeface="Times New Roman"/>
              </a:rPr>
              <a:t>المطلب الأول</a:t>
            </a:r>
            <a:br>
              <a:rPr lang="ar-IQ" sz="4000" b="1" i="0" u="none" strike="noStrike" kern="1400" baseline="0" dirty="0" smtClean="0">
                <a:solidFill>
                  <a:srgbClr val="00B0F0"/>
                </a:solidFill>
                <a:latin typeface="Times New Roman"/>
                <a:cs typeface="Times New Roman"/>
              </a:rPr>
            </a:br>
            <a:r>
              <a:rPr lang="ar-IQ" sz="4000" b="1" kern="1400" dirty="0" smtClean="0">
                <a:solidFill>
                  <a:srgbClr val="00B0F0"/>
                </a:solidFill>
                <a:latin typeface="Times New Roman"/>
                <a:cs typeface="Times New Roman"/>
              </a:rPr>
              <a:t>الجهة التي تتولى التشكيل </a:t>
            </a:r>
            <a:r>
              <a:rPr lang="ar-IQ" b="0" i="0" u="none" strike="noStrike" kern="1400" baseline="0" dirty="0" smtClean="0">
                <a:solidFill>
                  <a:srgbClr val="17365D"/>
                </a:solidFill>
                <a:latin typeface="Times New Roman"/>
                <a:cs typeface="Times New Roman"/>
              </a:rPr>
              <a:t/>
            </a:r>
            <a:br>
              <a:rPr lang="ar-IQ" b="0" i="0" u="none" strike="noStrike" kern="1400" baseline="0" dirty="0" smtClean="0">
                <a:solidFill>
                  <a:srgbClr val="17365D"/>
                </a:solidFill>
                <a:latin typeface="Times New Roman"/>
                <a:cs typeface="Times New Roman"/>
              </a:rPr>
            </a:br>
            <a:r>
              <a:rPr lang="ar-IQ" b="0" i="0" u="none" strike="noStrike" kern="1400" baseline="0" dirty="0" smtClean="0">
                <a:solidFill>
                  <a:srgbClr val="17365D"/>
                </a:solidFill>
                <a:latin typeface="Times New Roman"/>
                <a:cs typeface="Times New Roman"/>
              </a:rPr>
              <a:t> </a:t>
            </a:r>
          </a:p>
        </p:txBody>
      </p:sp>
      <p:sp>
        <p:nvSpPr>
          <p:cNvPr id="3" name="عنصر نائب للنص 2"/>
          <p:cNvSpPr>
            <a:spLocks noGrp="1"/>
          </p:cNvSpPr>
          <p:nvPr>
            <p:ph type="body" idx="1"/>
          </p:nvPr>
        </p:nvSpPr>
        <p:spPr/>
        <p:txBody>
          <a:bodyPr>
            <a:normAutofit lnSpcReduction="10000"/>
          </a:bodyPr>
          <a:lstStyle/>
          <a:p>
            <a:pPr algn="just"/>
            <a:r>
              <a:rPr lang="ar-IQ" dirty="0" smtClean="0">
                <a:solidFill>
                  <a:srgbClr val="FF0000"/>
                </a:solidFill>
                <a:cs typeface="PT Simple Bold Ruled" pitchFamily="2" charset="-78"/>
              </a:rPr>
              <a:t> ان النص الدستوري ذكر ان المحكمة الاتحادية العليا تتكون من عدد من القضاة وخبراء في الفقه الاسلامي , وفقهاء في القانون فقط , وترك الامور التفصيلية الى قانون يصدر لاحقاً ، </a:t>
            </a:r>
            <a:r>
              <a:rPr lang="ar-SA" dirty="0" smtClean="0">
                <a:solidFill>
                  <a:srgbClr val="FF0000"/>
                </a:solidFill>
                <a:cs typeface="PT Simple Bold Ruled" pitchFamily="2" charset="-78"/>
              </a:rPr>
              <a:t>لذلك سأبين وجهة النظر تجاه الفئات التي حددها النص، التي بموجبها يتم اختيار الأعضاء وتشكيل المحكمة وعلى وفق ما يلي :</a:t>
            </a:r>
            <a:endParaRPr lang="ar-IQ" dirty="0" smtClean="0">
              <a:solidFill>
                <a:srgbClr val="FF0000"/>
              </a:solidFill>
              <a:cs typeface="PT Simple Bold Ruled" pitchFamily="2" charset="-78"/>
            </a:endParaRPr>
          </a:p>
          <a:p>
            <a:pPr lvl="0" algn="just"/>
            <a:r>
              <a:rPr lang="ar-IQ" dirty="0" smtClean="0">
                <a:solidFill>
                  <a:srgbClr val="009900"/>
                </a:solidFill>
                <a:cs typeface="PT Simple Bold Ruled" pitchFamily="2" charset="-78"/>
              </a:rPr>
              <a:t>1- قضاة</a:t>
            </a:r>
          </a:p>
          <a:p>
            <a:pPr lvl="0" algn="just"/>
            <a:r>
              <a:rPr lang="ar-IQ" dirty="0" smtClean="0">
                <a:solidFill>
                  <a:srgbClr val="009900"/>
                </a:solidFill>
                <a:cs typeface="PT Simple Bold Ruled" pitchFamily="2" charset="-78"/>
              </a:rPr>
              <a:t>2- خبراء الفقه الاسلامي</a:t>
            </a:r>
          </a:p>
          <a:p>
            <a:pPr lvl="0" algn="just"/>
            <a:r>
              <a:rPr lang="ar-IQ" dirty="0" smtClean="0">
                <a:solidFill>
                  <a:srgbClr val="009900"/>
                </a:solidFill>
                <a:cs typeface="PT Simple Bold Ruled" pitchFamily="2" charset="-78"/>
              </a:rPr>
              <a:t>3- فقهاء القانون </a:t>
            </a:r>
          </a:p>
          <a:p>
            <a:pPr algn="just"/>
            <a:endParaRPr lang="ar-IQ" dirty="0"/>
          </a:p>
        </p:txBody>
      </p:sp>
    </p:spTree>
    <p:extLst>
      <p:ext uri="{BB962C8B-B14F-4D97-AF65-F5344CB8AC3E}">
        <p14:creationId xmlns:p14="http://schemas.microsoft.com/office/powerpoint/2010/main" val="1191819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0" i="0" u="none" strike="noStrike" kern="1400" baseline="0" dirty="0" smtClean="0">
                <a:solidFill>
                  <a:srgbClr val="FF0000"/>
                </a:solidFill>
                <a:latin typeface="Times New Roman"/>
                <a:cs typeface="PT Simple Bold Ruled" pitchFamily="2" charset="-78"/>
              </a:rPr>
              <a:t>المطلب الثاني</a:t>
            </a:r>
            <a:br>
              <a:rPr lang="ar-IQ" b="0" i="0" u="none" strike="noStrike" kern="1400" baseline="0" dirty="0" smtClean="0">
                <a:solidFill>
                  <a:srgbClr val="FF0000"/>
                </a:solidFill>
                <a:latin typeface="Times New Roman"/>
                <a:cs typeface="PT Simple Bold Ruled" pitchFamily="2" charset="-78"/>
              </a:rPr>
            </a:br>
            <a:r>
              <a:rPr lang="ar-IQ" kern="1400" dirty="0" smtClean="0">
                <a:solidFill>
                  <a:srgbClr val="FF0000"/>
                </a:solidFill>
                <a:latin typeface="Times New Roman"/>
                <a:cs typeface="PT Simple Bold Ruled" pitchFamily="2" charset="-78"/>
              </a:rPr>
              <a:t>الية التشكيل</a:t>
            </a:r>
            <a:endParaRPr lang="ar-IQ" b="0" i="0" u="none" strike="noStrike" kern="1400" baseline="0" dirty="0" smtClean="0">
              <a:solidFill>
                <a:srgbClr val="FF0000"/>
              </a:solidFill>
              <a:latin typeface="Times New Roman"/>
              <a:cs typeface="PT Simple Bold Ruled" pitchFamily="2" charset="-78"/>
            </a:endParaRPr>
          </a:p>
        </p:txBody>
      </p:sp>
      <p:graphicFrame>
        <p:nvGraphicFramePr>
          <p:cNvPr id="4" name="رسم تخطيطي 3"/>
          <p:cNvGraphicFramePr/>
          <p:nvPr>
            <p:extLst>
              <p:ext uri="{D42A27DB-BD31-4B8C-83A1-F6EECF244321}">
                <p14:modId xmlns:p14="http://schemas.microsoft.com/office/powerpoint/2010/main" val="61841159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3433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3600" dirty="0" smtClean="0">
                <a:solidFill>
                  <a:srgbClr val="FF0000"/>
                </a:solidFill>
                <a:cs typeface="PT Simple Bold Ruled" pitchFamily="2" charset="-78"/>
              </a:rPr>
              <a:t>الفرع الاول </a:t>
            </a:r>
            <a:br>
              <a:rPr lang="ar-IQ" sz="3600" dirty="0" smtClean="0">
                <a:solidFill>
                  <a:srgbClr val="FF0000"/>
                </a:solidFill>
                <a:cs typeface="PT Simple Bold Ruled" pitchFamily="2" charset="-78"/>
              </a:rPr>
            </a:br>
            <a:r>
              <a:rPr lang="ar-IQ" sz="3600" b="1" dirty="0" smtClean="0">
                <a:solidFill>
                  <a:srgbClr val="FF0000"/>
                </a:solidFill>
                <a:effectLst/>
                <a:ea typeface="Calibri"/>
                <a:cs typeface="Simplified Arabic"/>
              </a:rPr>
              <a:t>تشكيل المحكمة وفق قانون المحكمة الاتحادية العليا رقم (30) لسنة 2005 </a:t>
            </a:r>
            <a:endParaRPr lang="ar-IQ" sz="3600" dirty="0">
              <a:solidFill>
                <a:srgbClr val="FF0000"/>
              </a:solidFill>
              <a:cs typeface="PT Simple Bold Ruled" pitchFamily="2" charset="-78"/>
            </a:endParaRPr>
          </a:p>
        </p:txBody>
      </p:sp>
      <p:sp>
        <p:nvSpPr>
          <p:cNvPr id="3" name="عنصر نائب للنص 2"/>
          <p:cNvSpPr>
            <a:spLocks noGrp="1"/>
          </p:cNvSpPr>
          <p:nvPr>
            <p:ph type="body" idx="1"/>
          </p:nvPr>
        </p:nvSpPr>
        <p:spPr/>
        <p:txBody>
          <a:bodyPr/>
          <a:lstStyle/>
          <a:p>
            <a:pPr marL="0" indent="0" algn="just">
              <a:buNone/>
            </a:pPr>
            <a:r>
              <a:rPr lang="ar-IQ" dirty="0">
                <a:solidFill>
                  <a:srgbClr val="002060"/>
                </a:solidFill>
                <a:cs typeface="PT Simple Bold Ruled" pitchFamily="2" charset="-78"/>
              </a:rPr>
              <a:t>تتكون المحكمة الاتحادية العليا بموجب المادة (3) من القانون رقم 30 سنة 2005 من رئيس و8 اعضاء يجري تعينهم من قبل مجلس الرئاسة بناء على ترشيح المقدم من مجلس القضاء الاعلى بتشاور مع المجالس القضائية للأقاليم, </a:t>
            </a:r>
            <a:r>
              <a:rPr lang="ar-IQ" b="1" dirty="0">
                <a:solidFill>
                  <a:srgbClr val="002060"/>
                </a:solidFill>
                <a:cs typeface="PT Simple Bold Ruled" pitchFamily="2" charset="-78"/>
              </a:rPr>
              <a:t>ورئيس واعضاء المحكمة سيبقون بالخدمة مدى الحياة الا في حالة اعلانهم عن رغبتهم في ترك الخدمة بمحض ارادتهم او من دونها بحالة العزل والاستقالة عند ادانتهم بجرائم مخلة بشرف او بجرائم </a:t>
            </a:r>
            <a:r>
              <a:rPr lang="ar-IQ" b="1" dirty="0" smtClean="0">
                <a:solidFill>
                  <a:srgbClr val="002060"/>
                </a:solidFill>
                <a:cs typeface="PT Simple Bold Ruled" pitchFamily="2" charset="-78"/>
              </a:rPr>
              <a:t>الفساد.</a:t>
            </a:r>
            <a:endParaRPr lang="ar-IQ" dirty="0">
              <a:solidFill>
                <a:srgbClr val="002060"/>
              </a:solidFill>
              <a:cs typeface="PT Simple Bold Ruled" pitchFamily="2" charset="-78"/>
            </a:endParaRPr>
          </a:p>
        </p:txBody>
      </p:sp>
    </p:spTree>
    <p:extLst>
      <p:ext uri="{BB962C8B-B14F-4D97-AF65-F5344CB8AC3E}">
        <p14:creationId xmlns:p14="http://schemas.microsoft.com/office/powerpoint/2010/main" val="3388888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3600" dirty="0" smtClean="0">
                <a:solidFill>
                  <a:srgbClr val="FF0000"/>
                </a:solidFill>
                <a:cs typeface="PT Simple Bold Ruled" pitchFamily="2" charset="-78"/>
              </a:rPr>
              <a:t>الفرع الثاني </a:t>
            </a:r>
            <a:br>
              <a:rPr lang="ar-IQ" sz="3600" dirty="0" smtClean="0">
                <a:solidFill>
                  <a:srgbClr val="FF0000"/>
                </a:solidFill>
                <a:cs typeface="PT Simple Bold Ruled" pitchFamily="2" charset="-78"/>
              </a:rPr>
            </a:br>
            <a:r>
              <a:rPr lang="ar-SA" sz="3600" b="1" dirty="0">
                <a:solidFill>
                  <a:srgbClr val="FF0000"/>
                </a:solidFill>
                <a:cs typeface="PT Simple Bold Ruled" pitchFamily="2" charset="-78"/>
              </a:rPr>
              <a:t>تشكيل المحكمة وفق قانون رقم (1) لسنة 2005</a:t>
            </a:r>
            <a:r>
              <a:rPr lang="en-US" sz="3600" dirty="0">
                <a:solidFill>
                  <a:srgbClr val="FF0000"/>
                </a:solidFill>
                <a:cs typeface="PT Simple Bold Ruled" pitchFamily="2" charset="-78"/>
              </a:rPr>
              <a:t/>
            </a:r>
            <a:br>
              <a:rPr lang="en-US" sz="3600" dirty="0">
                <a:solidFill>
                  <a:srgbClr val="FF0000"/>
                </a:solidFill>
                <a:cs typeface="PT Simple Bold Ruled" pitchFamily="2" charset="-78"/>
              </a:rPr>
            </a:br>
            <a:endParaRPr lang="ar-IQ" sz="3600" dirty="0">
              <a:solidFill>
                <a:srgbClr val="FF0000"/>
              </a:solidFill>
              <a:cs typeface="PT Simple Bold Ruled" pitchFamily="2" charset="-78"/>
            </a:endParaRPr>
          </a:p>
        </p:txBody>
      </p:sp>
      <p:sp>
        <p:nvSpPr>
          <p:cNvPr id="3" name="عنصر نائب للنص 2"/>
          <p:cNvSpPr>
            <a:spLocks noGrp="1"/>
          </p:cNvSpPr>
          <p:nvPr>
            <p:ph type="body" idx="1"/>
          </p:nvPr>
        </p:nvSpPr>
        <p:spPr/>
        <p:txBody>
          <a:bodyPr>
            <a:normAutofit fontScale="92500" lnSpcReduction="20000"/>
          </a:bodyPr>
          <a:lstStyle/>
          <a:p>
            <a:pPr marL="0" indent="0" algn="just">
              <a:buNone/>
            </a:pPr>
            <a:r>
              <a:rPr lang="ar-SA" dirty="0" smtClean="0">
                <a:effectLst/>
                <a:latin typeface="Rockwell Extra Bold" pitchFamily="18" charset="0"/>
                <a:ea typeface="Calibri"/>
                <a:cs typeface="PT Simple Bold Ruled" pitchFamily="2" charset="-78"/>
              </a:rPr>
              <a:t>استنادا الى احكام</a:t>
            </a:r>
            <a:r>
              <a:rPr lang="en-US" dirty="0" smtClean="0">
                <a:effectLst/>
                <a:latin typeface="Rockwell Extra Bold" pitchFamily="18" charset="0"/>
                <a:ea typeface="Calibri"/>
                <a:cs typeface="PT Simple Bold Ruled" pitchFamily="2" charset="-78"/>
              </a:rPr>
              <a:t> </a:t>
            </a:r>
            <a:r>
              <a:rPr lang="ar-SA" dirty="0" smtClean="0">
                <a:effectLst/>
                <a:latin typeface="Rockwell Extra Bold" pitchFamily="18" charset="0"/>
                <a:ea typeface="Calibri"/>
                <a:cs typeface="PT Simple Bold Ruled" pitchFamily="2" charset="-78"/>
              </a:rPr>
              <a:t>المادة الرابعة والاربعين من  قانون ادارة الدولة العراقية للمرحلة الانتقالية والقسم الثاني من ملحقه، وبناءً على موافقة مجلس الرئاسة، قرر مجلس الوزراء اصدار قانون رقم30لسنة 2005 متضمن نصوص تشكيل المحكمة الاتحادية العليا محدد الية عملها واختصاصها وشروط اختيار اعضاءها فيعدد بنود , هذا ولم يخلو القانون من الاشارة الى النظام الداخلي للمحكمة فقد اعطى وفق المادة (9) من القانون المذكور صلاحية للمحكمة بإصدار نظام داخلي تحدد فيه الاجراءات التي تنظم سير العمل في المحكمة وكيفية قبول الطلبات واجراءات الترافع وما يسهل تنفيذ احكام هذا القانون وينشر هذا النظام في الجريدة الرسمية</a:t>
            </a:r>
            <a:r>
              <a:rPr lang="ar-IQ" dirty="0" smtClean="0">
                <a:effectLst/>
                <a:latin typeface="Rockwell Extra Bold" pitchFamily="18" charset="0"/>
                <a:ea typeface="Calibri"/>
                <a:cs typeface="PT Simple Bold Ruled" pitchFamily="2" charset="-78"/>
              </a:rPr>
              <a:t>.</a:t>
            </a:r>
            <a:r>
              <a:rPr lang="ar-SA" dirty="0" smtClean="0">
                <a:effectLst/>
                <a:latin typeface="Rockwell Extra Bold" pitchFamily="18" charset="0"/>
                <a:ea typeface="Calibri"/>
                <a:cs typeface="PT Simple Bold Ruled" pitchFamily="2" charset="-78"/>
              </a:rPr>
              <a:t> </a:t>
            </a:r>
            <a:endParaRPr lang="ar-IQ" dirty="0">
              <a:latin typeface="Rockwell Extra Bold" pitchFamily="18" charset="0"/>
              <a:cs typeface="PT Simple Bold Ruled" pitchFamily="2" charset="-78"/>
            </a:endParaRPr>
          </a:p>
        </p:txBody>
      </p:sp>
    </p:spTree>
    <p:extLst>
      <p:ext uri="{BB962C8B-B14F-4D97-AF65-F5344CB8AC3E}">
        <p14:creationId xmlns:p14="http://schemas.microsoft.com/office/powerpoint/2010/main" val="3858089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IQ" sz="2800" b="0" i="0" u="none" strike="noStrike" kern="1400" baseline="0" dirty="0" smtClean="0">
                <a:solidFill>
                  <a:srgbClr val="FF0000"/>
                </a:solidFill>
                <a:latin typeface="Times New Roman"/>
                <a:cs typeface="PT Simple Bold Ruled" pitchFamily="2" charset="-78"/>
              </a:rPr>
              <a:t>المبحث الثالث</a:t>
            </a:r>
            <a:br>
              <a:rPr lang="ar-IQ" sz="2800" b="0" i="0" u="none" strike="noStrike" kern="1400" baseline="0" dirty="0" smtClean="0">
                <a:solidFill>
                  <a:srgbClr val="FF0000"/>
                </a:solidFill>
                <a:latin typeface="Times New Roman"/>
                <a:cs typeface="PT Simple Bold Ruled" pitchFamily="2" charset="-78"/>
              </a:rPr>
            </a:br>
            <a:r>
              <a:rPr lang="ar-IQ" sz="2800" b="1" dirty="0">
                <a:solidFill>
                  <a:srgbClr val="FF0000"/>
                </a:solidFill>
                <a:cs typeface="PT Simple Bold Ruled" pitchFamily="2" charset="-78"/>
              </a:rPr>
              <a:t>ضمانات تشكيل المحكمة الاتحادية العليا </a:t>
            </a:r>
            <a:r>
              <a:rPr lang="en-US" sz="2800" dirty="0">
                <a:solidFill>
                  <a:srgbClr val="FF0000"/>
                </a:solidFill>
                <a:cs typeface="PT Simple Bold Ruled" pitchFamily="2" charset="-78"/>
              </a:rPr>
              <a:t/>
            </a:r>
            <a:br>
              <a:rPr lang="en-US" sz="2800" dirty="0">
                <a:solidFill>
                  <a:srgbClr val="FF0000"/>
                </a:solidFill>
                <a:cs typeface="PT Simple Bold Ruled" pitchFamily="2" charset="-78"/>
              </a:rPr>
            </a:br>
            <a:r>
              <a:rPr lang="ar-IQ" sz="2800" b="0" i="0" u="none" strike="noStrike" kern="1400" baseline="0" dirty="0" smtClean="0">
                <a:solidFill>
                  <a:srgbClr val="FF0000"/>
                </a:solidFill>
                <a:latin typeface="Times New Roman"/>
                <a:cs typeface="PT Simple Bold Ruled" pitchFamily="2" charset="-78"/>
              </a:rPr>
              <a:t/>
            </a:r>
            <a:br>
              <a:rPr lang="ar-IQ" sz="2800" b="0" i="0" u="none" strike="noStrike" kern="1400" baseline="0" dirty="0" smtClean="0">
                <a:solidFill>
                  <a:srgbClr val="FF0000"/>
                </a:solidFill>
                <a:latin typeface="Times New Roman"/>
                <a:cs typeface="PT Simple Bold Ruled" pitchFamily="2" charset="-78"/>
              </a:rPr>
            </a:br>
            <a:endParaRPr lang="ar-IQ" sz="2800" b="0" i="0" u="none" strike="noStrike" kern="1400" baseline="0" dirty="0" smtClean="0">
              <a:solidFill>
                <a:srgbClr val="FF0000"/>
              </a:solidFill>
              <a:latin typeface="Times New Roman"/>
              <a:cs typeface="PT Simple Bold Ruled" pitchFamily="2" charset="-78"/>
            </a:endParaRPr>
          </a:p>
        </p:txBody>
      </p:sp>
      <p:sp>
        <p:nvSpPr>
          <p:cNvPr id="3" name="عنصر نائب للنص 2"/>
          <p:cNvSpPr>
            <a:spLocks noGrp="1"/>
          </p:cNvSpPr>
          <p:nvPr>
            <p:ph type="body" idx="1"/>
          </p:nvPr>
        </p:nvSpPr>
        <p:spPr>
          <a:xfrm>
            <a:off x="457200" y="908720"/>
            <a:ext cx="8229600" cy="5217443"/>
          </a:xfrm>
        </p:spPr>
        <p:txBody>
          <a:bodyPr>
            <a:normAutofit/>
          </a:bodyPr>
          <a:lstStyle/>
          <a:p>
            <a:pPr algn="just"/>
            <a:r>
              <a:rPr lang="ar-IQ" dirty="0">
                <a:cs typeface="PT Simple Bold Ruled" pitchFamily="2" charset="-78"/>
              </a:rPr>
              <a:t>تولت دساتير الدولة العراقية  بتنظيم المحاكم العليا او الدستورية , حيث جاء دستور 2005 ليؤكد على وجود هذه المحكمة ويعيد تشكيلها ويحدد اختصاصها بشكل </a:t>
            </a:r>
            <a:r>
              <a:rPr lang="ar-IQ" dirty="0" smtClean="0">
                <a:cs typeface="PT Simple Bold Ruled" pitchFamily="2" charset="-78"/>
              </a:rPr>
              <a:t>مختلف, </a:t>
            </a:r>
            <a:r>
              <a:rPr lang="ar-IQ" dirty="0">
                <a:cs typeface="PT Simple Bold Ruled" pitchFamily="2" charset="-78"/>
              </a:rPr>
              <a:t>كذلك نص الدستور على ان تنظم هذه المحكمة وفق قانون والاخير يحدد الية </a:t>
            </a:r>
            <a:r>
              <a:rPr lang="ar-IQ" dirty="0" smtClean="0">
                <a:cs typeface="PT Simple Bold Ruled" pitchFamily="2" charset="-78"/>
              </a:rPr>
              <a:t>تشكيلها, </a:t>
            </a:r>
            <a:r>
              <a:rPr lang="ar-IQ" dirty="0">
                <a:cs typeface="PT Simple Bold Ruled" pitchFamily="2" charset="-78"/>
              </a:rPr>
              <a:t>و </a:t>
            </a:r>
            <a:r>
              <a:rPr lang="ar-IQ" dirty="0">
                <a:solidFill>
                  <a:srgbClr val="FF0000"/>
                </a:solidFill>
                <a:cs typeface="PT Simple Bold Ruled" pitchFamily="2" charset="-78"/>
              </a:rPr>
              <a:t>من هذا المنطلق سنقسم هذا المبحث الى مطلبين , نتناول في المبحث الاول الضمانات الدستورية للمحكمة الاتحادية , وفي المبحث الثاني الضمانات </a:t>
            </a:r>
            <a:r>
              <a:rPr lang="ar-IQ" dirty="0" smtClean="0">
                <a:solidFill>
                  <a:srgbClr val="FF0000"/>
                </a:solidFill>
                <a:cs typeface="PT Simple Bold Ruled" pitchFamily="2" charset="-78"/>
              </a:rPr>
              <a:t>القانونية</a:t>
            </a:r>
            <a:r>
              <a:rPr lang="ar-IQ" dirty="0" smtClean="0">
                <a:solidFill>
                  <a:srgbClr val="FF0000"/>
                </a:solidFill>
                <a:effectLst/>
                <a:cs typeface="PT Simple Bold Ruled" pitchFamily="2" charset="-78"/>
              </a:rPr>
              <a:t>.</a:t>
            </a:r>
            <a:endParaRPr lang="en-US" dirty="0">
              <a:solidFill>
                <a:srgbClr val="FF0000"/>
              </a:solidFill>
              <a:cs typeface="PT Simple Bold Ruled" pitchFamily="2" charset="-78"/>
            </a:endParaRPr>
          </a:p>
          <a:p>
            <a:pPr marL="0" indent="0" algn="just">
              <a:buNone/>
            </a:pPr>
            <a:endParaRPr lang="ar-IQ" dirty="0">
              <a:cs typeface="PT Simple Bold Ruled" pitchFamily="2" charset="-78"/>
            </a:endParaRPr>
          </a:p>
        </p:txBody>
      </p:sp>
    </p:spTree>
    <p:extLst>
      <p:ext uri="{BB962C8B-B14F-4D97-AF65-F5344CB8AC3E}">
        <p14:creationId xmlns:p14="http://schemas.microsoft.com/office/powerpoint/2010/main" val="2561650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رسم تخطيطي 4"/>
          <p:cNvGraphicFramePr/>
          <p:nvPr>
            <p:extLst>
              <p:ext uri="{D42A27DB-BD31-4B8C-83A1-F6EECF244321}">
                <p14:modId xmlns:p14="http://schemas.microsoft.com/office/powerpoint/2010/main" val="3784439342"/>
              </p:ext>
            </p:extLst>
          </p:nvPr>
        </p:nvGraphicFramePr>
        <p:xfrm>
          <a:off x="2915816" y="116632"/>
          <a:ext cx="3672408"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رسم تخطيطي 3"/>
          <p:cNvGraphicFramePr/>
          <p:nvPr>
            <p:extLst>
              <p:ext uri="{D42A27DB-BD31-4B8C-83A1-F6EECF244321}">
                <p14:modId xmlns:p14="http://schemas.microsoft.com/office/powerpoint/2010/main" val="190175467"/>
              </p:ext>
            </p:extLst>
          </p:nvPr>
        </p:nvGraphicFramePr>
        <p:xfrm>
          <a:off x="457200" y="1711349"/>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82873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0" i="0" u="none" strike="noStrike" kern="1400" baseline="0" dirty="0" smtClean="0">
                <a:solidFill>
                  <a:srgbClr val="FF0000"/>
                </a:solidFill>
                <a:latin typeface="Times New Roman"/>
                <a:cs typeface="PT Simple Bold Ruled" pitchFamily="2" charset="-78"/>
              </a:rPr>
              <a:t>المطلب الاول</a:t>
            </a:r>
            <a:br>
              <a:rPr lang="ar-IQ" b="0" i="0" u="none" strike="noStrike" kern="1400" baseline="0" dirty="0" smtClean="0">
                <a:solidFill>
                  <a:srgbClr val="FF0000"/>
                </a:solidFill>
                <a:latin typeface="Times New Roman"/>
                <a:cs typeface="PT Simple Bold Ruled" pitchFamily="2" charset="-78"/>
              </a:rPr>
            </a:br>
            <a:r>
              <a:rPr lang="ar-IQ" kern="1400" dirty="0" smtClean="0">
                <a:solidFill>
                  <a:srgbClr val="FF0000"/>
                </a:solidFill>
                <a:latin typeface="Times New Roman"/>
                <a:cs typeface="PT Simple Bold Ruled" pitchFamily="2" charset="-78"/>
              </a:rPr>
              <a:t>الضمانات الدستورية</a:t>
            </a:r>
            <a:r>
              <a:rPr lang="ar-IQ" b="0" i="0" u="none" strike="noStrike" kern="1400" baseline="0" dirty="0" smtClean="0">
                <a:solidFill>
                  <a:srgbClr val="FF0000"/>
                </a:solidFill>
                <a:latin typeface="Times New Roman"/>
                <a:cs typeface="PT Simple Bold Ruled" pitchFamily="2" charset="-78"/>
              </a:rPr>
              <a:t> </a:t>
            </a:r>
          </a:p>
        </p:txBody>
      </p:sp>
      <p:sp>
        <p:nvSpPr>
          <p:cNvPr id="3" name="عنصر نائب للنص 2"/>
          <p:cNvSpPr>
            <a:spLocks noGrp="1"/>
          </p:cNvSpPr>
          <p:nvPr>
            <p:ph type="body" idx="1"/>
          </p:nvPr>
        </p:nvSpPr>
        <p:spPr/>
        <p:txBody>
          <a:bodyPr>
            <a:normAutofit fontScale="85000" lnSpcReduction="20000"/>
          </a:bodyPr>
          <a:lstStyle/>
          <a:p>
            <a:pPr algn="just"/>
            <a:r>
              <a:rPr lang="ar-IQ" b="1" dirty="0">
                <a:cs typeface="PT Simple Bold Ruled" pitchFamily="2" charset="-78"/>
              </a:rPr>
              <a:t> </a:t>
            </a:r>
            <a:r>
              <a:rPr lang="ar-IQ" dirty="0">
                <a:cs typeface="PT Simple Bold Ruled" pitchFamily="2" charset="-78"/>
              </a:rPr>
              <a:t>يُعد دستور جمهورية العراق لسنة 2005 مرحلة متقدمة في تأريخ التشريع والديمقراطية , </a:t>
            </a:r>
            <a:r>
              <a:rPr lang="ar-IQ" b="1" dirty="0">
                <a:cs typeface="PT Simple Bold Ruled" pitchFamily="2" charset="-78"/>
              </a:rPr>
              <a:t>كما ذكرنا سابقاً</a:t>
            </a:r>
            <a:r>
              <a:rPr lang="ar-IQ" dirty="0">
                <a:cs typeface="PT Simple Bold Ruled" pitchFamily="2" charset="-78"/>
              </a:rPr>
              <a:t> وذلك لأنه تمتع بالعديد من المزايا العصرية , حيث جاء الدستور في فصله الثالث , الذي خٌصص للسلطة القضائية , بالسلطات القضائية وجعل المحكمة الاتحادية جزء من المؤسسات القضائية ,  ثم بين ان المحكمة الاتحادية العليا هي هيئة قضائية مستقلة مالياً و ادارياً, ثم بعد ذلك بين ممن تتكون المحكمة الاتحادية , حيث جاء في المادة (92/ثانياً) ليبين تكوين المحكمة الاتحادية " تتكون المحكمة الاتحادية العليا , من عدد  من القضاة وخبراء في الفقه الاسلامي , وفقهاء القانون , يُحدد عددهم وتنظم طريقة اختيارهم , وعمل المحكمة , بقانون يسن بأغلبية ثلثي اعضاء مجلس </a:t>
            </a:r>
            <a:r>
              <a:rPr lang="ar-IQ" dirty="0" smtClean="0">
                <a:cs typeface="PT Simple Bold Ruled" pitchFamily="2" charset="-78"/>
              </a:rPr>
              <a:t>النواب"</a:t>
            </a:r>
            <a:r>
              <a:rPr lang="ar-IQ" dirty="0" smtClean="0"/>
              <a:t>. </a:t>
            </a:r>
            <a:endParaRPr lang="ar-IQ" dirty="0"/>
          </a:p>
        </p:txBody>
      </p:sp>
    </p:spTree>
    <p:extLst>
      <p:ext uri="{BB962C8B-B14F-4D97-AF65-F5344CB8AC3E}">
        <p14:creationId xmlns:p14="http://schemas.microsoft.com/office/powerpoint/2010/main" val="3971790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0" i="0" u="none" strike="noStrike" kern="1400" baseline="0" dirty="0" smtClean="0">
                <a:solidFill>
                  <a:srgbClr val="FF0000"/>
                </a:solidFill>
                <a:latin typeface="Times New Roman"/>
                <a:cs typeface="PT Simple Bold Ruled" pitchFamily="2" charset="-78"/>
              </a:rPr>
              <a:t>المطلب الثاني</a:t>
            </a:r>
            <a:br>
              <a:rPr lang="ar-IQ" b="0" i="0" u="none" strike="noStrike" kern="1400" baseline="0" dirty="0" smtClean="0">
                <a:solidFill>
                  <a:srgbClr val="FF0000"/>
                </a:solidFill>
                <a:latin typeface="Times New Roman"/>
                <a:cs typeface="PT Simple Bold Ruled" pitchFamily="2" charset="-78"/>
              </a:rPr>
            </a:br>
            <a:r>
              <a:rPr lang="ar-IQ" kern="1400" dirty="0" smtClean="0">
                <a:solidFill>
                  <a:srgbClr val="FF0000"/>
                </a:solidFill>
                <a:latin typeface="Times New Roman"/>
                <a:cs typeface="PT Simple Bold Ruled" pitchFamily="2" charset="-78"/>
              </a:rPr>
              <a:t>الضمانات القانونية</a:t>
            </a:r>
            <a:endParaRPr lang="ar-IQ" b="0" i="0" u="none" strike="noStrike" kern="1400" baseline="0" dirty="0" smtClean="0">
              <a:solidFill>
                <a:srgbClr val="FF0000"/>
              </a:solidFill>
              <a:latin typeface="Times New Roman"/>
              <a:cs typeface="PT Simple Bold Ruled" pitchFamily="2" charset="-78"/>
            </a:endParaRPr>
          </a:p>
        </p:txBody>
      </p:sp>
      <p:sp>
        <p:nvSpPr>
          <p:cNvPr id="3" name="عنصر نائب للنص 2"/>
          <p:cNvSpPr>
            <a:spLocks noGrp="1"/>
          </p:cNvSpPr>
          <p:nvPr>
            <p:ph type="body" idx="1"/>
          </p:nvPr>
        </p:nvSpPr>
        <p:spPr/>
        <p:txBody>
          <a:bodyPr>
            <a:normAutofit fontScale="85000" lnSpcReduction="20000"/>
          </a:bodyPr>
          <a:lstStyle/>
          <a:p>
            <a:pPr marL="0" indent="0" algn="just">
              <a:buNone/>
            </a:pPr>
            <a:r>
              <a:rPr lang="ar-IQ" dirty="0">
                <a:cs typeface="PT Simple Bold Ruled" pitchFamily="2" charset="-78"/>
              </a:rPr>
              <a:t> لقد نص دستور جمهورية العراق لسنة 2005 على تشكيل المحكمة الاتحادية , على ان تنظم في قانون وهذا الاخير يحدد الية تشكيلها ولم يصدر هذا القانون , وبقى القانون رقم 30 لسنة 2005 نافذاً  الى الوقت الحاضر الذي صدر استناداً الى احكام المادة (الرابعة والاربعون) من قانون ادارة الدولة العراقية للمرحلة الانتقالية والقسم الثاني من ملحقه , حيث تعد المادة الاولى من القانون سالف الذكر ضمانة قانونية واساس لنشأة المحكمة الاتحادية العليا , حيث نصت على ما يلي " تنشأ محكمة تسمى (المحكمة الاتحادية العليا) ويكون مقرها في بغداد , تمارس مهامها بشكل  مستقل لا سلطان عليها لغير القانون " </a:t>
            </a:r>
            <a:r>
              <a:rPr lang="ar-IQ" dirty="0" smtClean="0">
                <a:cs typeface="PT Simple Bold Ruled" pitchFamily="2" charset="-78"/>
              </a:rPr>
              <a:t>, </a:t>
            </a:r>
            <a:r>
              <a:rPr lang="ar-IQ" dirty="0">
                <a:cs typeface="PT Simple Bold Ruled" pitchFamily="2" charset="-78"/>
              </a:rPr>
              <a:t>ثم جاءت المادة الثانية من قانون المحكمة الاتحادية  رقم 30 لسنة  </a:t>
            </a:r>
            <a:r>
              <a:rPr lang="ar-IQ" dirty="0" smtClean="0">
                <a:cs typeface="PT Simple Bold Ruled" pitchFamily="2" charset="-78"/>
              </a:rPr>
              <a:t>2005لتؤكد </a:t>
            </a:r>
            <a:r>
              <a:rPr lang="ar-IQ" dirty="0">
                <a:cs typeface="PT Simple Bold Ruled" pitchFamily="2" charset="-78"/>
              </a:rPr>
              <a:t>على ما جاء في دستور جمهورية العراق لسنة 2005 على استقلالية المحكمة مالياً وادارياً </a:t>
            </a:r>
            <a:r>
              <a:rPr lang="ar-IQ" dirty="0" smtClean="0">
                <a:cs typeface="PT Simple Bold Ruled" pitchFamily="2" charset="-78"/>
              </a:rPr>
              <a:t>.</a:t>
            </a:r>
            <a:endParaRPr lang="en-US" dirty="0">
              <a:cs typeface="PT Simple Bold Ruled" pitchFamily="2" charset="-78"/>
            </a:endParaRPr>
          </a:p>
        </p:txBody>
      </p:sp>
    </p:spTree>
    <p:extLst>
      <p:ext uri="{BB962C8B-B14F-4D97-AF65-F5344CB8AC3E}">
        <p14:creationId xmlns:p14="http://schemas.microsoft.com/office/powerpoint/2010/main" val="2234421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IQ" b="0" i="0" u="none" strike="noStrike" kern="1400" baseline="0" dirty="0" smtClean="0">
                <a:solidFill>
                  <a:srgbClr val="FF0000"/>
                </a:solidFill>
                <a:latin typeface="Times New Roman"/>
                <a:cs typeface="PT Simple Bold Ruled" pitchFamily="2" charset="-78"/>
              </a:rPr>
              <a:t>النتائج</a:t>
            </a:r>
          </a:p>
        </p:txBody>
      </p:sp>
      <p:sp>
        <p:nvSpPr>
          <p:cNvPr id="3" name="عنصر نائب للنص 2"/>
          <p:cNvSpPr>
            <a:spLocks noGrp="1"/>
          </p:cNvSpPr>
          <p:nvPr>
            <p:ph type="body" idx="1"/>
          </p:nvPr>
        </p:nvSpPr>
        <p:spPr>
          <a:xfrm>
            <a:off x="457200" y="1268760"/>
            <a:ext cx="8229600" cy="5472608"/>
          </a:xfrm>
        </p:spPr>
        <p:txBody>
          <a:bodyPr>
            <a:noAutofit/>
          </a:bodyPr>
          <a:lstStyle/>
          <a:p>
            <a:pPr lvl="0"/>
            <a:r>
              <a:rPr lang="ar-IQ" sz="2400" dirty="0">
                <a:cs typeface="PT Simple Bold Ruled" pitchFamily="2" charset="-78"/>
              </a:rPr>
              <a:t> </a:t>
            </a:r>
            <a:r>
              <a:rPr lang="ar-IQ" sz="2400" dirty="0">
                <a:solidFill>
                  <a:srgbClr val="00B050"/>
                </a:solidFill>
                <a:cs typeface="PT Simple Bold Ruled" pitchFamily="2" charset="-78"/>
              </a:rPr>
              <a:t>يجب تحديد مدة العضوية بالمحكمة واعطاء المجال للكفاءات الاخرى من القضاة بالاشتراك بها وتقديم خبراتهم , وذلك كلما تقدم العمر ضعفت قدرة الانسان على الاستمرار بالعمل </a:t>
            </a:r>
            <a:r>
              <a:rPr lang="ar-IQ" sz="2400" dirty="0" smtClean="0">
                <a:solidFill>
                  <a:srgbClr val="00B050"/>
                </a:solidFill>
                <a:cs typeface="PT Simple Bold Ruled" pitchFamily="2" charset="-78"/>
              </a:rPr>
              <a:t>..</a:t>
            </a:r>
            <a:endParaRPr lang="en-US" sz="2400" dirty="0" smtClean="0">
              <a:solidFill>
                <a:srgbClr val="00B050"/>
              </a:solidFill>
              <a:effectLst/>
              <a:cs typeface="PT Simple Bold Ruled" pitchFamily="2" charset="-78"/>
            </a:endParaRPr>
          </a:p>
          <a:p>
            <a:pPr lvl="0"/>
            <a:r>
              <a:rPr lang="ar-IQ" sz="2400" dirty="0">
                <a:solidFill>
                  <a:srgbClr val="00B050"/>
                </a:solidFill>
                <a:cs typeface="PT Simple Bold Ruled" pitchFamily="2" charset="-78"/>
              </a:rPr>
              <a:t> من خلال تتبع نصوص وقانون المحكمة يلاحظ خلوها من اي نص يبين كيفية اختيار قضاه اخرين في حالة وجود شواغر بسبب الوفاة او العزل او الاستقالة بخلاف قانون ادارة الدولة للمرحلة الانتقالية وهذا عيب يجب معالجته</a:t>
            </a:r>
            <a:r>
              <a:rPr lang="ar-IQ" sz="2400" dirty="0" smtClean="0">
                <a:solidFill>
                  <a:srgbClr val="00B050"/>
                </a:solidFill>
                <a:cs typeface="PT Simple Bold Ruled" pitchFamily="2" charset="-78"/>
              </a:rPr>
              <a:t>..</a:t>
            </a:r>
            <a:endParaRPr lang="en-US" sz="2400" dirty="0" smtClean="0">
              <a:solidFill>
                <a:srgbClr val="00B050"/>
              </a:solidFill>
              <a:effectLst/>
              <a:cs typeface="PT Simple Bold Ruled" pitchFamily="2" charset="-78"/>
            </a:endParaRPr>
          </a:p>
          <a:p>
            <a:pPr lvl="0"/>
            <a:r>
              <a:rPr lang="ar-IQ" sz="2400" dirty="0">
                <a:solidFill>
                  <a:srgbClr val="00B050"/>
                </a:solidFill>
                <a:cs typeface="PT Simple Bold Ruled" pitchFamily="2" charset="-78"/>
              </a:rPr>
              <a:t> يجب رفع فئة خبراء الشريعة الاسلامية وفقهاء القانون من تشكيلة المحكمة المقررة بالدستور لان الابقاء عليها سيؤدي الى تحكم هذه الفئات بقرارات المحكمة </a:t>
            </a:r>
            <a:r>
              <a:rPr lang="ar-IQ" sz="2400" dirty="0" smtClean="0">
                <a:solidFill>
                  <a:srgbClr val="00B050"/>
                </a:solidFill>
                <a:cs typeface="PT Simple Bold Ruled" pitchFamily="2" charset="-78"/>
              </a:rPr>
              <a:t>..</a:t>
            </a:r>
            <a:endParaRPr lang="en-US" sz="2400" dirty="0" smtClean="0">
              <a:solidFill>
                <a:srgbClr val="00B050"/>
              </a:solidFill>
              <a:effectLst/>
              <a:cs typeface="PT Simple Bold Ruled" pitchFamily="2" charset="-78"/>
            </a:endParaRPr>
          </a:p>
          <a:p>
            <a:pPr lvl="0"/>
            <a:r>
              <a:rPr lang="ar-IQ" sz="2400" dirty="0">
                <a:solidFill>
                  <a:srgbClr val="00B050"/>
                </a:solidFill>
                <a:cs typeface="PT Simple Bold Ruled" pitchFamily="2" charset="-78"/>
              </a:rPr>
              <a:t>بالنسبة الى الاختصاصات الواردة بقانونها الداخلي والوارد بالدستور يلاحظ انه فضلا  عن اختلافاتها وتناقضها فيما بينها ,هناك بعض من الاختصاصات تخص المحاكم الادارية مما يضيع هيبة المحكمة الاتحادية العليا</a:t>
            </a:r>
            <a:r>
              <a:rPr lang="ar-IQ" sz="2400" dirty="0">
                <a:cs typeface="PT Simple Bold Ruled" pitchFamily="2" charset="-78"/>
              </a:rPr>
              <a:t>.</a:t>
            </a:r>
            <a:endParaRPr lang="en-US" sz="2400" dirty="0" smtClean="0">
              <a:effectLst/>
              <a:cs typeface="PT Simple Bold Ruled" pitchFamily="2" charset="-78"/>
            </a:endParaRPr>
          </a:p>
          <a:p>
            <a:r>
              <a:rPr lang="ar-IQ" sz="2400" dirty="0">
                <a:cs typeface="PT Simple Bold Ruled" pitchFamily="2" charset="-78"/>
              </a:rPr>
              <a:t> </a:t>
            </a:r>
            <a:endParaRPr lang="en-US" sz="2400" dirty="0" smtClean="0">
              <a:effectLst/>
              <a:cs typeface="PT Simple Bold Ruled" pitchFamily="2" charset="-78"/>
            </a:endParaRPr>
          </a:p>
          <a:p>
            <a:pPr algn="just"/>
            <a:endParaRPr lang="ar-IQ" sz="2400" dirty="0">
              <a:cs typeface="PT Simple Bold Ruled" pitchFamily="2" charset="-78"/>
            </a:endParaRPr>
          </a:p>
        </p:txBody>
      </p:sp>
    </p:spTree>
    <p:extLst>
      <p:ext uri="{BB962C8B-B14F-4D97-AF65-F5344CB8AC3E}">
        <p14:creationId xmlns:p14="http://schemas.microsoft.com/office/powerpoint/2010/main" val="3097529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IQ" b="0" i="0" u="none" strike="noStrike" kern="1400" baseline="0" dirty="0" smtClean="0">
                <a:solidFill>
                  <a:srgbClr val="FF0000"/>
                </a:solidFill>
                <a:latin typeface="Times New Roman"/>
                <a:cs typeface="PT Simple Bold Ruled" pitchFamily="2" charset="-78"/>
              </a:rPr>
              <a:t>التوصيات</a:t>
            </a:r>
            <a:r>
              <a:rPr lang="ar-IQ" b="0" i="0" u="none" strike="noStrike" kern="1400" baseline="0" dirty="0" smtClean="0">
                <a:solidFill>
                  <a:srgbClr val="17365D"/>
                </a:solidFill>
                <a:latin typeface="Times New Roman"/>
                <a:cs typeface="Times New Roman"/>
              </a:rPr>
              <a:t> </a:t>
            </a:r>
            <a:endParaRPr lang="en-US" b="0" i="0" u="none" strike="noStrike" kern="1400" baseline="0" dirty="0" smtClean="0">
              <a:solidFill>
                <a:srgbClr val="17365D"/>
              </a:solidFill>
              <a:latin typeface="Times New Roman"/>
              <a:cs typeface="Times New Roman"/>
            </a:endParaRPr>
          </a:p>
        </p:txBody>
      </p:sp>
      <p:sp>
        <p:nvSpPr>
          <p:cNvPr id="3" name="عنصر نائب للنص 2"/>
          <p:cNvSpPr>
            <a:spLocks noGrp="1"/>
          </p:cNvSpPr>
          <p:nvPr>
            <p:ph type="body" idx="1"/>
          </p:nvPr>
        </p:nvSpPr>
        <p:spPr/>
        <p:txBody>
          <a:bodyPr>
            <a:normAutofit fontScale="77500" lnSpcReduction="20000"/>
          </a:bodyPr>
          <a:lstStyle/>
          <a:p>
            <a:pPr lvl="0"/>
            <a:r>
              <a:rPr lang="ar-IQ" dirty="0">
                <a:solidFill>
                  <a:srgbClr val="00B050"/>
                </a:solidFill>
                <a:cs typeface="PT Simple Bold Ruled" pitchFamily="2" charset="-78"/>
              </a:rPr>
              <a:t>ندعو الى مجلس النواب العراقي </a:t>
            </a:r>
            <a:r>
              <a:rPr lang="ar-IQ" dirty="0" err="1">
                <a:solidFill>
                  <a:srgbClr val="00B050"/>
                </a:solidFill>
                <a:cs typeface="PT Simple Bold Ruled" pitchFamily="2" charset="-78"/>
              </a:rPr>
              <a:t>باصدار</a:t>
            </a:r>
            <a:r>
              <a:rPr lang="ar-IQ" dirty="0">
                <a:solidFill>
                  <a:srgbClr val="00B050"/>
                </a:solidFill>
                <a:cs typeface="PT Simple Bold Ruled" pitchFamily="2" charset="-78"/>
              </a:rPr>
              <a:t> قانون المحكمة الاتحادية العليا كي يتسنى للمحكمة </a:t>
            </a:r>
            <a:r>
              <a:rPr lang="ar-IQ" dirty="0" err="1">
                <a:solidFill>
                  <a:srgbClr val="00B050"/>
                </a:solidFill>
                <a:cs typeface="PT Simple Bold Ruled" pitchFamily="2" charset="-78"/>
              </a:rPr>
              <a:t>أصدار</a:t>
            </a:r>
            <a:r>
              <a:rPr lang="ar-IQ" dirty="0">
                <a:solidFill>
                  <a:srgbClr val="00B050"/>
                </a:solidFill>
                <a:cs typeface="PT Simple Bold Ruled" pitchFamily="2" charset="-78"/>
              </a:rPr>
              <a:t> نظامها الداخلي بالشكل الذي يوضح تشكيلة المحكمة ومدة العضوية بدقة ولا يتناقض مع الدستور.</a:t>
            </a:r>
            <a:endParaRPr lang="en-US" dirty="0" smtClean="0">
              <a:solidFill>
                <a:srgbClr val="00B050"/>
              </a:solidFill>
              <a:effectLst/>
              <a:cs typeface="PT Simple Bold Ruled" pitchFamily="2" charset="-78"/>
            </a:endParaRPr>
          </a:p>
          <a:p>
            <a:pPr lvl="0"/>
            <a:r>
              <a:rPr lang="ar-IQ" dirty="0">
                <a:solidFill>
                  <a:srgbClr val="00B050"/>
                </a:solidFill>
                <a:cs typeface="PT Simple Bold Ruled" pitchFamily="2" charset="-78"/>
              </a:rPr>
              <a:t> ندعو الى تضمين الدستور نصوصا تبين شروط مؤهلات القاضي الدستوري سواء فيما يتعلق بحسن السيرة والنزاهة او سنوات الخبرة والكفاءة .</a:t>
            </a:r>
            <a:endParaRPr lang="en-US" dirty="0" smtClean="0">
              <a:solidFill>
                <a:srgbClr val="00B050"/>
              </a:solidFill>
              <a:effectLst/>
              <a:cs typeface="PT Simple Bold Ruled" pitchFamily="2" charset="-78"/>
            </a:endParaRPr>
          </a:p>
          <a:p>
            <a:pPr lvl="0"/>
            <a:r>
              <a:rPr lang="ar-IQ" dirty="0">
                <a:solidFill>
                  <a:srgbClr val="00B050"/>
                </a:solidFill>
                <a:cs typeface="PT Simple Bold Ruled" pitchFamily="2" charset="-78"/>
              </a:rPr>
              <a:t> نقترح ان يتم اختيار اعضاء المحكمة من قبل هيئة قضائية مستقلة  والمتمثلة بمجلس القضاء الاعلى بحيث يناط به دور متكامل بهذه الشأن لكونه الجهة الافضل باختيار اعضاء المحكمة , هذا الامر يبعد تدخل السلطة التنفيذية عن اختيار الاعضاء.</a:t>
            </a:r>
            <a:endParaRPr lang="en-US" dirty="0" smtClean="0">
              <a:solidFill>
                <a:srgbClr val="00B050"/>
              </a:solidFill>
              <a:effectLst/>
              <a:cs typeface="PT Simple Bold Ruled" pitchFamily="2" charset="-78"/>
            </a:endParaRPr>
          </a:p>
          <a:p>
            <a:pPr lvl="0"/>
            <a:r>
              <a:rPr lang="ar-IQ" dirty="0">
                <a:solidFill>
                  <a:srgbClr val="00B050"/>
                </a:solidFill>
                <a:cs typeface="PT Simple Bold Ruled" pitchFamily="2" charset="-78"/>
              </a:rPr>
              <a:t> نقترح عدم تدخل خبراء الفقه الاسلامي في التدخل في القضايا القضائية ويقتصر دورهم في ابداء الخبرة .</a:t>
            </a:r>
            <a:endParaRPr lang="en-US" dirty="0" smtClean="0">
              <a:solidFill>
                <a:srgbClr val="00B050"/>
              </a:solidFill>
              <a:effectLst/>
              <a:cs typeface="PT Simple Bold Ruled" pitchFamily="2" charset="-78"/>
            </a:endParaRPr>
          </a:p>
          <a:p>
            <a:pPr marL="0" indent="0">
              <a:buNone/>
            </a:pPr>
            <a:endParaRPr lang="en-US" dirty="0" smtClean="0">
              <a:effectLst/>
            </a:endParaRPr>
          </a:p>
        </p:txBody>
      </p:sp>
    </p:spTree>
    <p:extLst>
      <p:ext uri="{BB962C8B-B14F-4D97-AF65-F5344CB8AC3E}">
        <p14:creationId xmlns:p14="http://schemas.microsoft.com/office/powerpoint/2010/main" val="1985633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EG" b="1" i="0" u="none" strike="noStrike" baseline="0" dirty="0" smtClean="0">
                <a:solidFill>
                  <a:srgbClr val="FF0000"/>
                </a:solidFill>
                <a:latin typeface="Times New Roman"/>
                <a:cs typeface="PT Simple Bold Ruled" pitchFamily="2" charset="-78"/>
              </a:rPr>
              <a:t>اهمية البحث </a:t>
            </a:r>
          </a:p>
        </p:txBody>
      </p:sp>
      <p:graphicFrame>
        <p:nvGraphicFramePr>
          <p:cNvPr id="5" name="رسم تخطيطي 4"/>
          <p:cNvGraphicFramePr/>
          <p:nvPr>
            <p:extLst>
              <p:ext uri="{D42A27DB-BD31-4B8C-83A1-F6EECF244321}">
                <p14:modId xmlns:p14="http://schemas.microsoft.com/office/powerpoint/2010/main" val="1579148177"/>
              </p:ext>
            </p:extLst>
          </p:nvPr>
        </p:nvGraphicFramePr>
        <p:xfrm>
          <a:off x="457200" y="148478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675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EG" b="1" i="0" u="none" strike="noStrike" baseline="0" dirty="0" smtClean="0">
                <a:solidFill>
                  <a:srgbClr val="FF0000"/>
                </a:solidFill>
                <a:latin typeface="Times New Roman"/>
                <a:cs typeface="PT Simple Bold Ruled" pitchFamily="2" charset="-78"/>
              </a:rPr>
              <a:t>اشكالية البحث</a:t>
            </a:r>
          </a:p>
        </p:txBody>
      </p:sp>
      <p:graphicFrame>
        <p:nvGraphicFramePr>
          <p:cNvPr id="4" name="رسم تخطيطي 3"/>
          <p:cNvGraphicFramePr/>
          <p:nvPr>
            <p:extLst>
              <p:ext uri="{D42A27DB-BD31-4B8C-83A1-F6EECF244321}">
                <p14:modId xmlns:p14="http://schemas.microsoft.com/office/powerpoint/2010/main" val="4131754764"/>
              </p:ext>
            </p:extLst>
          </p:nvPr>
        </p:nvGraphicFramePr>
        <p:xfrm>
          <a:off x="457200" y="155679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3122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EG" b="1" i="0" u="none" strike="noStrike" baseline="0" dirty="0" smtClean="0">
                <a:solidFill>
                  <a:srgbClr val="FF0000"/>
                </a:solidFill>
                <a:latin typeface="Times New Roman"/>
                <a:cs typeface="PT Simple Bold Ruled" pitchFamily="2" charset="-78"/>
              </a:rPr>
              <a:t>هدف البحث</a:t>
            </a:r>
          </a:p>
        </p:txBody>
      </p:sp>
      <p:graphicFrame>
        <p:nvGraphicFramePr>
          <p:cNvPr id="4" name="رسم تخطيطي 3"/>
          <p:cNvGraphicFramePr/>
          <p:nvPr>
            <p:extLst>
              <p:ext uri="{D42A27DB-BD31-4B8C-83A1-F6EECF244321}">
                <p14:modId xmlns:p14="http://schemas.microsoft.com/office/powerpoint/2010/main" val="167518645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9219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IQ" b="1" i="0" u="none" strike="noStrike" baseline="0" dirty="0" smtClean="0">
                <a:solidFill>
                  <a:srgbClr val="FF0000"/>
                </a:solidFill>
                <a:latin typeface="Times New Roman"/>
                <a:cs typeface="PT Simple Bold Ruled" pitchFamily="2" charset="-78"/>
              </a:rPr>
              <a:t>منهجية البحث </a:t>
            </a:r>
          </a:p>
        </p:txBody>
      </p:sp>
      <p:graphicFrame>
        <p:nvGraphicFramePr>
          <p:cNvPr id="4" name="رسم تخطيطي 3"/>
          <p:cNvGraphicFramePr/>
          <p:nvPr>
            <p:extLst>
              <p:ext uri="{D42A27DB-BD31-4B8C-83A1-F6EECF244321}">
                <p14:modId xmlns:p14="http://schemas.microsoft.com/office/powerpoint/2010/main" val="18561588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9879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rtl="1"/>
            <a:r>
              <a:rPr lang="ar-IQ" b="0" i="0" u="none" strike="noStrike" kern="1400" baseline="0" dirty="0" smtClean="0">
                <a:solidFill>
                  <a:srgbClr val="FF0000"/>
                </a:solidFill>
                <a:latin typeface="Times New Roman"/>
                <a:cs typeface="PT Simple Bold Ruled" pitchFamily="2" charset="-78"/>
              </a:rPr>
              <a:t>المبحث الأول</a:t>
            </a:r>
            <a:br>
              <a:rPr lang="ar-IQ" b="0" i="0" u="none" strike="noStrike" kern="1400" baseline="0" dirty="0" smtClean="0">
                <a:solidFill>
                  <a:srgbClr val="FF0000"/>
                </a:solidFill>
                <a:latin typeface="Times New Roman"/>
                <a:cs typeface="PT Simple Bold Ruled" pitchFamily="2" charset="-78"/>
              </a:rPr>
            </a:br>
            <a:r>
              <a:rPr lang="ar-IQ" kern="1400" dirty="0" smtClean="0">
                <a:solidFill>
                  <a:srgbClr val="FF0000"/>
                </a:solidFill>
                <a:latin typeface="Times New Roman"/>
                <a:cs typeface="PT Simple Bold Ruled" pitchFamily="2" charset="-78"/>
              </a:rPr>
              <a:t>مفهوم المحكمة الاتحادية</a:t>
            </a:r>
            <a:r>
              <a:rPr lang="ar-IQ" b="0" i="0" u="none" strike="noStrike" kern="1400" baseline="0" dirty="0" smtClean="0">
                <a:solidFill>
                  <a:srgbClr val="FF0000"/>
                </a:solidFill>
                <a:latin typeface="Times New Roman"/>
                <a:cs typeface="PT Simple Bold Ruled" pitchFamily="2" charset="-78"/>
              </a:rPr>
              <a:t> </a:t>
            </a:r>
          </a:p>
        </p:txBody>
      </p:sp>
      <p:graphicFrame>
        <p:nvGraphicFramePr>
          <p:cNvPr id="4" name="رسم تخطيطي 3"/>
          <p:cNvGraphicFramePr/>
          <p:nvPr>
            <p:extLst>
              <p:ext uri="{D42A27DB-BD31-4B8C-83A1-F6EECF244321}">
                <p14:modId xmlns:p14="http://schemas.microsoft.com/office/powerpoint/2010/main" val="105904876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6823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rtl="1"/>
            <a:r>
              <a:rPr lang="ar-IQ" b="0" i="0" u="none" strike="noStrike" kern="1400" baseline="0" dirty="0" smtClean="0">
                <a:solidFill>
                  <a:srgbClr val="17365D"/>
                </a:solidFill>
                <a:latin typeface="Times New Roman"/>
                <a:cs typeface="PT Simple Bold Ruled" pitchFamily="2" charset="-78"/>
              </a:rPr>
              <a:t>المطلب الأول</a:t>
            </a:r>
          </a:p>
        </p:txBody>
      </p:sp>
      <p:graphicFrame>
        <p:nvGraphicFramePr>
          <p:cNvPr id="4" name="رسم تخطيطي 3"/>
          <p:cNvGraphicFramePr/>
          <p:nvPr>
            <p:extLst>
              <p:ext uri="{D42A27DB-BD31-4B8C-83A1-F6EECF244321}">
                <p14:modId xmlns:p14="http://schemas.microsoft.com/office/powerpoint/2010/main" val="41989851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718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485800"/>
            <a:ext cx="8229600" cy="1143000"/>
          </a:xfrm>
        </p:spPr>
        <p:txBody>
          <a:bodyPr>
            <a:normAutofit fontScale="90000"/>
          </a:bodyPr>
          <a:lstStyle/>
          <a:p>
            <a:pPr marR="0" rtl="1"/>
            <a:r>
              <a:rPr lang="ar-IQ" b="1" i="0" u="none" strike="noStrike" kern="1400" baseline="0" dirty="0" smtClean="0">
                <a:solidFill>
                  <a:srgbClr val="FF0000"/>
                </a:solidFill>
                <a:latin typeface="Times New Roman"/>
                <a:cs typeface="Times New Roman"/>
              </a:rPr>
              <a:t>الفرع الأول </a:t>
            </a:r>
            <a:br>
              <a:rPr lang="ar-IQ" b="1" i="0" u="none" strike="noStrike" kern="1400" baseline="0" dirty="0" smtClean="0">
                <a:solidFill>
                  <a:srgbClr val="FF0000"/>
                </a:solidFill>
                <a:latin typeface="Times New Roman"/>
                <a:cs typeface="Times New Roman"/>
              </a:rPr>
            </a:br>
            <a:r>
              <a:rPr lang="ar-IQ" b="1" kern="1400" dirty="0" smtClean="0">
                <a:solidFill>
                  <a:srgbClr val="FF0000"/>
                </a:solidFill>
                <a:latin typeface="Times New Roman"/>
                <a:cs typeface="Times New Roman"/>
              </a:rPr>
              <a:t>معنى المحكمة لغةً</a:t>
            </a:r>
            <a:endParaRPr lang="ar-IQ" b="1" i="0" u="none" strike="noStrike" kern="1400" baseline="0" dirty="0" smtClean="0">
              <a:solidFill>
                <a:srgbClr val="FF0000"/>
              </a:solidFill>
              <a:latin typeface="Times New Roman"/>
              <a:cs typeface="Times New Roman"/>
            </a:endParaRPr>
          </a:p>
        </p:txBody>
      </p:sp>
      <p:graphicFrame>
        <p:nvGraphicFramePr>
          <p:cNvPr id="4" name="رسم تخطيطي 3"/>
          <p:cNvGraphicFramePr/>
          <p:nvPr>
            <p:extLst>
              <p:ext uri="{D42A27DB-BD31-4B8C-83A1-F6EECF244321}">
                <p14:modId xmlns:p14="http://schemas.microsoft.com/office/powerpoint/2010/main" val="638608076"/>
              </p:ext>
            </p:extLst>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72615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1835</Words>
  <Application>Microsoft Office PowerPoint</Application>
  <PresentationFormat>عرض على الشاشة (3:4)‏</PresentationFormat>
  <Paragraphs>66</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نسق Office</vt:lpstr>
      <vt:lpstr>عرض تقديمي في PowerPoint</vt:lpstr>
      <vt:lpstr>عرض تقديمي في PowerPoint</vt:lpstr>
      <vt:lpstr>اهمية البحث </vt:lpstr>
      <vt:lpstr>اشكالية البحث</vt:lpstr>
      <vt:lpstr>هدف البحث</vt:lpstr>
      <vt:lpstr>منهجية البحث </vt:lpstr>
      <vt:lpstr>المبحث الأول مفهوم المحكمة الاتحادية </vt:lpstr>
      <vt:lpstr>المطلب الأول</vt:lpstr>
      <vt:lpstr>الفرع الأول  معنى المحكمة لغةً</vt:lpstr>
      <vt:lpstr>الفرع الثاني معنى المحكمة اصطلاحاً </vt:lpstr>
      <vt:lpstr>المطلب الثاني ذاتية المحكمة الاتحادية</vt:lpstr>
      <vt:lpstr>الفرع الأول تمييز المحكمة الاتحادية العليا عن محكمة التمييز الاتحادية   </vt:lpstr>
      <vt:lpstr>الفرع الثاني  تمييز المحكمة الاتحادية العليا عن المحكمة الاتحادية العليا</vt:lpstr>
      <vt:lpstr>المبحث الثاني الاساس الدستوري لتشكيل المحكمة الاتحادية العليا</vt:lpstr>
      <vt:lpstr>المطلب الأول الجهة التي تتولى التشكيل   </vt:lpstr>
      <vt:lpstr>المطلب الثاني الية التشكيل</vt:lpstr>
      <vt:lpstr>الفرع الاول  تشكيل المحكمة وفق قانون المحكمة الاتحادية العليا رقم (30) لسنة 2005 </vt:lpstr>
      <vt:lpstr>الفرع الثاني  تشكيل المحكمة وفق قانون رقم (1) لسنة 2005 </vt:lpstr>
      <vt:lpstr>المبحث الثالث ضمانات تشكيل المحكمة الاتحادية العليا   </vt:lpstr>
      <vt:lpstr>المطلب الاول الضمانات الدستورية </vt:lpstr>
      <vt:lpstr>المطلب الثاني الضمانات القانونية</vt:lpstr>
      <vt:lpstr>النتائج</vt:lpstr>
      <vt:lpstr>التوصيات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111111111111122222</cp:lastModifiedBy>
  <cp:revision>35</cp:revision>
  <dcterms:created xsi:type="dcterms:W3CDTF">2019-04-24T15:36:58Z</dcterms:created>
  <dcterms:modified xsi:type="dcterms:W3CDTF">2024-03-31T07:01:46Z</dcterms:modified>
</cp:coreProperties>
</file>