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85" r:id="rId3"/>
  </p:sldMasterIdLst>
  <p:notesMasterIdLst>
    <p:notesMasterId r:id="rId37"/>
  </p:notesMasterIdLst>
  <p:sldIdLst>
    <p:sldId id="287" r:id="rId4"/>
    <p:sldId id="277" r:id="rId5"/>
    <p:sldId id="274" r:id="rId6"/>
    <p:sldId id="273" r:id="rId7"/>
    <p:sldId id="275" r:id="rId8"/>
    <p:sldId id="272" r:id="rId9"/>
    <p:sldId id="268" r:id="rId10"/>
    <p:sldId id="271" r:id="rId11"/>
    <p:sldId id="270" r:id="rId12"/>
    <p:sldId id="269" r:id="rId13"/>
    <p:sldId id="263" r:id="rId14"/>
    <p:sldId id="266" r:id="rId15"/>
    <p:sldId id="267" r:id="rId16"/>
    <p:sldId id="259" r:id="rId17"/>
    <p:sldId id="265" r:id="rId18"/>
    <p:sldId id="279" r:id="rId19"/>
    <p:sldId id="284" r:id="rId20"/>
    <p:sldId id="285" r:id="rId21"/>
    <p:sldId id="292" r:id="rId22"/>
    <p:sldId id="286" r:id="rId23"/>
    <p:sldId id="288" r:id="rId24"/>
    <p:sldId id="283" r:id="rId25"/>
    <p:sldId id="281" r:id="rId26"/>
    <p:sldId id="280" r:id="rId27"/>
    <p:sldId id="264" r:id="rId28"/>
    <p:sldId id="278" r:id="rId29"/>
    <p:sldId id="262" r:id="rId30"/>
    <p:sldId id="261" r:id="rId31"/>
    <p:sldId id="260" r:id="rId32"/>
    <p:sldId id="257" r:id="rId33"/>
    <p:sldId id="258" r:id="rId34"/>
    <p:sldId id="282" r:id="rId35"/>
    <p:sldId id="293" r:id="rId36"/>
  </p:sldIdLst>
  <p:sldSz cx="9144000" cy="5143500" type="screen16x9"/>
  <p:notesSz cx="6858000" cy="9144000"/>
  <p:defaultTextStyle>
    <a:defPPr>
      <a:defRPr lang="ar-IQ"/>
    </a:defPPr>
    <a:lvl1pPr marL="0" algn="r" defTabSz="91435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r" defTabSz="91435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r" defTabSz="91435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r" defTabSz="91435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r" defTabSz="91435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r" defTabSz="91435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r" defTabSz="91435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r" defTabSz="91435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r" defTabSz="91435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4379" autoAdjust="0"/>
    <p:restoredTop sz="94169" autoAdjust="0"/>
  </p:normalViewPr>
  <p:slideViewPr>
    <p:cSldViewPr>
      <p:cViewPr>
        <p:scale>
          <a:sx n="100" d="100"/>
          <a:sy n="100" d="100"/>
        </p:scale>
        <p:origin x="-900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7B7804-EDBB-464D-B120-6957F505D7E5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A237E0-C332-48F2-8259-DAFB423576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844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5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r" defTabSz="91435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r" defTabSz="91435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r" defTabSz="91435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r" defTabSz="91435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r" defTabSz="91435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r" defTabSz="91435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r" defTabSz="91435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r" defTabSz="91435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4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357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170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718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854" y="1097668"/>
            <a:ext cx="6858000" cy="17907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854" y="2957425"/>
            <a:ext cx="6858000" cy="124182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878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68" y="1369221"/>
            <a:ext cx="7886700" cy="31547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987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811459"/>
            <a:ext cx="7886700" cy="213955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2971252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053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514350"/>
            <a:ext cx="8620506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468" y="1369221"/>
            <a:ext cx="3886200" cy="3154787"/>
          </a:xfrm>
        </p:spPr>
        <p:txBody>
          <a:bodyPr vert="horz" lIns="91436" tIns="45718" rIns="91436" bIns="45718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7136" y="1369221"/>
            <a:ext cx="3885035" cy="3154787"/>
          </a:xfrm>
        </p:spPr>
        <p:txBody>
          <a:bodyPr/>
          <a:lstStyle>
            <a:lvl1pPr marL="228588" indent="-228588">
              <a:buFont typeface="Wingdings 2" panose="05020102010507070707" pitchFamily="18" charset="2"/>
              <a:buChar char="¬"/>
              <a:defRPr/>
            </a:lvl1pPr>
            <a:lvl2pPr marL="685766" indent="-228588">
              <a:buFont typeface="Wingdings 2" panose="05020102010507070707" pitchFamily="18" charset="2"/>
              <a:buChar char="¬"/>
              <a:defRPr/>
            </a:lvl2pPr>
            <a:lvl3pPr marL="1142944" indent="-228588">
              <a:buFont typeface="Wingdings 2" panose="05020102010507070707" pitchFamily="18" charset="2"/>
              <a:buChar char="¬"/>
              <a:defRPr/>
            </a:lvl3pPr>
            <a:lvl4pPr marL="1600120" indent="-228588">
              <a:buFont typeface="Wingdings 2" panose="05020102010507070707" pitchFamily="18" charset="2"/>
              <a:buChar char="¬"/>
              <a:defRPr/>
            </a:lvl4pPr>
            <a:lvl5pPr marL="2057297" indent="-228588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8998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514350"/>
            <a:ext cx="8620506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4" y="273847"/>
            <a:ext cx="7886700" cy="994172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636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636" y="1878806"/>
            <a:ext cx="3868340" cy="2645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5942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5942" y="1878806"/>
            <a:ext cx="3887391" cy="2645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177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703732"/>
            <a:ext cx="7886700" cy="994172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0626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2531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71" y="342900"/>
            <a:ext cx="7884319" cy="120015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123" y="1649507"/>
            <a:ext cx="4629150" cy="27462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68" y="1649508"/>
            <a:ext cx="2949178" cy="275223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046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595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42900"/>
            <a:ext cx="2949178" cy="120015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5957" y="740572"/>
            <a:ext cx="4629150" cy="365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68" y="1649508"/>
            <a:ext cx="2949178" cy="275223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1334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2320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244601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9576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8289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F7D84AA-0BCE-9C85-4510-34EBAE061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43" y="531717"/>
            <a:ext cx="9145145" cy="4097920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=""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=""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A28D3FB-54EA-410D-A062-8F118E5D0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593477A-1279-4BCC-8257-14CC2361F8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3" y="462915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97F04C86-E215-DFBB-8302-70BCCDFC2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31717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F29577F-647F-5850-5636-6ED05B995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2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7CBFB4F-DC16-FC59-E9E7-B92910449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62322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A3690604-E7DB-AFA3-7E13-CAFF46FF5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70976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E2874C2-BA39-4778-DC11-487CC4FCA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6D6334D-FB4A-4843-F2FB-1CAC50021C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40219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99" y="836378"/>
            <a:ext cx="6400602" cy="3491539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0416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9E0CFE-F27B-4D50-AA2F-7146CA90E1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6" y="1603717"/>
            <a:ext cx="9141714" cy="3025434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2C488A36-B0CB-7B46-C2A6-BA57D39EC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5221569" y="1607343"/>
            <a:ext cx="3920149" cy="302537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636" y="273847"/>
            <a:ext cx="8084203" cy="99417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175" y="1762581"/>
            <a:ext cx="8083666" cy="2707096"/>
          </a:xfrm>
        </p:spPr>
        <p:txBody>
          <a:bodyPr anchor="ctr" anchorCtr="0">
            <a:normAutofit/>
          </a:bodyPr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9ECF93F-3E86-4C44-BAF1-ADE160CADF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=""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75F98B46-5DFC-3487-EB05-148905CA6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03716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D768F8E-3DFF-8D92-E3CF-5AE5F6DA54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34321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E83A1EA-5EE3-D81A-D135-860F481F6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698545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4EA58FF-2FB1-3B78-FDCF-E5DC2EFE5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62915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9011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175" y="432199"/>
            <a:ext cx="4234906" cy="3971528"/>
          </a:xfrm>
        </p:spPr>
        <p:txBody>
          <a:bodyPr anchor="ctr" anchorCtr="0">
            <a:normAutofit/>
          </a:bodyPr>
          <a:lstStyle>
            <a:lvl1pPr algn="l">
              <a:lnSpc>
                <a:spcPts val="4350"/>
              </a:lnSpc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=""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2325" y="1"/>
            <a:ext cx="3759815" cy="514349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6202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175" y="432199"/>
            <a:ext cx="4234906" cy="2478371"/>
          </a:xfrm>
        </p:spPr>
        <p:txBody>
          <a:bodyPr anchor="b" anchorCtr="0">
            <a:normAutofit/>
          </a:bodyPr>
          <a:lstStyle>
            <a:lvl1pPr algn="l">
              <a:lnSpc>
                <a:spcPts val="4350"/>
              </a:lnSpc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9415B1A-CA14-E219-0C7F-0B38B168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2322" y="4"/>
            <a:ext cx="3759816" cy="51434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2BA35BB-6689-91C0-7D75-944092B3CD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71949B5-8206-3159-8E9E-E95F2A9AA4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862322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997BFBC-DA17-6BEB-A937-333E9504DD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72677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709" y="3111103"/>
            <a:ext cx="4255295" cy="1146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C073F905-5A3E-F9EB-B095-7A3A17C1ED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2249" t="13424" r="28018" b="11087"/>
          <a:stretch/>
        </p:blipFill>
        <p:spPr>
          <a:xfrm>
            <a:off x="4854321" y="0"/>
            <a:ext cx="3767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E77B93E-437F-D9D6-D3D1-6DE5F025A4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58150" y="4"/>
            <a:ext cx="563988" cy="51434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B74AAE1C-171A-32A3-E6FD-75252CAB87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8049497" y="-4207"/>
            <a:ext cx="572643" cy="514770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633" y="273847"/>
            <a:ext cx="7300154" cy="99417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333" y="1649186"/>
            <a:ext cx="7305887" cy="25089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020D2A6-7700-487F-AC7E-A5A2C30DC1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FC30D6A-6415-42E1-89E9-EF806C3FE3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3" y="462915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940584B-2A03-52F7-B667-9CD1A2BD7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A3C0872-DC48-53B1-8569-7A913D92D8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58150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635D700-0F05-E0E7-FB42-2FC890C26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973078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5C00B3F-62BE-8535-5239-46279DF1B7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539343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259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175" y="432199"/>
            <a:ext cx="4234906" cy="2478371"/>
          </a:xfrm>
        </p:spPr>
        <p:txBody>
          <a:bodyPr anchor="b" anchorCtr="0">
            <a:normAutofit/>
          </a:bodyPr>
          <a:lstStyle>
            <a:lvl1pPr algn="l">
              <a:lnSpc>
                <a:spcPts val="4350"/>
              </a:lnSpc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=""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709" y="3111103"/>
            <a:ext cx="4255295" cy="1146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=""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2325" y="1"/>
            <a:ext cx="3759815" cy="514349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4F6DF6-2D97-1E21-15A5-D0E9397E2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28496" y="1996050"/>
            <a:ext cx="515507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8" rtlCol="0" anchor="ctr">
            <a:spAutoFit/>
          </a:bodyPr>
          <a:lstStyle/>
          <a:p>
            <a:pPr algn="ctr" defTabSz="825458" rtl="0" hangingPunct="0"/>
            <a:endParaRPr lang="en-US" sz="30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0666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B6FBD3-8FFB-2E51-CAC4-CFB7B5AF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18734" y="36632"/>
            <a:ext cx="531617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8" rtlCol="0" anchor="ctr">
            <a:spAutoFit/>
          </a:bodyPr>
          <a:lstStyle/>
          <a:p>
            <a:pPr algn="ctr" defTabSz="825458" rtl="0" hangingPunct="0"/>
            <a:endParaRPr lang="en-US" sz="30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636" y="273847"/>
            <a:ext cx="7995263" cy="99417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6636" y="1649187"/>
            <a:ext cx="3868340" cy="2591944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588">
              <a:spcBef>
                <a:spcPts val="1000"/>
              </a:spcBef>
              <a:defRPr sz="1800"/>
            </a:lvl2pPr>
            <a:lvl3pPr marL="685766">
              <a:spcBef>
                <a:spcPts val="1000"/>
              </a:spcBef>
              <a:defRPr sz="1800"/>
            </a:lvl3pPr>
            <a:lvl4pPr marL="1142944">
              <a:spcBef>
                <a:spcPts val="1000"/>
              </a:spcBef>
              <a:defRPr sz="1800"/>
            </a:lvl4pPr>
            <a:lvl5pPr marL="16001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C3948"/>
                </a:solidFill>
              </a:rPr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364" y="0"/>
            <a:ext cx="514350" cy="514350"/>
          </a:xfrm>
        </p:spPr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=""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43556" y="1649187"/>
            <a:ext cx="3868340" cy="2591944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588">
              <a:spcBef>
                <a:spcPts val="1000"/>
              </a:spcBef>
              <a:defRPr sz="1800"/>
            </a:lvl2pPr>
            <a:lvl3pPr marL="685766">
              <a:spcBef>
                <a:spcPts val="1000"/>
              </a:spcBef>
              <a:defRPr sz="1800"/>
            </a:lvl3pPr>
            <a:lvl4pPr marL="1142944">
              <a:spcBef>
                <a:spcPts val="1000"/>
              </a:spcBef>
              <a:defRPr sz="1800"/>
            </a:lvl4pPr>
            <a:lvl5pPr marL="16001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32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4150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273847"/>
            <a:ext cx="7991202" cy="99417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29006" y="1649187"/>
            <a:ext cx="2977664" cy="25844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00C4E27-95CA-78A5-BD7A-6109D75C8A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28496" y="1996050"/>
            <a:ext cx="515507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8" rtlCol="0" anchor="ctr">
            <a:spAutoFit/>
          </a:bodyPr>
          <a:lstStyle/>
          <a:p>
            <a:pPr algn="ctr" defTabSz="825458" rtl="0" hangingPunct="0"/>
            <a:endParaRPr lang="en-US" sz="30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="" xmlns:a16="http://schemas.microsoft.com/office/drawing/2014/main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637" y="1649187"/>
            <a:ext cx="4865931" cy="2591944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588">
              <a:spcBef>
                <a:spcPts val="1000"/>
              </a:spcBef>
              <a:defRPr sz="1800"/>
            </a:lvl2pPr>
            <a:lvl3pPr marL="685766">
              <a:spcBef>
                <a:spcPts val="1000"/>
              </a:spcBef>
              <a:defRPr sz="1800"/>
            </a:lvl3pPr>
            <a:lvl4pPr marL="1142944">
              <a:spcBef>
                <a:spcPts val="1000"/>
              </a:spcBef>
              <a:defRPr sz="1800"/>
            </a:lvl4pPr>
            <a:lvl5pPr marL="16001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52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4408E76-0AE4-495F-87FB-5DD280A91D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18734" y="40839"/>
            <a:ext cx="531617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8" rtlCol="0" anchor="ctr">
            <a:spAutoFit/>
          </a:bodyPr>
          <a:lstStyle/>
          <a:p>
            <a:pPr algn="ctr" defTabSz="825458" rtl="0" hangingPunct="0"/>
            <a:endParaRPr lang="en-US" sz="30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9F130D9-40F7-D817-3F42-72C9D585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383" y="500686"/>
            <a:ext cx="3827038" cy="1861514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488A7439-0E5E-18D2-A4C7-D377032ED2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1725" y="500686"/>
            <a:ext cx="4370415" cy="1861514"/>
          </a:xfrm>
        </p:spPr>
        <p:txBody>
          <a:bodyPr tIns="91436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178" indent="0">
              <a:buNone/>
              <a:defRPr sz="1800">
                <a:solidFill>
                  <a:schemeClr val="tx2"/>
                </a:solidFill>
              </a:defRPr>
            </a:lvl2pPr>
            <a:lvl3pPr marL="914355" indent="0">
              <a:buNone/>
              <a:defRPr sz="1800">
                <a:solidFill>
                  <a:schemeClr val="tx2"/>
                </a:solidFill>
              </a:defRPr>
            </a:lvl3pPr>
            <a:lvl4pPr marL="1371532" indent="0">
              <a:buNone/>
              <a:defRPr sz="1800">
                <a:solidFill>
                  <a:schemeClr val="tx2"/>
                </a:solidFill>
              </a:defRPr>
            </a:lvl4pPr>
            <a:lvl5pPr marL="1828709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384" y="2522221"/>
            <a:ext cx="8326754" cy="2120594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3FB3B490-399A-EF1F-9626-CCCE0F5F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95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71" y="274320"/>
            <a:ext cx="8300317" cy="994410"/>
          </a:xfrm>
        </p:spPr>
        <p:txBody>
          <a:bodyPr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sz="4400" b="0" i="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6BF945-F985-4A89-9868-A82E90E105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28496" y="1996050"/>
            <a:ext cx="515507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8" rtlCol="0" anchor="ctr">
            <a:spAutoFit/>
          </a:bodyPr>
          <a:lstStyle/>
          <a:p>
            <a:pPr algn="ctr" defTabSz="825458" rtl="0" hangingPunct="0"/>
            <a:endParaRPr lang="en-US" sz="30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471" y="1642036"/>
            <a:ext cx="2676743" cy="2638259"/>
          </a:xfrm>
        </p:spPr>
        <p:txBody>
          <a:bodyPr t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="" xmlns:a16="http://schemas.microsoft.com/office/drawing/2014/main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76105" y="1642035"/>
            <a:ext cx="4924327" cy="26382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22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273847"/>
            <a:ext cx="7991202" cy="99417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10243" y="1649187"/>
            <a:ext cx="2977664" cy="25844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90910" y="1649187"/>
            <a:ext cx="4615760" cy="258449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53A46AB-E26C-4F66-A0B8-4CDBD5F40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20530" y="3693420"/>
            <a:ext cx="524608" cy="461665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8" rtlCol="0" anchor="ctr">
            <a:spAutoFit/>
          </a:bodyPr>
          <a:lstStyle/>
          <a:p>
            <a:pPr algn="ctr" defTabSz="825458" rtl="0" hangingPunct="0"/>
            <a:endParaRPr lang="en-US" sz="30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12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273847"/>
            <a:ext cx="7996428" cy="99417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="" xmlns:a16="http://schemas.microsoft.com/office/drawing/2014/main" id="{402F1FD3-6A03-65D9-EE3B-3A0AE0FD8D8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15516" y="1642035"/>
            <a:ext cx="7996380" cy="26181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26238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176" y="404624"/>
            <a:ext cx="3921295" cy="202289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z="4800" dirty="0"/>
              <a:t>Click to add title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173" y="2516063"/>
            <a:ext cx="3921294" cy="193685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05C0C26-4C66-47DC-B079-5B94C22F15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3" y="462915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07E30B1-7066-9D31-7A11-7B81B65DD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2E672D-C862-C853-0730-15E3C4953D67}"/>
              </a:ext>
            </a:extLst>
          </p:cNvPr>
          <p:cNvSpPr/>
          <p:nvPr userDrawn="1"/>
        </p:nvSpPr>
        <p:spPr>
          <a:xfrm>
            <a:off x="7413172" y="4"/>
            <a:ext cx="1208966" cy="51434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10336ED-3DCB-4524-8A3F-9FBBD0B18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815F86B-1A6A-ECD5-F63A-4280BADEF7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413173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B5534F0-444E-1FA5-FC8F-F04505FC0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326467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119972F-DA18-8749-FF59-A83CA1E1F4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029371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67D80A1-B7E7-2F80-975E-2E87C591BB67}"/>
              </a:ext>
            </a:extLst>
          </p:cNvPr>
          <p:cNvSpPr/>
          <p:nvPr userDrawn="1"/>
        </p:nvSpPr>
        <p:spPr>
          <a:xfrm>
            <a:off x="5820406" y="4"/>
            <a:ext cx="1208966" cy="51434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E88F6AB-6890-F7DE-7C01-CE237F778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111014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F6575E3-45E3-206E-9037-D8FD562B7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20406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BE4BC31-600E-ECD3-1E7F-FE4F6F720A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33700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="" xmlns:a16="http://schemas.microsoft.com/office/drawing/2014/main" id="{3F8CA839-B327-1ECD-C35D-02164F5B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1706" t="12194" r="49126" b="12256"/>
          <a:stretch/>
        </p:blipFill>
        <p:spPr>
          <a:xfrm>
            <a:off x="7413172" y="-4207"/>
            <a:ext cx="1208966" cy="514770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="" xmlns:a16="http://schemas.microsoft.com/office/drawing/2014/main" id="{E1A97957-D274-4D24-1862-D53BF7282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0790" t="12194" r="70042" b="12256"/>
          <a:stretch/>
        </p:blipFill>
        <p:spPr>
          <a:xfrm>
            <a:off x="5815342" y="4208"/>
            <a:ext cx="1208966" cy="51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854" y="1097668"/>
            <a:ext cx="6858000" cy="17907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854" y="2957424"/>
            <a:ext cx="6858000" cy="124182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2019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68" y="1369219"/>
            <a:ext cx="7886700" cy="3154787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9047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811456"/>
            <a:ext cx="7886700" cy="2139553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2971250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2897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8F7F10-35F6-E392-D41B-3CD300D5CCF8}"/>
              </a:ext>
            </a:extLst>
          </p:cNvPr>
          <p:cNvSpPr/>
          <p:nvPr/>
        </p:nvSpPr>
        <p:spPr>
          <a:xfrm>
            <a:off x="0" y="514350"/>
            <a:ext cx="8620506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rtl="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468" y="1369219"/>
            <a:ext cx="3886200" cy="3154787"/>
          </a:xfrm>
        </p:spPr>
        <p:txBody>
          <a:bodyPr vert="horz" lIns="68580" tIns="34290" rIns="68580" bIns="3429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7133" y="1369219"/>
            <a:ext cx="3885035" cy="3154787"/>
          </a:xfrm>
        </p:spPr>
        <p:txBody>
          <a:bodyPr/>
          <a:lstStyle>
            <a:lvl1pPr marL="171450" indent="-171450">
              <a:buFont typeface="Wingdings 2" panose="05020102010507070707" pitchFamily="18" charset="2"/>
              <a:buChar char="¬"/>
              <a:defRPr/>
            </a:lvl1pPr>
            <a:lvl2pPr marL="514350" indent="-171450">
              <a:buFont typeface="Wingdings 2" panose="05020102010507070707" pitchFamily="18" charset="2"/>
              <a:buChar char="¬"/>
              <a:defRPr/>
            </a:lvl2pPr>
            <a:lvl3pPr marL="857250" indent="-171450">
              <a:buFont typeface="Wingdings 2" panose="05020102010507070707" pitchFamily="18" charset="2"/>
              <a:buChar char="¬"/>
              <a:defRPr/>
            </a:lvl3pPr>
            <a:lvl4pPr marL="1200150" indent="-171450">
              <a:buFont typeface="Wingdings 2" panose="05020102010507070707" pitchFamily="18" charset="2"/>
              <a:buChar char="¬"/>
              <a:defRPr/>
            </a:lvl4pPr>
            <a:lvl5pPr marL="1543050" indent="-1714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xmlns="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597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1351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A1F52B7-5271-53AA-8260-0CF50FF8DA3C}"/>
              </a:ext>
            </a:extLst>
          </p:cNvPr>
          <p:cNvSpPr/>
          <p:nvPr/>
        </p:nvSpPr>
        <p:spPr>
          <a:xfrm>
            <a:off x="0" y="514350"/>
            <a:ext cx="8620506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rtl="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4" y="273844"/>
            <a:ext cx="7886700" cy="994172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634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634" y="1878806"/>
            <a:ext cx="3868340" cy="2645199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5942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5942" y="1878806"/>
            <a:ext cx="3887391" cy="2645199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2954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703730"/>
            <a:ext cx="7886700" cy="994172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1596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281B99-C6A0-F92A-BDD3-BB362196501C}"/>
              </a:ext>
            </a:extLst>
          </p:cNvPr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B8367C-67E1-A50A-1584-F859A6FED9C9}"/>
              </a:ext>
            </a:extLst>
          </p:cNvPr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6931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42900"/>
            <a:ext cx="7884319" cy="1200150"/>
          </a:xfrm>
        </p:spPr>
        <p:txBody>
          <a:bodyPr anchor="b">
            <a:normAutofit/>
          </a:bodyPr>
          <a:lstStyle>
            <a:lvl1pPr>
              <a:defRPr sz="39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123" y="1649505"/>
            <a:ext cx="4629150" cy="2746283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68" y="1649506"/>
            <a:ext cx="2949178" cy="2752235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946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42900"/>
            <a:ext cx="2949178" cy="120015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5957" y="740569"/>
            <a:ext cx="4629150" cy="36552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68" y="1649506"/>
            <a:ext cx="2949178" cy="2752235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8384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2995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244598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957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3243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F7D84AA-0BCE-9C85-4510-34EBAE061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-1143" y="531717"/>
            <a:ext cx="9145145" cy="4097920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/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xmlns="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A28D3FB-54EA-410D-A062-8F118E5D0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593477A-1279-4BCC-8257-14CC2361F8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43" y="462915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97F04C86-E215-DFBB-8302-70BCCDFC2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31717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F29577F-647F-5850-5636-6ED05B995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2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7CBFB4F-DC16-FC59-E9E7-B92910449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62322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3690604-E7DB-AFA3-7E13-CAFF46FF5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70976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E2874C2-BA39-4778-DC11-487CC4FCA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6D6334D-FB4A-4843-F2FB-1CAC50021C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40219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99" y="836376"/>
            <a:ext cx="6400602" cy="349153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87738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9E0CFE-F27B-4D50-AA2F-7146CA90E1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86" y="1603717"/>
            <a:ext cx="9141714" cy="3025434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rtl="0"/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2C488A36-B0CB-7B46-C2A6-BA57D39EC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7860" r="37853" b="27738"/>
          <a:stretch/>
        </p:blipFill>
        <p:spPr>
          <a:xfrm>
            <a:off x="5221566" y="1607343"/>
            <a:ext cx="3920149" cy="302537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633" y="273844"/>
            <a:ext cx="8084203" cy="994172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175" y="1762581"/>
            <a:ext cx="8083666" cy="2707096"/>
          </a:xfrm>
        </p:spPr>
        <p:txBody>
          <a:bodyPr anchor="ctr" anchorCtr="0">
            <a:normAutofit/>
          </a:bodyPr>
          <a:lstStyle>
            <a:lvl1pPr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9ECF93F-3E86-4C44-BAF1-ADE160CAD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5F98B46-5DFC-3487-EB05-148905CA65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03716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D768F8E-3DFF-8D92-E3CF-5AE5F6DA5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34321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E83A1EA-5EE3-D81A-D135-860F481F6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698545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4EA58FF-2FB1-3B78-FDCF-E5DC2EFE5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62915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246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0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173" y="432197"/>
            <a:ext cx="4234906" cy="3971528"/>
          </a:xfrm>
        </p:spPr>
        <p:txBody>
          <a:bodyPr anchor="ctr" anchorCtr="0">
            <a:normAutofit/>
          </a:bodyPr>
          <a:lstStyle>
            <a:lvl1pPr algn="l">
              <a:lnSpc>
                <a:spcPts val="4350"/>
              </a:lnSpc>
              <a:defRPr sz="3300"/>
            </a:lvl1pPr>
          </a:lstStyle>
          <a:p>
            <a:pPr algn="l">
              <a:lnSpc>
                <a:spcPts val="5800"/>
              </a:lnSpc>
            </a:pPr>
            <a:r>
              <a:rPr lang="en-US" sz="3600" dirty="0"/>
              <a:t>Click to add title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xmlns="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2322" y="-1"/>
            <a:ext cx="3759815" cy="514349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943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1280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173" y="432197"/>
            <a:ext cx="4234906" cy="2478371"/>
          </a:xfrm>
        </p:spPr>
        <p:txBody>
          <a:bodyPr anchor="b" anchorCtr="0">
            <a:normAutofit/>
          </a:bodyPr>
          <a:lstStyle>
            <a:lvl1pPr algn="l">
              <a:lnSpc>
                <a:spcPts val="4350"/>
              </a:lnSpc>
              <a:defRPr sz="3300"/>
            </a:lvl1pPr>
          </a:lstStyle>
          <a:p>
            <a:pPr algn="l">
              <a:lnSpc>
                <a:spcPts val="5800"/>
              </a:lnSpc>
            </a:pPr>
            <a:r>
              <a:rPr lang="en-US" sz="3600" dirty="0"/>
              <a:t>Click to add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415B1A-CA14-E219-0C7F-0B38B1684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62322" y="1"/>
            <a:ext cx="3759816" cy="51434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rtl="0"/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2BA35BB-6689-91C0-7D75-944092B3C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71949B5-8206-3159-8E9E-E95F2A9AA4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862322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997BFBC-DA17-6BEB-A937-333E9504D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72677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706" y="3111103"/>
            <a:ext cx="4255295" cy="1146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C073F905-5A3E-F9EB-B095-7A3A17C1E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249" t="13424" r="28018" b="11087"/>
          <a:stretch/>
        </p:blipFill>
        <p:spPr>
          <a:xfrm>
            <a:off x="4854321" y="0"/>
            <a:ext cx="3767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75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77B93E-437F-D9D6-D3D1-6DE5F025A4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58150" y="1"/>
            <a:ext cx="563988" cy="51434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rtl="0"/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B74AAE1C-171A-32A3-E6FD-75252CAB8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1796" t="12194" r="49125" b="12256"/>
          <a:stretch/>
        </p:blipFill>
        <p:spPr>
          <a:xfrm>
            <a:off x="8049495" y="-4207"/>
            <a:ext cx="572643" cy="514770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633" y="273844"/>
            <a:ext cx="7300154" cy="994172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330" y="1649186"/>
            <a:ext cx="7305887" cy="25089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020D2A6-7700-487F-AC7E-A5A2C30DC1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FC30D6A-6415-42E1-89E9-EF806C3FE3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43" y="462915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940584B-2A03-52F7-B667-9CD1A2BD7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A3C0872-DC48-53B1-8569-7A913D92D8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58150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635D700-0F05-E0E7-FB42-2FC890C26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973078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5C00B3F-62BE-8535-5239-46279DF1B7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539343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79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173" y="432197"/>
            <a:ext cx="4234906" cy="2478371"/>
          </a:xfrm>
        </p:spPr>
        <p:txBody>
          <a:bodyPr anchor="b" anchorCtr="0">
            <a:normAutofit/>
          </a:bodyPr>
          <a:lstStyle>
            <a:lvl1pPr algn="l">
              <a:lnSpc>
                <a:spcPts val="4350"/>
              </a:lnSpc>
              <a:defRPr sz="3300"/>
            </a:lvl1pPr>
          </a:lstStyle>
          <a:p>
            <a:pPr algn="l">
              <a:lnSpc>
                <a:spcPts val="5800"/>
              </a:lnSpc>
            </a:pPr>
            <a:r>
              <a:rPr lang="en-US" sz="3600" dirty="0"/>
              <a:t>Click to add title 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xmlns="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706" y="3111103"/>
            <a:ext cx="4255295" cy="1146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xmlns="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2322" y="-1"/>
            <a:ext cx="3759815" cy="514349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4F6DF6-2D97-1E21-15A5-D0E9397E2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628493" y="2049908"/>
            <a:ext cx="515507" cy="353943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28575" rtlCol="0" anchor="ctr">
            <a:spAutoFit/>
          </a:bodyPr>
          <a:lstStyle/>
          <a:p>
            <a:pPr algn="ctr" defTabSz="619125" rtl="0" hangingPunct="0"/>
            <a:endParaRPr lang="en-US" sz="23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69466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B6FBD3-8FFB-2E51-CAC4-CFB7B5AF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618731" y="90490"/>
            <a:ext cx="531617" cy="353943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28575" rtlCol="0" anchor="ctr">
            <a:spAutoFit/>
          </a:bodyPr>
          <a:lstStyle/>
          <a:p>
            <a:pPr algn="ctr" defTabSz="619125" rtl="0" hangingPunct="0"/>
            <a:endParaRPr lang="en-US" sz="23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633" y="273844"/>
            <a:ext cx="7995263" cy="994172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6634" y="1649186"/>
            <a:ext cx="3868340" cy="2591944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400"/>
            </a:lvl1pPr>
            <a:lvl2pPr marL="171450">
              <a:spcBef>
                <a:spcPts val="750"/>
              </a:spcBef>
              <a:defRPr sz="1400"/>
            </a:lvl2pPr>
            <a:lvl3pPr marL="514350">
              <a:spcBef>
                <a:spcPts val="750"/>
              </a:spcBef>
              <a:defRPr sz="1400"/>
            </a:lvl3pPr>
            <a:lvl4pPr marL="857250">
              <a:spcBef>
                <a:spcPts val="750"/>
              </a:spcBef>
              <a:defRPr sz="1400"/>
            </a:lvl4pPr>
            <a:lvl5pPr marL="1200150">
              <a:spcBef>
                <a:spcPts val="750"/>
              </a:spcBef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C3948"/>
                </a:solidFill>
              </a:rPr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364" y="0"/>
            <a:ext cx="514350" cy="514350"/>
          </a:xfrm>
        </p:spPr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43556" y="1649185"/>
            <a:ext cx="3868340" cy="2591944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400"/>
            </a:lvl1pPr>
            <a:lvl2pPr marL="171450">
              <a:spcBef>
                <a:spcPts val="750"/>
              </a:spcBef>
              <a:defRPr sz="1400"/>
            </a:lvl2pPr>
            <a:lvl3pPr marL="514350">
              <a:spcBef>
                <a:spcPts val="750"/>
              </a:spcBef>
              <a:defRPr sz="1400"/>
            </a:lvl3pPr>
            <a:lvl4pPr marL="857250">
              <a:spcBef>
                <a:spcPts val="750"/>
              </a:spcBef>
              <a:defRPr sz="1400"/>
            </a:lvl4pPr>
            <a:lvl5pPr marL="1200150">
              <a:spcBef>
                <a:spcPts val="750"/>
              </a:spcBef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878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273844"/>
            <a:ext cx="7991202" cy="994172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sz="33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29006" y="1649186"/>
            <a:ext cx="2977664" cy="258449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0C4E27-95CA-78A5-BD7A-6109D75C8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628493" y="2049908"/>
            <a:ext cx="515507" cy="353943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28575" rtlCol="0" anchor="ctr">
            <a:spAutoFit/>
          </a:bodyPr>
          <a:lstStyle/>
          <a:p>
            <a:pPr algn="ctr" defTabSz="619125" rtl="0" hangingPunct="0"/>
            <a:endParaRPr lang="en-US" sz="23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634" y="1649186"/>
            <a:ext cx="4865931" cy="2591944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400"/>
            </a:lvl1pPr>
            <a:lvl2pPr marL="171450">
              <a:spcBef>
                <a:spcPts val="750"/>
              </a:spcBef>
              <a:defRPr sz="1400"/>
            </a:lvl2pPr>
            <a:lvl3pPr marL="514350">
              <a:spcBef>
                <a:spcPts val="750"/>
              </a:spcBef>
              <a:defRPr sz="1400"/>
            </a:lvl3pPr>
            <a:lvl4pPr marL="857250">
              <a:spcBef>
                <a:spcPts val="750"/>
              </a:spcBef>
              <a:defRPr sz="1400"/>
            </a:lvl4pPr>
            <a:lvl5pPr marL="1200150">
              <a:spcBef>
                <a:spcPts val="750"/>
              </a:spcBef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290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408E76-0AE4-495F-87FB-5DD280A91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618731" y="94698"/>
            <a:ext cx="531617" cy="353943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28575" rtlCol="0" anchor="ctr">
            <a:spAutoFit/>
          </a:bodyPr>
          <a:lstStyle/>
          <a:p>
            <a:pPr algn="ctr" defTabSz="619125" rtl="0" hangingPunct="0"/>
            <a:endParaRPr lang="en-US" sz="23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9F130D9-40F7-D817-3F42-72C9D585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383" y="500686"/>
            <a:ext cx="3827038" cy="1861514"/>
          </a:xfrm>
        </p:spPr>
        <p:txBody>
          <a:bodyPr anchor="t" anchorCtr="0">
            <a:noAutofit/>
          </a:bodyPr>
          <a:lstStyle>
            <a:lvl1pPr>
              <a:defRPr sz="3300"/>
            </a:lvl1pPr>
          </a:lstStyle>
          <a:p>
            <a:r>
              <a:rPr lang="en-US" sz="3300" dirty="0"/>
              <a:t>Click to add title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88A7439-0E5E-18D2-A4C7-D377032ED2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1723" y="500686"/>
            <a:ext cx="4370415" cy="1861514"/>
          </a:xfrm>
        </p:spPr>
        <p:txBody>
          <a:bodyPr tIns="6858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42900" indent="0">
              <a:buNone/>
              <a:defRPr sz="1400">
                <a:solidFill>
                  <a:schemeClr val="tx2"/>
                </a:solidFill>
              </a:defRPr>
            </a:lvl2pPr>
            <a:lvl3pPr marL="685800" indent="0">
              <a:buNone/>
              <a:defRPr sz="1400">
                <a:solidFill>
                  <a:schemeClr val="tx2"/>
                </a:solidFill>
              </a:defRPr>
            </a:lvl3pPr>
            <a:lvl4pPr marL="1028700" indent="0">
              <a:buNone/>
              <a:defRPr sz="1400">
                <a:solidFill>
                  <a:schemeClr val="tx2"/>
                </a:solidFill>
              </a:defRPr>
            </a:lvl4pPr>
            <a:lvl5pPr marL="13716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383" y="2522220"/>
            <a:ext cx="8326754" cy="2120594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FB3B490-399A-EF1F-9626-CCCE0F5F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119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274320"/>
            <a:ext cx="8300317" cy="994410"/>
          </a:xfrm>
        </p:spPr>
        <p:txBody>
          <a:bodyPr anchor="ctr">
            <a:normAutofit/>
          </a:bodyPr>
          <a:lstStyle>
            <a:lvl1pPr>
              <a:lnSpc>
                <a:spcPts val="2100"/>
              </a:lnSpc>
              <a:spcBef>
                <a:spcPts val="750"/>
              </a:spcBef>
              <a:defRPr sz="3300" b="0" i="0"/>
            </a:lvl1pPr>
          </a:lstStyle>
          <a:p>
            <a:r>
              <a:rPr lang="en-US" sz="3300" dirty="0"/>
              <a:t>Click to add title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A6BF945-F985-4A89-9868-A82E90E10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628493" y="2049908"/>
            <a:ext cx="515507" cy="353943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28575" rtlCol="0" anchor="ctr">
            <a:spAutoFit/>
          </a:bodyPr>
          <a:lstStyle/>
          <a:p>
            <a:pPr algn="ctr" defTabSz="619125" rtl="0" hangingPunct="0"/>
            <a:endParaRPr lang="en-US" sz="23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468" y="1642033"/>
            <a:ext cx="2676743" cy="2638259"/>
          </a:xfrm>
        </p:spPr>
        <p:txBody>
          <a:bodyPr tIns="0" bIns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xmlns="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76102" y="1642033"/>
            <a:ext cx="4924327" cy="26382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67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273844"/>
            <a:ext cx="7991202" cy="994172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sz="33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10243" y="1649186"/>
            <a:ext cx="2977664" cy="258449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90910" y="1649186"/>
            <a:ext cx="4615760" cy="25844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3A46AB-E26C-4F66-A0B8-4CDBD5F401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620530" y="3747278"/>
            <a:ext cx="524608" cy="353943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28575" rtlCol="0" anchor="ctr">
            <a:spAutoFit/>
          </a:bodyPr>
          <a:lstStyle/>
          <a:p>
            <a:pPr algn="ctr" defTabSz="619125" rtl="0" hangingPunct="0"/>
            <a:endParaRPr lang="en-US" sz="230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7364" y="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68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14413-82C1-4EBC-8C6B-BC5F842D1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273844"/>
            <a:ext cx="7996428" cy="99417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C3948"/>
                </a:solidFill>
              </a:rPr>
              <a:pPr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402F1FD3-6A03-65D9-EE3B-3A0AE0FD8D8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15516" y="1642033"/>
            <a:ext cx="7996380" cy="26181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20781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173" y="404622"/>
            <a:ext cx="3921295" cy="2022893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sz="3600" dirty="0"/>
              <a:t>Click to add title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173" y="2516061"/>
            <a:ext cx="3921294" cy="193685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05C0C26-4C66-47DC-B079-5B94C22F1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43" y="462915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07E30B1-7066-9D31-7A11-7B81B65DD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2E672D-C862-C853-0730-15E3C4953D67}"/>
              </a:ext>
            </a:extLst>
          </p:cNvPr>
          <p:cNvSpPr/>
          <p:nvPr userDrawn="1"/>
        </p:nvSpPr>
        <p:spPr>
          <a:xfrm>
            <a:off x="7413172" y="1"/>
            <a:ext cx="1208966" cy="51434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rtl="0"/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10336ED-3DCB-4524-8A3F-9FBBD0B18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15F86B-1A6A-ECD5-F63A-4280BADEF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413173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B5534F0-444E-1FA5-FC8F-F04505FC0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326467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119972F-DA18-8749-FF59-A83CA1E1F4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029371" y="4208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67D80A1-B7E7-2F80-975E-2E87C591BB67}"/>
              </a:ext>
            </a:extLst>
          </p:cNvPr>
          <p:cNvSpPr/>
          <p:nvPr userDrawn="1"/>
        </p:nvSpPr>
        <p:spPr>
          <a:xfrm>
            <a:off x="5820406" y="1"/>
            <a:ext cx="1208966" cy="51434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rtl="0"/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E88F6AB-6890-F7DE-7C01-CE237F778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111014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F6575E3-45E3-206E-9037-D8FD562B7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20406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BE4BC31-600E-ECD3-1E7F-FE4F6F720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33700" y="0"/>
            <a:ext cx="0" cy="51435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xmlns="" id="{3F8CA839-B327-1ECD-C35D-02164F5B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1706" t="12194" r="49126" b="12256"/>
          <a:stretch/>
        </p:blipFill>
        <p:spPr>
          <a:xfrm>
            <a:off x="7413172" y="-4207"/>
            <a:ext cx="1208966" cy="514770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xmlns="" id="{E1A97957-D274-4D24-1862-D53BF7282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0790" t="12194" r="70042" b="12256"/>
          <a:stretch/>
        </p:blipFill>
        <p:spPr>
          <a:xfrm>
            <a:off x="5815342" y="4208"/>
            <a:ext cx="1208966" cy="51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5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97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606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487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658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D399F-1CA5-4C25-ADA4-82F535B0336B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3549-B2AE-41D5-A880-A1BF0D0B8B1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500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r" defTabSz="914355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r" defTabSz="914355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r" defTabSz="914355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r" defTabSz="914355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r" defTabSz="914355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r" defTabSz="914355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r" defTabSz="914355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r" defTabSz="914355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r" defTabSz="914355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35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r" defTabSz="91435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r" defTabSz="91435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r" defTabSz="91435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r" defTabSz="91435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r" defTabSz="91435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r" defTabSz="91435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r" defTabSz="91435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r" defTabSz="91435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084707" y="514350"/>
            <a:ext cx="805815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=""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=""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143" y="462915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273847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468" y="4663440"/>
            <a:ext cx="2057400" cy="48006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5496" y="4663440"/>
            <a:ext cx="5397246" cy="48006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-13716"/>
            <a:ext cx="514350" cy="51435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en-US" smtClean="0">
                <a:solidFill>
                  <a:srgbClr val="2C3948"/>
                </a:solidFill>
              </a:rPr>
              <a:pPr rtl="0"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7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B53B4F-080C-8523-03AD-871CC3B8D168}"/>
              </a:ext>
            </a:extLst>
          </p:cNvPr>
          <p:cNvSpPr/>
          <p:nvPr/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3B790B-70BD-FD52-2540-F1DA4882170E}"/>
              </a:ext>
            </a:extLst>
          </p:cNvPr>
          <p:cNvSpPr/>
          <p:nvPr/>
        </p:nvSpPr>
        <p:spPr>
          <a:xfrm>
            <a:off x="1084707" y="514350"/>
            <a:ext cx="805815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rtl="0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xmlns="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8622138" y="4208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xmlns="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143" y="462915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468" y="4663440"/>
            <a:ext cx="2057400" cy="4800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685800" rtl="0"/>
            <a:r>
              <a:rPr lang="en-US">
                <a:solidFill>
                  <a:srgbClr val="2C3948"/>
                </a:solidFill>
              </a:rPr>
              <a:t>20XX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5496" y="4663440"/>
            <a:ext cx="5397246" cy="4800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 rtl="0"/>
            <a:r>
              <a:rPr lang="en-US">
                <a:solidFill>
                  <a:srgbClr val="2C3948"/>
                </a:solidFill>
              </a:rPr>
              <a:t>Sample Footer Text</a:t>
            </a:r>
            <a:endParaRPr lang="en-US" dirty="0">
              <a:solidFill>
                <a:srgbClr val="2C394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-13716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defTabSz="685800" rtl="0"/>
            <a:fld id="{3A4F6043-7A67-491B-98BC-F933DED7226D}" type="slidenum">
              <a:rPr lang="en-US" smtClean="0">
                <a:solidFill>
                  <a:srgbClr val="2C3948"/>
                </a:solidFill>
              </a:rPr>
              <a:pPr defTabSz="685800" rtl="0"/>
              <a:t>‹#›</a:t>
            </a:fld>
            <a:endParaRPr lang="en-US" dirty="0">
              <a:solidFill>
                <a:srgbClr val="2C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6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2"/>
        </a:buClr>
        <a:buFont typeface="Wingdings 2" panose="05020102010507070707" pitchFamily="18" charset="2"/>
        <a:buChar char="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2"/>
        </a:buClr>
        <a:buFont typeface="Wingdings 2" panose="05020102010507070707" pitchFamily="18" charset="2"/>
        <a:buChar char="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2"/>
            <a:ext cx="7391400" cy="3491539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Cell Structure and </a:t>
            </a:r>
            <a:r>
              <a:rPr lang="en-US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Function</a:t>
            </a:r>
            <a:r>
              <a:rPr lang="en-US" altLang="en-US" sz="6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en-US" altLang="en-US" sz="6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2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03031" y="1085851"/>
            <a:ext cx="7578970" cy="304698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285736" indent="-285736" algn="just" rtl="0">
              <a:buFont typeface="Wingdings" pitchFamily="2" charset="2"/>
              <a:buChar char="Ø"/>
            </a:pPr>
            <a:r>
              <a:rPr lang="en-US" sz="3200" dirty="0">
                <a:latin typeface="+mj-lt"/>
              </a:rPr>
              <a:t>pumps (Na+ pump) </a:t>
            </a:r>
          </a:p>
          <a:p>
            <a:pPr marL="285736" indent="-285736" algn="just" rtl="0">
              <a:buFont typeface="Wingdings" pitchFamily="2" charset="2"/>
              <a:buChar char="Ø"/>
            </a:pPr>
            <a:r>
              <a:rPr lang="en-US" sz="3200" dirty="0">
                <a:latin typeface="+mj-lt"/>
              </a:rPr>
              <a:t>channels (passage of small ions, molecules, and water across the plasma membrane in either direction). </a:t>
            </a:r>
          </a:p>
          <a:p>
            <a:pPr marL="285736" indent="-285736" algn="just" rtl="0">
              <a:buFont typeface="Wingdings" pitchFamily="2" charset="2"/>
              <a:buChar char="Ø"/>
            </a:pPr>
            <a:r>
              <a:rPr lang="en-US" sz="3200" dirty="0">
                <a:latin typeface="+mj-lt"/>
              </a:rPr>
              <a:t>receptor proteins</a:t>
            </a:r>
            <a:r>
              <a:rPr lang="ar-IQ" sz="3200" dirty="0">
                <a:latin typeface="+mj-lt"/>
              </a:rPr>
              <a:t>)</a:t>
            </a:r>
            <a:r>
              <a:rPr lang="en-US" sz="3200" dirty="0">
                <a:latin typeface="+mj-lt"/>
              </a:rPr>
              <a:t> recognize certain molecules (hormones, antibody).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362203" y="298941"/>
            <a:ext cx="3996029" cy="64633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Membrane Proteins</a:t>
            </a:r>
            <a:endParaRPr lang="ar-IQ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2400300"/>
          </a:xfrm>
        </p:spPr>
        <p:txBody>
          <a:bodyPr/>
          <a:lstStyle/>
          <a:p>
            <a:pPr marL="285736" indent="-285736" algn="just" rt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</a:rPr>
              <a:t>linker proteins (anchor cytoskeleton). </a:t>
            </a:r>
          </a:p>
          <a:p>
            <a:pPr marL="285736" indent="-285736" algn="just" rt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</a:rPr>
              <a:t>enzymes (ATPase, ATP synthase and digestive enzymes).</a:t>
            </a:r>
          </a:p>
          <a:p>
            <a:pPr marL="285736" indent="-285736" algn="just" rt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</a:rPr>
              <a:t>structural proteins (cell-to-cell junctions).</a:t>
            </a: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286000" y="490712"/>
            <a:ext cx="399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Membrane Proteins</a:t>
            </a:r>
            <a:endParaRPr lang="ar-IQ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Membrane Proteins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85853"/>
            <a:ext cx="7239000" cy="2914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2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Cytoplasm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rtl="0">
              <a:buNone/>
            </a:pPr>
            <a:r>
              <a:rPr lang="en-US" dirty="0" smtClean="0"/>
              <a:t> is the part of the cell located out side the nucleus, consists of gel-like matrix called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cytosol</a:t>
            </a:r>
          </a:p>
          <a:p>
            <a:pPr algn="just" rtl="0"/>
            <a:r>
              <a:rPr lang="en-US" dirty="0" smtClean="0"/>
              <a:t>contains organelles</a:t>
            </a:r>
          </a:p>
          <a:p>
            <a:pPr algn="just" rtl="0"/>
            <a:r>
              <a:rPr lang="en-US" dirty="0" smtClean="0"/>
              <a:t>cytoskeleton </a:t>
            </a:r>
          </a:p>
          <a:p>
            <a:pPr algn="just" rtl="0"/>
            <a:r>
              <a:rPr lang="en-US" dirty="0" smtClean="0"/>
              <a:t>The matrix consists of solutes, including inorganic ions (Na</a:t>
            </a:r>
            <a:r>
              <a:rPr lang="en-US" sz="2400" dirty="0">
                <a:latin typeface="Arial"/>
                <a:cs typeface="Arial"/>
              </a:rPr>
              <a:t>+</a:t>
            </a:r>
            <a:r>
              <a:rPr lang="en-US" dirty="0" smtClean="0"/>
              <a:t>, K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lang="en-US" dirty="0" smtClean="0"/>
              <a:t>, Ca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lang="en-US" sz="2400" dirty="0"/>
              <a:t>2</a:t>
            </a:r>
            <a:r>
              <a:rPr lang="en-US" dirty="0" smtClean="0"/>
              <a:t>) and organic molecules such as lipids, proteins, and RNAs.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811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Organelles</a:t>
            </a:r>
            <a:endParaRPr lang="ar-IQ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00101"/>
            <a:ext cx="8229600" cy="33944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Structures that perform various functions.</a:t>
            </a:r>
            <a:endParaRPr lang="ar-IQ" sz="2800" dirty="0"/>
          </a:p>
          <a:p>
            <a:pPr marL="0" indent="0" algn="l" rtl="0">
              <a:buNone/>
            </a:pPr>
            <a:r>
              <a:rPr lang="en-US" sz="2800" dirty="0"/>
              <a:t>Within cytoplasm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51338" y="1600202"/>
            <a:ext cx="8229600" cy="31936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4" indent="-342884" algn="just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ea typeface="Calibri"/>
                <a:cs typeface="Arial"/>
              </a:rPr>
              <a:t>rough endoplasmic reticulum (</a:t>
            </a:r>
            <a:r>
              <a:rPr lang="en-US" sz="2800" dirty="0" err="1">
                <a:solidFill>
                  <a:srgbClr val="FF0000"/>
                </a:solidFill>
                <a:ea typeface="Calibri"/>
                <a:cs typeface="Arial"/>
              </a:rPr>
              <a:t>rER</a:t>
            </a:r>
            <a:r>
              <a:rPr lang="en-US" sz="2800" dirty="0">
                <a:solidFill>
                  <a:prstClr val="black"/>
                </a:solidFill>
                <a:ea typeface="Calibri"/>
                <a:cs typeface="Arial"/>
              </a:rPr>
              <a:t>), smooth-surfaced endoplasmic reticulum (</a:t>
            </a:r>
            <a:r>
              <a:rPr lang="en-US" sz="2800" dirty="0" err="1">
                <a:solidFill>
                  <a:srgbClr val="FF0000"/>
                </a:solidFill>
                <a:ea typeface="Calibri"/>
                <a:cs typeface="Arial"/>
              </a:rPr>
              <a:t>sER</a:t>
            </a:r>
            <a:r>
              <a:rPr lang="en-US" sz="2800" dirty="0">
                <a:solidFill>
                  <a:prstClr val="black"/>
                </a:solidFill>
                <a:ea typeface="Calibri"/>
                <a:cs typeface="Arial"/>
              </a:rPr>
              <a:t>), </a:t>
            </a:r>
            <a:r>
              <a:rPr lang="en-US" sz="2800" dirty="0">
                <a:solidFill>
                  <a:srgbClr val="FF0000"/>
                </a:solidFill>
                <a:ea typeface="Calibri"/>
                <a:cs typeface="Arial"/>
              </a:rPr>
              <a:t>Golgi apparatus,  lysosomes, </a:t>
            </a:r>
            <a:r>
              <a:rPr lang="en-US" sz="2800" dirty="0" err="1">
                <a:solidFill>
                  <a:srgbClr val="FF0000"/>
                </a:solidFill>
                <a:ea typeface="Calibri"/>
                <a:cs typeface="Arial"/>
              </a:rPr>
              <a:t>pinocytic</a:t>
            </a:r>
            <a:r>
              <a:rPr lang="en-US" sz="2800" dirty="0">
                <a:solidFill>
                  <a:srgbClr val="FF0000"/>
                </a:solidFill>
                <a:ea typeface="Calibri"/>
                <a:cs typeface="Arial"/>
              </a:rPr>
              <a:t> vesicles, </a:t>
            </a:r>
            <a:r>
              <a:rPr lang="en-US" sz="2800" dirty="0" err="1">
                <a:solidFill>
                  <a:srgbClr val="FF0000"/>
                </a:solidFill>
                <a:ea typeface="Calibri"/>
                <a:cs typeface="Arial"/>
              </a:rPr>
              <a:t>endocytic</a:t>
            </a:r>
            <a:r>
              <a:rPr lang="en-US" sz="2800" dirty="0">
                <a:solidFill>
                  <a:srgbClr val="FF0000"/>
                </a:solidFill>
                <a:ea typeface="Calibri"/>
                <a:cs typeface="Arial"/>
              </a:rPr>
              <a:t> vesicles, and mitochondria.</a:t>
            </a:r>
            <a:r>
              <a:rPr lang="en-US" sz="2800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</a:p>
          <a:p>
            <a:pPr marL="342884" indent="-342884" algn="just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ea typeface="Calibri"/>
                <a:cs typeface="Arial"/>
              </a:rPr>
              <a:t>microtubules, filaments </a:t>
            </a:r>
            <a:r>
              <a:rPr lang="en-US" sz="2800" dirty="0">
                <a:solidFill>
                  <a:prstClr val="black"/>
                </a:solidFill>
                <a:ea typeface="Calibri"/>
                <a:cs typeface="Arial"/>
              </a:rPr>
              <a:t>(actin and intermediate filaments), </a:t>
            </a:r>
            <a:r>
              <a:rPr lang="en-US" sz="2800" dirty="0">
                <a:solidFill>
                  <a:srgbClr val="FF0000"/>
                </a:solidFill>
                <a:ea typeface="Calibri"/>
                <a:cs typeface="Arial"/>
              </a:rPr>
              <a:t>centrioles, ribosomes, and proteasomes</a:t>
            </a:r>
            <a:r>
              <a:rPr lang="en-US" sz="2800" dirty="0">
                <a:solidFill>
                  <a:prstClr val="black"/>
                </a:solidFill>
                <a:ea typeface="Calibri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9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ure 5-11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57251"/>
            <a:ext cx="6400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Endoplasmic Reticulum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9615" y="1143000"/>
            <a:ext cx="80772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84" indent="-342884" eaLnBrk="1" hangingPunct="1">
              <a:defRPr/>
            </a:pPr>
            <a:r>
              <a:rPr lang="en-US" altLang="en-US" dirty="0">
                <a:solidFill>
                  <a:srgbClr val="002060"/>
                </a:solidFill>
                <a:latin typeface="Arial"/>
              </a:rPr>
              <a:t>Network of interconnected membranes</a:t>
            </a:r>
          </a:p>
          <a:p>
            <a:pPr marL="342884" indent="-342884" eaLnBrk="1" hangingPunct="1">
              <a:defRPr/>
            </a:pPr>
            <a:endParaRPr lang="en-US" altLang="en-US" dirty="0">
              <a:solidFill>
                <a:srgbClr val="002060"/>
              </a:solidFill>
              <a:latin typeface="Arial"/>
            </a:endParaRPr>
          </a:p>
          <a:p>
            <a:pPr marL="342884" indent="-342884" eaLnBrk="1" hangingPunct="1">
              <a:defRPr/>
            </a:pPr>
            <a:r>
              <a:rPr lang="en-US" altLang="en-US" dirty="0">
                <a:solidFill>
                  <a:srgbClr val="002060"/>
                </a:solidFill>
                <a:latin typeface="Arial"/>
              </a:rPr>
              <a:t>Two types</a:t>
            </a:r>
          </a:p>
          <a:p>
            <a:pPr marL="742913" lvl="1" indent="-285736" eaLnBrk="1" hangingPunct="1">
              <a:defRPr/>
            </a:pPr>
            <a:r>
              <a:rPr lang="en-US" altLang="en-US" dirty="0">
                <a:solidFill>
                  <a:srgbClr val="002060"/>
                </a:solidFill>
                <a:latin typeface="Arial"/>
              </a:rPr>
              <a:t>Rough endoplasmic reticulum</a:t>
            </a:r>
          </a:p>
          <a:p>
            <a:pPr marL="742913" lvl="1" indent="-285736" eaLnBrk="1" hangingPunct="1">
              <a:defRPr/>
            </a:pPr>
            <a:r>
              <a:rPr lang="en-US" altLang="en-US" dirty="0">
                <a:solidFill>
                  <a:srgbClr val="002060"/>
                </a:solidFill>
                <a:latin typeface="Arial"/>
              </a:rPr>
              <a:t>Smooth endoplasmic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20592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33400" y="895352"/>
            <a:ext cx="8229600" cy="245605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4" indent="-342884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Ribosomes attached to surface</a:t>
            </a:r>
          </a:p>
          <a:p>
            <a:pPr marL="742913" lvl="1" indent="-285736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Modifies, transports, and stores proteins produced by attached ribosomes.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42913" lvl="1" indent="-285736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ribosomes synthesize cytoplasmic structural and functional elements( hemoglobin synthesis in precursor cells of RBCs).</a:t>
            </a:r>
          </a:p>
        </p:txBody>
      </p:sp>
      <p:pic>
        <p:nvPicPr>
          <p:cNvPr id="4" name="Picture 7" descr="figure 5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46662"/>
            <a:ext cx="3733800" cy="21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6389" y="73479"/>
            <a:ext cx="8229600" cy="8572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 Endoplasmic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28157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2" y="950716"/>
            <a:ext cx="8915399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latin typeface="Arial"/>
              </a:rPr>
              <a:t>No attached ribosomes</a:t>
            </a:r>
          </a:p>
          <a:p>
            <a:pPr eaLnBrk="1" hangingPunct="1">
              <a:defRPr/>
            </a:pPr>
            <a:r>
              <a:rPr lang="en-US" dirty="0"/>
              <a:t>Synthesizes, transports, and stores lipids (</a:t>
            </a:r>
            <a:r>
              <a:rPr lang="en-US" dirty="0" err="1"/>
              <a:t>eg</a:t>
            </a:r>
            <a:r>
              <a:rPr lang="en-US" dirty="0"/>
              <a:t>, steroids).</a:t>
            </a:r>
          </a:p>
          <a:p>
            <a:pPr eaLnBrk="1" hangingPunct="1">
              <a:defRPr/>
            </a:pPr>
            <a:r>
              <a:rPr lang="en-US" dirty="0"/>
              <a:t>Carbohydrates metabolism.</a:t>
            </a:r>
          </a:p>
          <a:p>
            <a:pPr eaLnBrk="1" hangingPunct="1">
              <a:defRPr/>
            </a:pPr>
            <a:r>
              <a:rPr lang="en-US" dirty="0"/>
              <a:t>Detoxification of  drugs, </a:t>
            </a:r>
            <a:endParaRPr lang="en-US" dirty="0" smtClean="0"/>
          </a:p>
          <a:p>
            <a:pPr marL="0" indent="0" eaLnBrk="1" hangingPunct="1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alcohol</a:t>
            </a:r>
            <a:r>
              <a:rPr lang="en-US" dirty="0"/>
              <a:t>.</a:t>
            </a:r>
            <a:endParaRPr lang="en-US" altLang="en-US" dirty="0">
              <a:latin typeface="Arial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109" y="133350"/>
            <a:ext cx="8229600" cy="8572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Endoplasmic Reticulum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43149"/>
            <a:ext cx="3733801" cy="267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932081"/>
            <a:ext cx="7010400" cy="267765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285736" indent="-285736" algn="just" rtl="0">
              <a:buFont typeface="Arial" pitchFamily="34" charset="0"/>
              <a:buChar char="•"/>
            </a:pPr>
            <a:r>
              <a:rPr lang="en-US" sz="2400" dirty="0"/>
              <a:t>Small cytoplasmic particles (protein and ribosomal RNA ,</a:t>
            </a:r>
            <a:r>
              <a:rPr lang="en-US" sz="2400" dirty="0" err="1"/>
              <a:t>rRNA</a:t>
            </a:r>
            <a:r>
              <a:rPr lang="en-US" sz="2400" dirty="0"/>
              <a:t>) </a:t>
            </a:r>
          </a:p>
          <a:p>
            <a:pPr marL="285736" indent="-285736" algn="just" rtl="0">
              <a:buFont typeface="Arial" pitchFamily="34" charset="0"/>
              <a:buChar char="•"/>
            </a:pPr>
            <a:r>
              <a:rPr lang="en-US" sz="2400" dirty="0"/>
              <a:t>Ribosomes lie in association with </a:t>
            </a:r>
            <a:r>
              <a:rPr lang="en-US" sz="2400" dirty="0" err="1"/>
              <a:t>rER</a:t>
            </a:r>
            <a:r>
              <a:rPr lang="en-US" sz="2400" dirty="0"/>
              <a:t> or in free in the cytoplasm.</a:t>
            </a:r>
          </a:p>
          <a:p>
            <a:pPr marL="285736" indent="-285736" algn="just" rtl="0">
              <a:buFont typeface="Arial" pitchFamily="34" charset="0"/>
              <a:buChar char="•"/>
            </a:pPr>
            <a:r>
              <a:rPr lang="en-US" sz="2400" dirty="0"/>
              <a:t>Free ribosomes produce structural proteins of a cell </a:t>
            </a:r>
          </a:p>
          <a:p>
            <a:pPr marL="285736" indent="-285736" algn="just" rtl="0">
              <a:buFont typeface="Arial" pitchFamily="34" charset="0"/>
              <a:buChar char="•"/>
            </a:pPr>
            <a:r>
              <a:rPr lang="en-US" sz="2400" dirty="0"/>
              <a:t>Membrane-bound ribosomes (</a:t>
            </a:r>
            <a:r>
              <a:rPr lang="en-US" sz="2400" dirty="0" err="1"/>
              <a:t>rER</a:t>
            </a:r>
            <a:r>
              <a:rPr lang="en-US" sz="2400" dirty="0"/>
              <a:t>) produce secretory proteins.</a:t>
            </a:r>
            <a:endParaRPr lang="ar-IQ" sz="2400" dirty="0"/>
          </a:p>
        </p:txBody>
      </p:sp>
      <p:sp>
        <p:nvSpPr>
          <p:cNvPr id="3" name="مستطيل 2"/>
          <p:cNvSpPr/>
          <p:nvPr/>
        </p:nvSpPr>
        <p:spPr>
          <a:xfrm>
            <a:off x="1696443" y="285752"/>
            <a:ext cx="2279791" cy="64633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 algn="just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33750"/>
            <a:ext cx="3657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285750"/>
            <a:ext cx="8458200" cy="3962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Cell</a:t>
            </a:r>
            <a:r>
              <a:rPr lang="en-US" sz="3200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sz="2400" dirty="0">
                <a:ea typeface="Calibri"/>
                <a:cs typeface="Arial"/>
              </a:rPr>
              <a:t>: the basic structural and functional units </a:t>
            </a:r>
            <a:r>
              <a:rPr lang="en-US" sz="2400" dirty="0"/>
              <a:t>of an organism.</a:t>
            </a:r>
            <a:br>
              <a:rPr lang="en-US" sz="2400" dirty="0"/>
            </a:b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en-US" sz="2400" dirty="0">
                <a:solidFill>
                  <a:srgbClr val="7030A0"/>
                </a:solidFill>
                <a:ea typeface="Calibri"/>
                <a:cs typeface="Arial"/>
              </a:rPr>
              <a:t>Eukaryotic cells </a:t>
            </a:r>
            <a:br>
              <a:rPr lang="en-US" sz="2400" dirty="0">
                <a:solidFill>
                  <a:srgbClr val="7030A0"/>
                </a:solidFill>
                <a:ea typeface="Calibri"/>
                <a:cs typeface="Arial"/>
              </a:rPr>
            </a:br>
            <a:r>
              <a:rPr lang="en-US" sz="2400" dirty="0">
                <a:ea typeface="Calibri"/>
                <a:cs typeface="Arial"/>
              </a:rPr>
              <a:t>cell membrane </a:t>
            </a:r>
            <a:br>
              <a:rPr lang="en-US" sz="2400" dirty="0">
                <a:ea typeface="Calibri"/>
                <a:cs typeface="Arial"/>
              </a:rPr>
            </a:br>
            <a:r>
              <a:rPr lang="en-US" sz="2400" dirty="0">
                <a:ea typeface="Calibri"/>
                <a:cs typeface="Arial"/>
              </a:rPr>
              <a:t>membrane-enclosed nucleus </a:t>
            </a:r>
            <a:br>
              <a:rPr lang="en-US" sz="2400" dirty="0">
                <a:ea typeface="Calibri"/>
                <a:cs typeface="Arial"/>
              </a:rPr>
            </a:br>
            <a:r>
              <a:rPr lang="en-US" sz="2400" dirty="0">
                <a:ea typeface="Calibri"/>
                <a:cs typeface="Arial"/>
              </a:rPr>
              <a:t>cytoplasm,  containing organelles and cytoskeleton.  </a:t>
            </a:r>
            <a:br>
              <a:rPr lang="en-US" sz="2400" dirty="0">
                <a:ea typeface="Calibri"/>
                <a:cs typeface="Arial"/>
              </a:rPr>
            </a:br>
            <a:r>
              <a:rPr lang="en-US" sz="2400" dirty="0">
                <a:ea typeface="Calibri"/>
                <a:cs typeface="Arial"/>
              </a:rPr>
              <a:t> </a:t>
            </a:r>
            <a:br>
              <a:rPr lang="en-US" sz="2400" dirty="0">
                <a:ea typeface="Calibri"/>
                <a:cs typeface="Arial"/>
              </a:rPr>
            </a:br>
            <a:r>
              <a:rPr lang="en-US" sz="2400" dirty="0">
                <a:ea typeface="Calibri"/>
                <a:cs typeface="Arial"/>
              </a:rPr>
              <a:t>In contrast, the smaller </a:t>
            </a:r>
            <a:r>
              <a:rPr lang="en-US" sz="2400" dirty="0">
                <a:solidFill>
                  <a:srgbClr val="7030A0"/>
                </a:solidFill>
                <a:ea typeface="Calibri"/>
                <a:cs typeface="Arial"/>
              </a:rPr>
              <a:t>prokaryotic</a:t>
            </a:r>
            <a:r>
              <a:rPr lang="en-US" sz="2400" dirty="0">
                <a:ea typeface="Calibri"/>
                <a:cs typeface="Arial"/>
              </a:rPr>
              <a:t> cells of bacteria typically have a cell wall and lack </a:t>
            </a:r>
            <a:r>
              <a:rPr lang="en-US" sz="2400" dirty="0">
                <a:solidFill>
                  <a:srgbClr val="B9178F"/>
                </a:solidFill>
                <a:ea typeface="Calibri"/>
                <a:cs typeface="Arial"/>
              </a:rPr>
              <a:t>nuclei</a:t>
            </a:r>
            <a:r>
              <a:rPr lang="en-US" sz="2400" dirty="0">
                <a:ea typeface="Calibri"/>
                <a:cs typeface="Arial"/>
              </a:rPr>
              <a:t> and membranous </a:t>
            </a:r>
            <a:r>
              <a:rPr lang="en-US" sz="2400" dirty="0">
                <a:solidFill>
                  <a:srgbClr val="B9178F"/>
                </a:solidFill>
                <a:ea typeface="Calibri"/>
                <a:cs typeface="Arial"/>
              </a:rPr>
              <a:t>cytoplasmic structures</a:t>
            </a:r>
            <a:r>
              <a:rPr lang="en-US" sz="2400" dirty="0">
                <a:ea typeface="Calibri"/>
                <a:cs typeface="Arial"/>
              </a:rPr>
              <a:t>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6943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2366" y="9253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powerhouse</a:t>
            </a:r>
            <a:endParaRPr lang="ar-IQ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9709" y="819150"/>
            <a:ext cx="8229600" cy="34163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285736" indent="-285736" algn="l" rtl="0">
              <a:buFont typeface="Arial" pitchFamily="34" charset="0"/>
              <a:buChar char="•"/>
            </a:pPr>
            <a:r>
              <a:rPr lang="en-US" sz="2400" dirty="0"/>
              <a:t>Double membrane-bound organelles containing a circular strand of DNA (</a:t>
            </a:r>
            <a:r>
              <a:rPr lang="en-US" sz="2400" dirty="0">
                <a:solidFill>
                  <a:srgbClr val="B9178F"/>
                </a:solidFill>
              </a:rPr>
              <a:t>mitochondrial DNA</a:t>
            </a:r>
            <a:r>
              <a:rPr lang="en-US" sz="2400" dirty="0"/>
              <a:t>)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2400" dirty="0"/>
              <a:t> Generate ATP during </a:t>
            </a:r>
            <a:r>
              <a:rPr lang="en-US" sz="2400" dirty="0">
                <a:solidFill>
                  <a:srgbClr val="0070C0"/>
                </a:solidFill>
              </a:rPr>
              <a:t>aerobic cellular respiration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2400" dirty="0"/>
              <a:t>contains enzymes for </a:t>
            </a:r>
            <a:r>
              <a:rPr lang="el-GR" sz="2400" dirty="0"/>
              <a:t>β-</a:t>
            </a:r>
            <a:r>
              <a:rPr lang="en-US" sz="2400" dirty="0"/>
              <a:t>oxidation </a:t>
            </a:r>
          </a:p>
          <a:p>
            <a:pPr algn="l" rtl="0"/>
            <a:r>
              <a:rPr lang="en-US" sz="2400" dirty="0"/>
              <a:t>      of fatty acids and the citric acid</a:t>
            </a:r>
          </a:p>
          <a:p>
            <a:pPr algn="l" rtl="0"/>
            <a:r>
              <a:rPr lang="en-US" sz="2400" dirty="0"/>
              <a:t>      (</a:t>
            </a:r>
            <a:r>
              <a:rPr lang="en-US" sz="2400" dirty="0">
                <a:solidFill>
                  <a:srgbClr val="0070C0"/>
                </a:solidFill>
              </a:rPr>
              <a:t>Krebs</a:t>
            </a:r>
            <a:r>
              <a:rPr lang="en-US" sz="2400" dirty="0"/>
              <a:t>) cycle.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2400" dirty="0"/>
              <a:t> Mitochondria of stressed cells </a:t>
            </a:r>
          </a:p>
          <a:p>
            <a:pPr algn="l" rtl="0"/>
            <a:r>
              <a:rPr lang="en-US" sz="2400" dirty="0"/>
              <a:t>      may release cytochrome c</a:t>
            </a:r>
          </a:p>
          <a:p>
            <a:pPr algn="l" rtl="0"/>
            <a:r>
              <a:rPr lang="en-US" sz="2400" dirty="0"/>
              <a:t>     (cell death (</a:t>
            </a:r>
            <a:r>
              <a:rPr lang="en-US" sz="2400" dirty="0">
                <a:solidFill>
                  <a:srgbClr val="B9178F"/>
                </a:solidFill>
              </a:rPr>
              <a:t>apoptosis</a:t>
            </a:r>
            <a:r>
              <a:rPr lang="en-US" sz="2400" dirty="0"/>
              <a:t>).</a:t>
            </a:r>
          </a:p>
        </p:txBody>
      </p:sp>
      <p:pic>
        <p:nvPicPr>
          <p:cNvPr id="3076" name="Picture 4" descr="Mitochondria - Definition, Structure, and Function with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90750"/>
            <a:ext cx="3962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916959"/>
            <a:ext cx="6248400" cy="230832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285736" indent="-285736" algn="just" rtl="0">
              <a:buFont typeface="Arial" pitchFamily="34" charset="0"/>
              <a:buChar char="•"/>
            </a:pPr>
            <a:r>
              <a:rPr lang="en-US" sz="2400" dirty="0"/>
              <a:t>Saclike membranous structures, in most cells located </a:t>
            </a:r>
            <a:r>
              <a:rPr lang="en-US" sz="2400" dirty="0">
                <a:solidFill>
                  <a:srgbClr val="B9178F"/>
                </a:solidFill>
              </a:rPr>
              <a:t>near the nucleus</a:t>
            </a:r>
            <a:r>
              <a:rPr lang="en-US" sz="2400" dirty="0"/>
              <a:t>.</a:t>
            </a:r>
          </a:p>
          <a:p>
            <a:pPr marL="285736" indent="-285736" algn="just" rtl="0">
              <a:buFont typeface="Arial" pitchFamily="34" charset="0"/>
              <a:buChar char="•"/>
            </a:pPr>
            <a:r>
              <a:rPr lang="en-US" sz="2400" dirty="0"/>
              <a:t>Receives </a:t>
            </a:r>
            <a:r>
              <a:rPr lang="en-US" sz="2400" dirty="0">
                <a:solidFill>
                  <a:srgbClr val="00B0F0"/>
                </a:solidFill>
              </a:rPr>
              <a:t>proteins</a:t>
            </a:r>
            <a:r>
              <a:rPr lang="en-US" sz="2400" dirty="0"/>
              <a:t> from </a:t>
            </a:r>
            <a:r>
              <a:rPr lang="en-US" sz="2400" dirty="0" err="1"/>
              <a:t>rER</a:t>
            </a:r>
            <a:r>
              <a:rPr lang="en-US" sz="2400" dirty="0"/>
              <a:t> for </a:t>
            </a:r>
          </a:p>
          <a:p>
            <a:pPr algn="just" rtl="0"/>
            <a:r>
              <a:rPr lang="en-US" sz="2400" dirty="0"/>
              <a:t>    </a:t>
            </a:r>
            <a:r>
              <a:rPr lang="en-US" sz="2400" dirty="0">
                <a:solidFill>
                  <a:srgbClr val="B9178F"/>
                </a:solidFill>
              </a:rPr>
              <a:t>posttranslational</a:t>
            </a:r>
            <a:r>
              <a:rPr lang="en-US" sz="2400" dirty="0"/>
              <a:t> modification </a:t>
            </a:r>
          </a:p>
          <a:p>
            <a:pPr algn="just" rtl="0"/>
            <a:r>
              <a:rPr lang="en-US" sz="2400" dirty="0"/>
              <a:t>    and packaging.</a:t>
            </a:r>
          </a:p>
          <a:p>
            <a:pPr marL="285736" indent="-285736" algn="just" rtl="0">
              <a:buFont typeface="Arial" pitchFamily="34" charset="0"/>
              <a:buChar char="•"/>
            </a:pPr>
            <a:r>
              <a:rPr lang="en-US" sz="2400" dirty="0"/>
              <a:t>Delivers enzymes to lysosomes</a:t>
            </a:r>
            <a:endParaRPr lang="ar-IQ" sz="2400" dirty="0"/>
          </a:p>
        </p:txBody>
      </p:sp>
      <p:sp>
        <p:nvSpPr>
          <p:cNvPr id="3" name="مستطيل 2"/>
          <p:cNvSpPr/>
          <p:nvPr/>
        </p:nvSpPr>
        <p:spPr>
          <a:xfrm>
            <a:off x="2954041" y="133352"/>
            <a:ext cx="3201517" cy="64633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 algn="ctr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Golgi apparatus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04951"/>
            <a:ext cx="3848100" cy="352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8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4394" y="361952"/>
            <a:ext cx="8001000" cy="40318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l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r>
              <a:rPr lang="en-US" sz="3200" dirty="0"/>
              <a:t> 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2800" dirty="0"/>
              <a:t>Large rounded or oval  structure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2800" dirty="0"/>
              <a:t>double membrane 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2800" dirty="0"/>
              <a:t>contains chromatin, nucleolus, nuclear membrane, and nucleoplasm</a:t>
            </a:r>
          </a:p>
          <a:p>
            <a:pPr algn="l" rtl="0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envelope 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2800" dirty="0"/>
              <a:t>Double membrane 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2800" dirty="0"/>
              <a:t>Separates nucleus from cytoplasm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2800" dirty="0"/>
              <a:t>Nuclear pores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95550"/>
            <a:ext cx="3352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0669" y="198221"/>
            <a:ext cx="5334000" cy="213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Chromatin:</a:t>
            </a:r>
            <a:r>
              <a:rPr lang="en-US" altLang="en-US" sz="2000" dirty="0">
                <a:latin typeface="Arial"/>
              </a:rPr>
              <a:t> </a:t>
            </a:r>
            <a:r>
              <a:rPr lang="en-US" sz="2000" dirty="0"/>
              <a:t>Genetic material consist of:</a:t>
            </a:r>
          </a:p>
          <a:p>
            <a:pPr lvl="0" eaLnBrk="1" hangingPunct="1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DNA</a:t>
            </a:r>
            <a:endParaRPr lang="en-US" altLang="en-US" sz="2000" dirty="0">
              <a:solidFill>
                <a:schemeClr val="tx1"/>
              </a:solidFill>
              <a:latin typeface="Arial"/>
            </a:endParaRPr>
          </a:p>
          <a:p>
            <a:pPr lvl="0" eaLnBrk="1" hangingPunct="1">
              <a:defRPr/>
            </a:pPr>
            <a:r>
              <a:rPr lang="en-US" sz="2000" dirty="0"/>
              <a:t>46 chromosomes</a:t>
            </a:r>
          </a:p>
          <a:p>
            <a:pPr lvl="0" eaLnBrk="1" hangingPunct="1">
              <a:defRPr/>
            </a:pPr>
            <a:r>
              <a:rPr lang="en-US" sz="2000" dirty="0"/>
              <a:t>billions base pairs of nucleotides</a:t>
            </a:r>
          </a:p>
          <a:p>
            <a:pPr lvl="0" eaLnBrk="1" hangingPunct="1">
              <a:defRPr/>
            </a:pPr>
            <a:r>
              <a:rPr lang="en-US" sz="2000" dirty="0"/>
              <a:t>protein-coding genes</a:t>
            </a:r>
            <a:endParaRPr lang="en-US" altLang="en-US" sz="20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37" y="175363"/>
            <a:ext cx="3743326" cy="327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2" y="2329101"/>
            <a:ext cx="3809999" cy="26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32692" y="457201"/>
            <a:ext cx="7315200" cy="265303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l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Nucleolus</a:t>
            </a:r>
            <a:r>
              <a:rPr lang="en-US" sz="3200" dirty="0"/>
              <a:t> </a:t>
            </a:r>
          </a:p>
          <a:p>
            <a:pPr marL="342884" indent="-342884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+mj-lt"/>
              </a:rPr>
              <a:t>Generally spherical</a:t>
            </a:r>
            <a:endParaRPr lang="en-US" altLang="en-US" sz="2800" dirty="0">
              <a:latin typeface="+mj-lt"/>
            </a:endParaRPr>
          </a:p>
          <a:p>
            <a:pPr marL="342884" indent="-342884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+mj-lt"/>
              </a:rPr>
              <a:t>Most cells have 2 or more</a:t>
            </a:r>
          </a:p>
          <a:p>
            <a:pPr marL="342884" indent="-342884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+mj-lt"/>
              </a:rPr>
              <a:t>Directs synthesis of </a:t>
            </a:r>
            <a:r>
              <a:rPr lang="en-US" altLang="en-US" sz="2800" dirty="0" err="1">
                <a:latin typeface="+mj-lt"/>
              </a:rPr>
              <a:t>rRNA</a:t>
            </a:r>
            <a:endParaRPr lang="en-US" altLang="en-US" sz="2800" dirty="0">
              <a:latin typeface="+mj-lt"/>
            </a:endParaRPr>
          </a:p>
          <a:p>
            <a:pPr marL="342884" indent="-342884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+mj-lt"/>
              </a:rPr>
              <a:t>Forms ribosomes</a:t>
            </a:r>
          </a:p>
        </p:txBody>
      </p:sp>
      <p:pic>
        <p:nvPicPr>
          <p:cNvPr id="4" name="Picture 7" descr="figure 5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43150"/>
            <a:ext cx="40327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5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Cytoskeleton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028701"/>
            <a:ext cx="8229600" cy="3394472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dirty="0" smtClean="0"/>
              <a:t>Supporting network of protein filaments in cytoplasm.</a:t>
            </a:r>
          </a:p>
          <a:p>
            <a:pPr marL="0" indent="0" algn="just" rt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Components of cytoskeleton</a:t>
            </a:r>
            <a:r>
              <a:rPr lang="en-US" dirty="0" smtClean="0"/>
              <a:t>: </a:t>
            </a:r>
          </a:p>
          <a:p>
            <a:pPr algn="just" rtl="0"/>
            <a:r>
              <a:rPr lang="en-US" dirty="0" smtClean="0"/>
              <a:t>1. Microtubules </a:t>
            </a:r>
          </a:p>
          <a:p>
            <a:pPr algn="just" rtl="0"/>
            <a:r>
              <a:rPr lang="en-US" dirty="0" smtClean="0"/>
              <a:t>2. Microfilaments (Actin Filaments) </a:t>
            </a:r>
          </a:p>
          <a:p>
            <a:pPr algn="just" rtl="0"/>
            <a:r>
              <a:rPr lang="en-US" dirty="0" smtClean="0"/>
              <a:t>3. Intermediate filaments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8600" y="1143001"/>
            <a:ext cx="8610600" cy="31208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just" rtl="0">
              <a:spcBef>
                <a:spcPct val="2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Arial"/>
              </a:rPr>
              <a:t>Functions</a:t>
            </a:r>
          </a:p>
          <a:p>
            <a:pPr marL="457178" indent="-457178" algn="just" rtl="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Determine the shapes of cells. </a:t>
            </a:r>
          </a:p>
          <a:p>
            <a:pPr marL="457178" indent="-457178" algn="just" rtl="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Cellular mobility </a:t>
            </a:r>
          </a:p>
          <a:p>
            <a:pPr marL="457178" indent="-457178" algn="just" rtl="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Movements of organelles and materials  throughout cell.</a:t>
            </a:r>
          </a:p>
          <a:p>
            <a:pPr marL="457178" indent="-457178" algn="just" rtl="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Movement of cilia, microvilli, tail of sperms </a:t>
            </a:r>
          </a:p>
          <a:p>
            <a:pPr marL="457178" indent="-457178" algn="just" rtl="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Movement  of chromosomes during cell division. </a:t>
            </a:r>
          </a:p>
          <a:p>
            <a:pPr marL="457178" indent="-457178" algn="just" rtl="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prstClr val="black"/>
                </a:solidFill>
              </a:rPr>
              <a:t>Structural support</a:t>
            </a:r>
            <a:r>
              <a:rPr lang="en-US" sz="2400" dirty="0">
                <a:solidFill>
                  <a:prstClr val="black"/>
                </a:solidFill>
              </a:rPr>
              <a:t> ,stabilizes junctions between cells.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Cytoskeleton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igure 5-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00150"/>
            <a:ext cx="502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81379" y="26377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Cytoskeleton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Cytoskeleton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1981200" y="4000501"/>
            <a:ext cx="5562600" cy="36933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endParaRPr lang="ar-IQ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" y="971551"/>
            <a:ext cx="7162800" cy="339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444869" y="4554499"/>
            <a:ext cx="6172200" cy="36933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7030A0"/>
                </a:solidFill>
              </a:rPr>
              <a:t>A = actin, </a:t>
            </a:r>
            <a:r>
              <a:rPr lang="en-US" altLang="en-US" b="1" dirty="0" smtClean="0">
                <a:solidFill>
                  <a:srgbClr val="7030A0"/>
                </a:solidFill>
              </a:rPr>
              <a:t> IF </a:t>
            </a:r>
            <a:r>
              <a:rPr lang="en-US" altLang="en-US" b="1" dirty="0">
                <a:solidFill>
                  <a:srgbClr val="7030A0"/>
                </a:solidFill>
              </a:rPr>
              <a:t>= intermediate filament, </a:t>
            </a:r>
            <a:r>
              <a:rPr lang="en-US" altLang="en-US" b="1" dirty="0" smtClean="0">
                <a:solidFill>
                  <a:srgbClr val="7030A0"/>
                </a:solidFill>
              </a:rPr>
              <a:t> MT </a:t>
            </a:r>
            <a:r>
              <a:rPr lang="en-US" altLang="en-US" b="1" dirty="0">
                <a:solidFill>
                  <a:srgbClr val="7030A0"/>
                </a:solidFill>
              </a:rPr>
              <a:t>= microtubule</a:t>
            </a:r>
          </a:p>
        </p:txBody>
      </p:sp>
    </p:spTree>
    <p:extLst>
      <p:ext uri="{BB962C8B-B14F-4D97-AF65-F5344CB8AC3E}">
        <p14:creationId xmlns:p14="http://schemas.microsoft.com/office/powerpoint/2010/main" val="1728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800101"/>
            <a:ext cx="8229600" cy="3394472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 </a:t>
            </a:r>
          </a:p>
          <a:p>
            <a:pPr marL="796885" indent="-457178" algn="l" rtl="0"/>
            <a:r>
              <a:rPr lang="en-US" dirty="0" smtClean="0"/>
              <a:t>Short, numerous membrane extensions</a:t>
            </a:r>
          </a:p>
          <a:p>
            <a:pPr marL="796885" indent="-457178" algn="l" rtl="0"/>
            <a:r>
              <a:rPr lang="en-US" dirty="0" smtClean="0"/>
              <a:t>Move substances over the cell surface(mucus)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Flagellum</a:t>
            </a:r>
          </a:p>
          <a:p>
            <a:pPr marL="796885" indent="-398443" algn="l" rtl="0"/>
            <a:r>
              <a:rPr lang="en-US" dirty="0" smtClean="0"/>
              <a:t>Long, singular membrane extension</a:t>
            </a:r>
          </a:p>
          <a:p>
            <a:pPr marL="796885" indent="-398443" algn="l" rtl="0"/>
            <a:r>
              <a:rPr lang="en-US" dirty="0" smtClean="0"/>
              <a:t>present </a:t>
            </a:r>
            <a:r>
              <a:rPr lang="en-US" dirty="0"/>
              <a:t>on sperm cells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9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85800" y="397705"/>
            <a:ext cx="7871178" cy="44029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PLASMA MEMBRANE (CELL MEMBRANE) 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>• It separates intracellular compartment from extra cellular compartment of the tissue</a:t>
            </a:r>
            <a:r>
              <a:rPr lang="en-US" sz="2400" i="1" dirty="0">
                <a:ea typeface="Calibri"/>
                <a:cs typeface="Arial"/>
              </a:rPr>
              <a:t>. 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>•It consists of a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Arial"/>
              </a:rPr>
              <a:t>lipid bilayer</a:t>
            </a:r>
            <a:r>
              <a:rPr lang="en-US" sz="2400" dirty="0">
                <a:ea typeface="Calibri"/>
                <a:cs typeface="Arial"/>
              </a:rPr>
              <a:t>,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Arial"/>
              </a:rPr>
              <a:t>membrane proteins</a:t>
            </a:r>
            <a:r>
              <a:rPr lang="en-US" sz="2400" dirty="0">
                <a:ea typeface="Calibri"/>
                <a:cs typeface="Arial"/>
              </a:rPr>
              <a:t>, and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Arial"/>
              </a:rPr>
              <a:t>carbohydrates</a:t>
            </a:r>
            <a:r>
              <a:rPr lang="en-US" sz="2400" dirty="0">
                <a:ea typeface="Calibri"/>
                <a:cs typeface="Arial"/>
              </a:rPr>
              <a:t>.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>Plasma membrane has three types of lipids: </a:t>
            </a:r>
            <a:r>
              <a:rPr lang="en-US" sz="2400" dirty="0">
                <a:solidFill>
                  <a:srgbClr val="7030A0"/>
                </a:solidFill>
                <a:ea typeface="Calibri"/>
                <a:cs typeface="Arial"/>
              </a:rPr>
              <a:t>phospholipids</a:t>
            </a:r>
            <a:r>
              <a:rPr lang="en-US" sz="2400" dirty="0">
                <a:ea typeface="Calibri"/>
                <a:cs typeface="Arial"/>
              </a:rPr>
              <a:t>, </a:t>
            </a:r>
            <a:r>
              <a:rPr lang="en-US" sz="2400" dirty="0">
                <a:solidFill>
                  <a:srgbClr val="7030A0"/>
                </a:solidFill>
                <a:ea typeface="Calibri"/>
                <a:cs typeface="Arial"/>
              </a:rPr>
              <a:t>cholesterol</a:t>
            </a:r>
            <a:r>
              <a:rPr lang="en-US" sz="2400" dirty="0">
                <a:ea typeface="Calibri"/>
                <a:cs typeface="Arial"/>
              </a:rPr>
              <a:t>, and </a:t>
            </a:r>
            <a:r>
              <a:rPr lang="en-US" sz="2400" dirty="0">
                <a:solidFill>
                  <a:srgbClr val="7030A0"/>
                </a:solidFill>
                <a:ea typeface="Calibri"/>
                <a:cs typeface="Arial"/>
              </a:rPr>
              <a:t>glycolipids</a:t>
            </a:r>
            <a:r>
              <a:rPr lang="en-US" sz="2400" dirty="0">
                <a:ea typeface="Calibri"/>
                <a:cs typeface="Arial"/>
              </a:rPr>
              <a:t>. 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>• Phospholipid molecules have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Arial"/>
              </a:rPr>
              <a:t>polar hydrophilic head</a:t>
            </a:r>
            <a:r>
              <a:rPr lang="en-US" sz="2400" dirty="0">
                <a:ea typeface="Calibri"/>
                <a:cs typeface="Arial"/>
              </a:rPr>
              <a:t> and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Arial"/>
              </a:rPr>
              <a:t>nonpolar hydrophobic tail</a:t>
            </a:r>
            <a:r>
              <a:rPr lang="en-US" sz="2400" dirty="0">
                <a:ea typeface="Calibri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9094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57200" y="514350"/>
            <a:ext cx="6248400" cy="299774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l" rtl="0">
              <a:spcBef>
                <a:spcPct val="20000"/>
              </a:spcBef>
            </a:pP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Microvilli </a:t>
            </a:r>
          </a:p>
          <a:p>
            <a:pPr marL="457178" indent="-457178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Numerous membrane folds projecting from the cell surface; </a:t>
            </a:r>
          </a:p>
          <a:p>
            <a:pPr marL="457178" indent="-457178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supported by microfilaments</a:t>
            </a:r>
          </a:p>
          <a:p>
            <a:pPr marL="457178" indent="-457178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 Increase membrane surface                  area for absorption</a:t>
            </a:r>
            <a:endParaRPr lang="ar-IQ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Cilia &amp; Flagella Structure</a:t>
            </a:r>
            <a:endParaRPr lang="ar-IQ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85851"/>
            <a:ext cx="8229600" cy="3394472"/>
          </a:xfrm>
        </p:spPr>
        <p:txBody>
          <a:bodyPr/>
          <a:lstStyle/>
          <a:p>
            <a:pPr lvl="0" algn="l" rtl="0" fontAlgn="base"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000066"/>
                </a:solidFill>
                <a:latin typeface="Arial"/>
              </a:rPr>
              <a:t>Bundles of microtubules</a:t>
            </a:r>
          </a:p>
          <a:p>
            <a:pPr lvl="0" algn="l" rtl="0" fontAlgn="base"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000066"/>
                </a:solidFill>
                <a:latin typeface="Arial"/>
              </a:rPr>
              <a:t>With plasma membrane</a:t>
            </a:r>
          </a:p>
          <a:p>
            <a:endParaRPr lang="ar-IQ" dirty="0"/>
          </a:p>
        </p:txBody>
      </p:sp>
      <p:pic>
        <p:nvPicPr>
          <p:cNvPr id="4" name="Picture 7" descr="figure 5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2"/>
            <a:ext cx="5105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15721" y="133352"/>
            <a:ext cx="2945037" cy="76944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en-US" sz="4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Centrioles</a:t>
            </a:r>
            <a:endParaRPr lang="ar-IQ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7200" y="902791"/>
            <a:ext cx="7315200" cy="15696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285736" indent="-285736" algn="l" rtl="0">
              <a:buFont typeface="Arial" pitchFamily="34" charset="0"/>
              <a:buChar char="•"/>
            </a:pPr>
            <a:r>
              <a:rPr lang="en-US" sz="3200" dirty="0"/>
              <a:t>Two centrioles in a cell near the nucleus.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3200" dirty="0"/>
              <a:t>Forms mitotic spindle. </a:t>
            </a:r>
          </a:p>
          <a:p>
            <a:pPr marL="285736" indent="-285736" algn="l" rtl="0">
              <a:buFont typeface="Arial" pitchFamily="34" charset="0"/>
              <a:buChar char="•"/>
            </a:pPr>
            <a:r>
              <a:rPr lang="en-US" sz="3200" dirty="0"/>
              <a:t>basal bodies for cilia and flagella.</a:t>
            </a:r>
            <a:endParaRPr lang="ar-IQ" sz="3200" dirty="0"/>
          </a:p>
        </p:txBody>
      </p:sp>
      <p:pic>
        <p:nvPicPr>
          <p:cNvPr id="5" name="Picture 7" descr="figure 5-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39" y="2434547"/>
            <a:ext cx="5069962" cy="24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472453"/>
            <a:ext cx="2847975" cy="244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F1F15-46F5-4A2B-AF38-34F3B802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66950"/>
            <a:ext cx="3921295" cy="65129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444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524"/>
            <a:ext cx="6096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485899"/>
            <a:ext cx="3048001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57200" y="209552"/>
            <a:ext cx="8305800" cy="478765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Plasma membrane proteins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: </a:t>
            </a:r>
          </a:p>
          <a:p>
            <a:pPr marL="285736" indent="-285736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>
                <a:ea typeface="Calibri"/>
                <a:cs typeface="Arial"/>
              </a:rPr>
              <a:t>integral membrane proteins </a:t>
            </a:r>
          </a:p>
          <a:p>
            <a:pPr marL="285736" indent="-285736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>
                <a:ea typeface="Calibri"/>
                <a:cs typeface="Arial"/>
              </a:rPr>
              <a:t>peripheral membrane proteins. 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Carbohydrates of plasma membrane 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36" indent="-285736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/>
              <a:t>attached to proteins        </a:t>
            </a:r>
            <a:r>
              <a:rPr lang="en-US" sz="2400" b="1" dirty="0"/>
              <a:t>&gt;</a:t>
            </a:r>
            <a:r>
              <a:rPr lang="en-US" sz="2400" dirty="0"/>
              <a:t>       glycoproteins</a:t>
            </a:r>
          </a:p>
          <a:p>
            <a:pPr marL="285736" indent="-285736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/>
              <a:t>to lipids of the bilayer     </a:t>
            </a:r>
            <a:r>
              <a:rPr lang="en-US" sz="2400" b="1" dirty="0">
                <a:solidFill>
                  <a:prstClr val="black"/>
                </a:solidFill>
              </a:rPr>
              <a:t>&gt;</a:t>
            </a:r>
            <a:r>
              <a:rPr lang="en-US" sz="2400" dirty="0"/>
              <a:t>       glycolipids</a:t>
            </a:r>
            <a:r>
              <a:rPr lang="en-US" sz="2400" dirty="0">
                <a:ea typeface="Calibri"/>
                <a:cs typeface="Arial"/>
              </a:rPr>
              <a:t>. </a:t>
            </a:r>
            <a:endParaRPr lang="en-US" sz="2400" dirty="0"/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MOSAIC MODEL FOR MEMBRANE STRUCTURE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/>
              <a:t>Membrane proteins comprise a moveable mosaic within the fluid lipid bilayer.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4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60938" y="285752"/>
            <a:ext cx="7086600" cy="95410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Movement of molecules through the plasma membrane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457200" y="971552"/>
            <a:ext cx="8077200" cy="369331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 rtl="0"/>
            <a:endParaRPr lang="en-US" dirty="0" smtClean="0"/>
          </a:p>
          <a:p>
            <a:pPr marL="342884" lvl="1" indent="-342884" algn="just" rtl="0"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Lipid-soluble and uncharged molecules</a:t>
            </a:r>
            <a:r>
              <a:rPr lang="en-US" sz="2400" dirty="0"/>
              <a:t>, ( oxygen, carbon dioxide, glycerol, </a:t>
            </a:r>
            <a:r>
              <a:rPr lang="en-US" altLang="en-US" sz="2400" dirty="0"/>
              <a:t>water, ammonia)</a:t>
            </a:r>
            <a:r>
              <a:rPr lang="en-US" sz="2400" dirty="0"/>
              <a:t> cross plasma membrane freely from higher to lower concentration.</a:t>
            </a:r>
          </a:p>
          <a:p>
            <a:pPr marL="342884" lvl="1" indent="-342884" algn="just" rtl="0"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Water-soluble molecules </a:t>
            </a:r>
            <a:r>
              <a:rPr lang="en-US" sz="2400" dirty="0"/>
              <a:t>require membrane transport proteins .</a:t>
            </a:r>
          </a:p>
          <a:p>
            <a:pPr marL="339707" lvl="1" algn="just" rtl="0"/>
            <a:r>
              <a:rPr lang="en-US" sz="2400" dirty="0"/>
              <a:t>If the process requires energy, it is called active transport (e.g.,  transport of H ions )</a:t>
            </a:r>
          </a:p>
          <a:p>
            <a:pPr marL="339707" lvl="1" algn="just" rtl="0"/>
            <a:r>
              <a:rPr lang="en-US" sz="2400" dirty="0">
                <a:solidFill>
                  <a:prstClr val="black"/>
                </a:solidFill>
              </a:rPr>
              <a:t>If energy is not required, </a:t>
            </a:r>
            <a:r>
              <a:rPr lang="en-US" sz="2400" dirty="0"/>
              <a:t>the process is called passive transport (e.g., glucose transport).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38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90600" y="1314452"/>
            <a:ext cx="7239000" cy="310854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4" indent="-342884" algn="just" rtl="0">
              <a:buFont typeface="Arial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Ions </a:t>
            </a:r>
            <a:r>
              <a:rPr lang="en-US" sz="2800" dirty="0">
                <a:solidFill>
                  <a:prstClr val="black"/>
                </a:solidFill>
              </a:rPr>
              <a:t>and other small charged molecules are transported through the plasma membrane by ion-selective channel proteins.</a:t>
            </a:r>
          </a:p>
          <a:p>
            <a:pPr lvl="0" algn="just" rtl="0"/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342884" indent="-342884" algn="just" rtl="0">
              <a:buFont typeface="Arial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Vesicular Transport </a:t>
            </a:r>
          </a:p>
          <a:p>
            <a:pPr marL="342884" indent="-3175" algn="just" rtl="0"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</a:rPr>
              <a:t> Large molecules</a:t>
            </a:r>
          </a:p>
          <a:p>
            <a:pPr marL="342884" indent="-3175" algn="just" rtl="0"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</a:rPr>
              <a:t> Endocytosis and exocytosis.</a:t>
            </a:r>
            <a:endParaRPr lang="ar-IQ" sz="2800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19200" y="236413"/>
            <a:ext cx="6477000" cy="107721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Movement of molecules through the plasma membrane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8479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igure 5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451"/>
            <a:ext cx="8134350" cy="457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1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71450"/>
            <a:ext cx="4583723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2686050"/>
            <a:ext cx="4724399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6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setVTI" id="{17A3166B-76FF-4669-8F6D-D4251AE158D8}" vid="{4532814A-B5F8-4CFD-BC69-A007D492DA47}"/>
    </a:ext>
  </a:extLst>
</a:theme>
</file>

<file path=ppt/theme/theme3.xml><?xml version="1.0" encoding="utf-8"?>
<a:theme xmlns:a="http://schemas.openxmlformats.org/drawingml/2006/main" name="1_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setVTI" id="{17A3166B-76FF-4669-8F6D-D4251AE158D8}" vid="{4532814A-B5F8-4CFD-BC69-A007D492DA47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834</Words>
  <Application>Microsoft Office PowerPoint</Application>
  <PresentationFormat>عرض على الشاشة (9:16)‏</PresentationFormat>
  <Paragraphs>137</Paragraphs>
  <Slides>33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33</vt:i4>
      </vt:variant>
    </vt:vector>
  </HeadingPairs>
  <TitlesOfParts>
    <vt:vector size="36" baseType="lpstr">
      <vt:lpstr>نسق Office</vt:lpstr>
      <vt:lpstr>OffsetVTI</vt:lpstr>
      <vt:lpstr>1_OffsetVTI</vt:lpstr>
      <vt:lpstr>Cell Structure and Function </vt:lpstr>
      <vt:lpstr>Cell : the basic structural and functional units of an organism.  Eukaryotic cells  cell membrane  membrane-enclosed nucleus  cytoplasm,  containing organelles and cytoskeleton.     In contrast, the smaller prokaryotic cells of bacteria typically have a cell wall and lack nuclei and membranous cytoplasmic structures.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Membrane Proteins</vt:lpstr>
      <vt:lpstr>Membrane Proteins</vt:lpstr>
      <vt:lpstr>Cytoplasm</vt:lpstr>
      <vt:lpstr>Cell Organelles</vt:lpstr>
      <vt:lpstr>عرض تقديمي في PowerPoint</vt:lpstr>
      <vt:lpstr>Endoplasmic Reticulum</vt:lpstr>
      <vt:lpstr>Rough Endoplasmic Reticulum</vt:lpstr>
      <vt:lpstr>Smooth Endoplasmic Reticulum</vt:lpstr>
      <vt:lpstr>عرض تقديمي في PowerPoint</vt:lpstr>
      <vt:lpstr>Mitochondria powerhouse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Cytoskeleton</vt:lpstr>
      <vt:lpstr>Cytoskeleton</vt:lpstr>
      <vt:lpstr>Cytoskeleton</vt:lpstr>
      <vt:lpstr>Cytoskeleton</vt:lpstr>
      <vt:lpstr>عرض تقديمي في PowerPoint</vt:lpstr>
      <vt:lpstr>عرض تقديمي في PowerPoint</vt:lpstr>
      <vt:lpstr>Cilia &amp; Flagella Structure</vt:lpstr>
      <vt:lpstr>عرض تقديمي في PowerPoint</vt:lpstr>
      <vt:lpstr>Thank You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PRO2024</dc:creator>
  <cp:lastModifiedBy>PRO2024</cp:lastModifiedBy>
  <cp:revision>89</cp:revision>
  <dcterms:created xsi:type="dcterms:W3CDTF">2024-10-01T06:19:13Z</dcterms:created>
  <dcterms:modified xsi:type="dcterms:W3CDTF">2024-10-12T16:56:16Z</dcterms:modified>
</cp:coreProperties>
</file>