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7"/>
  </p:notesMasterIdLst>
  <p:handoutMasterIdLst>
    <p:handoutMasterId r:id="rId28"/>
  </p:handoutMasterIdLst>
  <p:sldIdLst>
    <p:sldId id="312" r:id="rId5"/>
    <p:sldId id="319" r:id="rId6"/>
    <p:sldId id="320" r:id="rId7"/>
    <p:sldId id="304" r:id="rId8"/>
    <p:sldId id="335" r:id="rId9"/>
    <p:sldId id="323" r:id="rId10"/>
    <p:sldId id="328" r:id="rId11"/>
    <p:sldId id="336" r:id="rId12"/>
    <p:sldId id="326" r:id="rId13"/>
    <p:sldId id="327" r:id="rId14"/>
    <p:sldId id="334" r:id="rId15"/>
    <p:sldId id="324" r:id="rId16"/>
    <p:sldId id="325" r:id="rId17"/>
    <p:sldId id="329" r:id="rId18"/>
    <p:sldId id="330" r:id="rId19"/>
    <p:sldId id="331" r:id="rId20"/>
    <p:sldId id="332" r:id="rId21"/>
    <p:sldId id="333" r:id="rId22"/>
    <p:sldId id="337" r:id="rId23"/>
    <p:sldId id="318" r:id="rId24"/>
    <p:sldId id="314" r:id="rId25"/>
    <p:sldId id="317" r:id="rId2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BF6"/>
    <a:srgbClr val="E6F0FE"/>
    <a:srgbClr val="CDBE8A"/>
    <a:srgbClr val="202C8F"/>
    <a:srgbClr val="FDFBF6"/>
    <a:srgbClr val="AAC4E9"/>
    <a:srgbClr val="F5CDCE"/>
    <a:srgbClr val="DF8C8C"/>
    <a:srgbClr val="D4D593"/>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B2789-8429-495B-8D54-9DFDA241DC71}" v="135" dt="2025-04-17T09:11:22.036"/>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EC20E35-A176-4012-BC5E-935CFFF8708E}" styleName="النمط المتوسط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p:scale>
          <a:sx n="50" d="100"/>
          <a:sy n="50" d="100"/>
        </p:scale>
        <p:origin x="1284" y="23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8"/>
    </p:cViewPr>
  </p:sorterViewPr>
  <p:notesViewPr>
    <p:cSldViewPr snapToGrid="0" snapToObjects="1">
      <p:cViewPr varScale="1">
        <p:scale>
          <a:sx n="18" d="100"/>
          <a:sy n="18" d="100"/>
        </p:scale>
        <p:origin x="30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07856-ECBC-4B15-A1BC-E4B2D92C86E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51D8272-99C6-4EC6-B21F-7B97AB3BCCD5}">
      <dgm:prSet/>
      <dgm:spPr>
        <a:solidFill>
          <a:schemeClr val="accent1">
            <a:lumMod val="50000"/>
            <a:alpha val="50000"/>
          </a:schemeClr>
        </a:solidFill>
      </dgm:spPr>
      <dgm:t>
        <a:bodyPr/>
        <a:lstStyle/>
        <a:p>
          <a:r>
            <a:rPr lang="en-US" b="1" baseline="0" err="1"/>
            <a:t>الأهداف</a:t>
          </a:r>
          <a:r>
            <a:rPr lang="en-US" b="1" baseline="0"/>
            <a:t> </a:t>
          </a:r>
          <a:r>
            <a:rPr lang="en-US" b="1" baseline="0" err="1"/>
            <a:t>السلوكية</a:t>
          </a:r>
          <a:endParaRPr lang="en-US"/>
        </a:p>
      </dgm:t>
    </dgm:pt>
    <dgm:pt modelId="{2330F417-E715-4058-9A14-961145FEF78E}" type="parTrans" cxnId="{20D4DF43-4E39-4301-9B5A-779CD6153035}">
      <dgm:prSet/>
      <dgm:spPr/>
      <dgm:t>
        <a:bodyPr/>
        <a:lstStyle/>
        <a:p>
          <a:endParaRPr lang="en-US"/>
        </a:p>
      </dgm:t>
    </dgm:pt>
    <dgm:pt modelId="{AEB6B477-36FB-4BBC-AC41-63246EA0C07C}" type="sibTrans" cxnId="{20D4DF43-4E39-4301-9B5A-779CD6153035}">
      <dgm:prSet/>
      <dgm:spPr/>
      <dgm:t>
        <a:bodyPr/>
        <a:lstStyle/>
        <a:p>
          <a:endParaRPr lang="en-US"/>
        </a:p>
      </dgm:t>
    </dgm:pt>
    <dgm:pt modelId="{26A4D5F5-C290-497D-86F4-9227237BC7B8}" type="pres">
      <dgm:prSet presAssocID="{7D707856-ECBC-4B15-A1BC-E4B2D92C86E0}" presName="compositeShape" presStyleCnt="0">
        <dgm:presLayoutVars>
          <dgm:chMax val="7"/>
          <dgm:dir/>
          <dgm:resizeHandles val="exact"/>
        </dgm:presLayoutVars>
      </dgm:prSet>
      <dgm:spPr/>
    </dgm:pt>
    <dgm:pt modelId="{F4852555-B4FA-4D58-9BD7-A100B6594655}" type="pres">
      <dgm:prSet presAssocID="{651D8272-99C6-4EC6-B21F-7B97AB3BCCD5}" presName="circ1TxSh" presStyleLbl="vennNode1" presStyleIdx="0" presStyleCnt="1" custScaleX="466531" custLinFactNeighborX="4954" custLinFactNeighborY="6250"/>
      <dgm:spPr/>
    </dgm:pt>
  </dgm:ptLst>
  <dgm:cxnLst>
    <dgm:cxn modelId="{07864C3C-766D-419B-93F4-59A314E78C50}" type="presOf" srcId="{7D707856-ECBC-4B15-A1BC-E4B2D92C86E0}" destId="{26A4D5F5-C290-497D-86F4-9227237BC7B8}" srcOrd="0" destOrd="0" presId="urn:microsoft.com/office/officeart/2005/8/layout/venn1"/>
    <dgm:cxn modelId="{20D4DF43-4E39-4301-9B5A-779CD6153035}" srcId="{7D707856-ECBC-4B15-A1BC-E4B2D92C86E0}" destId="{651D8272-99C6-4EC6-B21F-7B97AB3BCCD5}" srcOrd="0" destOrd="0" parTransId="{2330F417-E715-4058-9A14-961145FEF78E}" sibTransId="{AEB6B477-36FB-4BBC-AC41-63246EA0C07C}"/>
    <dgm:cxn modelId="{3169287F-64E4-4617-AD7A-F4A716CC0F9C}" type="presOf" srcId="{651D8272-99C6-4EC6-B21F-7B97AB3BCCD5}" destId="{F4852555-B4FA-4D58-9BD7-A100B6594655}" srcOrd="0" destOrd="0" presId="urn:microsoft.com/office/officeart/2005/8/layout/venn1"/>
    <dgm:cxn modelId="{BE3BE0F5-DB7A-439E-B29B-277363ED37CD}" type="presParOf" srcId="{26A4D5F5-C290-497D-86F4-9227237BC7B8}" destId="{F4852555-B4FA-4D58-9BD7-A100B65946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23DD3-CA31-46DD-8FC8-A1E48ECB81D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50F2EB6-0240-4DA1-A602-B3A4CE844EA2}">
      <dgm:prSet/>
      <dgm:spPr/>
      <dgm:t>
        <a:bodyPr/>
        <a:lstStyle/>
        <a:p>
          <a:pPr algn="r"/>
          <a:r>
            <a:rPr lang="ar-IQ" b="1" i="0" baseline="0"/>
            <a:t>بنهاية هذه المحاضرة سيكون الطالب قادرًا على أن:</a:t>
          </a:r>
          <a:endParaRPr lang="en-US" b="1"/>
        </a:p>
      </dgm:t>
    </dgm:pt>
    <dgm:pt modelId="{7981A456-2B59-466C-B69C-B7FC5C00BBE6}" type="parTrans" cxnId="{014CDFC5-8565-4ECE-AD44-463E7031FF5C}">
      <dgm:prSet/>
      <dgm:spPr/>
      <dgm:t>
        <a:bodyPr/>
        <a:lstStyle/>
        <a:p>
          <a:pPr algn="r"/>
          <a:endParaRPr lang="en-US"/>
        </a:p>
      </dgm:t>
    </dgm:pt>
    <dgm:pt modelId="{AFD404EA-A59E-47A2-A9B2-9996CE1166AE}" type="sibTrans" cxnId="{014CDFC5-8565-4ECE-AD44-463E7031FF5C}">
      <dgm:prSet/>
      <dgm:spPr/>
      <dgm:t>
        <a:bodyPr/>
        <a:lstStyle/>
        <a:p>
          <a:pPr algn="r"/>
          <a:endParaRPr lang="en-US"/>
        </a:p>
      </dgm:t>
    </dgm:pt>
    <dgm:pt modelId="{52077594-D3FB-4FA2-B978-81947E675182}">
      <dgm:prSet/>
      <dgm:spPr/>
      <dgm:t>
        <a:bodyPr/>
        <a:lstStyle/>
        <a:p>
          <a:pPr algn="r"/>
          <a:r>
            <a:rPr lang="ar-IQ" b="0" i="0" baseline="0"/>
            <a:t>1.</a:t>
          </a:r>
          <a:r>
            <a:rPr lang="ar-IQ" b="1" i="0"/>
            <a:t>  يفهم الطالب مفهوم التسوية التفاضلية وماهي أهميتها في الاعمال المساحية.</a:t>
          </a:r>
          <a:endParaRPr lang="en-US"/>
        </a:p>
      </dgm:t>
    </dgm:pt>
    <dgm:pt modelId="{C4521499-2CBF-4A11-8B45-0F0B6E12BAC0}" type="parTrans" cxnId="{6420366C-78CB-4884-8FFB-58DCFEBBE459}">
      <dgm:prSet/>
      <dgm:spPr/>
      <dgm:t>
        <a:bodyPr/>
        <a:lstStyle/>
        <a:p>
          <a:pPr algn="r"/>
          <a:endParaRPr lang="en-US"/>
        </a:p>
      </dgm:t>
    </dgm:pt>
    <dgm:pt modelId="{ADD16D96-7BE8-4FC8-91A2-08070A567C1E}" type="sibTrans" cxnId="{6420366C-78CB-4884-8FFB-58DCFEBBE459}">
      <dgm:prSet/>
      <dgm:spPr/>
      <dgm:t>
        <a:bodyPr/>
        <a:lstStyle/>
        <a:p>
          <a:pPr algn="r"/>
          <a:endParaRPr lang="en-US"/>
        </a:p>
      </dgm:t>
    </dgm:pt>
    <dgm:pt modelId="{FC4E9DA2-4F2B-4409-AE8E-E40D2547924B}">
      <dgm:prSet/>
      <dgm:spPr/>
      <dgm:t>
        <a:bodyPr/>
        <a:lstStyle/>
        <a:p>
          <a:pPr algn="r" rtl="0"/>
          <a:r>
            <a:rPr lang="ar-IQ" b="1" i="0"/>
            <a:t> يحسب الطالب مناسيب النقاط باستخدام طريقة ارتفاع خط النظر.</a:t>
          </a:r>
          <a:r>
            <a:rPr lang="en-US" b="1" i="0" baseline="0"/>
            <a:t> .3</a:t>
          </a:r>
          <a:endParaRPr lang="en-US" b="1"/>
        </a:p>
      </dgm:t>
    </dgm:pt>
    <dgm:pt modelId="{DEBE2D10-9FE7-4BC9-86F6-0946063D3E95}" type="parTrans" cxnId="{F5252689-746E-4ED8-BC42-FD6C6234D33A}">
      <dgm:prSet/>
      <dgm:spPr/>
      <dgm:t>
        <a:bodyPr/>
        <a:lstStyle/>
        <a:p>
          <a:pPr algn="r"/>
          <a:endParaRPr lang="en-US"/>
        </a:p>
      </dgm:t>
    </dgm:pt>
    <dgm:pt modelId="{036B5524-AFBA-439F-B67B-9C7C89FE453E}" type="sibTrans" cxnId="{F5252689-746E-4ED8-BC42-FD6C6234D33A}">
      <dgm:prSet/>
      <dgm:spPr/>
      <dgm:t>
        <a:bodyPr/>
        <a:lstStyle/>
        <a:p>
          <a:pPr algn="r"/>
          <a:endParaRPr lang="en-US"/>
        </a:p>
      </dgm:t>
    </dgm:pt>
    <dgm:pt modelId="{6120E7D6-CDDD-4C77-B7EE-4E100939D537}">
      <dgm:prSet/>
      <dgm:spPr/>
      <dgm:t>
        <a:bodyPr/>
        <a:lstStyle/>
        <a:p>
          <a:pPr algn="r" rtl="1"/>
          <a:r>
            <a:rPr lang="en-US" b="1" i="0" baseline="0"/>
            <a:t>2</a:t>
          </a:r>
          <a:r>
            <a:rPr lang="ar-IQ" b="1" i="0" baseline="0"/>
            <a:t>.</a:t>
          </a:r>
          <a:r>
            <a:rPr lang="ar-IQ" b="1" i="0"/>
            <a:t> يفرق الطالب بين أنواع القراءات المساحية (الخلفية </a:t>
          </a:r>
          <a:r>
            <a:rPr lang="en-US" b="1" i="0"/>
            <a:t>B.S، </a:t>
          </a:r>
          <a:r>
            <a:rPr lang="ar-IQ" b="1" i="0"/>
            <a:t>الأمامية </a:t>
          </a:r>
          <a:r>
            <a:rPr lang="en-US" b="1" i="0"/>
            <a:t>F.S، </a:t>
          </a:r>
          <a:r>
            <a:rPr lang="ar-IQ" b="1" i="0"/>
            <a:t>نقطة التحول </a:t>
          </a:r>
          <a:r>
            <a:rPr lang="en-US" b="1" i="0"/>
            <a:t>T.P </a:t>
          </a:r>
          <a:r>
            <a:rPr lang="ar-IQ" b="1" i="0"/>
            <a:t>)وشروط استخدام كل منها في الحالات المختلفة.</a:t>
          </a:r>
          <a:endParaRPr lang="en-US" b="1"/>
        </a:p>
      </dgm:t>
    </dgm:pt>
    <dgm:pt modelId="{D152A99F-7811-4A3A-9EE8-2ABD9961F729}" type="parTrans" cxnId="{692E5E27-6384-4A18-BEE3-F3BDB01B6047}">
      <dgm:prSet/>
      <dgm:spPr/>
      <dgm:t>
        <a:bodyPr/>
        <a:lstStyle/>
        <a:p>
          <a:pPr algn="r"/>
          <a:endParaRPr lang="en-US"/>
        </a:p>
      </dgm:t>
    </dgm:pt>
    <dgm:pt modelId="{2046E4D6-9261-45F4-8881-9E502D9B8D33}" type="sibTrans" cxnId="{692E5E27-6384-4A18-BEE3-F3BDB01B6047}">
      <dgm:prSet/>
      <dgm:spPr/>
      <dgm:t>
        <a:bodyPr/>
        <a:lstStyle/>
        <a:p>
          <a:pPr algn="r"/>
          <a:endParaRPr lang="en-US"/>
        </a:p>
      </dgm:t>
    </dgm:pt>
    <dgm:pt modelId="{722BB0D6-7DE3-47ED-B46D-5382B082324D}" type="pres">
      <dgm:prSet presAssocID="{27823DD3-CA31-46DD-8FC8-A1E48ECB81D3}" presName="linear" presStyleCnt="0">
        <dgm:presLayoutVars>
          <dgm:animLvl val="lvl"/>
          <dgm:resizeHandles val="exact"/>
        </dgm:presLayoutVars>
      </dgm:prSet>
      <dgm:spPr/>
    </dgm:pt>
    <dgm:pt modelId="{D53DAE55-330D-45AE-A0ED-34E8ADBA7649}" type="pres">
      <dgm:prSet presAssocID="{A50F2EB6-0240-4DA1-A602-B3A4CE844EA2}" presName="parentText" presStyleLbl="node1" presStyleIdx="0" presStyleCnt="4" custScaleY="73036">
        <dgm:presLayoutVars>
          <dgm:chMax val="0"/>
          <dgm:bulletEnabled val="1"/>
        </dgm:presLayoutVars>
      </dgm:prSet>
      <dgm:spPr/>
    </dgm:pt>
    <dgm:pt modelId="{D87A7AC9-032D-46DD-BCD4-B260F3F98502}" type="pres">
      <dgm:prSet presAssocID="{AFD404EA-A59E-47A2-A9B2-9996CE1166AE}" presName="spacer" presStyleCnt="0"/>
      <dgm:spPr/>
    </dgm:pt>
    <dgm:pt modelId="{108E49B1-8628-43ED-8464-461EE5D30A6E}" type="pres">
      <dgm:prSet presAssocID="{52077594-D3FB-4FA2-B978-81947E675182}" presName="parentText" presStyleLbl="node1" presStyleIdx="1" presStyleCnt="4" custLinFactNeighborY="35435">
        <dgm:presLayoutVars>
          <dgm:chMax val="0"/>
          <dgm:bulletEnabled val="1"/>
        </dgm:presLayoutVars>
      </dgm:prSet>
      <dgm:spPr/>
    </dgm:pt>
    <dgm:pt modelId="{D6F4C7D3-D754-42EE-8461-7D014A7B1ACF}" type="pres">
      <dgm:prSet presAssocID="{ADD16D96-7BE8-4FC8-91A2-08070A567C1E}" presName="spacer" presStyleCnt="0"/>
      <dgm:spPr/>
    </dgm:pt>
    <dgm:pt modelId="{E485A450-39A8-497E-9117-F405F771D5EB}" type="pres">
      <dgm:prSet presAssocID="{FC4E9DA2-4F2B-4409-AE8E-E40D2547924B}" presName="parentText" presStyleLbl="node1" presStyleIdx="2" presStyleCnt="4" custLinFactY="206739" custLinFactNeighborY="300000">
        <dgm:presLayoutVars>
          <dgm:chMax val="0"/>
          <dgm:bulletEnabled val="1"/>
        </dgm:presLayoutVars>
      </dgm:prSet>
      <dgm:spPr/>
    </dgm:pt>
    <dgm:pt modelId="{00A22374-8130-4446-A1DE-51A396573BB5}" type="pres">
      <dgm:prSet presAssocID="{036B5524-AFBA-439F-B67B-9C7C89FE453E}" presName="spacer" presStyleCnt="0"/>
      <dgm:spPr/>
    </dgm:pt>
    <dgm:pt modelId="{176FE504-DC16-4C22-B414-58334F2F5E69}" type="pres">
      <dgm:prSet presAssocID="{6120E7D6-CDDD-4C77-B7EE-4E100939D537}" presName="parentText" presStyleLbl="node1" presStyleIdx="3" presStyleCnt="4" custLinFactY="-90992" custLinFactNeighborY="-100000">
        <dgm:presLayoutVars>
          <dgm:chMax val="0"/>
          <dgm:bulletEnabled val="1"/>
        </dgm:presLayoutVars>
      </dgm:prSet>
      <dgm:spPr/>
    </dgm:pt>
  </dgm:ptLst>
  <dgm:cxnLst>
    <dgm:cxn modelId="{692E5E27-6384-4A18-BEE3-F3BDB01B6047}" srcId="{27823DD3-CA31-46DD-8FC8-A1E48ECB81D3}" destId="{6120E7D6-CDDD-4C77-B7EE-4E100939D537}" srcOrd="3" destOrd="0" parTransId="{D152A99F-7811-4A3A-9EE8-2ABD9961F729}" sibTransId="{2046E4D6-9261-45F4-8881-9E502D9B8D33}"/>
    <dgm:cxn modelId="{6420366C-78CB-4884-8FFB-58DCFEBBE459}" srcId="{27823DD3-CA31-46DD-8FC8-A1E48ECB81D3}" destId="{52077594-D3FB-4FA2-B978-81947E675182}" srcOrd="1" destOrd="0" parTransId="{C4521499-2CBF-4A11-8B45-0F0B6E12BAC0}" sibTransId="{ADD16D96-7BE8-4FC8-91A2-08070A567C1E}"/>
    <dgm:cxn modelId="{2FFDF782-ED38-45E8-B3B2-1346D1FFFEB8}" type="presOf" srcId="{FC4E9DA2-4F2B-4409-AE8E-E40D2547924B}" destId="{E485A450-39A8-497E-9117-F405F771D5EB}" srcOrd="0" destOrd="0" presId="urn:microsoft.com/office/officeart/2005/8/layout/vList2"/>
    <dgm:cxn modelId="{F5252689-746E-4ED8-BC42-FD6C6234D33A}" srcId="{27823DD3-CA31-46DD-8FC8-A1E48ECB81D3}" destId="{FC4E9DA2-4F2B-4409-AE8E-E40D2547924B}" srcOrd="2" destOrd="0" parTransId="{DEBE2D10-9FE7-4BC9-86F6-0946063D3E95}" sibTransId="{036B5524-AFBA-439F-B67B-9C7C89FE453E}"/>
    <dgm:cxn modelId="{B34F7C8C-4323-4241-9507-C4FF501CA799}" type="presOf" srcId="{52077594-D3FB-4FA2-B978-81947E675182}" destId="{108E49B1-8628-43ED-8464-461EE5D30A6E}" srcOrd="0" destOrd="0" presId="urn:microsoft.com/office/officeart/2005/8/layout/vList2"/>
    <dgm:cxn modelId="{A85859A9-E469-4A59-9B8B-541328CBF1EE}" type="presOf" srcId="{27823DD3-CA31-46DD-8FC8-A1E48ECB81D3}" destId="{722BB0D6-7DE3-47ED-B46D-5382B082324D}" srcOrd="0" destOrd="0" presId="urn:microsoft.com/office/officeart/2005/8/layout/vList2"/>
    <dgm:cxn modelId="{E1658EB3-0755-4667-9BE3-E5130994C53F}" type="presOf" srcId="{A50F2EB6-0240-4DA1-A602-B3A4CE844EA2}" destId="{D53DAE55-330D-45AE-A0ED-34E8ADBA7649}" srcOrd="0" destOrd="0" presId="urn:microsoft.com/office/officeart/2005/8/layout/vList2"/>
    <dgm:cxn modelId="{014CDFC5-8565-4ECE-AD44-463E7031FF5C}" srcId="{27823DD3-CA31-46DD-8FC8-A1E48ECB81D3}" destId="{A50F2EB6-0240-4DA1-A602-B3A4CE844EA2}" srcOrd="0" destOrd="0" parTransId="{7981A456-2B59-466C-B69C-B7FC5C00BBE6}" sibTransId="{AFD404EA-A59E-47A2-A9B2-9996CE1166AE}"/>
    <dgm:cxn modelId="{903CEAEB-ECBC-4D6F-B6DD-3F38C38701A3}" type="presOf" srcId="{6120E7D6-CDDD-4C77-B7EE-4E100939D537}" destId="{176FE504-DC16-4C22-B414-58334F2F5E69}" srcOrd="0" destOrd="0" presId="urn:microsoft.com/office/officeart/2005/8/layout/vList2"/>
    <dgm:cxn modelId="{71A86099-23B0-47CC-A4D9-089982F084B8}" type="presParOf" srcId="{722BB0D6-7DE3-47ED-B46D-5382B082324D}" destId="{D53DAE55-330D-45AE-A0ED-34E8ADBA7649}" srcOrd="0" destOrd="0" presId="urn:microsoft.com/office/officeart/2005/8/layout/vList2"/>
    <dgm:cxn modelId="{91D6C575-3D04-492A-AE29-0C1F2776DBA0}" type="presParOf" srcId="{722BB0D6-7DE3-47ED-B46D-5382B082324D}" destId="{D87A7AC9-032D-46DD-BCD4-B260F3F98502}" srcOrd="1" destOrd="0" presId="urn:microsoft.com/office/officeart/2005/8/layout/vList2"/>
    <dgm:cxn modelId="{2E7276AB-6523-439E-9632-62031E938CE1}" type="presParOf" srcId="{722BB0D6-7DE3-47ED-B46D-5382B082324D}" destId="{108E49B1-8628-43ED-8464-461EE5D30A6E}" srcOrd="2" destOrd="0" presId="urn:microsoft.com/office/officeart/2005/8/layout/vList2"/>
    <dgm:cxn modelId="{457744E6-EB64-466D-BA4F-F6889024E9DB}" type="presParOf" srcId="{722BB0D6-7DE3-47ED-B46D-5382B082324D}" destId="{D6F4C7D3-D754-42EE-8461-7D014A7B1ACF}" srcOrd="3" destOrd="0" presId="urn:microsoft.com/office/officeart/2005/8/layout/vList2"/>
    <dgm:cxn modelId="{7C2D95FA-FA0A-4802-95C4-025007ADCB20}" type="presParOf" srcId="{722BB0D6-7DE3-47ED-B46D-5382B082324D}" destId="{E485A450-39A8-497E-9117-F405F771D5EB}" srcOrd="4" destOrd="0" presId="urn:microsoft.com/office/officeart/2005/8/layout/vList2"/>
    <dgm:cxn modelId="{6118B4BC-C905-47AC-94C5-4F530DEB2FE8}" type="presParOf" srcId="{722BB0D6-7DE3-47ED-B46D-5382B082324D}" destId="{00A22374-8130-4446-A1DE-51A396573BB5}" srcOrd="5" destOrd="0" presId="urn:microsoft.com/office/officeart/2005/8/layout/vList2"/>
    <dgm:cxn modelId="{05A251EC-4702-44BF-9498-815BE2A590EB}" type="presParOf" srcId="{722BB0D6-7DE3-47ED-B46D-5382B082324D}" destId="{176FE504-DC16-4C22-B414-58334F2F5E6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52555-B4FA-4D58-9BD7-A100B6594655}">
      <dsp:nvSpPr>
        <dsp:cNvPr id="0" name=""/>
        <dsp:cNvSpPr/>
      </dsp:nvSpPr>
      <dsp:spPr>
        <a:xfrm>
          <a:off x="793919" y="0"/>
          <a:ext cx="5103919" cy="1094015"/>
        </a:xfrm>
        <a:prstGeom prst="ellipse">
          <a:avLst/>
        </a:prstGeom>
        <a:solidFill>
          <a:schemeClr val="accent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r>
            <a:rPr lang="en-US" sz="4600" b="1" kern="1200" baseline="0" err="1"/>
            <a:t>الأهداف</a:t>
          </a:r>
          <a:r>
            <a:rPr lang="en-US" sz="4600" b="1" kern="1200" baseline="0"/>
            <a:t> </a:t>
          </a:r>
          <a:r>
            <a:rPr lang="en-US" sz="4600" b="1" kern="1200" baseline="0" err="1"/>
            <a:t>السلوكية</a:t>
          </a:r>
          <a:endParaRPr lang="en-US" sz="4600" kern="1200"/>
        </a:p>
      </dsp:txBody>
      <dsp:txXfrm>
        <a:off x="1541371" y="160215"/>
        <a:ext cx="3609015" cy="773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DAE55-330D-45AE-A0ED-34E8ADBA7649}">
      <dsp:nvSpPr>
        <dsp:cNvPr id="0" name=""/>
        <dsp:cNvSpPr/>
      </dsp:nvSpPr>
      <dsp:spPr>
        <a:xfrm>
          <a:off x="0" y="190742"/>
          <a:ext cx="7310831" cy="77253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ar-IQ" sz="2300" b="1" i="0" kern="1200" baseline="0"/>
            <a:t>بنهاية هذه المحاضرة سيكون الطالب قادرًا على أن:</a:t>
          </a:r>
          <a:endParaRPr lang="en-US" sz="2300" b="1" kern="1200"/>
        </a:p>
      </dsp:txBody>
      <dsp:txXfrm>
        <a:off x="37712" y="228454"/>
        <a:ext cx="7235407" cy="697108"/>
      </dsp:txXfrm>
    </dsp:sp>
    <dsp:sp modelId="{108E49B1-8628-43ED-8464-461EE5D30A6E}">
      <dsp:nvSpPr>
        <dsp:cNvPr id="0" name=""/>
        <dsp:cNvSpPr/>
      </dsp:nvSpPr>
      <dsp:spPr>
        <a:xfrm>
          <a:off x="0" y="1052987"/>
          <a:ext cx="7310831" cy="10577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ar-IQ" sz="2300" b="0" i="0" kern="1200" baseline="0"/>
            <a:t>1.</a:t>
          </a:r>
          <a:r>
            <a:rPr lang="ar-IQ" sz="2300" b="1" i="0" kern="1200"/>
            <a:t>  يفهم الطالب مفهوم التسوية التفاضلية وماهي أهميتها في الاعمال المساحية.</a:t>
          </a:r>
          <a:endParaRPr lang="en-US" sz="2300" kern="1200"/>
        </a:p>
      </dsp:txBody>
      <dsp:txXfrm>
        <a:off x="51635" y="1104622"/>
        <a:ext cx="7207561" cy="954471"/>
      </dsp:txXfrm>
    </dsp:sp>
    <dsp:sp modelId="{E485A450-39A8-497E-9117-F405F771D5EB}">
      <dsp:nvSpPr>
        <dsp:cNvPr id="0" name=""/>
        <dsp:cNvSpPr/>
      </dsp:nvSpPr>
      <dsp:spPr>
        <a:xfrm>
          <a:off x="0" y="3468221"/>
          <a:ext cx="7310831" cy="10577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0">
            <a:lnSpc>
              <a:spcPct val="90000"/>
            </a:lnSpc>
            <a:spcBef>
              <a:spcPct val="0"/>
            </a:spcBef>
            <a:spcAft>
              <a:spcPct val="35000"/>
            </a:spcAft>
            <a:buNone/>
          </a:pPr>
          <a:r>
            <a:rPr lang="ar-IQ" sz="2300" b="1" i="0" kern="1200"/>
            <a:t> يحسب الطالب مناسيب النقاط باستخدام طريقة ارتفاع خط النظر.</a:t>
          </a:r>
          <a:r>
            <a:rPr lang="en-US" sz="2300" b="1" i="0" kern="1200" baseline="0"/>
            <a:t> .3</a:t>
          </a:r>
          <a:endParaRPr lang="en-US" sz="2300" b="1" kern="1200"/>
        </a:p>
      </dsp:txBody>
      <dsp:txXfrm>
        <a:off x="51635" y="3519856"/>
        <a:ext cx="7207561" cy="954471"/>
      </dsp:txXfrm>
    </dsp:sp>
    <dsp:sp modelId="{176FE504-DC16-4C22-B414-58334F2F5E69}">
      <dsp:nvSpPr>
        <dsp:cNvPr id="0" name=""/>
        <dsp:cNvSpPr/>
      </dsp:nvSpPr>
      <dsp:spPr>
        <a:xfrm>
          <a:off x="0" y="2248778"/>
          <a:ext cx="7310831" cy="10577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en-US" sz="2300" b="1" i="0" kern="1200" baseline="0"/>
            <a:t>2</a:t>
          </a:r>
          <a:r>
            <a:rPr lang="ar-IQ" sz="2300" b="1" i="0" kern="1200" baseline="0"/>
            <a:t>.</a:t>
          </a:r>
          <a:r>
            <a:rPr lang="ar-IQ" sz="2300" b="1" i="0" kern="1200"/>
            <a:t> يفرق الطالب بين أنواع القراءات المساحية (الخلفية </a:t>
          </a:r>
          <a:r>
            <a:rPr lang="en-US" sz="2300" b="1" i="0" kern="1200"/>
            <a:t>B.S، </a:t>
          </a:r>
          <a:r>
            <a:rPr lang="ar-IQ" sz="2300" b="1" i="0" kern="1200"/>
            <a:t>الأمامية </a:t>
          </a:r>
          <a:r>
            <a:rPr lang="en-US" sz="2300" b="1" i="0" kern="1200"/>
            <a:t>F.S، </a:t>
          </a:r>
          <a:r>
            <a:rPr lang="ar-IQ" sz="2300" b="1" i="0" kern="1200"/>
            <a:t>نقطة التحول </a:t>
          </a:r>
          <a:r>
            <a:rPr lang="en-US" sz="2300" b="1" i="0" kern="1200"/>
            <a:t>T.P </a:t>
          </a:r>
          <a:r>
            <a:rPr lang="ar-IQ" sz="2300" b="1" i="0" kern="1200"/>
            <a:t>)وشروط استخدام كل منها في الحالات المختلفة.</a:t>
          </a:r>
          <a:endParaRPr lang="en-US" sz="2300" b="1" kern="1200"/>
        </a:p>
      </dsp:txBody>
      <dsp:txXfrm>
        <a:off x="51635" y="2300413"/>
        <a:ext cx="7207561" cy="9544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عنصر نائب للملاحظات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5623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766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779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ar-SA"/>
              <a:t>انقر لتحرير نمط عنوان الشكل الرئيسي</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ar-SA"/>
              <a:t>انقر فوق الأيقونة لإضافة صورة</a:t>
            </a:r>
            <a:endParaRPr lang="en-US"/>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baneen.mohammed.hilal@uomus.edu.iq"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405742" y="1"/>
            <a:ext cx="7315201" cy="4195134"/>
          </a:xfrm>
        </p:spPr>
        <p:txBody>
          <a:bodyPr anchor="ctr"/>
          <a:lstStyle/>
          <a:p>
            <a:r>
              <a:rPr lang="ar-IQ" sz="6000"/>
              <a:t>التسوية التفاضلية</a:t>
            </a:r>
            <a:br>
              <a:rPr lang="ar-IQ" sz="6000"/>
            </a:br>
            <a:endParaRPr lang="en-US" sz="6000"/>
          </a:p>
        </p:txBody>
      </p:sp>
      <p:pic>
        <p:nvPicPr>
          <p:cNvPr id="3" name="Picture 5">
            <a:extLst>
              <a:ext uri="{FF2B5EF4-FFF2-40B4-BE49-F238E27FC236}">
                <a16:creationId xmlns:a16="http://schemas.microsoft.com/office/drawing/2014/main" id="{873CA58E-3D9F-5086-A00A-41F06D3B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126" y="0"/>
            <a:ext cx="1740874" cy="1638469"/>
          </a:xfrm>
          <a:prstGeom prst="rect">
            <a:avLst/>
          </a:prstGeom>
        </p:spPr>
      </p:pic>
      <p:pic>
        <p:nvPicPr>
          <p:cNvPr id="4" name="صورة 3">
            <a:extLst>
              <a:ext uri="{FF2B5EF4-FFF2-40B4-BE49-F238E27FC236}">
                <a16:creationId xmlns:a16="http://schemas.microsoft.com/office/drawing/2014/main" id="{CF06BB4F-A9B9-AB53-341B-51B6BB1C1A9F}"/>
              </a:ext>
            </a:extLst>
          </p:cNvPr>
          <p:cNvPicPr>
            <a:picLocks noChangeAspect="1"/>
          </p:cNvPicPr>
          <p:nvPr/>
        </p:nvPicPr>
        <p:blipFill>
          <a:blip r:embed="rId4"/>
          <a:stretch>
            <a:fillRect/>
          </a:stretch>
        </p:blipFill>
        <p:spPr>
          <a:xfrm>
            <a:off x="0" y="0"/>
            <a:ext cx="1795645" cy="1638612"/>
          </a:xfrm>
          <a:prstGeom prst="rect">
            <a:avLst/>
          </a:prstGeom>
        </p:spPr>
      </p:pic>
      <p:sp>
        <p:nvSpPr>
          <p:cNvPr id="5" name="Subtitle 2">
            <a:extLst>
              <a:ext uri="{FF2B5EF4-FFF2-40B4-BE49-F238E27FC236}">
                <a16:creationId xmlns:a16="http://schemas.microsoft.com/office/drawing/2014/main" id="{2BF18430-E052-B08D-1FBC-17439D2BC7BE}"/>
              </a:ext>
            </a:extLst>
          </p:cNvPr>
          <p:cNvSpPr txBox="1">
            <a:spLocks/>
          </p:cNvSpPr>
          <p:nvPr/>
        </p:nvSpPr>
        <p:spPr>
          <a:xfrm>
            <a:off x="1066799" y="3521529"/>
            <a:ext cx="9993085"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defTabSz="457200" rtl="1" eaLnBrk="1" fontAlgn="auto" latinLnBrk="0" hangingPunct="1">
              <a:lnSpc>
                <a:spcPct val="100000"/>
              </a:lnSpc>
              <a:spcBef>
                <a:spcPct val="20000"/>
              </a:spcBef>
              <a:spcAft>
                <a:spcPts val="0"/>
              </a:spcAft>
              <a:buClrTx/>
              <a:buSzTx/>
              <a:buFont typeface="Arial"/>
              <a:buNone/>
              <a:tabLst/>
              <a:defRPr/>
            </a:pPr>
            <a:r>
              <a:rPr kumimoji="0" lang="ar-IQ" sz="2400" b="1" i="0" strike="noStrike" kern="1200" cap="none" spc="0" normalizeH="0" baseline="0" noProof="0">
                <a:ln>
                  <a:noFill/>
                </a:ln>
                <a:solidFill>
                  <a:schemeClr val="accent6"/>
                </a:solidFill>
                <a:effectLst/>
                <a:uLnTx/>
                <a:uFillTx/>
                <a:latin typeface="Calibri"/>
                <a:ea typeface="+mn-ea"/>
                <a:cs typeface="Arial" panose="020B0604020202020204" pitchFamily="34" charset="0"/>
              </a:rPr>
              <a:t>اعداد: </a:t>
            </a:r>
            <a:r>
              <a:rPr kumimoji="0" lang="ar-IQ" sz="2400" b="1" i="0" strike="noStrike" kern="1200" cap="none" spc="0" normalizeH="0" baseline="0" noProof="0" err="1">
                <a:ln>
                  <a:noFill/>
                </a:ln>
                <a:solidFill>
                  <a:schemeClr val="accent6"/>
                </a:solidFill>
                <a:effectLst/>
                <a:uLnTx/>
                <a:uFillTx/>
                <a:latin typeface="Calibri"/>
                <a:ea typeface="+mn-ea"/>
                <a:cs typeface="Arial" panose="020B0604020202020204" pitchFamily="34" charset="0"/>
              </a:rPr>
              <a:t>م.م</a:t>
            </a:r>
            <a:r>
              <a:rPr kumimoji="0" lang="ar-IQ" sz="2400" b="1" i="0" strike="noStrike" kern="1200" cap="none" spc="0" normalizeH="0" baseline="0" noProof="0">
                <a:ln>
                  <a:noFill/>
                </a:ln>
                <a:solidFill>
                  <a:schemeClr val="accent6"/>
                </a:solidFill>
                <a:effectLst/>
                <a:uLnTx/>
                <a:uFillTx/>
                <a:latin typeface="Calibri"/>
                <a:ea typeface="+mn-ea"/>
                <a:cs typeface="Arial" panose="020B0604020202020204" pitchFamily="34" charset="0"/>
              </a:rPr>
              <a:t> بنين محمد هلال</a:t>
            </a:r>
          </a:p>
          <a:p>
            <a:pPr marL="0" marR="0" lvl="0" indent="0" defTabSz="457200" rtl="1" eaLnBrk="1" fontAlgn="auto" latinLnBrk="0" hangingPunct="1">
              <a:lnSpc>
                <a:spcPct val="100000"/>
              </a:lnSpc>
              <a:spcBef>
                <a:spcPct val="20000"/>
              </a:spcBef>
              <a:spcAft>
                <a:spcPts val="0"/>
              </a:spcAft>
              <a:buClrTx/>
              <a:buSzTx/>
              <a:buFont typeface="Arial"/>
              <a:buNone/>
              <a:tabLst/>
              <a:defRPr/>
            </a:pPr>
            <a:r>
              <a:rPr kumimoji="0" lang="en-US" sz="2400" b="1" i="0" strike="noStrike" kern="1200" cap="none" spc="0" normalizeH="0" baseline="0" noProof="0">
                <a:ln>
                  <a:noFill/>
                </a:ln>
                <a:solidFill>
                  <a:schemeClr val="accent6"/>
                </a:solidFill>
                <a:effectLst/>
                <a:uLnTx/>
                <a:uFillTx/>
                <a:latin typeface="Calibri"/>
                <a:ea typeface="+mn-ea"/>
                <a:hlinkClick r:id="rId5">
                  <a:extLst>
                    <a:ext uri="{A12FA001-AC4F-418D-AE19-62706E023703}">
                      <ahyp:hlinkClr xmlns:ahyp="http://schemas.microsoft.com/office/drawing/2018/hyperlinkcolor" val="tx"/>
                    </a:ext>
                  </a:extLst>
                </a:hlinkClick>
              </a:rPr>
              <a:t>baneen</a:t>
            </a:r>
            <a:r>
              <a:rPr kumimoji="0" lang="en-US" sz="2000" b="1" i="0" strike="noStrike" kern="1200" cap="none" spc="0" normalizeH="0" baseline="0" noProof="0">
                <a:ln>
                  <a:noFill/>
                </a:ln>
                <a:solidFill>
                  <a:schemeClr val="accent6"/>
                </a:solidFill>
                <a:effectLst/>
                <a:uLnTx/>
                <a:uFillTx/>
                <a:latin typeface="Calibri"/>
                <a:ea typeface="+mn-ea"/>
                <a:hlinkClick r:id="rId5">
                  <a:extLst>
                    <a:ext uri="{A12FA001-AC4F-418D-AE19-62706E023703}">
                      <ahyp:hlinkClr xmlns:ahyp="http://schemas.microsoft.com/office/drawing/2018/hyperlinkcolor" val="tx"/>
                    </a:ext>
                  </a:extLst>
                </a:hlinkClick>
              </a:rPr>
              <a:t>.mohammed.hilal@uomus.edu.iq</a:t>
            </a:r>
            <a:endParaRPr kumimoji="0" lang="ar-IQ" sz="2000" b="1" i="0" strike="noStrike" kern="1200" cap="none" spc="0" normalizeH="0" baseline="0" noProof="0">
              <a:ln>
                <a:noFill/>
              </a:ln>
              <a:solidFill>
                <a:schemeClr val="accent6"/>
              </a:solidFill>
              <a:effectLst/>
              <a:uLnTx/>
              <a:uFillTx/>
              <a:latin typeface="Calibri"/>
              <a:ea typeface="+mn-ea"/>
              <a:cs typeface="+mn-cs"/>
            </a:endParaRPr>
          </a:p>
          <a:p>
            <a:pPr marL="0" marR="0" lvl="0" indent="0" defTabSz="457200" rtl="1" eaLnBrk="1" fontAlgn="auto" latinLnBrk="0" hangingPunct="1">
              <a:lnSpc>
                <a:spcPct val="100000"/>
              </a:lnSpc>
              <a:spcBef>
                <a:spcPct val="20000"/>
              </a:spcBef>
              <a:spcAft>
                <a:spcPts val="0"/>
              </a:spcAft>
              <a:buClrTx/>
              <a:buSzTx/>
              <a:buFont typeface="Arial"/>
              <a:buNone/>
              <a:tabLst/>
              <a:defRPr/>
            </a:pPr>
            <a:endParaRPr kumimoji="0" lang="en-US" b="0" i="0" u="sng" strike="noStrike" kern="1200" cap="none" spc="0" normalizeH="0" baseline="0" noProof="0">
              <a:ln>
                <a:noFill/>
              </a:ln>
              <a:solidFill>
                <a:schemeClr val="accent6"/>
              </a:solidFill>
              <a:effectLst/>
              <a:uLnTx/>
              <a:uFillTx/>
              <a:latin typeface="Calibri"/>
              <a:ea typeface="+mn-ea"/>
              <a:cs typeface="+mn-cs"/>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B75717EF-5E84-252E-1112-BBDF07E6698C}"/>
              </a:ext>
            </a:extLst>
          </p:cNvPr>
          <p:cNvSpPr>
            <a:spLocks noGrp="1"/>
          </p:cNvSpPr>
          <p:nvPr>
            <p:ph type="sldNum" sz="quarter" idx="10"/>
          </p:nvPr>
        </p:nvSpPr>
        <p:spPr/>
        <p:txBody>
          <a:bodyPr/>
          <a:lstStyle/>
          <a:p>
            <a:fld id="{48F63A3B-78C7-47BE-AE5E-E10140E04643}" type="slidenum">
              <a:rPr lang="en-US" smtClean="0"/>
              <a:pPr/>
              <a:t>10</a:t>
            </a:fld>
            <a:endParaRPr lang="en-US"/>
          </a:p>
        </p:txBody>
      </p:sp>
      <p:sp>
        <p:nvSpPr>
          <p:cNvPr id="6" name="مربع نص 5">
            <a:extLst>
              <a:ext uri="{FF2B5EF4-FFF2-40B4-BE49-F238E27FC236}">
                <a16:creationId xmlns:a16="http://schemas.microsoft.com/office/drawing/2014/main" id="{76F9B042-4881-93AA-98DD-F44E1B9E034C}"/>
              </a:ext>
            </a:extLst>
          </p:cNvPr>
          <p:cNvSpPr txBox="1"/>
          <p:nvPr/>
        </p:nvSpPr>
        <p:spPr>
          <a:xfrm>
            <a:off x="315686" y="820332"/>
            <a:ext cx="11876314" cy="6124754"/>
          </a:xfrm>
          <a:prstGeom prst="rect">
            <a:avLst/>
          </a:prstGeom>
          <a:solidFill>
            <a:schemeClr val="bg1"/>
          </a:solidFill>
        </p:spPr>
        <p:txBody>
          <a:bodyPr wrap="square">
            <a:spAutoFit/>
          </a:bodyPr>
          <a:lstStyle/>
          <a:p>
            <a:pPr algn="r"/>
            <a:r>
              <a:rPr lang="en-US" sz="2800" b="1">
                <a:solidFill>
                  <a:schemeClr val="accent6">
                    <a:lumMod val="75000"/>
                  </a:schemeClr>
                </a:solidFill>
              </a:rPr>
              <a:t> Back sight distance "DB.S "  </a:t>
            </a:r>
            <a:r>
              <a:rPr lang="ar-IQ" sz="2800" b="1">
                <a:solidFill>
                  <a:schemeClr val="accent6">
                    <a:lumMod val="75000"/>
                  </a:schemeClr>
                </a:solidFill>
              </a:rPr>
              <a:t>مسافة القراءة الخلفية</a:t>
            </a:r>
          </a:p>
          <a:p>
            <a:pPr algn="r"/>
            <a:r>
              <a:rPr lang="ar-IQ" sz="2800"/>
              <a:t>  </a:t>
            </a:r>
          </a:p>
          <a:p>
            <a:pPr algn="r"/>
            <a:r>
              <a:rPr lang="ar-IQ" sz="2800"/>
              <a:t>وھي عبارة عن المسافة الافقية من النقطة المنصوب عليھا جھاز التسوية ( مركز الجھاز ) الى </a:t>
            </a:r>
          </a:p>
          <a:p>
            <a:pPr algn="r"/>
            <a:r>
              <a:rPr lang="ar-IQ" sz="2800"/>
              <a:t>   .</a:t>
            </a:r>
            <a:r>
              <a:rPr lang="en-US" sz="2800"/>
              <a:t>B.S </a:t>
            </a:r>
            <a:r>
              <a:rPr lang="ar-IQ" sz="2800"/>
              <a:t>النقطة التي تؤخذعليھا قراءة مسطرة خلفية</a:t>
            </a:r>
          </a:p>
          <a:p>
            <a:pPr algn="r"/>
            <a:r>
              <a:rPr lang="ar-IQ" sz="2800"/>
              <a:t>  </a:t>
            </a:r>
          </a:p>
          <a:p>
            <a:pPr algn="r"/>
            <a:r>
              <a:rPr lang="ar-IQ" sz="2800" b="1">
                <a:solidFill>
                  <a:schemeClr val="accent6">
                    <a:lumMod val="75000"/>
                  </a:schemeClr>
                </a:solidFill>
              </a:rPr>
              <a:t> </a:t>
            </a:r>
            <a:r>
              <a:rPr lang="en-US" sz="2800" b="1">
                <a:solidFill>
                  <a:schemeClr val="accent6">
                    <a:lumMod val="75000"/>
                  </a:schemeClr>
                </a:solidFill>
              </a:rPr>
              <a:t>foresight distance" DF.S" </a:t>
            </a:r>
            <a:r>
              <a:rPr lang="ar-IQ" sz="2800" b="1">
                <a:solidFill>
                  <a:schemeClr val="accent6">
                    <a:lumMod val="75000"/>
                  </a:schemeClr>
                </a:solidFill>
              </a:rPr>
              <a:t>مسافة القراءة الامامية</a:t>
            </a:r>
          </a:p>
          <a:p>
            <a:pPr algn="r"/>
            <a:r>
              <a:rPr lang="ar-IQ" sz="2800"/>
              <a:t> </a:t>
            </a:r>
          </a:p>
          <a:p>
            <a:pPr algn="r"/>
            <a:r>
              <a:rPr lang="ar-IQ" sz="2800"/>
              <a:t>وھي عبارة عن المسافة الافقية من النقطة المنصوب عليھا جھاز التسوية ( مركز الجھاز ) الى </a:t>
            </a:r>
          </a:p>
          <a:p>
            <a:pPr algn="r"/>
            <a:r>
              <a:rPr lang="ar-IQ" sz="2800"/>
              <a:t>  .</a:t>
            </a:r>
            <a:r>
              <a:rPr lang="en-US" sz="2800"/>
              <a:t>F.S </a:t>
            </a:r>
            <a:r>
              <a:rPr lang="ar-IQ" sz="2800"/>
              <a:t>النقطة التي تؤخذعليھا قراءة مسطرة الامامية</a:t>
            </a:r>
          </a:p>
          <a:p>
            <a:pPr algn="r"/>
            <a:r>
              <a:rPr lang="ar-IQ" sz="2800"/>
              <a:t>  </a:t>
            </a:r>
          </a:p>
          <a:p>
            <a:pPr algn="r"/>
            <a:r>
              <a:rPr lang="ar-IQ" sz="2800"/>
              <a:t>  </a:t>
            </a:r>
            <a:r>
              <a:rPr lang="ar-IQ" sz="2800" b="1">
                <a:solidFill>
                  <a:schemeClr val="accent6">
                    <a:lumMod val="75000"/>
                  </a:schemeClr>
                </a:solidFill>
              </a:rPr>
              <a:t>ارتفاع خط النظر </a:t>
            </a:r>
          </a:p>
          <a:p>
            <a:pPr algn="r" rtl="1"/>
            <a:r>
              <a:rPr lang="ar-IQ" sz="2800"/>
              <a:t>وھو عبارة عن ارتفاع مركز جھاز التسوية والتمتثل بنقطة تقاطع المحور للتلسكوب مع مستوى الشبكية.</a:t>
            </a:r>
          </a:p>
          <a:p>
            <a:pPr algn="r" rtl="1"/>
            <a:endParaRPr lang="ar-IQ" sz="2800"/>
          </a:p>
          <a:p>
            <a:pPr algn="r" rtl="1"/>
            <a:r>
              <a:rPr lang="ar-IQ" sz="2800"/>
              <a:t> </a:t>
            </a:r>
            <a:endParaRPr lang="en-US" sz="2800"/>
          </a:p>
        </p:txBody>
      </p:sp>
      <p:sp>
        <p:nvSpPr>
          <p:cNvPr id="8" name="مربع نص 7">
            <a:extLst>
              <a:ext uri="{FF2B5EF4-FFF2-40B4-BE49-F238E27FC236}">
                <a16:creationId xmlns:a16="http://schemas.microsoft.com/office/drawing/2014/main" id="{4EF62980-9570-1C74-7834-3E540FC20D00}"/>
              </a:ext>
            </a:extLst>
          </p:cNvPr>
          <p:cNvSpPr txBox="1"/>
          <p:nvPr/>
        </p:nvSpPr>
        <p:spPr>
          <a:xfrm>
            <a:off x="4623707" y="134033"/>
            <a:ext cx="6155870" cy="646331"/>
          </a:xfrm>
          <a:prstGeom prst="rect">
            <a:avLst/>
          </a:prstGeom>
          <a:noFill/>
        </p:spPr>
        <p:txBody>
          <a:bodyPr wrap="square">
            <a:spAutoFit/>
          </a:bodyPr>
          <a:lstStyle/>
          <a:p>
            <a:pPr algn="r" rtl="1"/>
            <a:r>
              <a:rPr lang="ar-IQ" sz="3600" b="1">
                <a:solidFill>
                  <a:schemeClr val="accent6">
                    <a:lumMod val="75000"/>
                  </a:schemeClr>
                </a:solidFill>
              </a:rPr>
              <a:t> تعريفات أساسية</a:t>
            </a:r>
          </a:p>
        </p:txBody>
      </p:sp>
    </p:spTree>
    <p:extLst>
      <p:ext uri="{BB962C8B-B14F-4D97-AF65-F5344CB8AC3E}">
        <p14:creationId xmlns:p14="http://schemas.microsoft.com/office/powerpoint/2010/main" val="238595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A61AF5-0989-5030-49D8-AA934C17D50E}"/>
              </a:ext>
            </a:extLst>
          </p:cNvPr>
          <p:cNvSpPr>
            <a:spLocks noGrp="1"/>
          </p:cNvSpPr>
          <p:nvPr>
            <p:ph type="title"/>
          </p:nvPr>
        </p:nvSpPr>
        <p:spPr>
          <a:xfrm>
            <a:off x="8175171" y="928688"/>
            <a:ext cx="4016829" cy="262147"/>
          </a:xfrm>
        </p:spPr>
        <p:txBody>
          <a:bodyPr/>
          <a:lstStyle/>
          <a:p>
            <a:r>
              <a:rPr lang="ar-IQ"/>
              <a:t>نشاط فردي2</a:t>
            </a:r>
            <a:br>
              <a:rPr lang="ar-IQ"/>
            </a:br>
            <a:r>
              <a:rPr lang="ar-IQ"/>
              <a:t>الوقت-2دقيقة</a:t>
            </a:r>
            <a:endParaRPr lang="en-US"/>
          </a:p>
        </p:txBody>
      </p:sp>
      <p:sp>
        <p:nvSpPr>
          <p:cNvPr id="3" name="عنصر نائب للمحتوى 2">
            <a:extLst>
              <a:ext uri="{FF2B5EF4-FFF2-40B4-BE49-F238E27FC236}">
                <a16:creationId xmlns:a16="http://schemas.microsoft.com/office/drawing/2014/main" id="{DE4EC3AE-C0E1-0863-1417-949E1AC3D161}"/>
              </a:ext>
            </a:extLst>
          </p:cNvPr>
          <p:cNvSpPr>
            <a:spLocks noGrp="1"/>
          </p:cNvSpPr>
          <p:nvPr>
            <p:ph idx="1"/>
          </p:nvPr>
        </p:nvSpPr>
        <p:spPr>
          <a:xfrm>
            <a:off x="2115802" y="1916497"/>
            <a:ext cx="6583680" cy="3207344"/>
          </a:xfrm>
        </p:spPr>
        <p:txBody>
          <a:bodyPr>
            <a:normAutofit fontScale="62500" lnSpcReduction="20000"/>
          </a:bodyPr>
          <a:lstStyle/>
          <a:p>
            <a:pPr algn="l">
              <a:lnSpc>
                <a:spcPts val="2143"/>
              </a:lnSpc>
              <a:spcBef>
                <a:spcPts val="300"/>
              </a:spcBef>
              <a:buFont typeface="Arial" panose="020B0604020202020204" pitchFamily="34" charset="0"/>
              <a:buChar char="•"/>
            </a:pPr>
            <a:r>
              <a:rPr lang="ar-IQ" b="0" i="0">
                <a:solidFill>
                  <a:srgbClr val="F8FAFF"/>
                </a:solidFill>
                <a:effectLst/>
                <a:latin typeface="quote-cjk-patch"/>
              </a:rPr>
              <a:t>"ما الفرق بين </a:t>
            </a:r>
            <a:r>
              <a:rPr lang="en-US" b="0" i="0">
                <a:solidFill>
                  <a:srgbClr val="F8FAFF"/>
                </a:solidFill>
                <a:effectLst/>
                <a:latin typeface="quote-cjk-patch"/>
              </a:rPr>
              <a:t>B.S </a:t>
            </a:r>
            <a:r>
              <a:rPr lang="ar-IQ" b="0" i="0">
                <a:solidFill>
                  <a:srgbClr val="F8FAFF"/>
                </a:solidFill>
                <a:effectLst/>
                <a:latin typeface="quote-cjk-patch"/>
              </a:rPr>
              <a:t>و </a:t>
            </a:r>
            <a:r>
              <a:rPr lang="en-US" b="0" i="0">
                <a:solidFill>
                  <a:srgbClr val="F8FAFF"/>
                </a:solidFill>
                <a:effectLst/>
                <a:latin typeface="quote-cjk-patch"/>
              </a:rPr>
              <a:t>F.S؟"</a:t>
            </a:r>
          </a:p>
          <a:p>
            <a:pPr algn="r" rtl="1"/>
            <a:r>
              <a:rPr lang="ar-IQ" sz="5100"/>
              <a:t>ما الفرق بين </a:t>
            </a:r>
            <a:r>
              <a:rPr lang="en-US" sz="5100"/>
              <a:t>B.S </a:t>
            </a:r>
            <a:r>
              <a:rPr lang="ar-IQ" sz="5100"/>
              <a:t>و </a:t>
            </a:r>
            <a:r>
              <a:rPr lang="en-US" sz="5100"/>
              <a:t>F.S؟</a:t>
            </a:r>
            <a:endParaRPr lang="ar-IQ" sz="5100"/>
          </a:p>
          <a:p>
            <a:pPr algn="r" rtl="1"/>
            <a:endParaRPr lang="ar-IQ" sz="3500">
              <a:solidFill>
                <a:schemeClr val="tx1"/>
              </a:solidFill>
            </a:endParaRPr>
          </a:p>
          <a:p>
            <a:pPr algn="r" rtl="1"/>
            <a:r>
              <a:rPr lang="ar-IQ" sz="3500">
                <a:solidFill>
                  <a:schemeClr val="tx1"/>
                </a:solidFill>
              </a:rPr>
              <a:t>اجب من خلال الباركود</a:t>
            </a:r>
          </a:p>
          <a:p>
            <a:pPr algn="r" rtl="1"/>
            <a:br>
              <a:rPr lang="en-US" sz="3500">
                <a:solidFill>
                  <a:schemeClr val="tx1"/>
                </a:solidFill>
              </a:rPr>
            </a:br>
            <a:br>
              <a:rPr lang="en-US" sz="3500">
                <a:solidFill>
                  <a:schemeClr val="tx1"/>
                </a:solidFill>
              </a:rPr>
            </a:br>
            <a:endParaRPr lang="en-US" sz="3500">
              <a:solidFill>
                <a:schemeClr val="tx1"/>
              </a:solidFill>
            </a:endParaRPr>
          </a:p>
        </p:txBody>
      </p:sp>
      <p:sp>
        <p:nvSpPr>
          <p:cNvPr id="4" name="عنصر نائب لرقم الشريحة 3">
            <a:extLst>
              <a:ext uri="{FF2B5EF4-FFF2-40B4-BE49-F238E27FC236}">
                <a16:creationId xmlns:a16="http://schemas.microsoft.com/office/drawing/2014/main" id="{37F70B2D-52AC-D30D-D4BD-DD527FC361C8}"/>
              </a:ext>
            </a:extLst>
          </p:cNvPr>
          <p:cNvSpPr>
            <a:spLocks noGrp="1"/>
          </p:cNvSpPr>
          <p:nvPr>
            <p:ph type="sldNum" sz="quarter" idx="10"/>
          </p:nvPr>
        </p:nvSpPr>
        <p:spPr/>
        <p:txBody>
          <a:bodyPr/>
          <a:lstStyle/>
          <a:p>
            <a:fld id="{48F63A3B-78C7-47BE-AE5E-E10140E04643}" type="slidenum">
              <a:rPr lang="en-US" smtClean="0"/>
              <a:pPr/>
              <a:t>11</a:t>
            </a:fld>
            <a:endParaRPr lang="en-US"/>
          </a:p>
        </p:txBody>
      </p:sp>
      <p:pic>
        <p:nvPicPr>
          <p:cNvPr id="6" name="صورة 5">
            <a:extLst>
              <a:ext uri="{FF2B5EF4-FFF2-40B4-BE49-F238E27FC236}">
                <a16:creationId xmlns:a16="http://schemas.microsoft.com/office/drawing/2014/main" id="{9DEE67BA-D1FE-09A8-49FD-7F5F05CAFA0C}"/>
              </a:ext>
            </a:extLst>
          </p:cNvPr>
          <p:cNvPicPr>
            <a:picLocks noChangeAspect="1"/>
          </p:cNvPicPr>
          <p:nvPr/>
        </p:nvPicPr>
        <p:blipFill>
          <a:blip r:embed="rId3"/>
          <a:stretch>
            <a:fillRect/>
          </a:stretch>
        </p:blipFill>
        <p:spPr>
          <a:xfrm>
            <a:off x="696686" y="1692728"/>
            <a:ext cx="3352800" cy="3385457"/>
          </a:xfrm>
          <a:prstGeom prst="rect">
            <a:avLst/>
          </a:prstGeom>
        </p:spPr>
      </p:pic>
      <p:sp>
        <p:nvSpPr>
          <p:cNvPr id="7" name="سهم: مخطط إلى اليمين 6">
            <a:extLst>
              <a:ext uri="{FF2B5EF4-FFF2-40B4-BE49-F238E27FC236}">
                <a16:creationId xmlns:a16="http://schemas.microsoft.com/office/drawing/2014/main" id="{89C4C37A-50D6-0DAC-2A92-5B06849C252A}"/>
              </a:ext>
            </a:extLst>
          </p:cNvPr>
          <p:cNvSpPr/>
          <p:nvPr/>
        </p:nvSpPr>
        <p:spPr>
          <a:xfrm rot="10800000">
            <a:off x="4343399" y="2917371"/>
            <a:ext cx="1850571" cy="936172"/>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01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47F0AB2C-F99F-8B58-D41A-5EE8D880E7D4}"/>
              </a:ext>
            </a:extLst>
          </p:cNvPr>
          <p:cNvSpPr>
            <a:spLocks noGrp="1"/>
          </p:cNvSpPr>
          <p:nvPr>
            <p:ph type="sldNum" sz="quarter" idx="10"/>
          </p:nvPr>
        </p:nvSpPr>
        <p:spPr/>
        <p:txBody>
          <a:bodyPr/>
          <a:lstStyle/>
          <a:p>
            <a:fld id="{48F63A3B-78C7-47BE-AE5E-E10140E04643}" type="slidenum">
              <a:rPr lang="en-US" smtClean="0"/>
              <a:pPr/>
              <a:t>12</a:t>
            </a:fld>
            <a:endParaRPr lang="en-US"/>
          </a:p>
        </p:txBody>
      </p:sp>
      <p:pic>
        <p:nvPicPr>
          <p:cNvPr id="10" name="عنصر نائب للمحتوى 9">
            <a:extLst>
              <a:ext uri="{FF2B5EF4-FFF2-40B4-BE49-F238E27FC236}">
                <a16:creationId xmlns:a16="http://schemas.microsoft.com/office/drawing/2014/main" id="{C30987D5-AA2A-2D15-3201-80B65BF1D5E2}"/>
              </a:ext>
            </a:extLst>
          </p:cNvPr>
          <p:cNvPicPr>
            <a:picLocks noGrp="1" noChangeAspect="1"/>
          </p:cNvPicPr>
          <p:nvPr>
            <p:ph idx="1"/>
          </p:nvPr>
        </p:nvPicPr>
        <p:blipFill>
          <a:blip r:embed="rId2"/>
          <a:stretch>
            <a:fillRect/>
          </a:stretch>
        </p:blipFill>
        <p:spPr>
          <a:xfrm>
            <a:off x="359229" y="0"/>
            <a:ext cx="10700657" cy="6858000"/>
          </a:xfrm>
        </p:spPr>
      </p:pic>
    </p:spTree>
    <p:extLst>
      <p:ext uri="{BB962C8B-B14F-4D97-AF65-F5344CB8AC3E}">
        <p14:creationId xmlns:p14="http://schemas.microsoft.com/office/powerpoint/2010/main" val="246442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ABA0E5-750F-AAD8-0666-4134F32474D7}"/>
              </a:ext>
            </a:extLst>
          </p:cNvPr>
          <p:cNvSpPr>
            <a:spLocks noGrp="1"/>
          </p:cNvSpPr>
          <p:nvPr>
            <p:ph type="title"/>
          </p:nvPr>
        </p:nvSpPr>
        <p:spPr>
          <a:xfrm>
            <a:off x="566057" y="3283806"/>
            <a:ext cx="9078685" cy="1531357"/>
          </a:xfrm>
        </p:spPr>
        <p:txBody>
          <a:bodyPr/>
          <a:lstStyle/>
          <a:p>
            <a:pPr algn="ctr" rtl="1"/>
            <a:r>
              <a:rPr lang="ar-IQ" sz="4000"/>
              <a:t>               </a:t>
            </a:r>
            <a:br>
              <a:rPr lang="ar-IQ" sz="4000"/>
            </a:br>
            <a:r>
              <a:rPr lang="ar-IQ" sz="4000"/>
              <a:t>  طرق اجراء الحسابات</a:t>
            </a:r>
            <a:br>
              <a:rPr lang="ar-IQ" sz="4000"/>
            </a:br>
            <a:r>
              <a:rPr lang="ar-IQ" sz="4000"/>
              <a:t>     </a:t>
            </a:r>
            <a:br>
              <a:rPr lang="ar-IQ" sz="2800"/>
            </a:br>
            <a:r>
              <a:rPr lang="ar-IQ" sz="2800"/>
              <a:t>    </a:t>
            </a:r>
            <a:r>
              <a:rPr lang="ar-IQ" sz="2800">
                <a:solidFill>
                  <a:schemeClr val="tx1"/>
                </a:solidFill>
              </a:rPr>
              <a:t>توجد طريقتين لاجراء الحسابات في التسوية التفاضليةالمباشرة </a:t>
            </a:r>
            <a:br>
              <a:rPr lang="ar-IQ" sz="2800">
                <a:solidFill>
                  <a:schemeClr val="tx1"/>
                </a:solidFill>
              </a:rPr>
            </a:br>
            <a:r>
              <a:rPr lang="ar-IQ" sz="2800">
                <a:solidFill>
                  <a:schemeClr val="tx1"/>
                </a:solidFill>
              </a:rPr>
              <a:t> </a:t>
            </a:r>
            <a:br>
              <a:rPr lang="en-US" sz="2800">
                <a:solidFill>
                  <a:schemeClr val="tx1"/>
                </a:solidFill>
              </a:rPr>
            </a:br>
            <a:r>
              <a:rPr lang="en-US" sz="2800">
                <a:solidFill>
                  <a:schemeClr val="tx1"/>
                </a:solidFill>
              </a:rPr>
              <a:t>.1 </a:t>
            </a:r>
            <a:r>
              <a:rPr lang="ar-IQ" sz="2800">
                <a:solidFill>
                  <a:schemeClr val="tx1"/>
                </a:solidFill>
              </a:rPr>
              <a:t>طريقة ارتفاع خط النظر </a:t>
            </a:r>
            <a:br>
              <a:rPr lang="ar-IQ" sz="2800">
                <a:solidFill>
                  <a:schemeClr val="tx1"/>
                </a:solidFill>
              </a:rPr>
            </a:br>
            <a:r>
              <a:rPr lang="ar-IQ" sz="2800">
                <a:solidFill>
                  <a:schemeClr val="tx1"/>
                </a:solidFill>
              </a:rPr>
              <a:t>2. طريقة فرق الارتفاع </a:t>
            </a:r>
            <a:br>
              <a:rPr lang="ar-IQ" sz="2800">
                <a:solidFill>
                  <a:schemeClr val="tx1"/>
                </a:solidFill>
              </a:rPr>
            </a:br>
            <a:r>
              <a:rPr lang="ar-IQ" sz="2800">
                <a:solidFill>
                  <a:schemeClr val="tx1"/>
                </a:solidFill>
              </a:rPr>
              <a:t>الفرق بين الطرقتين ھو اسلوب اجراء الحسابات فقط الا  ان النتائج تكون واحدة</a:t>
            </a:r>
            <a:r>
              <a:rPr lang="ar-IQ" sz="4000">
                <a:solidFill>
                  <a:schemeClr val="tx1"/>
                </a:solidFill>
              </a:rPr>
              <a:t> . </a:t>
            </a:r>
            <a:endParaRPr lang="en-US" sz="4000">
              <a:solidFill>
                <a:schemeClr val="tx1"/>
              </a:solidFill>
            </a:endParaRPr>
          </a:p>
        </p:txBody>
      </p:sp>
      <p:sp>
        <p:nvSpPr>
          <p:cNvPr id="4" name="عنصر نائب لرقم الشريحة 3">
            <a:extLst>
              <a:ext uri="{FF2B5EF4-FFF2-40B4-BE49-F238E27FC236}">
                <a16:creationId xmlns:a16="http://schemas.microsoft.com/office/drawing/2014/main" id="{DAA54549-F3B4-C704-8DD3-F3080ED27FD5}"/>
              </a:ext>
            </a:extLst>
          </p:cNvPr>
          <p:cNvSpPr>
            <a:spLocks noGrp="1"/>
          </p:cNvSpPr>
          <p:nvPr>
            <p:ph type="sldNum" sz="quarter" idx="10"/>
          </p:nvPr>
        </p:nvSpPr>
        <p:spPr/>
        <p:txBody>
          <a:bodyPr/>
          <a:lstStyle/>
          <a:p>
            <a:fld id="{48F63A3B-78C7-47BE-AE5E-E10140E04643}" type="slidenum">
              <a:rPr lang="en-US" smtClean="0"/>
              <a:pPr/>
              <a:t>13</a:t>
            </a:fld>
            <a:endParaRPr lang="en-US"/>
          </a:p>
        </p:txBody>
      </p:sp>
    </p:spTree>
    <p:extLst>
      <p:ext uri="{BB962C8B-B14F-4D97-AF65-F5344CB8AC3E}">
        <p14:creationId xmlns:p14="http://schemas.microsoft.com/office/powerpoint/2010/main" val="285909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037E75-12A2-6294-2D3F-B3165003071F}"/>
              </a:ext>
            </a:extLst>
          </p:cNvPr>
          <p:cNvSpPr>
            <a:spLocks noGrp="1"/>
          </p:cNvSpPr>
          <p:nvPr>
            <p:ph type="title"/>
          </p:nvPr>
        </p:nvSpPr>
        <p:spPr>
          <a:xfrm>
            <a:off x="2316537" y="428815"/>
            <a:ext cx="8286149" cy="999746"/>
          </a:xfrm>
        </p:spPr>
        <p:txBody>
          <a:bodyPr vert="horz" lIns="91440" tIns="0" rIns="91440" bIns="0" rtlCol="0" anchor="b" anchorCtr="0">
            <a:normAutofit/>
          </a:bodyPr>
          <a:lstStyle/>
          <a:p>
            <a:r>
              <a:rPr lang="en-US" b="1" kern="1200" cap="all" baseline="0">
                <a:latin typeface="+mj-lt"/>
                <a:ea typeface="+mj-ea"/>
                <a:cs typeface="+mj-cs"/>
              </a:rPr>
              <a:t>طريقة ارتفاع خط النظر</a:t>
            </a:r>
          </a:p>
        </p:txBody>
      </p:sp>
      <p:pic>
        <p:nvPicPr>
          <p:cNvPr id="8" name="صورة 7">
            <a:extLst>
              <a:ext uri="{FF2B5EF4-FFF2-40B4-BE49-F238E27FC236}">
                <a16:creationId xmlns:a16="http://schemas.microsoft.com/office/drawing/2014/main" id="{5C06FC51-A97A-C54F-0A84-46A9D90792C8}"/>
              </a:ext>
            </a:extLst>
          </p:cNvPr>
          <p:cNvPicPr>
            <a:picLocks noChangeAspect="1"/>
          </p:cNvPicPr>
          <p:nvPr/>
        </p:nvPicPr>
        <p:blipFill>
          <a:blip r:embed="rId2"/>
          <a:stretch>
            <a:fillRect/>
          </a:stretch>
        </p:blipFill>
        <p:spPr>
          <a:xfrm>
            <a:off x="1425121" y="2454929"/>
            <a:ext cx="5829147" cy="3657790"/>
          </a:xfrm>
          <a:prstGeom prst="rect">
            <a:avLst/>
          </a:prstGeom>
          <a:noFill/>
        </p:spPr>
      </p:pic>
      <p:sp>
        <p:nvSpPr>
          <p:cNvPr id="6" name="مربع نص 5">
            <a:extLst>
              <a:ext uri="{FF2B5EF4-FFF2-40B4-BE49-F238E27FC236}">
                <a16:creationId xmlns:a16="http://schemas.microsoft.com/office/drawing/2014/main" id="{CFF7E584-6535-ABB9-2508-89CB829820D4}"/>
              </a:ext>
            </a:extLst>
          </p:cNvPr>
          <p:cNvSpPr txBox="1"/>
          <p:nvPr/>
        </p:nvSpPr>
        <p:spPr>
          <a:xfrm>
            <a:off x="7254268" y="2303028"/>
            <a:ext cx="4937732" cy="3961593"/>
          </a:xfrm>
          <a:prstGeom prst="rect">
            <a:avLst/>
          </a:prstGeom>
        </p:spPr>
        <p:txBody>
          <a:bodyPr vert="horz" lIns="91440" tIns="0" rIns="91440" bIns="0" rtlCol="0">
            <a:normAutofit/>
          </a:bodyPr>
          <a:lstStyle/>
          <a:p>
            <a:pPr marL="347472" indent="-347472" defTabSz="914400">
              <a:spcBef>
                <a:spcPts val="1000"/>
              </a:spcBef>
              <a:buFont typeface="Arial" panose="020B0604020202020204" pitchFamily="34" charset="0"/>
              <a:buChar char="•"/>
            </a:pPr>
            <a:r>
              <a:rPr lang="en-US" sz="2800">
                <a:solidFill>
                  <a:schemeClr val="accent6"/>
                </a:solidFill>
              </a:rPr>
              <a:t>H.I 1= Elevation (B.M)+B.S 1 </a:t>
            </a:r>
          </a:p>
          <a:p>
            <a:pPr marL="347472" indent="-347472" defTabSz="914400">
              <a:spcBef>
                <a:spcPts val="1000"/>
              </a:spcBef>
              <a:buFont typeface="Arial" panose="020B0604020202020204" pitchFamily="34" charset="0"/>
              <a:buChar char="•"/>
            </a:pPr>
            <a:r>
              <a:rPr lang="en-US" sz="2800">
                <a:solidFill>
                  <a:schemeClr val="accent6"/>
                </a:solidFill>
              </a:rPr>
              <a:t>Elevation (T.P)=H.I1-F.S1 </a:t>
            </a:r>
          </a:p>
          <a:p>
            <a:pPr marL="347472" indent="-347472" defTabSz="914400">
              <a:spcBef>
                <a:spcPts val="1000"/>
              </a:spcBef>
              <a:buFont typeface="Arial" panose="020B0604020202020204" pitchFamily="34" charset="0"/>
              <a:buChar char="•"/>
            </a:pPr>
            <a:r>
              <a:rPr lang="en-US" sz="2800">
                <a:solidFill>
                  <a:schemeClr val="accent6"/>
                </a:solidFill>
              </a:rPr>
              <a:t>H.I 2= Elevation (T.P)+B.S 2 </a:t>
            </a:r>
          </a:p>
          <a:p>
            <a:pPr marL="347472" indent="-347472" defTabSz="914400">
              <a:spcBef>
                <a:spcPts val="1000"/>
              </a:spcBef>
              <a:buFont typeface="Arial" panose="020B0604020202020204" pitchFamily="34" charset="0"/>
              <a:buChar char="•"/>
            </a:pPr>
            <a:r>
              <a:rPr lang="en-US" sz="2800">
                <a:solidFill>
                  <a:schemeClr val="accent6"/>
                </a:solidFill>
              </a:rPr>
              <a:t>Elevation (P)=H.I2-F.S2 </a:t>
            </a:r>
          </a:p>
        </p:txBody>
      </p:sp>
      <p:sp>
        <p:nvSpPr>
          <p:cNvPr id="4" name="عنصر نائب لرقم الشريحة 3">
            <a:extLst>
              <a:ext uri="{FF2B5EF4-FFF2-40B4-BE49-F238E27FC236}">
                <a16:creationId xmlns:a16="http://schemas.microsoft.com/office/drawing/2014/main" id="{F2722846-9075-A9F3-FF89-0DD55438B95A}"/>
              </a:ext>
            </a:extLst>
          </p:cNvPr>
          <p:cNvSpPr>
            <a:spLocks noGrp="1"/>
          </p:cNvSpPr>
          <p:nvPr>
            <p:ph type="sldNum" sz="quarter" idx="10"/>
          </p:nvPr>
        </p:nvSpPr>
        <p:spPr>
          <a:xfrm>
            <a:off x="10438475" y="250478"/>
            <a:ext cx="1198354" cy="685801"/>
          </a:xfrm>
        </p:spPr>
        <p:txBody>
          <a:bodyPr vert="horz" lIns="91440" tIns="45720" rIns="0" bIns="45720" rtlCol="0" anchor="ctr">
            <a:normAutofit/>
          </a:bodyPr>
          <a:lstStyle/>
          <a:p>
            <a:pPr>
              <a:spcAft>
                <a:spcPts val="600"/>
              </a:spcAft>
            </a:pPr>
            <a:fld id="{48F63A3B-78C7-47BE-AE5E-E10140E04643}" type="slidenum">
              <a:rPr lang="en-US" smtClean="0"/>
              <a:pPr>
                <a:spcAft>
                  <a:spcPts val="600"/>
                </a:spcAft>
              </a:pPr>
              <a:t>14</a:t>
            </a:fld>
            <a:endParaRPr lang="en-US"/>
          </a:p>
        </p:txBody>
      </p:sp>
    </p:spTree>
    <p:extLst>
      <p:ext uri="{BB962C8B-B14F-4D97-AF65-F5344CB8AC3E}">
        <p14:creationId xmlns:p14="http://schemas.microsoft.com/office/powerpoint/2010/main" val="374121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E0965F-B5F3-C44A-0025-3600EB9794BA}"/>
              </a:ext>
            </a:extLst>
          </p:cNvPr>
          <p:cNvSpPr>
            <a:spLocks noGrp="1"/>
          </p:cNvSpPr>
          <p:nvPr>
            <p:ph type="title"/>
          </p:nvPr>
        </p:nvSpPr>
        <p:spPr>
          <a:xfrm>
            <a:off x="563012" y="193070"/>
            <a:ext cx="9875463" cy="999746"/>
          </a:xfrm>
        </p:spPr>
        <p:txBody>
          <a:bodyPr/>
          <a:lstStyle/>
          <a:p>
            <a:pPr algn="r"/>
            <a:r>
              <a:rPr lang="ar-IQ"/>
              <a:t>مثال تطبيقي</a:t>
            </a:r>
            <a:endParaRPr lang="en-US"/>
          </a:p>
        </p:txBody>
      </p:sp>
      <p:sp>
        <p:nvSpPr>
          <p:cNvPr id="3" name="عنصر نائب للمحتوى 2">
            <a:extLst>
              <a:ext uri="{FF2B5EF4-FFF2-40B4-BE49-F238E27FC236}">
                <a16:creationId xmlns:a16="http://schemas.microsoft.com/office/drawing/2014/main" id="{8070544B-0103-1482-A535-7F936DA0EE6B}"/>
              </a:ext>
            </a:extLst>
          </p:cNvPr>
          <p:cNvSpPr>
            <a:spLocks noGrp="1"/>
          </p:cNvSpPr>
          <p:nvPr>
            <p:ph sz="half" idx="2"/>
          </p:nvPr>
        </p:nvSpPr>
        <p:spPr>
          <a:xfrm>
            <a:off x="1156864" y="1486706"/>
            <a:ext cx="10120736" cy="3961593"/>
          </a:xfrm>
        </p:spPr>
        <p:txBody>
          <a:bodyPr>
            <a:normAutofit/>
          </a:bodyPr>
          <a:lstStyle/>
          <a:p>
            <a:pPr marL="0" indent="0" algn="r" rtl="1">
              <a:buNone/>
            </a:pPr>
            <a:r>
              <a:rPr lang="ar-IQ" sz="2800"/>
              <a:t> اوجد مناسيب كل النقاط بطريقة ارتفاع خط النظر اذا كان منسوب (</a:t>
            </a:r>
            <a:r>
              <a:rPr lang="en-US" sz="2800"/>
              <a:t>BM</a:t>
            </a:r>
            <a:r>
              <a:rPr lang="ar-IQ" sz="2800"/>
              <a:t>)يساوي50.733</a:t>
            </a:r>
            <a:endParaRPr lang="en-US" sz="2800"/>
          </a:p>
        </p:txBody>
      </p:sp>
      <p:sp>
        <p:nvSpPr>
          <p:cNvPr id="5" name="عنصر نائب لرقم الشريحة 4">
            <a:extLst>
              <a:ext uri="{FF2B5EF4-FFF2-40B4-BE49-F238E27FC236}">
                <a16:creationId xmlns:a16="http://schemas.microsoft.com/office/drawing/2014/main" id="{0ABF3CC0-0BB5-3FC1-CDC1-2985DF569A62}"/>
              </a:ext>
            </a:extLst>
          </p:cNvPr>
          <p:cNvSpPr>
            <a:spLocks noGrp="1"/>
          </p:cNvSpPr>
          <p:nvPr>
            <p:ph type="sldNum" sz="quarter" idx="10"/>
          </p:nvPr>
        </p:nvSpPr>
        <p:spPr/>
        <p:txBody>
          <a:bodyPr/>
          <a:lstStyle/>
          <a:p>
            <a:fld id="{48F63A3B-78C7-47BE-AE5E-E10140E04643}" type="slidenum">
              <a:rPr lang="en-US" smtClean="0"/>
              <a:pPr/>
              <a:t>15</a:t>
            </a:fld>
            <a:endParaRPr lang="en-US"/>
          </a:p>
        </p:txBody>
      </p:sp>
      <p:pic>
        <p:nvPicPr>
          <p:cNvPr id="7" name="صورة 6">
            <a:extLst>
              <a:ext uri="{FF2B5EF4-FFF2-40B4-BE49-F238E27FC236}">
                <a16:creationId xmlns:a16="http://schemas.microsoft.com/office/drawing/2014/main" id="{CD30D1CF-4906-368C-9F3A-47823283F329}"/>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colorTemperature colorTemp="8800"/>
                    </a14:imgEffect>
                    <a14:imgEffect>
                      <a14:saturation sat="66000"/>
                    </a14:imgEffect>
                  </a14:imgLayer>
                </a14:imgProps>
              </a:ext>
            </a:extLst>
          </a:blip>
          <a:stretch>
            <a:fillRect/>
          </a:stretch>
        </p:blipFill>
        <p:spPr>
          <a:xfrm>
            <a:off x="1305291" y="2689309"/>
            <a:ext cx="10120736" cy="30528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7278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EF43B8-2E45-2990-D217-E33A2E96A873}"/>
              </a:ext>
            </a:extLst>
          </p:cNvPr>
          <p:cNvSpPr>
            <a:spLocks noGrp="1"/>
          </p:cNvSpPr>
          <p:nvPr>
            <p:ph type="title"/>
          </p:nvPr>
        </p:nvSpPr>
        <p:spPr>
          <a:xfrm>
            <a:off x="1310788" y="428815"/>
            <a:ext cx="9875463" cy="999746"/>
          </a:xfrm>
        </p:spPr>
        <p:txBody>
          <a:bodyPr/>
          <a:lstStyle/>
          <a:p>
            <a:pPr algn="r"/>
            <a:r>
              <a:rPr lang="ar-IQ"/>
              <a:t>الحل</a:t>
            </a:r>
            <a:endParaRPr lang="en-US"/>
          </a:p>
        </p:txBody>
      </p:sp>
      <p:graphicFrame>
        <p:nvGraphicFramePr>
          <p:cNvPr id="6" name="عنصر نائب للمحتوى 5">
            <a:extLst>
              <a:ext uri="{FF2B5EF4-FFF2-40B4-BE49-F238E27FC236}">
                <a16:creationId xmlns:a16="http://schemas.microsoft.com/office/drawing/2014/main" id="{64E7AEF2-916B-2FAA-FDDB-574375FFE1F3}"/>
              </a:ext>
            </a:extLst>
          </p:cNvPr>
          <p:cNvGraphicFramePr>
            <a:graphicFrameLocks noGrp="1"/>
          </p:cNvGraphicFramePr>
          <p:nvPr>
            <p:ph sz="half" idx="2"/>
            <p:extLst>
              <p:ext uri="{D42A27DB-BD31-4B8C-83A1-F6EECF244321}">
                <p14:modId xmlns:p14="http://schemas.microsoft.com/office/powerpoint/2010/main" val="1707961999"/>
              </p:ext>
            </p:extLst>
          </p:nvPr>
        </p:nvGraphicFramePr>
        <p:xfrm>
          <a:off x="1758315" y="1778000"/>
          <a:ext cx="9667713" cy="3810000"/>
        </p:xfrm>
        <a:graphic>
          <a:graphicData uri="http://schemas.openxmlformats.org/drawingml/2006/table">
            <a:tbl>
              <a:tblPr firstRow="1" firstCol="1" lastRow="1" lastCol="1" bandRow="1" bandCol="1"/>
              <a:tblGrid>
                <a:gridCol w="1931956">
                  <a:extLst>
                    <a:ext uri="{9D8B030D-6E8A-4147-A177-3AD203B41FA5}">
                      <a16:colId xmlns:a16="http://schemas.microsoft.com/office/drawing/2014/main" val="568550477"/>
                    </a:ext>
                  </a:extLst>
                </a:gridCol>
                <a:gridCol w="1933089">
                  <a:extLst>
                    <a:ext uri="{9D8B030D-6E8A-4147-A177-3AD203B41FA5}">
                      <a16:colId xmlns:a16="http://schemas.microsoft.com/office/drawing/2014/main" val="1826888075"/>
                    </a:ext>
                  </a:extLst>
                </a:gridCol>
                <a:gridCol w="1933089">
                  <a:extLst>
                    <a:ext uri="{9D8B030D-6E8A-4147-A177-3AD203B41FA5}">
                      <a16:colId xmlns:a16="http://schemas.microsoft.com/office/drawing/2014/main" val="3518299608"/>
                    </a:ext>
                  </a:extLst>
                </a:gridCol>
                <a:gridCol w="1933089">
                  <a:extLst>
                    <a:ext uri="{9D8B030D-6E8A-4147-A177-3AD203B41FA5}">
                      <a16:colId xmlns:a16="http://schemas.microsoft.com/office/drawing/2014/main" val="2625342478"/>
                    </a:ext>
                  </a:extLst>
                </a:gridCol>
                <a:gridCol w="1936490">
                  <a:extLst>
                    <a:ext uri="{9D8B030D-6E8A-4147-A177-3AD203B41FA5}">
                      <a16:colId xmlns:a16="http://schemas.microsoft.com/office/drawing/2014/main" val="2327589459"/>
                    </a:ext>
                  </a:extLst>
                </a:gridCol>
              </a:tblGrid>
              <a:tr h="762000">
                <a:tc>
                  <a:txBody>
                    <a:bodyPr/>
                    <a:lstStyle/>
                    <a:p>
                      <a:pPr marL="4445" marR="0" algn="ctr">
                        <a:lnSpc>
                          <a:spcPct val="150000"/>
                        </a:lnSpc>
                        <a:spcAft>
                          <a:spcPts val="800"/>
                        </a:spcAft>
                        <a:buNone/>
                      </a:pPr>
                      <a:r>
                        <a:rPr lang="en-US" sz="3200" spc="-10">
                          <a:effectLst/>
                          <a:latin typeface="Times New Roman" panose="02020603050405020304" pitchFamily="18" charset="0"/>
                          <a:ea typeface="Times New Roman" panose="02020603050405020304" pitchFamily="18" charset="0"/>
                          <a:cs typeface="Arial" panose="020B0604020202020204" pitchFamily="34" charset="0"/>
                        </a:rPr>
                        <a:t>Station</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0" algn="ctr">
                        <a:lnSpc>
                          <a:spcPct val="150000"/>
                        </a:lnSpc>
                        <a:spcAft>
                          <a:spcPts val="800"/>
                        </a:spcAft>
                        <a:buNone/>
                      </a:pPr>
                      <a:r>
                        <a:rPr lang="en-US" sz="3200" spc="-25">
                          <a:effectLst/>
                          <a:latin typeface="Times New Roman" panose="02020603050405020304" pitchFamily="18" charset="0"/>
                          <a:ea typeface="Times New Roman" panose="02020603050405020304" pitchFamily="18" charset="0"/>
                          <a:cs typeface="Arial" panose="020B0604020202020204" pitchFamily="34" charset="0"/>
                        </a:rPr>
                        <a:t>B.S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270" algn="ctr">
                        <a:lnSpc>
                          <a:spcPct val="150000"/>
                        </a:lnSpc>
                        <a:spcAft>
                          <a:spcPts val="800"/>
                        </a:spcAft>
                        <a:buNone/>
                      </a:pPr>
                      <a:r>
                        <a:rPr lang="en-US" sz="3200" spc="-25">
                          <a:effectLst/>
                          <a:latin typeface="Times New Roman" panose="02020603050405020304" pitchFamily="18" charset="0"/>
                          <a:ea typeface="Times New Roman" panose="02020603050405020304" pitchFamily="18" charset="0"/>
                          <a:cs typeface="Arial" panose="020B0604020202020204" pitchFamily="34" charset="0"/>
                        </a:rPr>
                        <a:t>H.I</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810" algn="ctr">
                        <a:lnSpc>
                          <a:spcPct val="150000"/>
                        </a:lnSpc>
                        <a:spcAft>
                          <a:spcPts val="800"/>
                        </a:spcAft>
                        <a:buNone/>
                      </a:pPr>
                      <a:r>
                        <a:rPr lang="en-US" sz="3200" spc="-25">
                          <a:effectLst/>
                          <a:latin typeface="Times New Roman" panose="02020603050405020304" pitchFamily="18" charset="0"/>
                          <a:ea typeface="Times New Roman" panose="02020603050405020304" pitchFamily="18" charset="0"/>
                          <a:cs typeface="Arial" panose="020B0604020202020204" pitchFamily="34" charset="0"/>
                        </a:rPr>
                        <a:t>F.S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0" algn="ctr">
                        <a:lnSpc>
                          <a:spcPct val="150000"/>
                        </a:lnSpc>
                        <a:spcAft>
                          <a:spcPts val="800"/>
                        </a:spcAft>
                        <a:buNone/>
                      </a:pPr>
                      <a:r>
                        <a:rPr lang="en-US" sz="3200" spc="-10">
                          <a:effectLst/>
                          <a:latin typeface="Times New Roman" panose="02020603050405020304" pitchFamily="18" charset="0"/>
                          <a:ea typeface="Times New Roman" panose="02020603050405020304" pitchFamily="18" charset="0"/>
                          <a:cs typeface="Arial" panose="020B0604020202020204" pitchFamily="34" charset="0"/>
                        </a:rPr>
                        <a:t>Elev.</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476321"/>
                  </a:ext>
                </a:extLst>
              </a:tr>
              <a:tr h="762000">
                <a:tc>
                  <a:txBody>
                    <a:bodyPr/>
                    <a:lstStyle/>
                    <a:p>
                      <a:pPr marL="4445" marR="0" algn="ctr">
                        <a:lnSpc>
                          <a:spcPct val="150000"/>
                        </a:lnSpc>
                        <a:spcAft>
                          <a:spcPts val="800"/>
                        </a:spcAft>
                        <a:buNone/>
                      </a:pPr>
                      <a:r>
                        <a:rPr lang="en-US" sz="3200" spc="-25">
                          <a:effectLst/>
                          <a:latin typeface="Times New Roman" panose="02020603050405020304" pitchFamily="18" charset="0"/>
                          <a:ea typeface="Times New Roman" panose="02020603050405020304" pitchFamily="18" charset="0"/>
                          <a:cs typeface="Arial" panose="020B0604020202020204" pitchFamily="34" charset="0"/>
                        </a:rPr>
                        <a:t>B.M</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2540" algn="ctr">
                        <a:lnSpc>
                          <a:spcPct val="150000"/>
                        </a:lnSpc>
                        <a:spcAft>
                          <a:spcPts val="800"/>
                        </a:spcAft>
                        <a:buNone/>
                      </a:pPr>
                      <a:r>
                        <a:rPr lang="en-US" sz="3200" spc="-20">
                          <a:effectLst/>
                          <a:latin typeface="Times New Roman" panose="02020603050405020304" pitchFamily="18" charset="0"/>
                          <a:ea typeface="Times New Roman" panose="02020603050405020304" pitchFamily="18" charset="0"/>
                          <a:cs typeface="Arial" panose="020B0604020202020204" pitchFamily="34" charset="0"/>
                        </a:rPr>
                        <a:t>2.156</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lgn="ctr">
                        <a:lnSpc>
                          <a:spcPct val="150000"/>
                        </a:lnSpc>
                        <a:spcAft>
                          <a:spcPts val="800"/>
                        </a:spcAft>
                        <a:buNone/>
                      </a:pPr>
                      <a:r>
                        <a:rPr lang="en-US" sz="3200" spc="-10">
                          <a:effectLst/>
                          <a:latin typeface="Times New Roman" panose="02020603050405020304" pitchFamily="18" charset="0"/>
                          <a:ea typeface="Times New Roman" panose="02020603050405020304" pitchFamily="18" charset="0"/>
                          <a:cs typeface="Arial" panose="020B0604020202020204" pitchFamily="34" charset="0"/>
                        </a:rPr>
                        <a:t>50.733</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5491986"/>
                  </a:ext>
                </a:extLst>
              </a:tr>
              <a:tr h="762000">
                <a:tc>
                  <a:txBody>
                    <a:bodyPr/>
                    <a:lstStyle/>
                    <a:p>
                      <a:pPr marL="346710" marR="0" algn="ctr">
                        <a:lnSpc>
                          <a:spcPct val="150000"/>
                        </a:lnSpc>
                        <a:spcAft>
                          <a:spcPts val="800"/>
                        </a:spcAft>
                        <a:buNone/>
                      </a:pPr>
                      <a:r>
                        <a:rPr lang="en-US" sz="3200">
                          <a:effectLst/>
                          <a:latin typeface="Times New Roman" panose="02020603050405020304" pitchFamily="18" charset="0"/>
                          <a:ea typeface="Times New Roman" panose="02020603050405020304" pitchFamily="18" charset="0"/>
                          <a:cs typeface="Arial" panose="020B0604020202020204" pitchFamily="34" charset="0"/>
                        </a:rPr>
                        <a:t>T.P</a:t>
                      </a:r>
                      <a:r>
                        <a:rPr lang="en-US" sz="32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3200" spc="-60">
                          <a:effectLst/>
                          <a:latin typeface="Times New Roman" panose="02020603050405020304" pitchFamily="18" charset="0"/>
                          <a:ea typeface="Times New Roman" panose="02020603050405020304" pitchFamily="18" charset="0"/>
                          <a:cs typeface="Arial" panose="020B0604020202020204" pitchFamily="34" charset="0"/>
                        </a:rPr>
                        <a:t>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2540" algn="ctr">
                        <a:lnSpc>
                          <a:spcPct val="150000"/>
                        </a:lnSpc>
                        <a:spcAft>
                          <a:spcPts val="800"/>
                        </a:spcAft>
                        <a:buNone/>
                      </a:pPr>
                      <a:r>
                        <a:rPr lang="en-US" sz="3200" spc="-20">
                          <a:effectLst/>
                          <a:latin typeface="Times New Roman" panose="02020603050405020304" pitchFamily="18" charset="0"/>
                          <a:ea typeface="Times New Roman" panose="02020603050405020304" pitchFamily="18" charset="0"/>
                          <a:cs typeface="Arial" panose="020B0604020202020204" pitchFamily="34" charset="0"/>
                        </a:rPr>
                        <a:t>2.887</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810" algn="ctr">
                        <a:lnSpc>
                          <a:spcPct val="150000"/>
                        </a:lnSpc>
                        <a:spcAft>
                          <a:spcPts val="800"/>
                        </a:spcAft>
                        <a:buNone/>
                      </a:pPr>
                      <a:r>
                        <a:rPr lang="en-US" sz="3200" spc="-20">
                          <a:effectLst/>
                          <a:latin typeface="Times New Roman" panose="02020603050405020304" pitchFamily="18" charset="0"/>
                          <a:ea typeface="Times New Roman" panose="02020603050405020304" pitchFamily="18" charset="0"/>
                          <a:cs typeface="Arial" panose="020B0604020202020204" pitchFamily="34" charset="0"/>
                        </a:rPr>
                        <a:t>1.945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520462"/>
                  </a:ext>
                </a:extLst>
              </a:tr>
              <a:tr h="762000">
                <a:tc>
                  <a:txBody>
                    <a:bodyPr/>
                    <a:lstStyle/>
                    <a:p>
                      <a:pPr marL="346710" marR="0" algn="ctr">
                        <a:lnSpc>
                          <a:spcPct val="150000"/>
                        </a:lnSpc>
                        <a:spcAft>
                          <a:spcPts val="800"/>
                        </a:spcAft>
                        <a:buNone/>
                      </a:pPr>
                      <a:r>
                        <a:rPr lang="en-US" sz="3200">
                          <a:effectLst/>
                          <a:latin typeface="Times New Roman" panose="02020603050405020304" pitchFamily="18" charset="0"/>
                          <a:ea typeface="Times New Roman" panose="02020603050405020304" pitchFamily="18" charset="0"/>
                          <a:cs typeface="Arial" panose="020B0604020202020204" pitchFamily="34" charset="0"/>
                        </a:rPr>
                        <a:t>T.P</a:t>
                      </a:r>
                      <a:r>
                        <a:rPr lang="en-US" sz="32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3200" spc="-60">
                          <a:effectLst/>
                          <a:latin typeface="Times New Roman" panose="02020603050405020304" pitchFamily="18" charset="0"/>
                          <a:ea typeface="Times New Roman" panose="02020603050405020304" pitchFamily="18" charset="0"/>
                          <a:cs typeface="Arial" panose="020B0604020202020204" pitchFamily="34" charset="0"/>
                        </a:rPr>
                        <a:t>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2540" algn="ctr">
                        <a:lnSpc>
                          <a:spcPct val="150000"/>
                        </a:lnSpc>
                        <a:spcAft>
                          <a:spcPts val="800"/>
                        </a:spcAft>
                        <a:buNone/>
                      </a:pPr>
                      <a:r>
                        <a:rPr lang="en-US" sz="3200" spc="-20">
                          <a:effectLst/>
                          <a:latin typeface="Times New Roman" panose="02020603050405020304" pitchFamily="18" charset="0"/>
                          <a:ea typeface="Times New Roman" panose="02020603050405020304" pitchFamily="18" charset="0"/>
                          <a:cs typeface="Arial" panose="020B0604020202020204" pitchFamily="34" charset="0"/>
                        </a:rPr>
                        <a:t>0.792</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810" algn="ctr">
                        <a:lnSpc>
                          <a:spcPct val="150000"/>
                        </a:lnSpc>
                        <a:spcAft>
                          <a:spcPts val="800"/>
                        </a:spcAft>
                        <a:buNone/>
                      </a:pPr>
                      <a:r>
                        <a:rPr lang="en-US" sz="3200" spc="-20">
                          <a:effectLst/>
                          <a:latin typeface="Times New Roman" panose="02020603050405020304" pitchFamily="18" charset="0"/>
                          <a:ea typeface="Times New Roman" panose="02020603050405020304" pitchFamily="18" charset="0"/>
                          <a:cs typeface="Arial" panose="020B0604020202020204" pitchFamily="34" charset="0"/>
                        </a:rPr>
                        <a:t>1.985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103243"/>
                  </a:ext>
                </a:extLst>
              </a:tr>
              <a:tr h="762000">
                <a:tc>
                  <a:txBody>
                    <a:bodyPr/>
                    <a:lstStyle/>
                    <a:p>
                      <a:pPr marL="4445" marR="0" algn="ctr">
                        <a:lnSpc>
                          <a:spcPct val="150000"/>
                        </a:lnSpc>
                        <a:spcAft>
                          <a:spcPts val="800"/>
                        </a:spcAft>
                        <a:buNone/>
                      </a:pPr>
                      <a:r>
                        <a:rPr lang="en-US" sz="3200" spc="-50">
                          <a:effectLst/>
                          <a:latin typeface="Times New Roman" panose="02020603050405020304" pitchFamily="18" charset="0"/>
                          <a:ea typeface="Times New Roman" panose="02020603050405020304" pitchFamily="18" charset="0"/>
                          <a:cs typeface="Arial" panose="020B0604020202020204" pitchFamily="34" charset="0"/>
                        </a:rPr>
                        <a:t>P</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810" algn="ctr">
                        <a:lnSpc>
                          <a:spcPct val="150000"/>
                        </a:lnSpc>
                        <a:spcAft>
                          <a:spcPts val="800"/>
                        </a:spcAft>
                        <a:buNone/>
                      </a:pPr>
                      <a:r>
                        <a:rPr lang="en-US" sz="3200" spc="-20">
                          <a:effectLst/>
                          <a:latin typeface="Times New Roman" panose="02020603050405020304" pitchFamily="18" charset="0"/>
                          <a:ea typeface="Times New Roman" panose="02020603050405020304" pitchFamily="18" charset="0"/>
                          <a:cs typeface="Arial" panose="020B0604020202020204" pitchFamily="34" charset="0"/>
                        </a:rPr>
                        <a:t>2.774</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Aft>
                          <a:spcPts val="800"/>
                        </a:spcAft>
                        <a:buNone/>
                      </a:pPr>
                      <a:r>
                        <a:rPr lang="en-US" sz="280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573795"/>
                  </a:ext>
                </a:extLst>
              </a:tr>
            </a:tbl>
          </a:graphicData>
        </a:graphic>
      </p:graphicFrame>
      <p:sp>
        <p:nvSpPr>
          <p:cNvPr id="5" name="عنصر نائب لرقم الشريحة 4">
            <a:extLst>
              <a:ext uri="{FF2B5EF4-FFF2-40B4-BE49-F238E27FC236}">
                <a16:creationId xmlns:a16="http://schemas.microsoft.com/office/drawing/2014/main" id="{0F33D0EC-D5A2-7752-332B-13E4D55ED6D6}"/>
              </a:ext>
            </a:extLst>
          </p:cNvPr>
          <p:cNvSpPr>
            <a:spLocks noGrp="1"/>
          </p:cNvSpPr>
          <p:nvPr>
            <p:ph type="sldNum" sz="quarter" idx="10"/>
          </p:nvPr>
        </p:nvSpPr>
        <p:spPr/>
        <p:txBody>
          <a:bodyPr/>
          <a:lstStyle/>
          <a:p>
            <a:fld id="{48F63A3B-78C7-47BE-AE5E-E10140E04643}" type="slidenum">
              <a:rPr lang="en-US" smtClean="0"/>
              <a:pPr/>
              <a:t>16</a:t>
            </a:fld>
            <a:endParaRPr lang="en-US"/>
          </a:p>
        </p:txBody>
      </p:sp>
    </p:spTree>
    <p:extLst>
      <p:ext uri="{BB962C8B-B14F-4D97-AF65-F5344CB8AC3E}">
        <p14:creationId xmlns:p14="http://schemas.microsoft.com/office/powerpoint/2010/main" val="403455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77D9B7-5A7B-F471-3714-A7E0C5273ABF}"/>
              </a:ext>
            </a:extLst>
          </p:cNvPr>
          <p:cNvSpPr>
            <a:spLocks noGrp="1"/>
          </p:cNvSpPr>
          <p:nvPr>
            <p:ph type="title"/>
          </p:nvPr>
        </p:nvSpPr>
        <p:spPr>
          <a:xfrm>
            <a:off x="977858" y="593374"/>
            <a:ext cx="10511627" cy="1012785"/>
          </a:xfrm>
        </p:spPr>
        <p:txBody>
          <a:bodyPr/>
          <a:lstStyle/>
          <a:p>
            <a:pPr algn="r"/>
            <a:r>
              <a:rPr lang="ar-IQ"/>
              <a:t>الحل</a:t>
            </a:r>
            <a:endParaRPr lang="en-US"/>
          </a:p>
        </p:txBody>
      </p:sp>
      <p:sp>
        <p:nvSpPr>
          <p:cNvPr id="5" name="عنصر نائب لرقم الشريحة 4">
            <a:extLst>
              <a:ext uri="{FF2B5EF4-FFF2-40B4-BE49-F238E27FC236}">
                <a16:creationId xmlns:a16="http://schemas.microsoft.com/office/drawing/2014/main" id="{1DF96657-F8CE-B7DF-FC26-F3113D7FED17}"/>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17</a:t>
            </a:fld>
            <a:endParaRPr lang="en-US"/>
          </a:p>
        </p:txBody>
      </p:sp>
      <p:graphicFrame>
        <p:nvGraphicFramePr>
          <p:cNvPr id="6" name="عنصر نائب للمحتوى 5">
            <a:extLst>
              <a:ext uri="{FF2B5EF4-FFF2-40B4-BE49-F238E27FC236}">
                <a16:creationId xmlns:a16="http://schemas.microsoft.com/office/drawing/2014/main" id="{E1E38524-9EC2-827A-CFD6-4A6EC3BB8638}"/>
              </a:ext>
            </a:extLst>
          </p:cNvPr>
          <p:cNvGraphicFramePr>
            <a:graphicFrameLocks noGrp="1"/>
          </p:cNvGraphicFramePr>
          <p:nvPr>
            <p:ph sz="quarter" idx="4"/>
            <p:extLst>
              <p:ext uri="{D42A27DB-BD31-4B8C-83A1-F6EECF244321}">
                <p14:modId xmlns:p14="http://schemas.microsoft.com/office/powerpoint/2010/main" val="1397815220"/>
              </p:ext>
            </p:extLst>
          </p:nvPr>
        </p:nvGraphicFramePr>
        <p:xfrm>
          <a:off x="3110260" y="1960467"/>
          <a:ext cx="8379225" cy="4539655"/>
        </p:xfrm>
        <a:graphic>
          <a:graphicData uri="http://schemas.openxmlformats.org/drawingml/2006/table">
            <a:tbl>
              <a:tblPr rtl="1" firstRow="1" firstCol="1" lastRow="1" lastCol="1" bandRow="1" bandCol="1">
                <a:tableStyleId>{0E3FDE45-AF77-4B5C-9715-49D594BDF05E}</a:tableStyleId>
              </a:tblPr>
              <a:tblGrid>
                <a:gridCol w="2850727">
                  <a:extLst>
                    <a:ext uri="{9D8B030D-6E8A-4147-A177-3AD203B41FA5}">
                      <a16:colId xmlns:a16="http://schemas.microsoft.com/office/drawing/2014/main" val="1365482110"/>
                    </a:ext>
                  </a:extLst>
                </a:gridCol>
                <a:gridCol w="1754854">
                  <a:extLst>
                    <a:ext uri="{9D8B030D-6E8A-4147-A177-3AD203B41FA5}">
                      <a16:colId xmlns:a16="http://schemas.microsoft.com/office/drawing/2014/main" val="3095355027"/>
                    </a:ext>
                  </a:extLst>
                </a:gridCol>
                <a:gridCol w="2014498">
                  <a:extLst>
                    <a:ext uri="{9D8B030D-6E8A-4147-A177-3AD203B41FA5}">
                      <a16:colId xmlns:a16="http://schemas.microsoft.com/office/drawing/2014/main" val="2792739133"/>
                    </a:ext>
                  </a:extLst>
                </a:gridCol>
                <a:gridCol w="1759146">
                  <a:extLst>
                    <a:ext uri="{9D8B030D-6E8A-4147-A177-3AD203B41FA5}">
                      <a16:colId xmlns:a16="http://schemas.microsoft.com/office/drawing/2014/main" val="2205995327"/>
                    </a:ext>
                  </a:extLst>
                </a:gridCol>
              </a:tblGrid>
              <a:tr h="808067">
                <a:tc>
                  <a:txBody>
                    <a:bodyPr/>
                    <a:lstStyle/>
                    <a:p>
                      <a:pPr marL="4445" marR="0" algn="ctr">
                        <a:lnSpc>
                          <a:spcPct val="150000"/>
                        </a:lnSpc>
                        <a:spcAft>
                          <a:spcPts val="800"/>
                        </a:spcAft>
                        <a:buNone/>
                      </a:pPr>
                      <a:r>
                        <a:rPr lang="en-US" sz="3300" b="1" cap="none" spc="0">
                          <a:solidFill>
                            <a:schemeClr val="tx1"/>
                          </a:solidFill>
                          <a:effectLst/>
                        </a:rPr>
                        <a:t>Station</a:t>
                      </a:r>
                      <a:endParaRPr lang="en-US" sz="33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0" algn="l">
                        <a:lnSpc>
                          <a:spcPct val="150000"/>
                        </a:lnSpc>
                        <a:spcAft>
                          <a:spcPts val="800"/>
                        </a:spcAft>
                        <a:buNone/>
                      </a:pPr>
                      <a:r>
                        <a:rPr lang="en-US" sz="3300" b="1" cap="none" spc="0">
                          <a:solidFill>
                            <a:schemeClr val="tx1"/>
                          </a:solidFill>
                          <a:effectLst/>
                        </a:rPr>
                        <a:t>Elev.</a:t>
                      </a:r>
                      <a:endParaRPr lang="en-US" sz="33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270" algn="ctr">
                        <a:lnSpc>
                          <a:spcPct val="150000"/>
                        </a:lnSpc>
                        <a:spcAft>
                          <a:spcPts val="800"/>
                        </a:spcAft>
                        <a:buNone/>
                      </a:pPr>
                      <a:r>
                        <a:rPr lang="en-US" sz="3300" b="1" cap="none" spc="0">
                          <a:solidFill>
                            <a:schemeClr val="tx1"/>
                          </a:solidFill>
                          <a:effectLst/>
                        </a:rPr>
                        <a:t>H.I</a:t>
                      </a:r>
                      <a:endParaRPr lang="en-US" sz="33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810" algn="ctr">
                        <a:lnSpc>
                          <a:spcPct val="150000"/>
                        </a:lnSpc>
                        <a:spcAft>
                          <a:spcPts val="800"/>
                        </a:spcAft>
                        <a:buNone/>
                      </a:pPr>
                      <a:r>
                        <a:rPr lang="en-US" sz="3300" b="1" cap="none" spc="0">
                          <a:solidFill>
                            <a:schemeClr val="tx1"/>
                          </a:solidFill>
                          <a:effectLst/>
                        </a:rPr>
                        <a:t>F.S</a:t>
                      </a:r>
                      <a:endParaRPr lang="en-US" sz="33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863988"/>
                  </a:ext>
                </a:extLst>
              </a:tr>
              <a:tr h="789234">
                <a:tc>
                  <a:txBody>
                    <a:bodyPr/>
                    <a:lstStyle/>
                    <a:p>
                      <a:pPr marL="4445" marR="0" algn="ctr">
                        <a:lnSpc>
                          <a:spcPct val="150000"/>
                        </a:lnSpc>
                        <a:spcAft>
                          <a:spcPts val="800"/>
                        </a:spcAft>
                        <a:buNone/>
                      </a:pPr>
                      <a:r>
                        <a:rPr lang="en-US" sz="2500" b="1" cap="none" spc="0">
                          <a:solidFill>
                            <a:schemeClr val="tx1"/>
                          </a:solidFill>
                          <a:effectLst/>
                        </a:rPr>
                        <a:t>B.M</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35" algn="l">
                        <a:lnSpc>
                          <a:spcPct val="150000"/>
                        </a:lnSpc>
                        <a:spcAft>
                          <a:spcPts val="800"/>
                        </a:spcAft>
                        <a:buNone/>
                      </a:pPr>
                      <a:r>
                        <a:rPr lang="en-US" sz="2500" b="1" cap="none" spc="0">
                          <a:solidFill>
                            <a:schemeClr val="tx1"/>
                          </a:solidFill>
                          <a:effectLst/>
                        </a:rPr>
                        <a:t>50.733</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175" algn="ctr">
                        <a:lnSpc>
                          <a:spcPct val="150000"/>
                        </a:lnSpc>
                        <a:spcAft>
                          <a:spcPts val="800"/>
                        </a:spcAft>
                        <a:buNone/>
                      </a:pPr>
                      <a:r>
                        <a:rPr lang="en-US" sz="2800" cap="none" spc="0">
                          <a:solidFill>
                            <a:schemeClr val="tx1"/>
                          </a:solidFill>
                          <a:effectLst/>
                        </a:rPr>
                        <a:t>52.889</a:t>
                      </a:r>
                      <a:endParaRPr lang="en-US" sz="28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Aft>
                          <a:spcPts val="800"/>
                        </a:spcAft>
                        <a:buNone/>
                      </a:pPr>
                      <a:r>
                        <a:rPr lang="en-US" sz="2500" cap="none" spc="0">
                          <a:solidFill>
                            <a:schemeClr val="tx1"/>
                          </a:solidFill>
                          <a:effectLst/>
                        </a:rPr>
                        <a:t> </a:t>
                      </a:r>
                      <a:endParaRPr lang="en-US" sz="25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891739"/>
                  </a:ext>
                </a:extLst>
              </a:tr>
              <a:tr h="781012">
                <a:tc>
                  <a:txBody>
                    <a:bodyPr/>
                    <a:lstStyle/>
                    <a:p>
                      <a:pPr marL="346710" marR="0" algn="ctr">
                        <a:lnSpc>
                          <a:spcPct val="150000"/>
                        </a:lnSpc>
                        <a:spcAft>
                          <a:spcPts val="800"/>
                        </a:spcAft>
                        <a:buNone/>
                      </a:pPr>
                      <a:r>
                        <a:rPr lang="en-US" sz="2500" b="1" cap="none" spc="0">
                          <a:solidFill>
                            <a:schemeClr val="tx1"/>
                          </a:solidFill>
                          <a:effectLst/>
                        </a:rPr>
                        <a:t>T.P 1</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35" algn="l">
                        <a:lnSpc>
                          <a:spcPct val="150000"/>
                        </a:lnSpc>
                        <a:spcAft>
                          <a:spcPts val="800"/>
                        </a:spcAft>
                        <a:buNone/>
                      </a:pPr>
                      <a:r>
                        <a:rPr lang="en-US" sz="2500" b="1" cap="none" spc="0">
                          <a:solidFill>
                            <a:schemeClr val="tx1"/>
                          </a:solidFill>
                          <a:effectLst/>
                        </a:rPr>
                        <a:t>50.944</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175" algn="ctr">
                        <a:lnSpc>
                          <a:spcPct val="150000"/>
                        </a:lnSpc>
                        <a:spcAft>
                          <a:spcPts val="800"/>
                        </a:spcAft>
                        <a:buNone/>
                      </a:pPr>
                      <a:r>
                        <a:rPr lang="en-US" sz="2800" cap="none" spc="0">
                          <a:solidFill>
                            <a:schemeClr val="tx1"/>
                          </a:solidFill>
                          <a:effectLst/>
                        </a:rPr>
                        <a:t>53.831</a:t>
                      </a:r>
                      <a:endParaRPr lang="en-US" sz="28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810" algn="ctr">
                        <a:lnSpc>
                          <a:spcPct val="150000"/>
                        </a:lnSpc>
                        <a:spcAft>
                          <a:spcPts val="800"/>
                        </a:spcAft>
                        <a:buNone/>
                      </a:pPr>
                      <a:r>
                        <a:rPr lang="en-US" sz="2500" b="1" cap="none" spc="0">
                          <a:solidFill>
                            <a:schemeClr val="tx1"/>
                          </a:solidFill>
                          <a:effectLst/>
                        </a:rPr>
                        <a:t>1.945</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82471"/>
                  </a:ext>
                </a:extLst>
              </a:tr>
              <a:tr h="781012">
                <a:tc>
                  <a:txBody>
                    <a:bodyPr/>
                    <a:lstStyle/>
                    <a:p>
                      <a:pPr marL="346710" marR="0" algn="ctr">
                        <a:lnSpc>
                          <a:spcPct val="150000"/>
                        </a:lnSpc>
                        <a:spcAft>
                          <a:spcPts val="800"/>
                        </a:spcAft>
                        <a:buNone/>
                      </a:pPr>
                      <a:r>
                        <a:rPr lang="en-US" sz="2500" b="1" cap="none" spc="0">
                          <a:solidFill>
                            <a:schemeClr val="tx1"/>
                          </a:solidFill>
                          <a:effectLst/>
                        </a:rPr>
                        <a:t>T.P 2</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35" algn="l">
                        <a:lnSpc>
                          <a:spcPct val="150000"/>
                        </a:lnSpc>
                        <a:spcAft>
                          <a:spcPts val="800"/>
                        </a:spcAft>
                        <a:buNone/>
                      </a:pPr>
                      <a:r>
                        <a:rPr lang="en-US" sz="2500" b="1" cap="none" spc="0">
                          <a:solidFill>
                            <a:schemeClr val="tx1"/>
                          </a:solidFill>
                          <a:effectLst/>
                        </a:rPr>
                        <a:t>51.846</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175" algn="ctr">
                        <a:lnSpc>
                          <a:spcPct val="150000"/>
                        </a:lnSpc>
                        <a:spcAft>
                          <a:spcPts val="800"/>
                        </a:spcAft>
                        <a:buNone/>
                      </a:pPr>
                      <a:r>
                        <a:rPr lang="en-US" sz="2800" cap="none" spc="0">
                          <a:solidFill>
                            <a:schemeClr val="tx1"/>
                          </a:solidFill>
                          <a:effectLst/>
                        </a:rPr>
                        <a:t>52.638</a:t>
                      </a:r>
                      <a:endParaRPr lang="en-US" sz="28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810" algn="ctr">
                        <a:lnSpc>
                          <a:spcPct val="150000"/>
                        </a:lnSpc>
                        <a:spcAft>
                          <a:spcPts val="800"/>
                        </a:spcAft>
                        <a:buNone/>
                      </a:pPr>
                      <a:r>
                        <a:rPr lang="en-US" sz="2500" b="1" cap="none" spc="0">
                          <a:solidFill>
                            <a:schemeClr val="tx1"/>
                          </a:solidFill>
                          <a:effectLst/>
                        </a:rPr>
                        <a:t>1.985</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904224"/>
                  </a:ext>
                </a:extLst>
              </a:tr>
              <a:tr h="789234">
                <a:tc>
                  <a:txBody>
                    <a:bodyPr/>
                    <a:lstStyle/>
                    <a:p>
                      <a:pPr marL="4445" marR="0" algn="ctr">
                        <a:lnSpc>
                          <a:spcPct val="150000"/>
                        </a:lnSpc>
                        <a:spcAft>
                          <a:spcPts val="800"/>
                        </a:spcAft>
                        <a:buNone/>
                      </a:pPr>
                      <a:r>
                        <a:rPr lang="en-US" sz="2500" b="1" cap="none" spc="0">
                          <a:solidFill>
                            <a:schemeClr val="tx1"/>
                          </a:solidFill>
                          <a:effectLst/>
                        </a:rPr>
                        <a:t>P</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35" algn="l">
                        <a:lnSpc>
                          <a:spcPct val="150000"/>
                        </a:lnSpc>
                        <a:spcAft>
                          <a:spcPts val="800"/>
                        </a:spcAft>
                        <a:buNone/>
                      </a:pPr>
                      <a:r>
                        <a:rPr lang="en-US" sz="2500" b="1" cap="none" spc="0">
                          <a:solidFill>
                            <a:schemeClr val="tx1"/>
                          </a:solidFill>
                          <a:effectLst/>
                        </a:rPr>
                        <a:t>49.864</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Aft>
                          <a:spcPts val="800"/>
                        </a:spcAft>
                        <a:buNone/>
                      </a:pPr>
                      <a:r>
                        <a:rPr lang="en-US" sz="2500" b="1" cap="none" spc="0">
                          <a:solidFill>
                            <a:schemeClr val="tx1"/>
                          </a:solidFill>
                          <a:effectLst/>
                        </a:rPr>
                        <a:t> </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3810" algn="ctr">
                        <a:lnSpc>
                          <a:spcPct val="150000"/>
                        </a:lnSpc>
                        <a:spcAft>
                          <a:spcPts val="800"/>
                        </a:spcAft>
                        <a:buNone/>
                      </a:pPr>
                      <a:r>
                        <a:rPr lang="en-US" sz="2500" b="1" cap="none" spc="0">
                          <a:solidFill>
                            <a:schemeClr val="tx1"/>
                          </a:solidFill>
                          <a:effectLst/>
                        </a:rPr>
                        <a:t>2.774</a:t>
                      </a:r>
                      <a:endParaRPr lang="en-US" sz="25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33683" marR="0" marT="38195" marB="2864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649043"/>
                  </a:ext>
                </a:extLst>
              </a:tr>
            </a:tbl>
          </a:graphicData>
        </a:graphic>
      </p:graphicFrame>
      <p:graphicFrame>
        <p:nvGraphicFramePr>
          <p:cNvPr id="7" name="جدول 6">
            <a:extLst>
              <a:ext uri="{FF2B5EF4-FFF2-40B4-BE49-F238E27FC236}">
                <a16:creationId xmlns:a16="http://schemas.microsoft.com/office/drawing/2014/main" id="{0FD2CFDD-7D5E-C843-0C93-F38761BB0A2B}"/>
              </a:ext>
            </a:extLst>
          </p:cNvPr>
          <p:cNvGraphicFramePr>
            <a:graphicFrameLocks noGrp="1"/>
          </p:cNvGraphicFramePr>
          <p:nvPr>
            <p:extLst>
              <p:ext uri="{D42A27DB-BD31-4B8C-83A1-F6EECF244321}">
                <p14:modId xmlns:p14="http://schemas.microsoft.com/office/powerpoint/2010/main" val="6235849"/>
              </p:ext>
            </p:extLst>
          </p:nvPr>
        </p:nvGraphicFramePr>
        <p:xfrm>
          <a:off x="1177171" y="1968570"/>
          <a:ext cx="1933089" cy="4539655"/>
        </p:xfrm>
        <a:graphic>
          <a:graphicData uri="http://schemas.openxmlformats.org/drawingml/2006/table">
            <a:tbl>
              <a:tblPr firstRow="1" firstCol="1" lastRow="1" lastCol="1" bandRow="1" bandCol="1"/>
              <a:tblGrid>
                <a:gridCol w="1933089">
                  <a:extLst>
                    <a:ext uri="{9D8B030D-6E8A-4147-A177-3AD203B41FA5}">
                      <a16:colId xmlns:a16="http://schemas.microsoft.com/office/drawing/2014/main" val="3162553139"/>
                    </a:ext>
                  </a:extLst>
                </a:gridCol>
              </a:tblGrid>
              <a:tr h="1071100">
                <a:tc>
                  <a:txBody>
                    <a:bodyPr/>
                    <a:lstStyle/>
                    <a:p>
                      <a:pPr marL="6350" marR="0" algn="ctr">
                        <a:lnSpc>
                          <a:spcPct val="150000"/>
                        </a:lnSpc>
                        <a:spcAft>
                          <a:spcPts val="800"/>
                        </a:spcAft>
                        <a:buNone/>
                      </a:pPr>
                      <a:r>
                        <a:rPr lang="en-US" sz="3200" b="1" spc="-25">
                          <a:effectLst/>
                          <a:latin typeface="Times New Roman" panose="02020603050405020304" pitchFamily="18" charset="0"/>
                          <a:ea typeface="Times New Roman" panose="02020603050405020304" pitchFamily="18" charset="0"/>
                          <a:cs typeface="Arial" panose="020B0604020202020204" pitchFamily="34" charset="0"/>
                        </a:rPr>
                        <a:t>B.S</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2380975"/>
                  </a:ext>
                </a:extLst>
              </a:tr>
              <a:tr h="860834">
                <a:tc>
                  <a:txBody>
                    <a:bodyPr/>
                    <a:lstStyle/>
                    <a:p>
                      <a:pPr marL="6350" marR="2540" algn="ctr">
                        <a:lnSpc>
                          <a:spcPct val="150000"/>
                        </a:lnSpc>
                        <a:spcAft>
                          <a:spcPts val="800"/>
                        </a:spcAft>
                        <a:buNone/>
                      </a:pPr>
                      <a:r>
                        <a:rPr lang="en-US" sz="3200" b="1" spc="-20">
                          <a:effectLst/>
                          <a:latin typeface="Times New Roman" panose="02020603050405020304" pitchFamily="18" charset="0"/>
                          <a:ea typeface="Times New Roman" panose="02020603050405020304" pitchFamily="18" charset="0"/>
                          <a:cs typeface="Arial" panose="020B0604020202020204" pitchFamily="34" charset="0"/>
                        </a:rPr>
                        <a:t>2.156</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7762732"/>
                  </a:ext>
                </a:extLst>
              </a:tr>
              <a:tr h="887734">
                <a:tc>
                  <a:txBody>
                    <a:bodyPr/>
                    <a:lstStyle/>
                    <a:p>
                      <a:pPr marL="6350" marR="2540" algn="ctr">
                        <a:lnSpc>
                          <a:spcPct val="150000"/>
                        </a:lnSpc>
                        <a:spcAft>
                          <a:spcPts val="800"/>
                        </a:spcAft>
                        <a:buNone/>
                      </a:pPr>
                      <a:r>
                        <a:rPr lang="en-US" sz="3200" b="1" spc="-20">
                          <a:effectLst/>
                          <a:latin typeface="Times New Roman" panose="02020603050405020304" pitchFamily="18" charset="0"/>
                          <a:ea typeface="Times New Roman" panose="02020603050405020304" pitchFamily="18" charset="0"/>
                          <a:cs typeface="Arial" panose="020B0604020202020204" pitchFamily="34" charset="0"/>
                        </a:rPr>
                        <a:t>2.887</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581259"/>
                  </a:ext>
                </a:extLst>
              </a:tr>
              <a:tr h="912956">
                <a:tc>
                  <a:txBody>
                    <a:bodyPr/>
                    <a:lstStyle/>
                    <a:p>
                      <a:pPr marL="6350" marR="2540" algn="ctr">
                        <a:lnSpc>
                          <a:spcPct val="150000"/>
                        </a:lnSpc>
                        <a:spcAft>
                          <a:spcPts val="800"/>
                        </a:spcAft>
                        <a:buNone/>
                      </a:pPr>
                      <a:r>
                        <a:rPr lang="en-US" sz="3200" b="1" spc="-20">
                          <a:effectLst/>
                          <a:latin typeface="Times New Roman" panose="02020603050405020304" pitchFamily="18" charset="0"/>
                          <a:ea typeface="Times New Roman" panose="02020603050405020304" pitchFamily="18" charset="0"/>
                          <a:cs typeface="Arial" panose="020B0604020202020204" pitchFamily="34" charset="0"/>
                        </a:rPr>
                        <a:t>0.792</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7171685"/>
                  </a:ext>
                </a:extLst>
              </a:tr>
              <a:tr h="807031">
                <a:tc>
                  <a:txBody>
                    <a:bodyPr/>
                    <a:lstStyle/>
                    <a:p>
                      <a:pPr marL="0" marR="0" algn="ctr">
                        <a:lnSpc>
                          <a:spcPct val="150000"/>
                        </a:lnSpc>
                        <a:spcAft>
                          <a:spcPts val="800"/>
                        </a:spcAft>
                        <a:buNone/>
                      </a:pPr>
                      <a:r>
                        <a:rPr lang="en-US" sz="2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844408"/>
                  </a:ext>
                </a:extLst>
              </a:tr>
            </a:tbl>
          </a:graphicData>
        </a:graphic>
      </p:graphicFrame>
    </p:spTree>
    <p:extLst>
      <p:ext uri="{BB962C8B-B14F-4D97-AF65-F5344CB8AC3E}">
        <p14:creationId xmlns:p14="http://schemas.microsoft.com/office/powerpoint/2010/main" val="205550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C7575-6B12-165C-1B09-014EE21F5907}"/>
              </a:ext>
            </a:extLst>
          </p:cNvPr>
          <p:cNvSpPr>
            <a:spLocks noGrp="1"/>
          </p:cNvSpPr>
          <p:nvPr>
            <p:ph type="title"/>
          </p:nvPr>
        </p:nvSpPr>
        <p:spPr>
          <a:xfrm>
            <a:off x="914400" y="491216"/>
            <a:ext cx="10511627" cy="1012785"/>
          </a:xfrm>
        </p:spPr>
        <p:txBody>
          <a:bodyPr/>
          <a:lstStyle/>
          <a:p>
            <a:r>
              <a:rPr lang="ar-IQ"/>
              <a:t>نشاط جماعي /3 دقائق</a:t>
            </a:r>
            <a:endParaRPr lang="en-US"/>
          </a:p>
        </p:txBody>
      </p:sp>
      <p:sp>
        <p:nvSpPr>
          <p:cNvPr id="3" name="عنصر نائب للمحتوى 2">
            <a:extLst>
              <a:ext uri="{FF2B5EF4-FFF2-40B4-BE49-F238E27FC236}">
                <a16:creationId xmlns:a16="http://schemas.microsoft.com/office/drawing/2014/main" id="{0699ABFE-297A-F2AB-7013-F55B3D055CB6}"/>
              </a:ext>
            </a:extLst>
          </p:cNvPr>
          <p:cNvSpPr>
            <a:spLocks noGrp="1"/>
          </p:cNvSpPr>
          <p:nvPr>
            <p:ph sz="quarter" idx="4"/>
          </p:nvPr>
        </p:nvSpPr>
        <p:spPr>
          <a:xfrm>
            <a:off x="914400" y="2057401"/>
            <a:ext cx="10511627" cy="4207224"/>
          </a:xfrm>
        </p:spPr>
        <p:txBody>
          <a:bodyPr>
            <a:normAutofit/>
          </a:bodyPr>
          <a:lstStyle/>
          <a:p>
            <a:pPr marL="0" indent="0" algn="r" rtl="1">
              <a:buNone/>
            </a:pPr>
            <a:r>
              <a:rPr lang="ar-IQ" sz="2800"/>
              <a:t>احسب منسوب نقطة </a:t>
            </a:r>
            <a:r>
              <a:rPr lang="en-US" sz="2800"/>
              <a:t>B</a:t>
            </a:r>
            <a:r>
              <a:rPr lang="ar-IQ" sz="2800"/>
              <a:t> اذا كان</a:t>
            </a:r>
            <a:r>
              <a:rPr lang="en-US" sz="2800"/>
              <a:t>elevB.M(A) = 100.00m</a:t>
            </a:r>
            <a:endParaRPr lang="ar-IQ" sz="2800"/>
          </a:p>
          <a:p>
            <a:pPr marL="0" indent="0" algn="r">
              <a:buNone/>
            </a:pPr>
            <a:r>
              <a:rPr lang="en-US" sz="2800"/>
              <a:t>B.S = 2.30m</a:t>
            </a:r>
          </a:p>
          <a:p>
            <a:pPr marL="0" indent="0" algn="r">
              <a:buNone/>
            </a:pPr>
            <a:r>
              <a:rPr lang="en-US" sz="2800"/>
              <a:t>F.S = 1.75m</a:t>
            </a:r>
          </a:p>
        </p:txBody>
      </p:sp>
      <p:sp>
        <p:nvSpPr>
          <p:cNvPr id="4" name="عنصر نائب لرقم الشريحة 3">
            <a:extLst>
              <a:ext uri="{FF2B5EF4-FFF2-40B4-BE49-F238E27FC236}">
                <a16:creationId xmlns:a16="http://schemas.microsoft.com/office/drawing/2014/main" id="{C741E6BC-E9EE-BE66-AD15-77D0EB861371}"/>
              </a:ext>
            </a:extLst>
          </p:cNvPr>
          <p:cNvSpPr>
            <a:spLocks noGrp="1"/>
          </p:cNvSpPr>
          <p:nvPr>
            <p:ph type="sldNum" sz="quarter" idx="10"/>
          </p:nvPr>
        </p:nvSpPr>
        <p:spPr/>
        <p:txBody>
          <a:bodyPr/>
          <a:lstStyle/>
          <a:p>
            <a:fld id="{48F63A3B-78C7-47BE-AE5E-E10140E04643}" type="slidenum">
              <a:rPr lang="en-US" smtClean="0"/>
              <a:pPr/>
              <a:t>18</a:t>
            </a:fld>
            <a:endParaRPr lang="en-US"/>
          </a:p>
        </p:txBody>
      </p:sp>
    </p:spTree>
    <p:extLst>
      <p:ext uri="{BB962C8B-B14F-4D97-AF65-F5344CB8AC3E}">
        <p14:creationId xmlns:p14="http://schemas.microsoft.com/office/powerpoint/2010/main" val="269702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10149A-E952-F23D-450D-3E626FC933E3}"/>
              </a:ext>
            </a:extLst>
          </p:cNvPr>
          <p:cNvSpPr>
            <a:spLocks noGrp="1"/>
          </p:cNvSpPr>
          <p:nvPr>
            <p:ph type="title"/>
          </p:nvPr>
        </p:nvSpPr>
        <p:spPr/>
        <p:txBody>
          <a:bodyPr/>
          <a:lstStyle/>
          <a:p>
            <a:r>
              <a:rPr lang="ar-IQ"/>
              <a:t>التقويم والتغذية الراجعة</a:t>
            </a:r>
            <a:endParaRPr lang="en-US"/>
          </a:p>
        </p:txBody>
      </p:sp>
      <p:sp>
        <p:nvSpPr>
          <p:cNvPr id="3" name="عنصر نائب للمحتوى 2">
            <a:extLst>
              <a:ext uri="{FF2B5EF4-FFF2-40B4-BE49-F238E27FC236}">
                <a16:creationId xmlns:a16="http://schemas.microsoft.com/office/drawing/2014/main" id="{B0310B92-055C-6A4A-F0F4-019EA878BB86}"/>
              </a:ext>
            </a:extLst>
          </p:cNvPr>
          <p:cNvSpPr>
            <a:spLocks noGrp="1"/>
          </p:cNvSpPr>
          <p:nvPr>
            <p:ph sz="quarter" idx="4"/>
          </p:nvPr>
        </p:nvSpPr>
        <p:spPr/>
        <p:txBody>
          <a:bodyPr>
            <a:normAutofit/>
          </a:bodyPr>
          <a:lstStyle/>
          <a:p>
            <a:pPr marL="0" indent="0" algn="r">
              <a:buNone/>
            </a:pPr>
            <a:r>
              <a:rPr lang="ar-IQ" sz="3200"/>
              <a:t>ماهي اول قراءة للجهاز</a:t>
            </a:r>
          </a:p>
          <a:p>
            <a:pPr marL="0" indent="0" algn="r" rtl="1">
              <a:buNone/>
            </a:pPr>
            <a:r>
              <a:rPr lang="ar-IQ" sz="3200"/>
              <a:t>هل من الضروري عند البدء بلتسوية وجود </a:t>
            </a:r>
            <a:r>
              <a:rPr lang="en-US" sz="3200"/>
              <a:t>BM</a:t>
            </a:r>
          </a:p>
          <a:p>
            <a:pPr marL="0" indent="0" algn="r" rtl="1">
              <a:buNone/>
            </a:pPr>
            <a:r>
              <a:rPr lang="ar-IQ" sz="3200"/>
              <a:t>ماهو ال</a:t>
            </a:r>
            <a:r>
              <a:rPr lang="en-US" sz="3200"/>
              <a:t>datum</a:t>
            </a:r>
          </a:p>
        </p:txBody>
      </p:sp>
      <p:sp>
        <p:nvSpPr>
          <p:cNvPr id="4" name="عنصر نائب لرقم الشريحة 3">
            <a:extLst>
              <a:ext uri="{FF2B5EF4-FFF2-40B4-BE49-F238E27FC236}">
                <a16:creationId xmlns:a16="http://schemas.microsoft.com/office/drawing/2014/main" id="{3978F107-D4A2-CB5D-08E5-2F8DDCB36D50}"/>
              </a:ext>
            </a:extLst>
          </p:cNvPr>
          <p:cNvSpPr>
            <a:spLocks noGrp="1"/>
          </p:cNvSpPr>
          <p:nvPr>
            <p:ph type="sldNum" sz="quarter" idx="10"/>
          </p:nvPr>
        </p:nvSpPr>
        <p:spPr/>
        <p:txBody>
          <a:bodyPr/>
          <a:lstStyle/>
          <a:p>
            <a:fld id="{48F63A3B-78C7-47BE-AE5E-E10140E04643}" type="slidenum">
              <a:rPr lang="en-US" smtClean="0"/>
              <a:pPr/>
              <a:t>19</a:t>
            </a:fld>
            <a:endParaRPr lang="en-US"/>
          </a:p>
        </p:txBody>
      </p:sp>
    </p:spTree>
    <p:extLst>
      <p:ext uri="{BB962C8B-B14F-4D97-AF65-F5344CB8AC3E}">
        <p14:creationId xmlns:p14="http://schemas.microsoft.com/office/powerpoint/2010/main" val="258412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2789E6-67C7-C87E-06EF-41156964AE1A}"/>
              </a:ext>
            </a:extLst>
          </p:cNvPr>
          <p:cNvSpPr>
            <a:spLocks noGrp="1"/>
          </p:cNvSpPr>
          <p:nvPr>
            <p:ph type="title"/>
          </p:nvPr>
        </p:nvSpPr>
        <p:spPr>
          <a:xfrm>
            <a:off x="2133600" y="-32656"/>
            <a:ext cx="5094973" cy="802678"/>
          </a:xfrm>
        </p:spPr>
        <p:txBody>
          <a:bodyPr/>
          <a:lstStyle/>
          <a:p>
            <a:r>
              <a:rPr lang="ar-IQ"/>
              <a:t>الحقيبة التدريسية</a:t>
            </a:r>
            <a:endParaRPr lang="en-US"/>
          </a:p>
        </p:txBody>
      </p:sp>
      <p:sp>
        <p:nvSpPr>
          <p:cNvPr id="4" name="عنصر نائب لرقم الشريحة 3">
            <a:extLst>
              <a:ext uri="{FF2B5EF4-FFF2-40B4-BE49-F238E27FC236}">
                <a16:creationId xmlns:a16="http://schemas.microsoft.com/office/drawing/2014/main" id="{420760D4-3638-0924-157B-81195F6FD719}"/>
              </a:ext>
            </a:extLst>
          </p:cNvPr>
          <p:cNvSpPr>
            <a:spLocks noGrp="1"/>
          </p:cNvSpPr>
          <p:nvPr>
            <p:ph type="sldNum" sz="quarter" idx="10"/>
          </p:nvPr>
        </p:nvSpPr>
        <p:spPr/>
        <p:txBody>
          <a:bodyPr/>
          <a:lstStyle/>
          <a:p>
            <a:fld id="{48F63A3B-78C7-47BE-AE5E-E10140E04643}" type="slidenum">
              <a:rPr lang="en-US" smtClean="0"/>
              <a:pPr/>
              <a:t>2</a:t>
            </a:fld>
            <a:endParaRPr lang="en-US"/>
          </a:p>
        </p:txBody>
      </p:sp>
      <p:graphicFrame>
        <p:nvGraphicFramePr>
          <p:cNvPr id="3" name="Table 6">
            <a:extLst>
              <a:ext uri="{FF2B5EF4-FFF2-40B4-BE49-F238E27FC236}">
                <a16:creationId xmlns:a16="http://schemas.microsoft.com/office/drawing/2014/main" id="{9484D22A-D9AF-2368-B403-1B74BFED5555}"/>
              </a:ext>
            </a:extLst>
          </p:cNvPr>
          <p:cNvGraphicFramePr>
            <a:graphicFrameLocks/>
          </p:cNvGraphicFramePr>
          <p:nvPr>
            <p:extLst>
              <p:ext uri="{D42A27DB-BD31-4B8C-83A1-F6EECF244321}">
                <p14:modId xmlns:p14="http://schemas.microsoft.com/office/powerpoint/2010/main" val="357325332"/>
              </p:ext>
            </p:extLst>
          </p:nvPr>
        </p:nvGraphicFramePr>
        <p:xfrm>
          <a:off x="261199" y="796562"/>
          <a:ext cx="6471754" cy="5264875"/>
        </p:xfrm>
        <a:graphic>
          <a:graphicData uri="http://schemas.openxmlformats.org/drawingml/2006/table">
            <a:tbl>
              <a:tblPr firstRow="1" bandRow="1">
                <a:tableStyleId>{F2DE63D5-997A-4646-A377-4702673A728D}</a:tableStyleId>
              </a:tblPr>
              <a:tblGrid>
                <a:gridCol w="3996911">
                  <a:extLst>
                    <a:ext uri="{9D8B030D-6E8A-4147-A177-3AD203B41FA5}">
                      <a16:colId xmlns:a16="http://schemas.microsoft.com/office/drawing/2014/main" val="792962598"/>
                    </a:ext>
                  </a:extLst>
                </a:gridCol>
                <a:gridCol w="2474843">
                  <a:extLst>
                    <a:ext uri="{9D8B030D-6E8A-4147-A177-3AD203B41FA5}">
                      <a16:colId xmlns:a16="http://schemas.microsoft.com/office/drawing/2014/main" val="4037681407"/>
                    </a:ext>
                  </a:extLst>
                </a:gridCol>
              </a:tblGrid>
              <a:tr h="0">
                <a:tc>
                  <a:txBody>
                    <a:bodyPr/>
                    <a:lstStyle>
                      <a:lvl1pPr marL="0" algn="l" defTabSz="914400" rtl="0" eaLnBrk="1" latinLnBrk="0" hangingPunct="1">
                        <a:defRPr sz="1800" b="1" kern="1200">
                          <a:solidFill>
                            <a:schemeClr val="tx1"/>
                          </a:solidFill>
                          <a:latin typeface="Avenir Next LT Pro Light"/>
                        </a:defRPr>
                      </a:lvl1pPr>
                      <a:lvl2pPr marL="457200" algn="l" defTabSz="914400" rtl="0" eaLnBrk="1" latinLnBrk="0" hangingPunct="1">
                        <a:defRPr sz="1800" b="1" kern="1200">
                          <a:solidFill>
                            <a:schemeClr val="tx1"/>
                          </a:solidFill>
                          <a:latin typeface="Avenir Next LT Pro Light"/>
                        </a:defRPr>
                      </a:lvl2pPr>
                      <a:lvl3pPr marL="914400" algn="l" defTabSz="914400" rtl="0" eaLnBrk="1" latinLnBrk="0" hangingPunct="1">
                        <a:defRPr sz="1800" b="1" kern="1200">
                          <a:solidFill>
                            <a:schemeClr val="tx1"/>
                          </a:solidFill>
                          <a:latin typeface="Avenir Next LT Pro Light"/>
                        </a:defRPr>
                      </a:lvl3pPr>
                      <a:lvl4pPr marL="1371600" algn="l" defTabSz="914400" rtl="0" eaLnBrk="1" latinLnBrk="0" hangingPunct="1">
                        <a:defRPr sz="1800" b="1" kern="1200">
                          <a:solidFill>
                            <a:schemeClr val="tx1"/>
                          </a:solidFill>
                          <a:latin typeface="Avenir Next LT Pro Light"/>
                        </a:defRPr>
                      </a:lvl4pPr>
                      <a:lvl5pPr marL="1828800" algn="l" defTabSz="914400" rtl="0" eaLnBrk="1" latinLnBrk="0" hangingPunct="1">
                        <a:defRPr sz="1800" b="1" kern="1200">
                          <a:solidFill>
                            <a:schemeClr val="tx1"/>
                          </a:solidFill>
                          <a:latin typeface="Avenir Next LT Pro Light"/>
                        </a:defRPr>
                      </a:lvl5pPr>
                      <a:lvl6pPr marL="2286000" algn="l" defTabSz="914400" rtl="0" eaLnBrk="1" latinLnBrk="0" hangingPunct="1">
                        <a:defRPr sz="1800" b="1" kern="1200">
                          <a:solidFill>
                            <a:schemeClr val="tx1"/>
                          </a:solidFill>
                          <a:latin typeface="Avenir Next LT Pro Light"/>
                        </a:defRPr>
                      </a:lvl6pPr>
                      <a:lvl7pPr marL="2743200" algn="l" defTabSz="914400" rtl="0" eaLnBrk="1" latinLnBrk="0" hangingPunct="1">
                        <a:defRPr sz="1800" b="1" kern="1200">
                          <a:solidFill>
                            <a:schemeClr val="tx1"/>
                          </a:solidFill>
                          <a:latin typeface="Avenir Next LT Pro Light"/>
                        </a:defRPr>
                      </a:lvl7pPr>
                      <a:lvl8pPr marL="3200400" algn="l" defTabSz="914400" rtl="0" eaLnBrk="1" latinLnBrk="0" hangingPunct="1">
                        <a:defRPr sz="1800" b="1" kern="1200">
                          <a:solidFill>
                            <a:schemeClr val="tx1"/>
                          </a:solidFill>
                          <a:latin typeface="Avenir Next LT Pro Light"/>
                        </a:defRPr>
                      </a:lvl8pPr>
                      <a:lvl9pPr marL="3657600" algn="l" defTabSz="914400" rtl="0" eaLnBrk="1" latinLnBrk="0" hangingPunct="1">
                        <a:defRPr sz="1800" b="1" kern="1200">
                          <a:solidFill>
                            <a:schemeClr val="tx1"/>
                          </a:solidFill>
                          <a:latin typeface="Avenir Next LT Pro Light"/>
                        </a:defRPr>
                      </a:lvl9pPr>
                    </a:lstStyle>
                    <a:p>
                      <a:pPr algn="ctr"/>
                      <a:r>
                        <a:rPr lang="ar-IQ" b="1">
                          <a:cs typeface="+mj-cs"/>
                        </a:rPr>
                        <a:t>التسوية التفاضلية</a:t>
                      </a:r>
                      <a:endParaRPr lang="en-US" b="1"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tx1"/>
                          </a:solidFill>
                          <a:latin typeface="Avenir Next LT Pro Light"/>
                        </a:defRPr>
                      </a:lvl1pPr>
                      <a:lvl2pPr marL="457200" algn="l" defTabSz="914400" rtl="0" eaLnBrk="1" latinLnBrk="0" hangingPunct="1">
                        <a:defRPr sz="1800" b="1" kern="1200">
                          <a:solidFill>
                            <a:schemeClr val="tx1"/>
                          </a:solidFill>
                          <a:latin typeface="Avenir Next LT Pro Light"/>
                        </a:defRPr>
                      </a:lvl2pPr>
                      <a:lvl3pPr marL="914400" algn="l" defTabSz="914400" rtl="0" eaLnBrk="1" latinLnBrk="0" hangingPunct="1">
                        <a:defRPr sz="1800" b="1" kern="1200">
                          <a:solidFill>
                            <a:schemeClr val="tx1"/>
                          </a:solidFill>
                          <a:latin typeface="Avenir Next LT Pro Light"/>
                        </a:defRPr>
                      </a:lvl3pPr>
                      <a:lvl4pPr marL="1371600" algn="l" defTabSz="914400" rtl="0" eaLnBrk="1" latinLnBrk="0" hangingPunct="1">
                        <a:defRPr sz="1800" b="1" kern="1200">
                          <a:solidFill>
                            <a:schemeClr val="tx1"/>
                          </a:solidFill>
                          <a:latin typeface="Avenir Next LT Pro Light"/>
                        </a:defRPr>
                      </a:lvl4pPr>
                      <a:lvl5pPr marL="1828800" algn="l" defTabSz="914400" rtl="0" eaLnBrk="1" latinLnBrk="0" hangingPunct="1">
                        <a:defRPr sz="1800" b="1" kern="1200">
                          <a:solidFill>
                            <a:schemeClr val="tx1"/>
                          </a:solidFill>
                          <a:latin typeface="Avenir Next LT Pro Light"/>
                        </a:defRPr>
                      </a:lvl5pPr>
                      <a:lvl6pPr marL="2286000" algn="l" defTabSz="914400" rtl="0" eaLnBrk="1" latinLnBrk="0" hangingPunct="1">
                        <a:defRPr sz="1800" b="1" kern="1200">
                          <a:solidFill>
                            <a:schemeClr val="tx1"/>
                          </a:solidFill>
                          <a:latin typeface="Avenir Next LT Pro Light"/>
                        </a:defRPr>
                      </a:lvl6pPr>
                      <a:lvl7pPr marL="2743200" algn="l" defTabSz="914400" rtl="0" eaLnBrk="1" latinLnBrk="0" hangingPunct="1">
                        <a:defRPr sz="1800" b="1" kern="1200">
                          <a:solidFill>
                            <a:schemeClr val="tx1"/>
                          </a:solidFill>
                          <a:latin typeface="Avenir Next LT Pro Light"/>
                        </a:defRPr>
                      </a:lvl7pPr>
                      <a:lvl8pPr marL="3200400" algn="l" defTabSz="914400" rtl="0" eaLnBrk="1" latinLnBrk="0" hangingPunct="1">
                        <a:defRPr sz="1800" b="1" kern="1200">
                          <a:solidFill>
                            <a:schemeClr val="tx1"/>
                          </a:solidFill>
                          <a:latin typeface="Avenir Next LT Pro Light"/>
                        </a:defRPr>
                      </a:lvl8pPr>
                      <a:lvl9pPr marL="3657600" algn="l" defTabSz="914400" rtl="0" eaLnBrk="1" latinLnBrk="0" hangingPunct="1">
                        <a:defRPr sz="1800" b="1" kern="1200">
                          <a:solidFill>
                            <a:schemeClr val="tx1"/>
                          </a:solidFill>
                          <a:latin typeface="Avenir Next LT Pro Light"/>
                        </a:defRPr>
                      </a:lvl9pPr>
                    </a:lstStyle>
                    <a:p>
                      <a:pPr algn="ctr"/>
                      <a:r>
                        <a:rPr lang="ar-IQ" b="1" dirty="0"/>
                        <a:t>عنوان الحقيبة</a:t>
                      </a:r>
                      <a:endParaRPr lang="en-US" b="1"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45659"/>
                  </a:ext>
                </a:extLst>
              </a:tr>
              <a:tr h="905705">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sz="1800" b="0" u="none" strike="noStrike" kern="1200" baseline="0" dirty="0">
                          <a:solidFill>
                            <a:schemeClr val="tx1"/>
                          </a:solidFill>
                        </a:rPr>
                        <a:t>التعليم المدمج– التعلم الذاتي – العصف</a:t>
                      </a:r>
                    </a:p>
                    <a:p>
                      <a:pPr algn="ctr"/>
                      <a:r>
                        <a:rPr lang="ar-IQ" sz="1800" b="0" u="none" strike="noStrike" kern="1200" baseline="0" dirty="0">
                          <a:solidFill>
                            <a:schemeClr val="tx1"/>
                          </a:solidFill>
                        </a:rPr>
                        <a:t>الذهني.</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الطرائق المستخدمة</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984184"/>
                  </a:ext>
                </a:extLst>
              </a:tr>
              <a:tr h="794488">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جامعة المستقبل/ قسم هندسة تقنيات البناء والانشاءات</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مكان التدريس</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767353"/>
                  </a:ext>
                </a:extLst>
              </a:tr>
              <a:tr h="794488">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طلبة الدراسات الأولية ( </a:t>
                      </a:r>
                      <a:r>
                        <a:rPr lang="ar-IQ" b="0"/>
                        <a:t>المرحلة الاولى)</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الفئة المستهدفة</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66501"/>
                  </a:ext>
                </a:extLst>
              </a:tr>
              <a:tr h="355783">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2024-2025</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السنة الدراسية</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8559810"/>
                  </a:ext>
                </a:extLst>
              </a:tr>
              <a:tr h="1032834">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sz="1800" b="0" u="none" strike="noStrike" kern="1200" baseline="0" dirty="0">
                          <a:solidFill>
                            <a:schemeClr val="tx1"/>
                          </a:solidFill>
                        </a:rPr>
                        <a:t>الكمبيوتر- العروض التقديمية -</a:t>
                      </a:r>
                    </a:p>
                    <a:p>
                      <a:pPr algn="ctr"/>
                      <a:r>
                        <a:rPr lang="en-US" sz="1800" b="0" u="none" strike="noStrike" kern="1200" baseline="0" dirty="0">
                          <a:solidFill>
                            <a:schemeClr val="tx1"/>
                          </a:solidFill>
                        </a:rPr>
                        <a:t>Google Classroom</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الوسائل والتقنيات المستخدمة</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339390"/>
                  </a:ext>
                </a:extLst>
              </a:tr>
              <a:tr h="617747">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b="0"/>
                        <a:t>عصف ذهني- انشطة</a:t>
                      </a:r>
                      <a:r>
                        <a:rPr lang="en-US" b="0"/>
                        <a:t>-</a:t>
                      </a:r>
                      <a:r>
                        <a:rPr lang="ar-IQ" b="0"/>
                        <a:t> مهام</a:t>
                      </a:r>
                      <a:endParaRPr lang="en-US" b="0" dirty="0"/>
                    </a:p>
                    <a:p>
                      <a:pPr algn="ct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وسائل التقويم</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106532"/>
                  </a:ext>
                </a:extLst>
              </a:tr>
              <a:tr h="355783">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rtl="1"/>
                      <a:r>
                        <a:rPr lang="en-US" b="0"/>
                        <a:t>30</a:t>
                      </a:r>
                      <a:r>
                        <a:rPr lang="ar-IQ" b="0"/>
                        <a:t> </a:t>
                      </a:r>
                      <a:r>
                        <a:rPr lang="ar-IQ" b="0" dirty="0"/>
                        <a:t>دقائق</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venir Next LT Pro Light"/>
                        </a:defRPr>
                      </a:lvl1pPr>
                      <a:lvl2pPr marL="457200" algn="l" defTabSz="914400" rtl="0" eaLnBrk="1" latinLnBrk="0" hangingPunct="1">
                        <a:defRPr sz="1800" kern="1200">
                          <a:solidFill>
                            <a:schemeClr val="tx1"/>
                          </a:solidFill>
                          <a:latin typeface="Avenir Next LT Pro Light"/>
                        </a:defRPr>
                      </a:lvl2pPr>
                      <a:lvl3pPr marL="914400" algn="l" defTabSz="914400" rtl="0" eaLnBrk="1" latinLnBrk="0" hangingPunct="1">
                        <a:defRPr sz="1800" kern="1200">
                          <a:solidFill>
                            <a:schemeClr val="tx1"/>
                          </a:solidFill>
                          <a:latin typeface="Avenir Next LT Pro Light"/>
                        </a:defRPr>
                      </a:lvl3pPr>
                      <a:lvl4pPr marL="1371600" algn="l" defTabSz="914400" rtl="0" eaLnBrk="1" latinLnBrk="0" hangingPunct="1">
                        <a:defRPr sz="1800" kern="1200">
                          <a:solidFill>
                            <a:schemeClr val="tx1"/>
                          </a:solidFill>
                          <a:latin typeface="Avenir Next LT Pro Light"/>
                        </a:defRPr>
                      </a:lvl4pPr>
                      <a:lvl5pPr marL="1828800" algn="l" defTabSz="914400" rtl="0" eaLnBrk="1" latinLnBrk="0" hangingPunct="1">
                        <a:defRPr sz="1800" kern="1200">
                          <a:solidFill>
                            <a:schemeClr val="tx1"/>
                          </a:solidFill>
                          <a:latin typeface="Avenir Next LT Pro Light"/>
                        </a:defRPr>
                      </a:lvl5pPr>
                      <a:lvl6pPr marL="2286000" algn="l" defTabSz="914400" rtl="0" eaLnBrk="1" latinLnBrk="0" hangingPunct="1">
                        <a:defRPr sz="1800" kern="1200">
                          <a:solidFill>
                            <a:schemeClr val="tx1"/>
                          </a:solidFill>
                          <a:latin typeface="Avenir Next LT Pro Light"/>
                        </a:defRPr>
                      </a:lvl6pPr>
                      <a:lvl7pPr marL="2743200" algn="l" defTabSz="914400" rtl="0" eaLnBrk="1" latinLnBrk="0" hangingPunct="1">
                        <a:defRPr sz="1800" kern="1200">
                          <a:solidFill>
                            <a:schemeClr val="tx1"/>
                          </a:solidFill>
                          <a:latin typeface="Avenir Next LT Pro Light"/>
                        </a:defRPr>
                      </a:lvl7pPr>
                      <a:lvl8pPr marL="3200400" algn="l" defTabSz="914400" rtl="0" eaLnBrk="1" latinLnBrk="0" hangingPunct="1">
                        <a:defRPr sz="1800" kern="1200">
                          <a:solidFill>
                            <a:schemeClr val="tx1"/>
                          </a:solidFill>
                          <a:latin typeface="Avenir Next LT Pro Light"/>
                        </a:defRPr>
                      </a:lvl8pPr>
                      <a:lvl9pPr marL="3657600" algn="l" defTabSz="914400" rtl="0" eaLnBrk="1" latinLnBrk="0" hangingPunct="1">
                        <a:defRPr sz="1800" kern="1200">
                          <a:solidFill>
                            <a:schemeClr val="tx1"/>
                          </a:solidFill>
                          <a:latin typeface="Avenir Next LT Pro Light"/>
                        </a:defRPr>
                      </a:lvl9pPr>
                    </a:lstStyle>
                    <a:p>
                      <a:pPr algn="ctr"/>
                      <a:r>
                        <a:rPr lang="ar-IQ" b="0" dirty="0"/>
                        <a:t>الوقت</a:t>
                      </a:r>
                      <a:endParaRPr lang="en-US" b="0"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1268120"/>
                  </a:ext>
                </a:extLst>
              </a:tr>
            </a:tbl>
          </a:graphicData>
        </a:graphic>
      </p:graphicFrame>
    </p:spTree>
    <p:extLst>
      <p:ext uri="{BB962C8B-B14F-4D97-AF65-F5344CB8AC3E}">
        <p14:creationId xmlns:p14="http://schemas.microsoft.com/office/powerpoint/2010/main" val="22233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CE3B91D4-776F-E829-8C2D-1CE5E6F5066B}"/>
              </a:ext>
            </a:extLst>
          </p:cNvPr>
          <p:cNvSpPr>
            <a:spLocks noGrp="1"/>
          </p:cNvSpPr>
          <p:nvPr>
            <p:ph type="sldNum" sz="quarter" idx="10"/>
          </p:nvPr>
        </p:nvSpPr>
        <p:spPr/>
        <p:txBody>
          <a:bodyPr/>
          <a:lstStyle/>
          <a:p>
            <a:fld id="{48F63A3B-78C7-47BE-AE5E-E10140E04643}" type="slidenum">
              <a:rPr lang="en-US" smtClean="0"/>
              <a:pPr/>
              <a:t>20</a:t>
            </a:fld>
            <a:endParaRPr lang="en-US"/>
          </a:p>
        </p:txBody>
      </p:sp>
      <p:sp>
        <p:nvSpPr>
          <p:cNvPr id="5" name="عنصر نائب للمحتوى 3">
            <a:extLst>
              <a:ext uri="{FF2B5EF4-FFF2-40B4-BE49-F238E27FC236}">
                <a16:creationId xmlns:a16="http://schemas.microsoft.com/office/drawing/2014/main" id="{4BB2B9D2-B2C7-1837-0703-56F99947E2E8}"/>
              </a:ext>
            </a:extLst>
          </p:cNvPr>
          <p:cNvSpPr>
            <a:spLocks noGrp="1"/>
          </p:cNvSpPr>
          <p:nvPr>
            <p:ph idx="11"/>
          </p:nvPr>
        </p:nvSpPr>
        <p:spPr>
          <a:xfrm>
            <a:off x="3363686" y="1153886"/>
            <a:ext cx="8719457" cy="5170714"/>
          </a:xfrm>
        </p:spPr>
        <p:txBody>
          <a:bodyPr>
            <a:normAutofit/>
          </a:bodyPr>
          <a:lstStyle/>
          <a:p>
            <a:pPr algn="r" rtl="1"/>
            <a:r>
              <a:rPr lang="ar-IQ" sz="2800"/>
              <a:t>في هذه المحاضرة، تعرّفنا على واحدة من أهم تقنيات القياس في المساحة، وهي التسوية التفاضلية، والتي تُستخدم لتحديد الفروقات في الارتفاع بين النقاط على سطح الأرض بدقة عالية.فهمنا المفاهيم الأساسية مثل منسوب النقطة، ارتفاع الجهاز، والقراءات الخلفية والأمامية، وتعلمنا كيف نطبّق ذلك عمليًا باستخدام طريقة ارتفاع خط النظر</a:t>
            </a:r>
            <a:r>
              <a:rPr lang="en-US" sz="2800"/>
              <a:t>.</a:t>
            </a:r>
            <a:r>
              <a:rPr lang="ar-IQ" sz="2800"/>
              <a:t> (</a:t>
            </a:r>
            <a:r>
              <a:rPr lang="en-US" sz="2800"/>
              <a:t>H.I</a:t>
            </a:r>
            <a:r>
              <a:rPr lang="ar-IQ" sz="2800"/>
              <a:t>)كما أدركنا أهمية الدقة والتنظيم في ترتيب القياسات داخل الجداول، لأن أي خطأ بسيط قد يؤدي إلى نتائج خاطئة تؤثر على تنفيذ المشاريع الهندسية.لقد كانت المحاضرة خطوة أساسية نحو تكوين مهندس ميداني يمتلك المهارة والمسؤولية في التعامل مع البيانات المساحية.</a:t>
            </a:r>
            <a:endParaRPr lang="en-US" sz="2800" b="1"/>
          </a:p>
        </p:txBody>
      </p:sp>
      <p:sp>
        <p:nvSpPr>
          <p:cNvPr id="6" name="مربع نص 5">
            <a:extLst>
              <a:ext uri="{FF2B5EF4-FFF2-40B4-BE49-F238E27FC236}">
                <a16:creationId xmlns:a16="http://schemas.microsoft.com/office/drawing/2014/main" id="{24E1B5A4-0849-C27D-75AE-EE551167044F}"/>
              </a:ext>
            </a:extLst>
          </p:cNvPr>
          <p:cNvSpPr txBox="1"/>
          <p:nvPr/>
        </p:nvSpPr>
        <p:spPr>
          <a:xfrm>
            <a:off x="5203371" y="338983"/>
            <a:ext cx="3233058" cy="584775"/>
          </a:xfrm>
          <a:prstGeom prst="rect">
            <a:avLst/>
          </a:prstGeom>
          <a:noFill/>
        </p:spPr>
        <p:txBody>
          <a:bodyPr wrap="square" rtlCol="0">
            <a:spAutoFit/>
          </a:bodyPr>
          <a:lstStyle/>
          <a:p>
            <a:pPr algn="ctr"/>
            <a:r>
              <a:rPr lang="ar-IQ" sz="3200" b="1"/>
              <a:t>الخلاصة</a:t>
            </a:r>
            <a:endParaRPr lang="en-US" sz="2800" b="1"/>
          </a:p>
        </p:txBody>
      </p:sp>
    </p:spTree>
    <p:extLst>
      <p:ext uri="{BB962C8B-B14F-4D97-AF65-F5344CB8AC3E}">
        <p14:creationId xmlns:p14="http://schemas.microsoft.com/office/powerpoint/2010/main" val="53373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3959406" y="220095"/>
            <a:ext cx="7043617" cy="945697"/>
          </a:xfrm>
        </p:spPr>
        <p:txBody>
          <a:bodyPr/>
          <a:lstStyle/>
          <a:p>
            <a:pPr algn="r"/>
            <a:r>
              <a:rPr lang="ar-IQ"/>
              <a:t>مهمه 1</a:t>
            </a:r>
            <a:endParaRPr lang="en-US"/>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21</a:t>
            </a:fld>
            <a:endParaRPr lang="en-US"/>
          </a:p>
        </p:txBody>
      </p:sp>
      <p:sp>
        <p:nvSpPr>
          <p:cNvPr id="5" name="مربع نص 4">
            <a:extLst>
              <a:ext uri="{FF2B5EF4-FFF2-40B4-BE49-F238E27FC236}">
                <a16:creationId xmlns:a16="http://schemas.microsoft.com/office/drawing/2014/main" id="{82D7409E-90D2-009F-7E5D-889DB00FE2A1}"/>
              </a:ext>
            </a:extLst>
          </p:cNvPr>
          <p:cNvSpPr txBox="1"/>
          <p:nvPr/>
        </p:nvSpPr>
        <p:spPr>
          <a:xfrm>
            <a:off x="865414" y="220095"/>
            <a:ext cx="9895114" cy="6236644"/>
          </a:xfrm>
          <a:prstGeom prst="rect">
            <a:avLst/>
          </a:prstGeom>
          <a:noFill/>
        </p:spPr>
        <p:txBody>
          <a:bodyPr wrap="square">
            <a:spAutoFit/>
          </a:bodyPr>
          <a:lstStyle/>
          <a:p>
            <a:pPr algn="r">
              <a:lnSpc>
                <a:spcPts val="2143"/>
              </a:lnSpc>
              <a:spcAft>
                <a:spcPts val="1029"/>
              </a:spcAft>
              <a:buNone/>
            </a:pPr>
            <a:r>
              <a:rPr lang="ar-IQ" sz="2800" i="0">
                <a:effectLst/>
                <a:latin typeface="quote-cjk-patch"/>
              </a:rPr>
              <a:t>تقرير التسوية التفاضلية</a:t>
            </a:r>
          </a:p>
          <a:p>
            <a:pPr algn="r">
              <a:lnSpc>
                <a:spcPts val="2143"/>
              </a:lnSpc>
              <a:spcBef>
                <a:spcPts val="1029"/>
              </a:spcBef>
              <a:spcAft>
                <a:spcPts val="1029"/>
              </a:spcAft>
              <a:buNone/>
            </a:pPr>
            <a:r>
              <a:rPr lang="ar-IQ" sz="2800" i="0">
                <a:effectLst/>
                <a:latin typeface="quote-cjk-patch"/>
              </a:rPr>
              <a:t>المطلوب:</a:t>
            </a:r>
          </a:p>
          <a:p>
            <a:pPr algn="r" rtl="1">
              <a:lnSpc>
                <a:spcPts val="2143"/>
              </a:lnSpc>
              <a:spcBef>
                <a:spcPts val="1029"/>
              </a:spcBef>
              <a:spcAft>
                <a:spcPts val="1029"/>
              </a:spcAft>
              <a:buFont typeface="Arial" panose="020B0604020202020204" pitchFamily="34" charset="0"/>
              <a:buChar char="•"/>
            </a:pPr>
            <a:r>
              <a:rPr lang="ar-IQ" sz="2800" i="0">
                <a:effectLst/>
                <a:latin typeface="quote-cjk-patch"/>
              </a:rPr>
              <a:t>غلاف (اسم الطالب، المادة، التاريخ)</a:t>
            </a:r>
          </a:p>
          <a:p>
            <a:pPr algn="r" rtl="1">
              <a:lnSpc>
                <a:spcPts val="2143"/>
              </a:lnSpc>
              <a:spcBef>
                <a:spcPts val="300"/>
              </a:spcBef>
              <a:spcAft>
                <a:spcPts val="300"/>
              </a:spcAft>
              <a:buFont typeface="Arial" panose="020B0604020202020204" pitchFamily="34" charset="0"/>
              <a:buChar char="•"/>
            </a:pPr>
            <a:r>
              <a:rPr lang="ar-IQ" sz="2800" i="0">
                <a:effectLst/>
                <a:latin typeface="quote-cjk-patch"/>
              </a:rPr>
              <a:t>محتوى (صفحتان كحد أقصى) يشمل:</a:t>
            </a:r>
          </a:p>
          <a:p>
            <a:pPr marL="742950" lvl="1" indent="-285750" algn="r" rtl="1">
              <a:lnSpc>
                <a:spcPts val="2143"/>
              </a:lnSpc>
              <a:spcBef>
                <a:spcPts val="300"/>
              </a:spcBef>
              <a:spcAft>
                <a:spcPts val="1029"/>
              </a:spcAft>
              <a:buFont typeface="Arial" panose="020B0604020202020204" pitchFamily="34" charset="0"/>
              <a:buChar char="•"/>
            </a:pPr>
            <a:r>
              <a:rPr lang="ar-IQ" sz="2800" i="0">
                <a:effectLst/>
                <a:latin typeface="quote-cjk-patch"/>
              </a:rPr>
              <a:t>تعريف التسوية التفاضلية وأهميتها</a:t>
            </a:r>
          </a:p>
          <a:p>
            <a:pPr marL="742950" lvl="1" indent="-285750" algn="r" rtl="1">
              <a:lnSpc>
                <a:spcPts val="2143"/>
              </a:lnSpc>
              <a:spcBef>
                <a:spcPts val="300"/>
              </a:spcBef>
              <a:spcAft>
                <a:spcPts val="1029"/>
              </a:spcAft>
              <a:buFont typeface="Arial" panose="020B0604020202020204" pitchFamily="34" charset="0"/>
              <a:buChar char="•"/>
            </a:pPr>
            <a:r>
              <a:rPr lang="ar-IQ" sz="2800" i="0">
                <a:effectLst/>
                <a:latin typeface="quote-cjk-patch"/>
              </a:rPr>
              <a:t>الأدوات المستخدمة </a:t>
            </a:r>
            <a:r>
              <a:rPr lang="en-US" sz="2800">
                <a:latin typeface="quote-cjk-patch"/>
              </a:rPr>
              <a:t>Level + Staff</a:t>
            </a:r>
          </a:p>
          <a:p>
            <a:pPr marL="742950" lvl="1" indent="-285750" algn="r" rtl="1">
              <a:lnSpc>
                <a:spcPts val="2143"/>
              </a:lnSpc>
              <a:spcBef>
                <a:spcPts val="300"/>
              </a:spcBef>
              <a:spcAft>
                <a:spcPts val="1029"/>
              </a:spcAft>
              <a:buFont typeface="Arial" panose="020B0604020202020204" pitchFamily="34" charset="0"/>
              <a:buChar char="•"/>
            </a:pPr>
            <a:r>
              <a:rPr lang="ar-IQ" sz="2800" i="0">
                <a:effectLst/>
                <a:latin typeface="quote-cjk-patch"/>
              </a:rPr>
              <a:t>خطوات العمل الأساسية</a:t>
            </a:r>
          </a:p>
          <a:p>
            <a:pPr marL="742950" lvl="1" indent="-285750" algn="r" rtl="1">
              <a:lnSpc>
                <a:spcPts val="2143"/>
              </a:lnSpc>
              <a:spcBef>
                <a:spcPts val="300"/>
              </a:spcBef>
              <a:spcAft>
                <a:spcPts val="1029"/>
              </a:spcAft>
              <a:buFont typeface="Arial" panose="020B0604020202020204" pitchFamily="34" charset="0"/>
              <a:buChar char="•"/>
            </a:pPr>
            <a:r>
              <a:rPr lang="ar-IQ" sz="2800" i="0">
                <a:effectLst/>
                <a:latin typeface="quote-cjk-patch"/>
              </a:rPr>
              <a:t>مثال حسابي واحد</a:t>
            </a:r>
          </a:p>
          <a:p>
            <a:pPr algn="r" rtl="1">
              <a:lnSpc>
                <a:spcPts val="2143"/>
              </a:lnSpc>
              <a:spcBef>
                <a:spcPts val="1029"/>
              </a:spcBef>
              <a:spcAft>
                <a:spcPts val="1029"/>
              </a:spcAft>
              <a:buNone/>
            </a:pPr>
            <a:r>
              <a:rPr lang="ar-IQ" sz="2800" i="0">
                <a:effectLst/>
                <a:latin typeface="quote-cjk-patch"/>
              </a:rPr>
              <a:t>شروط التسليم:</a:t>
            </a:r>
          </a:p>
          <a:p>
            <a:pPr algn="r" rtl="1">
              <a:lnSpc>
                <a:spcPts val="2143"/>
              </a:lnSpc>
              <a:spcBef>
                <a:spcPts val="1029"/>
              </a:spcBef>
              <a:spcAft>
                <a:spcPts val="1029"/>
              </a:spcAft>
              <a:buFont typeface="Arial" panose="020B0604020202020204" pitchFamily="34" charset="0"/>
              <a:buChar char="•"/>
            </a:pPr>
            <a:r>
              <a:rPr lang="ar-IQ" sz="2800" i="0">
                <a:effectLst/>
                <a:latin typeface="quote-cjk-patch"/>
              </a:rPr>
              <a:t>تقديمه يوم [الخميس( الساعة)12:00 12/6/2025]</a:t>
            </a:r>
          </a:p>
          <a:p>
            <a:pPr algn="r" rtl="1">
              <a:lnSpc>
                <a:spcPts val="2143"/>
              </a:lnSpc>
              <a:spcBef>
                <a:spcPts val="300"/>
              </a:spcBef>
              <a:spcAft>
                <a:spcPts val="1029"/>
              </a:spcAft>
              <a:buFont typeface="Arial" panose="020B0604020202020204" pitchFamily="34" charset="0"/>
              <a:buChar char="•"/>
            </a:pPr>
            <a:r>
              <a:rPr lang="ar-IQ" sz="2800" i="0">
                <a:effectLst/>
                <a:latin typeface="quote-cjk-patch"/>
              </a:rPr>
              <a:t>ملف </a:t>
            </a:r>
            <a:r>
              <a:rPr lang="en-US" sz="2800" i="0">
                <a:effectLst/>
                <a:latin typeface="quote-cjk-patch"/>
              </a:rPr>
              <a:t>PDF </a:t>
            </a:r>
            <a:r>
              <a:rPr lang="ar-IQ" sz="2800" i="0">
                <a:effectLst/>
                <a:latin typeface="quote-cjk-patch"/>
              </a:rPr>
              <a:t>عبر المنصة</a:t>
            </a:r>
          </a:p>
          <a:p>
            <a:pPr algn="r" rtl="1">
              <a:lnSpc>
                <a:spcPts val="2143"/>
              </a:lnSpc>
              <a:spcBef>
                <a:spcPts val="300"/>
              </a:spcBef>
              <a:spcAft>
                <a:spcPts val="1029"/>
              </a:spcAft>
              <a:buFont typeface="Arial" panose="020B0604020202020204" pitchFamily="34" charset="0"/>
              <a:buChar char="•"/>
            </a:pPr>
            <a:r>
              <a:rPr lang="ar-IQ" sz="2800" i="0">
                <a:effectLst/>
                <a:latin typeface="quote-cjk-patch"/>
              </a:rPr>
              <a:t>كتابة المراجع إن وجدت</a:t>
            </a:r>
          </a:p>
          <a:p>
            <a:pPr algn="r" rtl="1">
              <a:lnSpc>
                <a:spcPts val="2143"/>
              </a:lnSpc>
              <a:spcBef>
                <a:spcPts val="1029"/>
              </a:spcBef>
            </a:pPr>
            <a:r>
              <a:rPr lang="ar-IQ" sz="2800" b="1" i="0">
                <a:effectLst/>
                <a:latin typeface="quote-cjk-patch"/>
              </a:rPr>
              <a:t>ملاحظة:</a:t>
            </a:r>
            <a:br>
              <a:rPr lang="ar-IQ" sz="2800" b="1" i="0">
                <a:effectLst/>
                <a:latin typeface="quote-cjk-patch"/>
              </a:rPr>
            </a:br>
            <a:r>
              <a:rPr lang="ar-IQ" sz="2800" b="1" i="0">
                <a:solidFill>
                  <a:srgbClr val="FF0000"/>
                </a:solidFill>
                <a:effectLst/>
                <a:latin typeface="quote-cjk-patch"/>
              </a:rPr>
              <a:t>يجب أن يكون العمل فردياً ومكتوباً بلغة الطالب الخاص</a:t>
            </a:r>
          </a:p>
        </p:txBody>
      </p:sp>
    </p:spTree>
    <p:extLst>
      <p:ext uri="{BB962C8B-B14F-4D97-AF65-F5344CB8AC3E}">
        <p14:creationId xmlns:p14="http://schemas.microsoft.com/office/powerpoint/2010/main" val="113171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827315" y="2141050"/>
            <a:ext cx="7631709" cy="1091627"/>
          </a:xfrm>
        </p:spPr>
        <p:txBody>
          <a:bodyPr/>
          <a:lstStyle/>
          <a:p>
            <a:r>
              <a:rPr lang="ar-IQ" sz="5400"/>
              <a:t>شكراً لحسن اصغائكم</a:t>
            </a:r>
            <a:endParaRPr lang="en-US" sz="5400"/>
          </a:p>
        </p:txBody>
      </p:sp>
      <p:pic>
        <p:nvPicPr>
          <p:cNvPr id="10" name="Picture Placeholder 9" descr="A person wearing a blue suit and headphones pointing at a computer">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22</a:t>
            </a:fld>
            <a:endParaRPr lang="en-US"/>
          </a:p>
        </p:txBody>
      </p:sp>
    </p:spTree>
    <p:extLst>
      <p:ext uri="{BB962C8B-B14F-4D97-AF65-F5344CB8AC3E}">
        <p14:creationId xmlns:p14="http://schemas.microsoft.com/office/powerpoint/2010/main" val="194161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83D665-70A0-4BFC-4F7E-2DE1A0D5CAD7}"/>
              </a:ext>
            </a:extLst>
          </p:cNvPr>
          <p:cNvSpPr>
            <a:spLocks noGrp="1"/>
          </p:cNvSpPr>
          <p:nvPr>
            <p:ph type="title"/>
          </p:nvPr>
        </p:nvSpPr>
        <p:spPr>
          <a:xfrm>
            <a:off x="7196130" y="83960"/>
            <a:ext cx="4816198" cy="886103"/>
          </a:xfrm>
        </p:spPr>
        <p:txBody>
          <a:bodyPr/>
          <a:lstStyle/>
          <a:p>
            <a:r>
              <a:rPr lang="ar-IQ" sz="5400"/>
              <a:t>إرشادات عامة</a:t>
            </a:r>
            <a:endParaRPr lang="en-US" sz="5400"/>
          </a:p>
        </p:txBody>
      </p:sp>
      <p:sp>
        <p:nvSpPr>
          <p:cNvPr id="4" name="عنصر نائب لرقم الشريحة 3">
            <a:extLst>
              <a:ext uri="{FF2B5EF4-FFF2-40B4-BE49-F238E27FC236}">
                <a16:creationId xmlns:a16="http://schemas.microsoft.com/office/drawing/2014/main" id="{12BAEF13-3933-CA7B-BCAB-558158E6CAD2}"/>
              </a:ext>
            </a:extLst>
          </p:cNvPr>
          <p:cNvSpPr>
            <a:spLocks noGrp="1"/>
          </p:cNvSpPr>
          <p:nvPr>
            <p:ph type="sldNum" sz="quarter" idx="10"/>
          </p:nvPr>
        </p:nvSpPr>
        <p:spPr/>
        <p:txBody>
          <a:bodyPr/>
          <a:lstStyle/>
          <a:p>
            <a:fld id="{48F63A3B-78C7-47BE-AE5E-E10140E04643}" type="slidenum">
              <a:rPr lang="en-US" smtClean="0"/>
              <a:pPr/>
              <a:t>3</a:t>
            </a:fld>
            <a:endParaRPr lang="en-US"/>
          </a:p>
        </p:txBody>
      </p:sp>
      <p:sp>
        <p:nvSpPr>
          <p:cNvPr id="5" name="TextBox 10">
            <a:extLst>
              <a:ext uri="{FF2B5EF4-FFF2-40B4-BE49-F238E27FC236}">
                <a16:creationId xmlns:a16="http://schemas.microsoft.com/office/drawing/2014/main" id="{BAEDF591-6F2A-0471-BD93-CB1E7DB014BD}"/>
              </a:ext>
            </a:extLst>
          </p:cNvPr>
          <p:cNvSpPr txBox="1">
            <a:spLocks noGrp="1"/>
          </p:cNvSpPr>
          <p:nvPr>
            <p:ph idx="1"/>
          </p:nvPr>
        </p:nvSpPr>
        <p:spPr>
          <a:xfrm>
            <a:off x="0" y="970063"/>
            <a:ext cx="7467600" cy="3941015"/>
          </a:xfrm>
          <a:prstGeom prst="rect">
            <a:avLst/>
          </a:prstGeom>
          <a:noFill/>
        </p:spPr>
        <p:txBody>
          <a:bodyPr wrap="square">
            <a:spAutoFit/>
          </a:bodyPr>
          <a:lstStyle/>
          <a:p>
            <a:pPr marL="685800" indent="-685800" algn="r" rtl="1">
              <a:buFont typeface="Arial" panose="020B0604020202020204" pitchFamily="34" charset="0"/>
              <a:buChar char="•"/>
            </a:pPr>
            <a:r>
              <a:rPr lang="ar-IQ" sz="4400" b="1" i="0" u="none" strike="noStrike" baseline="0" dirty="0">
                <a:solidFill>
                  <a:schemeClr val="bg2">
                    <a:lumMod val="25000"/>
                  </a:schemeClr>
                </a:solidFill>
                <a:latin typeface="Times New Roman" panose="02020603050405020304" pitchFamily="18" charset="0"/>
                <a:cs typeface="Times New Roman" panose="02020603050405020304" pitchFamily="18" charset="0"/>
              </a:rPr>
              <a:t>المحافظة </a:t>
            </a:r>
            <a:r>
              <a:rPr lang="ar-IQ" sz="4400" b="1" i="0" u="none" strike="noStrike" baseline="0">
                <a:solidFill>
                  <a:schemeClr val="bg2">
                    <a:lumMod val="25000"/>
                  </a:schemeClr>
                </a:solidFill>
                <a:latin typeface="Times New Roman" panose="02020603050405020304" pitchFamily="18" charset="0"/>
                <a:cs typeface="Times New Roman" panose="02020603050405020304" pitchFamily="18" charset="0"/>
              </a:rPr>
              <a:t>على الهدوء.</a:t>
            </a:r>
            <a:endParaRPr lang="ar-IQ" sz="44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marL="685800" indent="-685800" algn="r" rtl="1">
              <a:buFont typeface="Arial" panose="020B0604020202020204" pitchFamily="34" charset="0"/>
              <a:buChar char="•"/>
            </a:pPr>
            <a:r>
              <a:rPr lang="ar-IQ" sz="4400" b="1" i="0" u="none" strike="noStrike" baseline="0" dirty="0">
                <a:solidFill>
                  <a:schemeClr val="bg2">
                    <a:lumMod val="25000"/>
                  </a:schemeClr>
                </a:solidFill>
                <a:latin typeface="Times New Roman" panose="02020603050405020304" pitchFamily="18" charset="0"/>
                <a:cs typeface="Times New Roman" panose="02020603050405020304" pitchFamily="18" charset="0"/>
              </a:rPr>
              <a:t>تقبل الآراء بثقة عالية ومراعاة الفروق </a:t>
            </a:r>
            <a:r>
              <a:rPr lang="ar-IQ" sz="4400" b="1" i="0" u="none" strike="noStrike" baseline="0">
                <a:solidFill>
                  <a:schemeClr val="bg2">
                    <a:lumMod val="25000"/>
                  </a:schemeClr>
                </a:solidFill>
                <a:latin typeface="Times New Roman" panose="02020603050405020304" pitchFamily="18" charset="0"/>
                <a:cs typeface="Times New Roman" panose="02020603050405020304" pitchFamily="18" charset="0"/>
              </a:rPr>
              <a:t>الفردية.</a:t>
            </a:r>
            <a:endParaRPr lang="ar-IQ" sz="44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marL="685800" indent="-685800" algn="r" rtl="1">
              <a:buFont typeface="Arial" panose="020B0604020202020204" pitchFamily="34" charset="0"/>
              <a:buChar char="•"/>
            </a:pPr>
            <a:r>
              <a:rPr lang="ar-IQ" sz="4400" b="1" dirty="0">
                <a:solidFill>
                  <a:schemeClr val="bg2">
                    <a:lumMod val="25000"/>
                  </a:schemeClr>
                </a:solidFill>
                <a:latin typeface="Times New Roman" panose="02020603050405020304" pitchFamily="18" charset="0"/>
                <a:cs typeface="Times New Roman" panose="02020603050405020304" pitchFamily="18" charset="0"/>
              </a:rPr>
              <a:t>اغلاق جهاز الموبايل</a:t>
            </a:r>
            <a:endParaRPr lang="ar-IQ" sz="4800" b="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24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a:p>
        </p:txBody>
      </p:sp>
      <p:graphicFrame>
        <p:nvGraphicFramePr>
          <p:cNvPr id="9" name="رسم تخطيطي 8">
            <a:extLst>
              <a:ext uri="{FF2B5EF4-FFF2-40B4-BE49-F238E27FC236}">
                <a16:creationId xmlns:a16="http://schemas.microsoft.com/office/drawing/2014/main" id="{CA56C1B9-5307-83F4-3E5C-B939099D48C2}"/>
              </a:ext>
            </a:extLst>
          </p:cNvPr>
          <p:cNvGraphicFramePr/>
          <p:nvPr>
            <p:extLst>
              <p:ext uri="{D42A27DB-BD31-4B8C-83A1-F6EECF244321}">
                <p14:modId xmlns:p14="http://schemas.microsoft.com/office/powerpoint/2010/main" val="797899052"/>
              </p:ext>
            </p:extLst>
          </p:nvPr>
        </p:nvGraphicFramePr>
        <p:xfrm>
          <a:off x="370115" y="38098"/>
          <a:ext cx="6583363" cy="1094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رسم تخطيطي 10">
            <a:extLst>
              <a:ext uri="{FF2B5EF4-FFF2-40B4-BE49-F238E27FC236}">
                <a16:creationId xmlns:a16="http://schemas.microsoft.com/office/drawing/2014/main" id="{754ED2D0-050E-29EC-8EB4-E05B4AC8B8BC}"/>
              </a:ext>
            </a:extLst>
          </p:cNvPr>
          <p:cNvGraphicFramePr/>
          <p:nvPr>
            <p:extLst>
              <p:ext uri="{D42A27DB-BD31-4B8C-83A1-F6EECF244321}">
                <p14:modId xmlns:p14="http://schemas.microsoft.com/office/powerpoint/2010/main" val="2143659760"/>
              </p:ext>
            </p:extLst>
          </p:nvPr>
        </p:nvGraphicFramePr>
        <p:xfrm>
          <a:off x="174170" y="1276123"/>
          <a:ext cx="7310831"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321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playback">
            <a:hlinkClick r:id="" action="ppaction://media"/>
            <a:extLst>
              <a:ext uri="{FF2B5EF4-FFF2-40B4-BE49-F238E27FC236}">
                <a16:creationId xmlns:a16="http://schemas.microsoft.com/office/drawing/2014/main" id="{73C29303-BCD4-7BF2-D55D-C5F19560A58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41514"/>
            <a:ext cx="11931605" cy="6640286"/>
          </a:xfrm>
        </p:spPr>
      </p:pic>
      <p:sp>
        <p:nvSpPr>
          <p:cNvPr id="4" name="عنصر نائب لرقم الشريحة 3">
            <a:extLst>
              <a:ext uri="{FF2B5EF4-FFF2-40B4-BE49-F238E27FC236}">
                <a16:creationId xmlns:a16="http://schemas.microsoft.com/office/drawing/2014/main" id="{7E8E3B88-3690-45CF-E790-C5AFE6217B49}"/>
              </a:ext>
            </a:extLst>
          </p:cNvPr>
          <p:cNvSpPr>
            <a:spLocks noGrp="1"/>
          </p:cNvSpPr>
          <p:nvPr>
            <p:ph type="sldNum" sz="quarter" idx="10"/>
          </p:nvPr>
        </p:nvSpPr>
        <p:spPr/>
        <p:txBody>
          <a:bodyPr/>
          <a:lstStyle/>
          <a:p>
            <a:fld id="{48F63A3B-78C7-47BE-AE5E-E10140E04643}" type="slidenum">
              <a:rPr lang="en-US" smtClean="0"/>
              <a:pPr/>
              <a:t>5</a:t>
            </a:fld>
            <a:endParaRPr lang="en-US"/>
          </a:p>
        </p:txBody>
      </p:sp>
    </p:spTree>
    <p:extLst>
      <p:ext uri="{BB962C8B-B14F-4D97-AF65-F5344CB8AC3E}">
        <p14:creationId xmlns:p14="http://schemas.microsoft.com/office/powerpoint/2010/main" val="372030211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12BB6D4-8A40-3E83-D15E-0A9E983159EF}"/>
              </a:ext>
            </a:extLst>
          </p:cNvPr>
          <p:cNvSpPr>
            <a:spLocks noGrp="1"/>
          </p:cNvSpPr>
          <p:nvPr>
            <p:ph type="sldNum" sz="quarter" idx="10"/>
          </p:nvPr>
        </p:nvSpPr>
        <p:spPr/>
        <p:txBody>
          <a:bodyPr/>
          <a:lstStyle/>
          <a:p>
            <a:fld id="{48F63A3B-78C7-47BE-AE5E-E10140E04643}" type="slidenum">
              <a:rPr lang="en-US" smtClean="0"/>
              <a:pPr/>
              <a:t>6</a:t>
            </a:fld>
            <a:endParaRPr lang="en-US"/>
          </a:p>
        </p:txBody>
      </p:sp>
      <p:sp>
        <p:nvSpPr>
          <p:cNvPr id="3" name="عنصر نائب للمحتوى 2">
            <a:extLst>
              <a:ext uri="{FF2B5EF4-FFF2-40B4-BE49-F238E27FC236}">
                <a16:creationId xmlns:a16="http://schemas.microsoft.com/office/drawing/2014/main" id="{834B3C12-FBC8-1C6D-4831-FB7311C1A5E4}"/>
              </a:ext>
            </a:extLst>
          </p:cNvPr>
          <p:cNvSpPr>
            <a:spLocks noGrp="1"/>
          </p:cNvSpPr>
          <p:nvPr>
            <p:ph idx="1"/>
          </p:nvPr>
        </p:nvSpPr>
        <p:spPr>
          <a:xfrm>
            <a:off x="-217714" y="1680754"/>
            <a:ext cx="8360227" cy="3207344"/>
          </a:xfrm>
        </p:spPr>
        <p:txBody>
          <a:bodyPr/>
          <a:lstStyle/>
          <a:p>
            <a:pPr marL="342900" marR="0" lvl="0" indent="-342900" algn="r" defTabSz="457200" rtl="1" eaLnBrk="1" fontAlgn="auto" latinLnBrk="0" hangingPunct="1">
              <a:lnSpc>
                <a:spcPct val="100000"/>
              </a:lnSpc>
              <a:spcBef>
                <a:spcPct val="20000"/>
              </a:spcBef>
              <a:spcAft>
                <a:spcPts val="0"/>
              </a:spcAft>
              <a:buClrTx/>
              <a:buSzTx/>
              <a:buFont typeface="Arial"/>
              <a:buChar char="•"/>
              <a:tabLst/>
              <a:defRPr/>
            </a:pPr>
            <a:r>
              <a:rPr kumimoji="0" lang="ar-IQ" sz="3200" b="0" i="0" u="none" strike="noStrike" kern="1200" cap="none" spc="0" normalizeH="0" baseline="0" noProof="0">
                <a:ln>
                  <a:noFill/>
                </a:ln>
                <a:solidFill>
                  <a:prstClr val="black"/>
                </a:solidFill>
                <a:effectLst/>
                <a:uLnTx/>
                <a:uFillTx/>
                <a:latin typeface="Calibri"/>
                <a:ea typeface="+mn-ea"/>
                <a:cs typeface="+mn-cs"/>
              </a:rPr>
              <a:t>هي عملية تحديد فرق المنسوب</a:t>
            </a:r>
            <a:r>
              <a:rPr kumimoji="0" lang="en-US" sz="3200" b="0" i="0" u="none" strike="noStrike" kern="1200" cap="none" spc="0" normalizeH="0" baseline="0" noProof="0">
                <a:ln>
                  <a:noFill/>
                </a:ln>
                <a:solidFill>
                  <a:prstClr val="black"/>
                </a:solidFill>
                <a:effectLst/>
                <a:uLnTx/>
                <a:uFillTx/>
                <a:latin typeface="Calibri"/>
                <a:ea typeface="+mn-ea"/>
                <a:cs typeface="+mn-cs"/>
              </a:rPr>
              <a:t> </a:t>
            </a:r>
            <a:r>
              <a:rPr kumimoji="0" lang="ar-IQ" sz="3200" b="0" i="0" u="none" strike="noStrike" kern="1200" cap="none" spc="0" normalizeH="0" baseline="0" noProof="0">
                <a:ln>
                  <a:noFill/>
                </a:ln>
                <a:solidFill>
                  <a:prstClr val="black"/>
                </a:solidFill>
                <a:effectLst/>
                <a:uLnTx/>
                <a:uFillTx/>
                <a:latin typeface="Calibri"/>
                <a:ea typeface="+mn-ea"/>
                <a:cs typeface="+mn-cs"/>
              </a:rPr>
              <a:t> او الارتفاع بين نقطتين أو أكثر على سطح الأرض عن طريق جهاز التسوية(</a:t>
            </a:r>
            <a:r>
              <a:rPr kumimoji="0" lang="en-US" sz="3200" b="0" i="0" u="none" strike="noStrike" kern="1200" cap="none" spc="0" normalizeH="0" baseline="0" noProof="0">
                <a:ln>
                  <a:noFill/>
                </a:ln>
                <a:solidFill>
                  <a:prstClr val="black"/>
                </a:solidFill>
                <a:effectLst/>
                <a:uLnTx/>
                <a:uFillTx/>
                <a:latin typeface="Calibri"/>
                <a:ea typeface="+mn-ea"/>
                <a:cs typeface="+mn-cs"/>
              </a:rPr>
              <a:t>level</a:t>
            </a:r>
            <a:r>
              <a:rPr kumimoji="0" lang="ar-IQ" sz="3200" b="0" i="0" u="none" strike="noStrike" kern="1200" cap="none" spc="0" normalizeH="0" baseline="0" noProof="0">
                <a:ln>
                  <a:noFill/>
                </a:ln>
                <a:solidFill>
                  <a:prstClr val="black"/>
                </a:solidFill>
                <a:effectLst/>
                <a:uLnTx/>
                <a:uFillTx/>
                <a:latin typeface="Calibri"/>
                <a:ea typeface="+mn-ea"/>
                <a:cs typeface="+mn-cs"/>
              </a:rPr>
              <a:t>) و</a:t>
            </a:r>
            <a:r>
              <a:rPr lang="ar-IQ" sz="3200">
                <a:solidFill>
                  <a:prstClr val="black"/>
                </a:solidFill>
                <a:latin typeface="Calibri"/>
              </a:rPr>
              <a:t>مسطرة القياس</a:t>
            </a:r>
            <a:r>
              <a:rPr kumimoji="0" lang="ar-IQ" sz="3200" b="0" i="0" u="none" strike="noStrike" kern="1200" cap="none" spc="0" normalizeH="0" baseline="0" noProof="0">
                <a:ln>
                  <a:noFill/>
                </a:ln>
                <a:solidFill>
                  <a:prstClr val="black"/>
                </a:solidFill>
                <a:effectLst/>
                <a:uLnTx/>
                <a:uFillTx/>
                <a:latin typeface="Calibri"/>
                <a:ea typeface="+mn-ea"/>
                <a:cs typeface="+mn-cs"/>
              </a:rPr>
              <a:t>.</a:t>
            </a:r>
          </a:p>
          <a:p>
            <a:pPr marL="342900" marR="0" lvl="0" indent="-342900" algn="r" defTabSz="457200" rtl="1" eaLnBrk="1" fontAlgn="auto" latinLnBrk="0" hangingPunct="1">
              <a:lnSpc>
                <a:spcPct val="100000"/>
              </a:lnSpc>
              <a:spcBef>
                <a:spcPct val="20000"/>
              </a:spcBef>
              <a:spcAft>
                <a:spcPts val="0"/>
              </a:spcAft>
              <a:buClrTx/>
              <a:buSzTx/>
              <a:buFont typeface="Arial"/>
              <a:buChar char="•"/>
              <a:tabLst/>
              <a:defRPr/>
            </a:pPr>
            <a:r>
              <a:rPr kumimoji="0" lang="ar-IQ" sz="3200" b="0" i="0" u="none" strike="noStrike" kern="1200" cap="none" spc="0" normalizeH="0" baseline="0" noProof="0">
                <a:ln>
                  <a:noFill/>
                </a:ln>
                <a:solidFill>
                  <a:prstClr val="black"/>
                </a:solidFill>
                <a:effectLst/>
                <a:uLnTx/>
                <a:uFillTx/>
                <a:latin typeface="Calibri"/>
                <a:ea typeface="+mn-ea"/>
                <a:cs typeface="+mn-cs"/>
              </a:rPr>
              <a:t>تُستخدم عندما تكون المسافات طويلة أو عندما لا يمكن رؤية النقطتين مباشرة</a:t>
            </a:r>
            <a:endParaRPr lang="en-US"/>
          </a:p>
        </p:txBody>
      </p:sp>
      <p:sp>
        <p:nvSpPr>
          <p:cNvPr id="8" name="مربع نص 7">
            <a:extLst>
              <a:ext uri="{FF2B5EF4-FFF2-40B4-BE49-F238E27FC236}">
                <a16:creationId xmlns:a16="http://schemas.microsoft.com/office/drawing/2014/main" id="{BB3659BB-0BF0-4D60-601B-5585C4175702}"/>
              </a:ext>
            </a:extLst>
          </p:cNvPr>
          <p:cNvSpPr txBox="1"/>
          <p:nvPr/>
        </p:nvSpPr>
        <p:spPr>
          <a:xfrm>
            <a:off x="3962399" y="480425"/>
            <a:ext cx="6232070" cy="1200329"/>
          </a:xfrm>
          <a:prstGeom prst="rect">
            <a:avLst/>
          </a:prstGeom>
          <a:noFill/>
        </p:spPr>
        <p:txBody>
          <a:bodyPr wrap="square">
            <a:spAutoFit/>
          </a:bodyPr>
          <a:lstStyle/>
          <a:p>
            <a:r>
              <a:rPr lang="ar-IQ" sz="3600" b="1">
                <a:solidFill>
                  <a:schemeClr val="accent6">
                    <a:lumMod val="75000"/>
                  </a:schemeClr>
                </a:solidFill>
              </a:rPr>
              <a:t>التسوية التفاضلية</a:t>
            </a:r>
            <a:br>
              <a:rPr lang="ar-IQ" sz="3600" b="1">
                <a:solidFill>
                  <a:schemeClr val="accent6">
                    <a:lumMod val="75000"/>
                  </a:schemeClr>
                </a:solidFill>
              </a:rPr>
            </a:br>
            <a:endParaRPr lang="en-US" sz="3600" b="1">
              <a:solidFill>
                <a:schemeClr val="accent6">
                  <a:lumMod val="75000"/>
                </a:schemeClr>
              </a:solidFill>
            </a:endParaRPr>
          </a:p>
        </p:txBody>
      </p:sp>
    </p:spTree>
    <p:extLst>
      <p:ext uri="{BB962C8B-B14F-4D97-AF65-F5344CB8AC3E}">
        <p14:creationId xmlns:p14="http://schemas.microsoft.com/office/powerpoint/2010/main" val="29830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7D1410-EEBC-3A6B-6E35-6958AC977796}"/>
              </a:ext>
            </a:extLst>
          </p:cNvPr>
          <p:cNvSpPr>
            <a:spLocks noGrp="1"/>
          </p:cNvSpPr>
          <p:nvPr>
            <p:ph type="title"/>
          </p:nvPr>
        </p:nvSpPr>
        <p:spPr>
          <a:xfrm>
            <a:off x="1964222" y="949016"/>
            <a:ext cx="2117922" cy="999746"/>
          </a:xfrm>
        </p:spPr>
        <p:txBody>
          <a:bodyPr/>
          <a:lstStyle/>
          <a:p>
            <a:r>
              <a:rPr lang="ar-IQ"/>
              <a:t>جهاز الليفل</a:t>
            </a:r>
            <a:endParaRPr lang="en-US"/>
          </a:p>
        </p:txBody>
      </p:sp>
      <p:pic>
        <p:nvPicPr>
          <p:cNvPr id="8" name="صورة 7">
            <a:extLst>
              <a:ext uri="{FF2B5EF4-FFF2-40B4-BE49-F238E27FC236}">
                <a16:creationId xmlns:a16="http://schemas.microsoft.com/office/drawing/2014/main" id="{ACD3409B-875F-48F1-FA55-4A445EAB8A82}"/>
              </a:ext>
            </a:extLst>
          </p:cNvPr>
          <p:cNvPicPr>
            <a:picLocks noChangeAspect="1"/>
          </p:cNvPicPr>
          <p:nvPr/>
        </p:nvPicPr>
        <p:blipFill>
          <a:blip r:embed="rId2"/>
          <a:srcRect t="18923" r="-2" b="6622"/>
          <a:stretch>
            <a:fillRect/>
          </a:stretch>
        </p:blipFill>
        <p:spPr>
          <a:xfrm>
            <a:off x="7724942" y="2176028"/>
            <a:ext cx="3485184" cy="3961593"/>
          </a:xfrm>
          <a:prstGeom prst="rect">
            <a:avLst/>
          </a:prstGeom>
          <a:noFill/>
        </p:spPr>
      </p:pic>
      <p:sp>
        <p:nvSpPr>
          <p:cNvPr id="4" name="عنصر نائب لرقم الشريحة 3">
            <a:extLst>
              <a:ext uri="{FF2B5EF4-FFF2-40B4-BE49-F238E27FC236}">
                <a16:creationId xmlns:a16="http://schemas.microsoft.com/office/drawing/2014/main" id="{201806D1-B596-F98C-2D21-2AD57B0112E8}"/>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7</a:t>
            </a:fld>
            <a:endParaRPr lang="en-US"/>
          </a:p>
        </p:txBody>
      </p:sp>
      <p:sp>
        <p:nvSpPr>
          <p:cNvPr id="11" name="مربع نص 10">
            <a:extLst>
              <a:ext uri="{FF2B5EF4-FFF2-40B4-BE49-F238E27FC236}">
                <a16:creationId xmlns:a16="http://schemas.microsoft.com/office/drawing/2014/main" id="{ADD09C50-C9E7-0A16-DA13-FBE4F8CA0E2B}"/>
              </a:ext>
            </a:extLst>
          </p:cNvPr>
          <p:cNvSpPr txBox="1"/>
          <p:nvPr/>
        </p:nvSpPr>
        <p:spPr>
          <a:xfrm>
            <a:off x="8806543" y="1338943"/>
            <a:ext cx="2743200" cy="646331"/>
          </a:xfrm>
          <a:prstGeom prst="rect">
            <a:avLst/>
          </a:prstGeom>
          <a:noFill/>
        </p:spPr>
        <p:txBody>
          <a:bodyPr wrap="square" rtlCol="0">
            <a:spAutoFit/>
          </a:bodyPr>
          <a:lstStyle/>
          <a:p>
            <a:r>
              <a:rPr lang="ar-IQ" sz="3600" b="1">
                <a:solidFill>
                  <a:schemeClr val="accent6">
                    <a:lumMod val="75000"/>
                  </a:schemeClr>
                </a:solidFill>
                <a:latin typeface="+mj-lt"/>
              </a:rPr>
              <a:t>مسطرة القياس</a:t>
            </a:r>
            <a:endParaRPr lang="en-US" sz="3600" b="1">
              <a:solidFill>
                <a:schemeClr val="accent6">
                  <a:lumMod val="75000"/>
                </a:schemeClr>
              </a:solidFill>
              <a:latin typeface="+mj-lt"/>
            </a:endParaRPr>
          </a:p>
        </p:txBody>
      </p:sp>
      <p:pic>
        <p:nvPicPr>
          <p:cNvPr id="7" name="صورة 6">
            <a:extLst>
              <a:ext uri="{FF2B5EF4-FFF2-40B4-BE49-F238E27FC236}">
                <a16:creationId xmlns:a16="http://schemas.microsoft.com/office/drawing/2014/main" id="{2D62AD6F-B30D-8A62-9920-BFEC6192BDE8}"/>
              </a:ext>
            </a:extLst>
          </p:cNvPr>
          <p:cNvPicPr>
            <a:picLocks noChangeAspect="1"/>
          </p:cNvPicPr>
          <p:nvPr/>
        </p:nvPicPr>
        <p:blipFill>
          <a:blip r:embed="rId3"/>
          <a:stretch>
            <a:fillRect/>
          </a:stretch>
        </p:blipFill>
        <p:spPr>
          <a:xfrm>
            <a:off x="1167570" y="2442728"/>
            <a:ext cx="5829147" cy="4059672"/>
          </a:xfrm>
          <a:prstGeom prst="rect">
            <a:avLst/>
          </a:prstGeom>
        </p:spPr>
      </p:pic>
    </p:spTree>
    <p:extLst>
      <p:ext uri="{BB962C8B-B14F-4D97-AF65-F5344CB8AC3E}">
        <p14:creationId xmlns:p14="http://schemas.microsoft.com/office/powerpoint/2010/main" val="205358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D87A95-0C9F-D068-6B2C-4805A9F907DF}"/>
              </a:ext>
            </a:extLst>
          </p:cNvPr>
          <p:cNvSpPr>
            <a:spLocks noGrp="1"/>
          </p:cNvSpPr>
          <p:nvPr>
            <p:ph type="title"/>
          </p:nvPr>
        </p:nvSpPr>
        <p:spPr/>
        <p:txBody>
          <a:bodyPr/>
          <a:lstStyle/>
          <a:p>
            <a:pPr algn="r"/>
            <a:r>
              <a:rPr lang="ar-IQ" sz="4000"/>
              <a:t>نشاط فردي-3دقائق</a:t>
            </a:r>
            <a:endParaRPr lang="en-US" sz="4000"/>
          </a:p>
        </p:txBody>
      </p:sp>
      <p:sp>
        <p:nvSpPr>
          <p:cNvPr id="3" name="عنصر نائب للمحتوى 2">
            <a:extLst>
              <a:ext uri="{FF2B5EF4-FFF2-40B4-BE49-F238E27FC236}">
                <a16:creationId xmlns:a16="http://schemas.microsoft.com/office/drawing/2014/main" id="{E418E800-C122-7EA6-03D6-EEB2827DA3DD}"/>
              </a:ext>
            </a:extLst>
          </p:cNvPr>
          <p:cNvSpPr>
            <a:spLocks noGrp="1"/>
          </p:cNvSpPr>
          <p:nvPr>
            <p:ph sz="half" idx="2"/>
          </p:nvPr>
        </p:nvSpPr>
        <p:spPr>
          <a:xfrm>
            <a:off x="5383797" y="2510665"/>
            <a:ext cx="5829147" cy="3961593"/>
          </a:xfrm>
        </p:spPr>
        <p:txBody>
          <a:bodyPr>
            <a:normAutofit fontScale="92500" lnSpcReduction="10000"/>
          </a:bodyPr>
          <a:lstStyle/>
          <a:p>
            <a:pPr marL="0" indent="0" algn="r">
              <a:buNone/>
            </a:pPr>
            <a:r>
              <a:rPr lang="ar-IQ" sz="3000"/>
              <a:t>كيف نضبط الافقية لجهاز الليفل</a:t>
            </a:r>
            <a:r>
              <a:rPr lang="ar-IQ" sz="3200"/>
              <a:t>؟</a:t>
            </a:r>
          </a:p>
          <a:p>
            <a:pPr marL="0" lvl="0" indent="0" algn="r">
              <a:buNone/>
            </a:pPr>
            <a:endParaRPr lang="en-US" sz="3000"/>
          </a:p>
          <a:p>
            <a:pPr marL="0" indent="0" algn="r">
              <a:buNone/>
            </a:pPr>
            <a:endParaRPr lang="ar-IQ" sz="3200"/>
          </a:p>
          <a:p>
            <a:pPr marL="0" indent="0" algn="r">
              <a:buNone/>
            </a:pPr>
            <a:r>
              <a:rPr lang="ar-IQ" sz="3200"/>
              <a:t>اجب من خلال الباركود</a:t>
            </a:r>
          </a:p>
          <a:p>
            <a:pPr marL="0" indent="0" algn="r">
              <a:buNone/>
            </a:pPr>
            <a:endParaRPr lang="ar-IQ" sz="3200"/>
          </a:p>
          <a:p>
            <a:pPr marL="0" indent="0" algn="r">
              <a:buNone/>
            </a:pPr>
            <a:r>
              <a:rPr lang="ar-IQ" sz="3200"/>
              <a:t>او من خلال الرابط ادناه </a:t>
            </a:r>
            <a:r>
              <a:rPr lang="en-US" sz="3200"/>
              <a:t>https://forms.gle/bvc6hYzhoNGfeGTD8</a:t>
            </a:r>
            <a:endParaRPr lang="ar-IQ" sz="3200"/>
          </a:p>
          <a:p>
            <a:pPr marL="0" indent="0" algn="r">
              <a:buNone/>
            </a:pPr>
            <a:endParaRPr lang="en-US" sz="3200"/>
          </a:p>
        </p:txBody>
      </p:sp>
      <p:sp>
        <p:nvSpPr>
          <p:cNvPr id="5" name="عنصر نائب لرقم الشريحة 4">
            <a:extLst>
              <a:ext uri="{FF2B5EF4-FFF2-40B4-BE49-F238E27FC236}">
                <a16:creationId xmlns:a16="http://schemas.microsoft.com/office/drawing/2014/main" id="{3FEE6386-2F2F-0126-699D-8A81BC8F6CF1}"/>
              </a:ext>
            </a:extLst>
          </p:cNvPr>
          <p:cNvSpPr>
            <a:spLocks noGrp="1"/>
          </p:cNvSpPr>
          <p:nvPr>
            <p:ph type="sldNum" sz="quarter" idx="10"/>
          </p:nvPr>
        </p:nvSpPr>
        <p:spPr/>
        <p:txBody>
          <a:bodyPr/>
          <a:lstStyle/>
          <a:p>
            <a:fld id="{48F63A3B-78C7-47BE-AE5E-E10140E04643}" type="slidenum">
              <a:rPr lang="en-US" smtClean="0"/>
              <a:pPr/>
              <a:t>8</a:t>
            </a:fld>
            <a:endParaRPr lang="en-US"/>
          </a:p>
        </p:txBody>
      </p:sp>
      <p:pic>
        <p:nvPicPr>
          <p:cNvPr id="9" name="صورة 8">
            <a:extLst>
              <a:ext uri="{FF2B5EF4-FFF2-40B4-BE49-F238E27FC236}">
                <a16:creationId xmlns:a16="http://schemas.microsoft.com/office/drawing/2014/main" id="{DE465EB3-9AE8-0072-B1B0-AFAEBFB860DC}"/>
              </a:ext>
            </a:extLst>
          </p:cNvPr>
          <p:cNvPicPr>
            <a:picLocks noChangeAspect="1"/>
          </p:cNvPicPr>
          <p:nvPr/>
        </p:nvPicPr>
        <p:blipFill>
          <a:blip r:embed="rId2"/>
          <a:stretch>
            <a:fillRect/>
          </a:stretch>
        </p:blipFill>
        <p:spPr>
          <a:xfrm>
            <a:off x="1045029" y="1557147"/>
            <a:ext cx="4125685" cy="4169229"/>
          </a:xfrm>
          <a:prstGeom prst="rect">
            <a:avLst/>
          </a:prstGeom>
        </p:spPr>
      </p:pic>
      <p:sp>
        <p:nvSpPr>
          <p:cNvPr id="10" name="سهم: لليسار 9">
            <a:extLst>
              <a:ext uri="{FF2B5EF4-FFF2-40B4-BE49-F238E27FC236}">
                <a16:creationId xmlns:a16="http://schemas.microsoft.com/office/drawing/2014/main" id="{6C2F8A37-6AC9-5D5C-AF3C-97A4A7D816B1}"/>
              </a:ext>
            </a:extLst>
          </p:cNvPr>
          <p:cNvSpPr/>
          <p:nvPr/>
        </p:nvSpPr>
        <p:spPr>
          <a:xfrm>
            <a:off x="5556507" y="3641760"/>
            <a:ext cx="2270322" cy="1017325"/>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35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BF6"/>
        </a:solidFill>
        <a:effectLst/>
      </p:bgPr>
    </p:bg>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4789D6FC-CFA4-486C-F52F-32BB31FD7F83}"/>
              </a:ext>
            </a:extLst>
          </p:cNvPr>
          <p:cNvSpPr>
            <a:spLocks noGrp="1"/>
          </p:cNvSpPr>
          <p:nvPr>
            <p:ph type="sldNum" sz="quarter" idx="10"/>
          </p:nvPr>
        </p:nvSpPr>
        <p:spPr/>
        <p:txBody>
          <a:bodyPr/>
          <a:lstStyle/>
          <a:p>
            <a:fld id="{48F63A3B-78C7-47BE-AE5E-E10140E04643}" type="slidenum">
              <a:rPr lang="en-US" smtClean="0"/>
              <a:pPr/>
              <a:t>9</a:t>
            </a:fld>
            <a:endParaRPr lang="en-US"/>
          </a:p>
        </p:txBody>
      </p:sp>
      <p:sp>
        <p:nvSpPr>
          <p:cNvPr id="8" name="مربع نص 7">
            <a:extLst>
              <a:ext uri="{FF2B5EF4-FFF2-40B4-BE49-F238E27FC236}">
                <a16:creationId xmlns:a16="http://schemas.microsoft.com/office/drawing/2014/main" id="{3DD9B96C-2A5C-7366-F47E-E13B7F7D848C}"/>
              </a:ext>
            </a:extLst>
          </p:cNvPr>
          <p:cNvSpPr txBox="1"/>
          <p:nvPr/>
        </p:nvSpPr>
        <p:spPr>
          <a:xfrm>
            <a:off x="0" y="692942"/>
            <a:ext cx="12094029" cy="5693866"/>
          </a:xfrm>
          <a:prstGeom prst="rect">
            <a:avLst/>
          </a:prstGeom>
          <a:solidFill>
            <a:schemeClr val="bg1"/>
          </a:solidFill>
        </p:spPr>
        <p:txBody>
          <a:bodyPr wrap="square">
            <a:spAutoFit/>
          </a:bodyPr>
          <a:lstStyle/>
          <a:p>
            <a:pPr algn="r"/>
            <a:r>
              <a:rPr lang="ar-IQ" sz="2800" b="1"/>
              <a:t>  </a:t>
            </a:r>
            <a:endParaRPr lang="ar-IQ" sz="2400"/>
          </a:p>
          <a:p>
            <a:pPr algn="r" rtl="1"/>
            <a:r>
              <a:rPr lang="ar-IQ" sz="2800" b="1"/>
              <a:t>راقم التسوية (</a:t>
            </a:r>
            <a:r>
              <a:rPr lang="en-US" sz="2800" b="1"/>
              <a:t>:Benchmark(B.M</a:t>
            </a:r>
            <a:r>
              <a:rPr lang="en-US" sz="2800"/>
              <a:t> </a:t>
            </a:r>
            <a:r>
              <a:rPr lang="ar-IQ" sz="2800"/>
              <a:t>ھو عبارة عن نقطة دائمية معلومة </a:t>
            </a:r>
          </a:p>
          <a:p>
            <a:pPr algn="r" rtl="1"/>
            <a:r>
              <a:rPr lang="ar-IQ" sz="2800"/>
              <a:t>الارتفاع مثبتة في الطبيعة , يتم وصفھا وتعريفھا بشكل جيد.   </a:t>
            </a:r>
          </a:p>
          <a:p>
            <a:pPr algn="r" rtl="1"/>
            <a:r>
              <a:rPr lang="ar-IQ" sz="2800"/>
              <a:t>  </a:t>
            </a:r>
          </a:p>
          <a:p>
            <a:pPr algn="r" rtl="1"/>
            <a:r>
              <a:rPr lang="ar-IQ" sz="2800" b="1"/>
              <a:t>قراءة خلفية(</a:t>
            </a:r>
            <a:r>
              <a:rPr lang="en-US" sz="2800" b="1"/>
              <a:t>Backsight (B.S</a:t>
            </a:r>
            <a:r>
              <a:rPr lang="ar-IQ" sz="2800" b="1"/>
              <a:t> </a:t>
            </a:r>
            <a:r>
              <a:rPr lang="en-US" sz="2800"/>
              <a:t>:</a:t>
            </a:r>
            <a:r>
              <a:rPr lang="ar-IQ" sz="2800"/>
              <a:t>هي قراءة المسطرة التي تؤخذ على نقطة معلومة </a:t>
            </a:r>
          </a:p>
          <a:p>
            <a:pPr algn="r" rtl="1"/>
            <a:r>
              <a:rPr lang="ar-IQ" sz="2800"/>
              <a:t>(محسوبة) الارتفاع.</a:t>
            </a:r>
          </a:p>
          <a:p>
            <a:pPr algn="r" rtl="1"/>
            <a:r>
              <a:rPr lang="ar-IQ" sz="2800"/>
              <a:t>  </a:t>
            </a:r>
          </a:p>
          <a:p>
            <a:pPr algn="r" rtl="1"/>
            <a:r>
              <a:rPr lang="ar-IQ" sz="2800" b="1"/>
              <a:t>قراءة أمامية (</a:t>
            </a:r>
            <a:r>
              <a:rPr lang="en-US" sz="2800" b="1"/>
              <a:t>Foresight (F.S</a:t>
            </a:r>
            <a:r>
              <a:rPr lang="en-US" sz="2800"/>
              <a:t> </a:t>
            </a:r>
            <a:r>
              <a:rPr lang="ar-IQ" sz="2800"/>
              <a:t>:ھي قراءة المسطرة التي تؤخذ على نقطة مجھولة الارتفاع</a:t>
            </a:r>
          </a:p>
          <a:p>
            <a:pPr algn="r" rtl="1"/>
            <a:r>
              <a:rPr lang="ar-IQ" sz="2800"/>
              <a:t>.   </a:t>
            </a:r>
          </a:p>
          <a:p>
            <a:pPr algn="r" rtl="1"/>
            <a:r>
              <a:rPr lang="ar-IQ" sz="2800"/>
              <a:t>  </a:t>
            </a:r>
          </a:p>
          <a:p>
            <a:pPr algn="r" rtl="1"/>
            <a:r>
              <a:rPr lang="ar-IQ" sz="2800" b="1"/>
              <a:t>نقطة تحول (</a:t>
            </a:r>
            <a:r>
              <a:rPr lang="en-US" sz="2800" b="1"/>
              <a:t>Turning Point (T.P</a:t>
            </a:r>
            <a:r>
              <a:rPr lang="en-US" sz="2800"/>
              <a:t> </a:t>
            </a:r>
            <a:r>
              <a:rPr lang="ar-IQ" sz="2800"/>
              <a:t>:ھي عبارة عن نقطة [ مؤقتة"ليست دائمية"] تؤخذ عليھا قرائتين لمسطرة التسوية , الاولى قراءة أمامية " </a:t>
            </a:r>
            <a:r>
              <a:rPr lang="en-US" sz="2800"/>
              <a:t>"F.S</a:t>
            </a:r>
            <a:r>
              <a:rPr lang="ar-IQ" sz="2800"/>
              <a:t> [من نصبة جھاز التسوية القديمة] والثانية قراءة خلفية"</a:t>
            </a:r>
            <a:r>
              <a:rPr lang="en-US" sz="2800"/>
              <a:t>"B.S </a:t>
            </a:r>
            <a:r>
              <a:rPr lang="ar-IQ" sz="2800"/>
              <a:t>[ من نصبة جھازالتسوية الجديدة</a:t>
            </a:r>
            <a:r>
              <a:rPr lang="en-US" sz="2800"/>
              <a:t>[</a:t>
            </a:r>
            <a:r>
              <a:rPr lang="ar-IQ" sz="2800"/>
              <a:t>.</a:t>
            </a:r>
          </a:p>
        </p:txBody>
      </p:sp>
      <p:sp>
        <p:nvSpPr>
          <p:cNvPr id="18" name="مربع نص 17">
            <a:extLst>
              <a:ext uri="{FF2B5EF4-FFF2-40B4-BE49-F238E27FC236}">
                <a16:creationId xmlns:a16="http://schemas.microsoft.com/office/drawing/2014/main" id="{946F7552-4DBD-B776-28D8-E715D71737CC}"/>
              </a:ext>
            </a:extLst>
          </p:cNvPr>
          <p:cNvSpPr txBox="1"/>
          <p:nvPr/>
        </p:nvSpPr>
        <p:spPr>
          <a:xfrm>
            <a:off x="4509407" y="108167"/>
            <a:ext cx="6123214" cy="584775"/>
          </a:xfrm>
          <a:prstGeom prst="rect">
            <a:avLst/>
          </a:prstGeom>
          <a:noFill/>
        </p:spPr>
        <p:txBody>
          <a:bodyPr wrap="square">
            <a:spAutoFit/>
          </a:bodyPr>
          <a:lstStyle/>
          <a:p>
            <a:pPr algn="r" rtl="1"/>
            <a:r>
              <a:rPr lang="ar-IQ" sz="3200" b="1">
                <a:solidFill>
                  <a:schemeClr val="accent6">
                    <a:lumMod val="75000"/>
                  </a:schemeClr>
                </a:solidFill>
              </a:rPr>
              <a:t> تعريفات أساسية</a:t>
            </a:r>
          </a:p>
        </p:txBody>
      </p:sp>
    </p:spTree>
    <p:extLst>
      <p:ext uri="{BB962C8B-B14F-4D97-AF65-F5344CB8AC3E}">
        <p14:creationId xmlns:p14="http://schemas.microsoft.com/office/powerpoint/2010/main" val="148304351"/>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7C1067-D7FC-4BAD-A905-0F6B04B61DF2}">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{19E5513F-0938-4190-8270-94FC7927F70B}tf78438558_win32</Template>
  <TotalTime>1101</TotalTime>
  <Words>953</Words>
  <Application>Microsoft Office PowerPoint</Application>
  <PresentationFormat>شاشة عريضة</PresentationFormat>
  <Paragraphs>182</Paragraphs>
  <Slides>22</Slides>
  <Notes>5</Notes>
  <HiddenSlides>0</HiddenSlides>
  <MMClips>1</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Arial</vt:lpstr>
      <vt:lpstr>Arial Black</vt:lpstr>
      <vt:lpstr>Calibri</vt:lpstr>
      <vt:lpstr>quote-cjk-patch</vt:lpstr>
      <vt:lpstr>Sabon Next LT</vt:lpstr>
      <vt:lpstr>Times New Roman</vt:lpstr>
      <vt:lpstr>Custom</vt:lpstr>
      <vt:lpstr>التسوية التفاضلية </vt:lpstr>
      <vt:lpstr>الحقيبة التدريسية</vt:lpstr>
      <vt:lpstr>إرشادات عامة</vt:lpstr>
      <vt:lpstr>عرض تقديمي في PowerPoint</vt:lpstr>
      <vt:lpstr>عرض تقديمي في PowerPoint</vt:lpstr>
      <vt:lpstr>عرض تقديمي في PowerPoint</vt:lpstr>
      <vt:lpstr>جهاز الليفل</vt:lpstr>
      <vt:lpstr>نشاط فردي-3دقائق</vt:lpstr>
      <vt:lpstr>عرض تقديمي في PowerPoint</vt:lpstr>
      <vt:lpstr>عرض تقديمي في PowerPoint</vt:lpstr>
      <vt:lpstr>نشاط فردي2 الوقت-2دقيقة</vt:lpstr>
      <vt:lpstr>عرض تقديمي في PowerPoint</vt:lpstr>
      <vt:lpstr>                  طرق اجراء الحسابات           توجد طريقتين لاجراء الحسابات في التسوية التفاضليةالمباشرة    .1 طريقة ارتفاع خط النظر  2. طريقة فرق الارتفاع  الفرق بين الطرقتين ھو اسلوب اجراء الحسابات فقط الا  ان النتائج تكون واحدة . </vt:lpstr>
      <vt:lpstr>طريقة ارتفاع خط النظر</vt:lpstr>
      <vt:lpstr>مثال تطبيقي</vt:lpstr>
      <vt:lpstr>الحل</vt:lpstr>
      <vt:lpstr>الحل</vt:lpstr>
      <vt:lpstr>نشاط جماعي /3 دقائق</vt:lpstr>
      <vt:lpstr>التقويم والتغذية الراجعة</vt:lpstr>
      <vt:lpstr>عرض تقديمي في PowerPoint</vt:lpstr>
      <vt:lpstr>مهمه 1</vt:lpstr>
      <vt:lpstr>شكراً لحسن اصغائكم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مجتبى الخفاجي</dc:creator>
  <cp:lastModifiedBy>مجتبى الخفاجي</cp:lastModifiedBy>
  <cp:revision>31</cp:revision>
  <dcterms:created xsi:type="dcterms:W3CDTF">2025-04-12T18:30:57Z</dcterms:created>
  <dcterms:modified xsi:type="dcterms:W3CDTF">2025-06-11T10:26:01Z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