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77" r:id="rId10"/>
    <p:sldId id="274" r:id="rId11"/>
    <p:sldId id="263" r:id="rId12"/>
    <p:sldId id="264" r:id="rId13"/>
    <p:sldId id="265" r:id="rId14"/>
    <p:sldId id="273" r:id="rId15"/>
    <p:sldId id="266" r:id="rId16"/>
    <p:sldId id="272" r:id="rId17"/>
    <p:sldId id="267" r:id="rId18"/>
    <p:sldId id="268" r:id="rId19"/>
    <p:sldId id="269" r:id="rId20"/>
    <p:sldId id="270" r:id="rId21"/>
    <p:sldId id="271" r:id="rId22"/>
    <p:sldId id="275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23/09/1446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1800199"/>
          </a:xfrm>
        </p:spPr>
        <p:txBody>
          <a:bodyPr/>
          <a:lstStyle/>
          <a:p>
            <a:r>
              <a:rPr lang="en-US" b="1" dirty="0" smtClean="0"/>
              <a:t>Vitamins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/>
            <a:r>
              <a:rPr lang="en-US" dirty="0">
                <a:solidFill>
                  <a:schemeClr val="tx1"/>
                </a:solidFill>
              </a:rPr>
              <a:t>Lecture</a:t>
            </a:r>
            <a:r>
              <a:rPr lang="en-US" dirty="0" smtClean="0">
                <a:solidFill>
                  <a:schemeClr val="tx1"/>
                </a:solidFill>
              </a:rPr>
              <a:t>. 6</a:t>
            </a:r>
            <a:endParaRPr lang="en-US" dirty="0">
              <a:solidFill>
                <a:schemeClr val="tx1"/>
              </a:solidFill>
            </a:endParaRPr>
          </a:p>
          <a:p>
            <a:pPr rtl="0"/>
            <a:r>
              <a:rPr lang="en-US" dirty="0" smtClean="0">
                <a:solidFill>
                  <a:srgbClr val="C00000"/>
                </a:solidFill>
              </a:rPr>
              <a:t>Dr. Mahdi </a:t>
            </a:r>
            <a:r>
              <a:rPr lang="en-US" dirty="0" err="1" smtClean="0">
                <a:solidFill>
                  <a:srgbClr val="C00000"/>
                </a:solidFill>
              </a:rPr>
              <a:t>Hamzah</a:t>
            </a:r>
            <a:r>
              <a:rPr lang="en-US" dirty="0" smtClean="0">
                <a:solidFill>
                  <a:srgbClr val="C00000"/>
                </a:solidFill>
              </a:rPr>
              <a:t> Al-</a:t>
            </a:r>
            <a:r>
              <a:rPr lang="en-US" dirty="0" err="1" smtClean="0">
                <a:solidFill>
                  <a:srgbClr val="C00000"/>
                </a:solidFill>
              </a:rPr>
              <a:t>Taee</a:t>
            </a:r>
            <a:endParaRPr lang="ar-IQ" dirty="0">
              <a:solidFill>
                <a:srgbClr val="C00000"/>
              </a:solidFill>
            </a:endParaRPr>
          </a:p>
          <a:p>
            <a:endParaRPr lang="ar-IQ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20241"/>
            <a:ext cx="2448272" cy="1264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356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400" b="1" dirty="0" smtClean="0">
                <a:cs typeface="+mj-cs"/>
              </a:rPr>
              <a:t>Excess </a:t>
            </a:r>
            <a:r>
              <a:rPr lang="en-US" sz="2400" b="1" dirty="0">
                <a:cs typeface="+mj-cs"/>
              </a:rPr>
              <a:t>of </a:t>
            </a:r>
            <a:r>
              <a:rPr lang="en-US" sz="2400" b="1" dirty="0" err="1">
                <a:cs typeface="+mj-cs"/>
              </a:rPr>
              <a:t>Vit</a:t>
            </a:r>
            <a:r>
              <a:rPr lang="en-US" sz="2400" b="1" dirty="0">
                <a:cs typeface="+mj-cs"/>
              </a:rPr>
              <a:t> D </a:t>
            </a:r>
            <a:r>
              <a:rPr lang="en-US" sz="2400" b="1" dirty="0"/>
              <a:t>(</a:t>
            </a:r>
            <a:r>
              <a:rPr lang="en-US" sz="2400" b="1" dirty="0" smtClean="0"/>
              <a:t>toxicity) </a:t>
            </a:r>
            <a:r>
              <a:rPr lang="en-US" sz="2400" b="1" dirty="0" smtClean="0">
                <a:cs typeface="+mj-cs"/>
              </a:rPr>
              <a:t>causes:</a:t>
            </a:r>
          </a:p>
          <a:p>
            <a:pPr marL="0" indent="0" algn="just" rtl="0">
              <a:buNone/>
            </a:pPr>
            <a:endParaRPr lang="en-US" sz="2400" b="1" dirty="0" smtClean="0">
              <a:cs typeface="+mj-cs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sz="2400" dirty="0" smtClean="0">
                <a:cs typeface="+mj-cs"/>
              </a:rPr>
              <a:t>loss </a:t>
            </a:r>
            <a:r>
              <a:rPr lang="en-US" sz="2400" dirty="0">
                <a:cs typeface="+mj-cs"/>
              </a:rPr>
              <a:t>of </a:t>
            </a:r>
            <a:r>
              <a:rPr lang="en-US" sz="2400" dirty="0" smtClean="0">
                <a:cs typeface="+mj-cs"/>
              </a:rPr>
              <a:t>appetite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400" dirty="0" smtClean="0">
                <a:cs typeface="+mj-cs"/>
              </a:rPr>
              <a:t>Vomiting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400" dirty="0" smtClean="0">
                <a:cs typeface="+mj-cs"/>
              </a:rPr>
              <a:t>Growth failure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400" dirty="0" smtClean="0">
                <a:cs typeface="+mj-cs"/>
              </a:rPr>
              <a:t>weight loss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400" dirty="0" smtClean="0">
                <a:cs typeface="+mj-cs"/>
              </a:rPr>
              <a:t> </a:t>
            </a:r>
            <a:r>
              <a:rPr lang="en-US" sz="2400" dirty="0" err="1">
                <a:cs typeface="+mj-cs"/>
              </a:rPr>
              <a:t>Ca</a:t>
            </a:r>
            <a:r>
              <a:rPr lang="en-US" sz="2400" dirty="0">
                <a:cs typeface="+mj-cs"/>
              </a:rPr>
              <a:t> deposit in blood vessels </a:t>
            </a:r>
            <a:r>
              <a:rPr lang="en-US" sz="2400" dirty="0" smtClean="0">
                <a:cs typeface="+mj-cs"/>
              </a:rPr>
              <a:t>and kidneys</a:t>
            </a:r>
            <a:r>
              <a:rPr lang="en-US" sz="2400" dirty="0">
                <a:cs typeface="+mj-cs"/>
              </a:rPr>
              <a:t>.</a:t>
            </a:r>
          </a:p>
          <a:p>
            <a:pPr marL="0" indent="0" algn="just" rtl="0">
              <a:buNone/>
            </a:pPr>
            <a:r>
              <a:rPr lang="en-US" sz="2400" dirty="0">
                <a:cs typeface="+mj-cs"/>
              </a:rPr>
              <a:t>Vitamin D toxicity is usually caused by </a:t>
            </a:r>
            <a:r>
              <a:rPr lang="en-US" sz="2400" b="1" dirty="0" smtClean="0">
                <a:cs typeface="+mj-cs"/>
              </a:rPr>
              <a:t>extra-large doses </a:t>
            </a:r>
            <a:r>
              <a:rPr lang="en-US" sz="2400" dirty="0">
                <a:cs typeface="+mj-cs"/>
              </a:rPr>
              <a:t>of vitamin D supplements — </a:t>
            </a:r>
            <a:r>
              <a:rPr lang="en-US" sz="2400" b="1" dirty="0">
                <a:cs typeface="+mj-cs"/>
              </a:rPr>
              <a:t>not </a:t>
            </a:r>
            <a:r>
              <a:rPr lang="en-US" sz="2400" b="1" dirty="0" smtClean="0">
                <a:cs typeface="+mj-cs"/>
              </a:rPr>
              <a:t>by diet </a:t>
            </a:r>
            <a:r>
              <a:rPr lang="en-US" sz="2400" b="1" dirty="0">
                <a:cs typeface="+mj-cs"/>
              </a:rPr>
              <a:t>or sun exposure</a:t>
            </a:r>
            <a:r>
              <a:rPr lang="en-US" sz="2400" dirty="0">
                <a:cs typeface="+mj-cs"/>
              </a:rPr>
              <a:t>. 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051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832648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70000"/>
              </a:lnSpc>
              <a:buNone/>
            </a:pPr>
            <a:r>
              <a:rPr lang="en-US" sz="2400" b="1" dirty="0"/>
              <a:t>Vitamin E (</a:t>
            </a:r>
            <a:r>
              <a:rPr lang="en-US" sz="2400" b="1" dirty="0" smtClean="0"/>
              <a:t>Antifertility):</a:t>
            </a:r>
            <a:endParaRPr lang="en-US" sz="2400" b="1" dirty="0"/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b="1" dirty="0" smtClean="0"/>
              <a:t>Functions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2400" b="1" dirty="0" smtClean="0"/>
              <a:t>      1</a:t>
            </a:r>
            <a:r>
              <a:rPr lang="en-US" sz="2400" b="1" dirty="0"/>
              <a:t>. </a:t>
            </a:r>
            <a:r>
              <a:rPr lang="en-US" sz="2400" dirty="0" smtClean="0"/>
              <a:t>antioxidant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 </a:t>
            </a:r>
            <a:r>
              <a:rPr lang="en-US" sz="2400" b="1" dirty="0" smtClean="0"/>
              <a:t>2</a:t>
            </a:r>
            <a:r>
              <a:rPr lang="en-US" sz="2400" b="1" dirty="0"/>
              <a:t>. </a:t>
            </a:r>
            <a:r>
              <a:rPr lang="en-US" sz="2400" dirty="0"/>
              <a:t>Protects erythrocytes. 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b="1" dirty="0" smtClean="0"/>
              <a:t>Deficiency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2400" b="1" dirty="0" smtClean="0"/>
              <a:t>1</a:t>
            </a:r>
            <a:r>
              <a:rPr lang="en-US" sz="2400" b="1" dirty="0"/>
              <a:t>. </a:t>
            </a:r>
            <a:r>
              <a:rPr lang="en-US" sz="2400" dirty="0" smtClean="0"/>
              <a:t>Reduced </a:t>
            </a:r>
            <a:r>
              <a:rPr lang="en-US" sz="2400" dirty="0"/>
              <a:t>activity of certain enzymes </a:t>
            </a:r>
            <a:br>
              <a:rPr lang="en-US" sz="2400" dirty="0"/>
            </a:br>
            <a:r>
              <a:rPr lang="en-US" sz="2400" b="1" dirty="0"/>
              <a:t>2. </a:t>
            </a:r>
            <a:r>
              <a:rPr lang="en-US" sz="2400" dirty="0"/>
              <a:t>Hemolysis of RBC</a:t>
            </a:r>
            <a:br>
              <a:rPr lang="en-US" sz="2400" dirty="0"/>
            </a:br>
            <a:r>
              <a:rPr lang="en-US" sz="2400" b="1" dirty="0"/>
              <a:t>3. </a:t>
            </a:r>
            <a:r>
              <a:rPr lang="en-US" sz="2400" dirty="0"/>
              <a:t>Muscular weakness.</a:t>
            </a:r>
            <a:br>
              <a:rPr lang="en-US" sz="2400" dirty="0"/>
            </a:br>
            <a:r>
              <a:rPr lang="en-US" sz="2400" b="1" dirty="0"/>
              <a:t>4. </a:t>
            </a:r>
            <a:r>
              <a:rPr lang="en-US" sz="2400" dirty="0"/>
              <a:t>Anemia. </a:t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2980434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800" b="1" i="1" dirty="0"/>
              <a:t>Vitamin </a:t>
            </a:r>
            <a:r>
              <a:rPr lang="en-US" sz="2800" b="1" i="1" dirty="0" smtClean="0"/>
              <a:t>K (Coagulation):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/>
              <a:t>are essential to blood </a:t>
            </a:r>
            <a:r>
              <a:rPr lang="en-US" sz="2400" dirty="0" smtClean="0"/>
              <a:t>clotting.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Sources: </a:t>
            </a:r>
            <a:r>
              <a:rPr lang="en-US" sz="2400" dirty="0" smtClean="0"/>
              <a:t>broccoli, spinach, dairy </a:t>
            </a:r>
            <a:r>
              <a:rPr lang="en-US" sz="2400" dirty="0"/>
              <a:t>products, eggs, meats, </a:t>
            </a:r>
            <a:r>
              <a:rPr lang="en-US" sz="2400" dirty="0" smtClean="0"/>
              <a:t>fruits.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Deficiency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/>
              <a:t>1. Delayed </a:t>
            </a:r>
            <a:r>
              <a:rPr lang="en-US" sz="2400" dirty="0"/>
              <a:t>blood clotting by increases clotting time.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2. </a:t>
            </a:r>
            <a:r>
              <a:rPr lang="en-US" sz="2400" dirty="0" smtClean="0"/>
              <a:t>Faulty </a:t>
            </a:r>
            <a:r>
              <a:rPr lang="en-US" sz="2400" dirty="0"/>
              <a:t>fat metabolism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2468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579296" cy="5832648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dirty="0">
                <a:latin typeface="TimesNewRomanPS-BoldMT"/>
                <a:cs typeface="+mj-cs"/>
              </a:rPr>
              <a:t>Water-Soluble </a:t>
            </a:r>
            <a:r>
              <a:rPr lang="en-US" sz="2400" b="1" dirty="0" smtClean="0">
                <a:latin typeface="TimesNewRomanPS-BoldMT"/>
                <a:cs typeface="+mj-cs"/>
              </a:rPr>
              <a:t>Vitamins:</a:t>
            </a:r>
            <a:r>
              <a:rPr lang="en-US" sz="2400" b="1" dirty="0">
                <a:latin typeface="TimesNewRomanPS-BoldMT"/>
                <a:cs typeface="+mj-cs"/>
              </a:rPr>
              <a:t> </a:t>
            </a:r>
            <a:endParaRPr lang="en-US" sz="2400" b="1" dirty="0" smtClean="0">
              <a:latin typeface="TimesNewRomanPS-BoldMT"/>
              <a:cs typeface="+mj-cs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  <a:cs typeface="+mj-cs"/>
              </a:rPr>
              <a:t> Include </a:t>
            </a:r>
            <a:r>
              <a:rPr lang="en-US" sz="2400" b="1" dirty="0">
                <a:latin typeface="TimesNewRomanPS-BoldMT"/>
                <a:cs typeface="+mj-cs"/>
              </a:rPr>
              <a:t>Vitamin B complex and C</a:t>
            </a:r>
            <a:r>
              <a:rPr lang="en-US" sz="2400" dirty="0">
                <a:latin typeface="TimesNewRomanPSMT"/>
                <a:cs typeface="+mj-cs"/>
              </a:rPr>
              <a:t>.</a:t>
            </a:r>
            <a:br>
              <a:rPr lang="en-US" sz="2400" dirty="0">
                <a:latin typeface="TimesNewRomanPSMT"/>
                <a:cs typeface="+mj-cs"/>
              </a:rPr>
            </a:br>
            <a:r>
              <a:rPr lang="en-US" sz="2400" b="1" dirty="0">
                <a:latin typeface="TimesNewRomanPS-BoldMT"/>
                <a:cs typeface="+mj-cs"/>
              </a:rPr>
              <a:t>1. </a:t>
            </a:r>
            <a:r>
              <a:rPr lang="en-US" sz="2400" dirty="0">
                <a:latin typeface="TimesNewRomanPSMT"/>
                <a:cs typeface="+mj-cs"/>
              </a:rPr>
              <a:t>D</a:t>
            </a:r>
            <a:r>
              <a:rPr lang="en-US" sz="2400" dirty="0" smtClean="0">
                <a:latin typeface="TimesNewRomanPSMT"/>
                <a:cs typeface="+mj-cs"/>
              </a:rPr>
              <a:t>issolve </a:t>
            </a:r>
            <a:r>
              <a:rPr lang="en-US" sz="2400" dirty="0">
                <a:latin typeface="TimesNewRomanPSMT"/>
                <a:cs typeface="+mj-cs"/>
              </a:rPr>
              <a:t>in </a:t>
            </a:r>
            <a:r>
              <a:rPr lang="en-US" sz="2400" dirty="0" smtClean="0">
                <a:latin typeface="TimesNewRomanPSMT"/>
                <a:cs typeface="+mj-cs"/>
              </a:rPr>
              <a:t>water</a:t>
            </a:r>
            <a:r>
              <a:rPr lang="en-US" sz="2400" dirty="0">
                <a:latin typeface="TimesNewRomanPSMT"/>
                <a:cs typeface="+mj-cs"/>
              </a:rPr>
              <a:t/>
            </a:r>
            <a:br>
              <a:rPr lang="en-US" sz="2400" dirty="0">
                <a:latin typeface="TimesNewRomanPSMT"/>
                <a:cs typeface="+mj-cs"/>
              </a:rPr>
            </a:br>
            <a:r>
              <a:rPr lang="en-US" sz="2400" b="1" dirty="0">
                <a:latin typeface="TimesNewRomanPS-BoldMT"/>
                <a:cs typeface="+mj-cs"/>
              </a:rPr>
              <a:t>2. </a:t>
            </a:r>
            <a:r>
              <a:rPr lang="en-US" sz="2400" dirty="0" smtClean="0">
                <a:latin typeface="TimesNewRomanPSMT"/>
                <a:cs typeface="+mj-cs"/>
              </a:rPr>
              <a:t>Not </a:t>
            </a:r>
            <a:r>
              <a:rPr lang="en-US" sz="2400" dirty="0">
                <a:latin typeface="TimesNewRomanPSMT"/>
                <a:cs typeface="+mj-cs"/>
              </a:rPr>
              <a:t>stored in the </a:t>
            </a:r>
            <a:r>
              <a:rPr lang="en-US" sz="2400" dirty="0" smtClean="0">
                <a:latin typeface="TimesNewRomanPSMT"/>
                <a:cs typeface="+mj-cs"/>
              </a:rPr>
              <a:t>body.</a:t>
            </a:r>
            <a:endParaRPr lang="en-US" sz="2400" dirty="0">
              <a:latin typeface="TimesNewRomanPSM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8229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TimesNewRomanPS-BoldMT"/>
              </a:rPr>
              <a:t> </a:t>
            </a:r>
            <a:r>
              <a:rPr lang="en-US" sz="3300" b="1" i="1" dirty="0" smtClean="0">
                <a:latin typeface="TimesNewRomanPS-BoldMT"/>
              </a:rPr>
              <a:t>Vitamin C</a:t>
            </a:r>
            <a:r>
              <a:rPr lang="en-US" sz="3300" i="1" dirty="0" smtClean="0">
                <a:latin typeface="TimesNewRomanPSMT"/>
              </a:rPr>
              <a:t>:</a:t>
            </a:r>
            <a:endParaRPr lang="en-US" sz="2400" b="1" i="1" dirty="0">
              <a:latin typeface="TimesNewRomanPS-Bold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31F20"/>
                </a:solidFill>
                <a:latin typeface="TimesNewRomanPSMT"/>
              </a:rPr>
              <a:t>Important </a:t>
            </a:r>
            <a:r>
              <a:rPr lang="en-US" sz="2400" dirty="0">
                <a:solidFill>
                  <a:srgbClr val="231F20"/>
                </a:solidFill>
                <a:latin typeface="TimesNewRomanPSMT"/>
              </a:rPr>
              <a:t>role in the formation </a:t>
            </a:r>
            <a:r>
              <a:rPr lang="en-US" sz="2400" dirty="0">
                <a:solidFill>
                  <a:srgbClr val="000000"/>
                </a:solidFill>
                <a:latin typeface="TimesNewRomanPSMT"/>
              </a:rPr>
              <a:t>of </a:t>
            </a:r>
            <a:r>
              <a:rPr lang="en-US" sz="2400" b="1" dirty="0">
                <a:solidFill>
                  <a:srgbClr val="000000"/>
                </a:solidFill>
                <a:latin typeface="TimesNewRomanPS-BoldMT"/>
              </a:rPr>
              <a:t>collagen, </a:t>
            </a:r>
            <a:endParaRPr lang="en-US" sz="2400" dirty="0" smtClean="0">
              <a:solidFill>
                <a:srgbClr val="000000"/>
              </a:solidFill>
              <a:latin typeface="TimesNewRomanPS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31F20"/>
                </a:solidFill>
                <a:latin typeface="TimesNewRomanPSMT"/>
              </a:rPr>
              <a:t>During </a:t>
            </a:r>
            <a:r>
              <a:rPr lang="en-US" sz="2400" dirty="0">
                <a:solidFill>
                  <a:srgbClr val="231F20"/>
                </a:solidFill>
                <a:latin typeface="TimesNewRomanPSMT"/>
              </a:rPr>
              <a:t>trauma, 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</a:rPr>
              <a:t>fever need </a:t>
            </a:r>
            <a:r>
              <a:rPr lang="en-US" sz="2400" dirty="0">
                <a:solidFill>
                  <a:srgbClr val="231F20"/>
                </a:solidFill>
                <a:latin typeface="TimesNewRomanPSMT"/>
              </a:rPr>
              <a:t>more amount of </a:t>
            </a:r>
            <a:r>
              <a:rPr lang="en-US" sz="2400" dirty="0" err="1">
                <a:solidFill>
                  <a:srgbClr val="231F20"/>
                </a:solidFill>
                <a:latin typeface="TimesNewRomanPSMT"/>
              </a:rPr>
              <a:t>vit</a:t>
            </a:r>
            <a:r>
              <a:rPr lang="en-US" sz="2400" dirty="0">
                <a:solidFill>
                  <a:srgbClr val="231F20"/>
                </a:solidFill>
                <a:latin typeface="TimesNewRomanPSMT"/>
              </a:rPr>
              <a:t>. C</a:t>
            </a:r>
            <a:r>
              <a:rPr lang="en-US" sz="2400" dirty="0" smtClean="0">
                <a:solidFill>
                  <a:srgbClr val="000000"/>
                </a:solidFill>
                <a:latin typeface="TimesNewRomanPSMT"/>
              </a:rPr>
              <a:t>.</a:t>
            </a:r>
            <a:endParaRPr lang="en-US" sz="2400" dirty="0">
              <a:solidFill>
                <a:srgbClr val="000000"/>
              </a:solidFill>
              <a:latin typeface="TimesNewRomanPS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Sources: </a:t>
            </a:r>
            <a:r>
              <a:rPr lang="en-US" sz="2400" dirty="0"/>
              <a:t>citrus fruits, melon, tomatoes, potatoes.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Excess of vitamin C causes: 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1. kidney stones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2. Headache, weakness, irritability and </a:t>
            </a:r>
            <a:r>
              <a:rPr lang="en-US" sz="2400" dirty="0" smtClean="0"/>
              <a:t>insomnia.</a:t>
            </a:r>
            <a:endParaRPr lang="en-US" sz="2400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  <a:latin typeface="TimesNewRomanPS-BoldMT"/>
                <a:cs typeface="+mj-cs"/>
              </a:rPr>
              <a:t>Deficiency:</a:t>
            </a:r>
            <a:endParaRPr lang="en-US" sz="2400" dirty="0">
              <a:solidFill>
                <a:srgbClr val="000000"/>
              </a:solidFill>
              <a:latin typeface="TimesNewRomanPSMT"/>
              <a:cs typeface="+mj-cs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TimesNewRomanPSMT"/>
                <a:cs typeface="+mj-cs"/>
              </a:rPr>
              <a:t>1. Bleeding </a:t>
            </a:r>
            <a:r>
              <a:rPr lang="en-US" sz="2400" dirty="0">
                <a:solidFill>
                  <a:srgbClr val="000000"/>
                </a:solidFill>
                <a:latin typeface="TimesNewRomanPSMT"/>
                <a:cs typeface="+mj-cs"/>
              </a:rPr>
              <a:t>gums</a:t>
            </a:r>
            <a:br>
              <a:rPr lang="en-US" sz="2400" dirty="0">
                <a:solidFill>
                  <a:srgbClr val="000000"/>
                </a:solidFill>
                <a:latin typeface="TimesNewRomanPSMT"/>
                <a:cs typeface="+mj-cs"/>
              </a:rPr>
            </a:br>
            <a:r>
              <a:rPr lang="en-US" sz="2400" b="1" dirty="0" smtClean="0">
                <a:solidFill>
                  <a:srgbClr val="000000"/>
                </a:solidFill>
                <a:latin typeface="TimesNewRomanPS-BoldMT"/>
                <a:cs typeface="+mj-cs"/>
              </a:rPr>
              <a:t>2. </a:t>
            </a:r>
            <a:r>
              <a:rPr lang="en-US" sz="2400" dirty="0">
                <a:solidFill>
                  <a:srgbClr val="000000"/>
                </a:solidFill>
                <a:latin typeface="TimesNewRomanPSMT"/>
                <a:cs typeface="+mj-cs"/>
              </a:rPr>
              <a:t>Loose teeth.</a:t>
            </a:r>
            <a:br>
              <a:rPr lang="en-US" sz="2400" dirty="0">
                <a:solidFill>
                  <a:srgbClr val="000000"/>
                </a:solidFill>
                <a:latin typeface="TimesNewRomanPSMT"/>
                <a:cs typeface="+mj-cs"/>
              </a:rPr>
            </a:br>
            <a:r>
              <a:rPr lang="en-US" sz="2400" b="1" dirty="0" smtClean="0">
                <a:solidFill>
                  <a:srgbClr val="000000"/>
                </a:solidFill>
                <a:latin typeface="TimesNewRomanPS-BoldMT"/>
                <a:cs typeface="+mj-cs"/>
              </a:rPr>
              <a:t>3. 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Poor wound healing</a:t>
            </a:r>
            <a:r>
              <a:rPr lang="en-US" sz="2400" dirty="0">
                <a:cs typeface="+mj-cs"/>
              </a:rPr>
              <a:t> </a:t>
            </a:r>
            <a:br>
              <a:rPr lang="en-US" sz="2400" dirty="0">
                <a:cs typeface="+mj-cs"/>
              </a:rPr>
            </a:b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24049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800" b="1" i="1" dirty="0">
                <a:latin typeface="TimesNewRomanPS-BoldMT"/>
                <a:cs typeface="+mj-cs"/>
              </a:rPr>
              <a:t>Vitamin B </a:t>
            </a:r>
            <a:r>
              <a:rPr lang="en-US" sz="2800" b="1" i="1" dirty="0" smtClean="0">
                <a:latin typeface="TimesNewRomanPS-BoldMT"/>
                <a:cs typeface="+mj-cs"/>
              </a:rPr>
              <a:t>Complex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i="1" dirty="0" smtClean="0">
                <a:latin typeface="TimesNewRomanPSMT"/>
                <a:cs typeface="+mj-cs"/>
              </a:rPr>
              <a:t>Vitamin </a:t>
            </a:r>
            <a:r>
              <a:rPr lang="en-US" sz="2400" b="1" i="1" dirty="0">
                <a:latin typeface="TimesNewRomanPSMT"/>
                <a:cs typeface="+mj-cs"/>
              </a:rPr>
              <a:t>B1 (Thiamine</a:t>
            </a:r>
            <a:r>
              <a:rPr lang="en-US" sz="2400" dirty="0" smtClean="0">
                <a:latin typeface="TimesNewRomanPSMT"/>
                <a:cs typeface="+mj-cs"/>
              </a:rPr>
              <a:t>):</a:t>
            </a:r>
            <a:endParaRPr lang="en-US" sz="2400" dirty="0">
              <a:latin typeface="TimesNewRomanPSMT"/>
              <a:cs typeface="+mj-cs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  <a:cs typeface="+mj-cs"/>
              </a:rPr>
              <a:t>Function</a:t>
            </a:r>
            <a:r>
              <a:rPr lang="en-US" sz="2400" b="1" dirty="0">
                <a:latin typeface="TimesNewRomanPS-BoldMT"/>
                <a:cs typeface="+mj-cs"/>
              </a:rPr>
              <a:t>: </a:t>
            </a:r>
            <a:endParaRPr lang="en-US" sz="2400" b="1" dirty="0" smtClean="0">
              <a:latin typeface="TimesNewRomanPS-BoldMT"/>
              <a:cs typeface="+mj-cs"/>
            </a:endParaRPr>
          </a:p>
          <a:p>
            <a:pPr marL="457200" indent="-457200" algn="l" rtl="0">
              <a:lnSpc>
                <a:spcPct val="150000"/>
              </a:lnSpc>
              <a:buAutoNum type="arabicPeriod"/>
            </a:pPr>
            <a:r>
              <a:rPr lang="en-US" sz="2400" dirty="0" smtClean="0">
                <a:latin typeface="TimesNewRomanPSMT"/>
                <a:cs typeface="+mj-cs"/>
              </a:rPr>
              <a:t>Protein </a:t>
            </a:r>
            <a:r>
              <a:rPr lang="en-US" sz="2400" dirty="0">
                <a:latin typeface="TimesNewRomanPSMT"/>
                <a:cs typeface="+mj-cs"/>
              </a:rPr>
              <a:t>metabolism as (coenzyme).</a:t>
            </a:r>
            <a:br>
              <a:rPr lang="en-US" sz="2400" dirty="0">
                <a:latin typeface="TimesNewRomanPSMT"/>
                <a:cs typeface="+mj-cs"/>
              </a:rPr>
            </a:br>
            <a:r>
              <a:rPr lang="en-US" sz="2400" b="1" dirty="0">
                <a:latin typeface="TimesNewRomanPS-BoldMT"/>
                <a:cs typeface="+mj-cs"/>
              </a:rPr>
              <a:t>2. </a:t>
            </a:r>
            <a:r>
              <a:rPr lang="en-US" sz="2400" dirty="0">
                <a:latin typeface="TimesNewRomanPSMT"/>
                <a:cs typeface="+mj-cs"/>
              </a:rPr>
              <a:t>Needed for healthy </a:t>
            </a:r>
            <a:r>
              <a:rPr lang="en-US" sz="2400" dirty="0" smtClean="0">
                <a:latin typeface="TimesNewRomanPSMT"/>
                <a:cs typeface="+mj-cs"/>
              </a:rPr>
              <a:t>nerve.</a:t>
            </a:r>
            <a:endParaRPr lang="en-US" sz="2400" b="1" dirty="0">
              <a:latin typeface="TimesNewRomanPSMT"/>
              <a:cs typeface="+mj-cs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  <a:cs typeface="+mj-cs"/>
              </a:rPr>
              <a:t>Deficiency</a:t>
            </a:r>
            <a:r>
              <a:rPr lang="en-US" sz="2400" b="1" dirty="0">
                <a:latin typeface="TimesNewRomanPS-BoldMT"/>
                <a:cs typeface="+mj-cs"/>
              </a:rPr>
              <a:t>: </a:t>
            </a:r>
            <a:r>
              <a:rPr lang="en-US" sz="2400" b="1" dirty="0" err="1">
                <a:latin typeface="TimesNewRomanPS-BoldMT"/>
                <a:cs typeface="+mj-cs"/>
              </a:rPr>
              <a:t>Beri</a:t>
            </a:r>
            <a:r>
              <a:rPr lang="en-US" sz="2400" b="1" dirty="0">
                <a:latin typeface="TimesNewRomanPS-BoldMT"/>
                <a:cs typeface="+mj-cs"/>
              </a:rPr>
              <a:t> – </a:t>
            </a:r>
            <a:r>
              <a:rPr lang="en-US" sz="2400" b="1" dirty="0" err="1">
                <a:latin typeface="TimesNewRomanPS-BoldMT"/>
                <a:cs typeface="+mj-cs"/>
              </a:rPr>
              <a:t>Beri</a:t>
            </a:r>
            <a:r>
              <a:rPr lang="en-US" sz="2400" b="1" dirty="0">
                <a:latin typeface="TimesNewRomanPS-BoldMT"/>
                <a:cs typeface="+mj-cs"/>
              </a:rPr>
              <a:t> </a:t>
            </a:r>
            <a:r>
              <a:rPr lang="en-US" sz="2400" dirty="0">
                <a:latin typeface="TimesNewRomanPSMT"/>
                <a:cs typeface="+mj-cs"/>
              </a:rPr>
              <a:t>(disorder of nerve system).</a:t>
            </a:r>
            <a:br>
              <a:rPr lang="en-US" sz="2400" dirty="0">
                <a:latin typeface="TimesNewRomanPSMT"/>
                <a:cs typeface="+mj-cs"/>
              </a:rPr>
            </a:br>
            <a:r>
              <a:rPr lang="en-US" sz="2400" b="1" dirty="0">
                <a:latin typeface="TimesNewRomanPS-BoldMT"/>
                <a:cs typeface="+mj-cs"/>
              </a:rPr>
              <a:t>Beriberi </a:t>
            </a:r>
            <a:r>
              <a:rPr lang="en-US" sz="2400" dirty="0">
                <a:latin typeface="TimesNewRomanPSMT"/>
                <a:cs typeface="+mj-cs"/>
              </a:rPr>
              <a:t>is a disease that affects the nervous, cardiovascular, and </a:t>
            </a:r>
            <a:r>
              <a:rPr lang="en-US" sz="2400" dirty="0" smtClean="0">
                <a:latin typeface="TimesNewRomanPSMT"/>
                <a:cs typeface="+mj-cs"/>
              </a:rPr>
              <a:t>gastrointestinal</a:t>
            </a:r>
            <a:r>
              <a:rPr lang="en-US" sz="2400" dirty="0">
                <a:latin typeface="TimesNewRomanPSMT"/>
                <a:cs typeface="+mj-cs"/>
              </a:rPr>
              <a:t> </a:t>
            </a:r>
            <a:r>
              <a:rPr lang="en-US" sz="2400" dirty="0" smtClean="0">
                <a:latin typeface="TimesNewRomanPSMT"/>
                <a:cs typeface="+mj-cs"/>
              </a:rPr>
              <a:t>y stems</a:t>
            </a:r>
            <a:r>
              <a:rPr lang="en-US" sz="2400" dirty="0">
                <a:latin typeface="TimesNewRomanPSMT"/>
                <a:cs typeface="+mj-cs"/>
              </a:rPr>
              <a:t>. </a:t>
            </a: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59213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400" b="1" i="1" dirty="0" smtClean="0">
                <a:latin typeface="TimesNewRomanPS-BoldMT"/>
              </a:rPr>
              <a:t> Vitamin B2</a:t>
            </a:r>
            <a:endParaRPr lang="en-US" sz="2400" b="1" i="1" dirty="0">
              <a:latin typeface="TimesNewRomanPS-Bold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</a:rPr>
              <a:t>Sources</a:t>
            </a:r>
            <a:r>
              <a:rPr lang="en-US" sz="2400" b="1" dirty="0">
                <a:latin typeface="TimesNewRomanPS-BoldMT"/>
              </a:rPr>
              <a:t>: </a:t>
            </a:r>
            <a:r>
              <a:rPr lang="en-US" sz="2400" dirty="0">
                <a:latin typeface="TimesNewRomanPSMT"/>
              </a:rPr>
              <a:t>liver, eggs, milk, fish, green </a:t>
            </a:r>
            <a:r>
              <a:rPr lang="en-US" sz="2400" dirty="0" smtClean="0">
                <a:latin typeface="TimesNewRomanPSMT"/>
              </a:rPr>
              <a:t>vegetables.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</a:rPr>
              <a:t>Deficiency causes: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>
                <a:latin typeface="TimesNewRomanPS-BoldMT"/>
              </a:rPr>
              <a:t> </a:t>
            </a:r>
            <a:r>
              <a:rPr lang="en-US" sz="2400" dirty="0" smtClean="0">
                <a:latin typeface="TimesNewRomanPSMT"/>
              </a:rPr>
              <a:t>Inflammation </a:t>
            </a:r>
            <a:r>
              <a:rPr lang="en-US" sz="2400" dirty="0">
                <a:latin typeface="TimesNewRomanPSMT"/>
              </a:rPr>
              <a:t>and break down of tissue around the </a:t>
            </a:r>
            <a:r>
              <a:rPr lang="en-US" sz="2400" dirty="0" smtClean="0">
                <a:latin typeface="TimesNewRomanPSMT"/>
              </a:rPr>
              <a:t>mouth, tongue</a:t>
            </a:r>
            <a:r>
              <a:rPr lang="en-US" sz="2400" dirty="0">
                <a:latin typeface="TimesNewRomanPSMT"/>
              </a:rPr>
              <a:t>, </a:t>
            </a:r>
            <a:r>
              <a:rPr lang="en-US" sz="2400" dirty="0" smtClean="0">
                <a:latin typeface="TimesNewRomanPSMT"/>
              </a:rPr>
              <a:t>nose.</a:t>
            </a:r>
            <a:endParaRPr lang="en-US" sz="2400" dirty="0">
              <a:latin typeface="TimesNewRomanPSMT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NewRomanPSMT"/>
              </a:rPr>
              <a:t>Dermatitis</a:t>
            </a:r>
            <a:endParaRPr lang="en-US" sz="2400" dirty="0">
              <a:latin typeface="TimesNewRomanPSMT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NewRomanPSMT"/>
              </a:rPr>
              <a:t>impaired wound healing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612005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400" b="1" i="1" dirty="0">
                <a:latin typeface="TimesNewRomanPS-BoldMT"/>
              </a:rPr>
              <a:t>Vitamin B3 (Niacin</a:t>
            </a:r>
            <a:r>
              <a:rPr lang="en-US" sz="2400" b="1" i="1" dirty="0" smtClean="0">
                <a:latin typeface="TimesNewRomanPS-BoldMT"/>
              </a:rPr>
              <a:t>) 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dirty="0" smtClean="0">
                <a:latin typeface="TimesNewRomanPS-BoldMT"/>
              </a:rPr>
              <a:t>Sources</a:t>
            </a:r>
            <a:r>
              <a:rPr lang="en-US" sz="2400" b="1" dirty="0">
                <a:latin typeface="TimesNewRomanPS-BoldMT"/>
              </a:rPr>
              <a:t>: </a:t>
            </a:r>
            <a:r>
              <a:rPr lang="en-US" sz="2400" dirty="0">
                <a:latin typeface="TimesNewRomanPSMT"/>
              </a:rPr>
              <a:t>liver, </a:t>
            </a:r>
            <a:r>
              <a:rPr lang="en-US" sz="2400" dirty="0" smtClean="0">
                <a:latin typeface="TimesNewRomanPSMT"/>
              </a:rPr>
              <a:t>kidney.</a:t>
            </a:r>
            <a:endParaRPr lang="en-US" sz="2400" dirty="0">
              <a:latin typeface="TimesNewRomanPS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</a:rPr>
              <a:t>Deficiency</a:t>
            </a:r>
            <a:endParaRPr lang="en-US" sz="2400" dirty="0" smtClean="0">
              <a:latin typeface="TimesNewRomanPSMT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NewRomanPSMT"/>
              </a:rPr>
              <a:t>Glossitis.</a:t>
            </a:r>
            <a:r>
              <a:rPr lang="ar-IQ" sz="2400" dirty="0" smtClean="0">
                <a:latin typeface="TimesNewRomanPSMT"/>
              </a:rPr>
              <a:t>التهاب اللسان</a:t>
            </a:r>
            <a:endParaRPr lang="en-US" sz="2400" dirty="0" smtClean="0">
              <a:latin typeface="TimesNewRomanPSMT"/>
            </a:endParaRP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NewRomanPSMT"/>
              </a:rPr>
              <a:t>Skin rashes.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30150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507288" cy="6048672"/>
          </a:xfrm>
        </p:spPr>
        <p:txBody>
          <a:bodyPr>
            <a:normAutofit fontScale="85000" lnSpcReduction="10000"/>
          </a:bodyPr>
          <a:lstStyle/>
          <a:p>
            <a:pPr marL="0" indent="0" algn="l" rtl="0">
              <a:lnSpc>
                <a:spcPct val="160000"/>
              </a:lnSpc>
              <a:buNone/>
            </a:pPr>
            <a:r>
              <a:rPr lang="en-US" sz="2400" b="1" dirty="0" err="1">
                <a:solidFill>
                  <a:srgbClr val="00B050"/>
                </a:solidFill>
                <a:latin typeface="TimesNewRomanPS-BoldMT"/>
                <a:cs typeface="+mj-cs"/>
              </a:rPr>
              <a:t>Folate</a:t>
            </a:r>
            <a:r>
              <a:rPr lang="en-US" sz="2400" b="1" dirty="0">
                <a:solidFill>
                  <a:srgbClr val="00B050"/>
                </a:solidFill>
                <a:latin typeface="TimesNewRomanPS-BoldMT"/>
                <a:cs typeface="+mj-cs"/>
              </a:rPr>
              <a:t> (Folic Acid</a:t>
            </a:r>
            <a:r>
              <a:rPr lang="en-US" sz="2400" b="1" dirty="0" smtClean="0">
                <a:solidFill>
                  <a:srgbClr val="00B050"/>
                </a:solidFill>
                <a:latin typeface="TimesNewRomanPS-BoldMT"/>
                <a:cs typeface="+mj-cs"/>
              </a:rPr>
              <a:t>):</a:t>
            </a:r>
            <a:endParaRPr lang="en-US" sz="2400" b="1" dirty="0">
              <a:solidFill>
                <a:srgbClr val="00B050"/>
              </a:solidFill>
              <a:latin typeface="TimesNewRomanPS-BoldMT"/>
              <a:cs typeface="+mj-cs"/>
            </a:endParaRPr>
          </a:p>
          <a:p>
            <a:pPr algn="l" rtl="0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50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% to 90% of </a:t>
            </a:r>
            <a:r>
              <a:rPr lang="en-US" sz="2400" dirty="0" err="1">
                <a:solidFill>
                  <a:srgbClr val="231F20"/>
                </a:solidFill>
                <a:latin typeface="TimesNewRomanPSMT"/>
                <a:cs typeface="+mj-cs"/>
              </a:rPr>
              <a:t>folate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 may be destroyed during food processing and 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preparation</a:t>
            </a: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.</a:t>
            </a:r>
            <a:endParaRPr lang="en-US" sz="2400" b="1" dirty="0">
              <a:solidFill>
                <a:srgbClr val="231F20"/>
              </a:solidFill>
              <a:latin typeface="TimesNewRomanPS-BoldMT"/>
              <a:cs typeface="+mj-cs"/>
            </a:endParaRPr>
          </a:p>
          <a:p>
            <a:pPr algn="l" rtl="0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Requirements</a:t>
            </a: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: </a:t>
            </a: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400 </a:t>
            </a:r>
            <a:r>
              <a:rPr lang="en-US" sz="2400" dirty="0" err="1" smtClean="0">
                <a:solidFill>
                  <a:srgbClr val="231F20"/>
                </a:solidFill>
                <a:latin typeface="TimesNewRomanPSMT"/>
                <a:cs typeface="+mj-cs"/>
              </a:rPr>
              <a:t>gm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 for female and male.</a:t>
            </a:r>
            <a:endParaRPr lang="en-US" sz="2400" dirty="0">
              <a:solidFill>
                <a:srgbClr val="231F20"/>
              </a:solidFill>
              <a:latin typeface="TimesNewRomanPSMT"/>
              <a:cs typeface="+mj-cs"/>
            </a:endParaRPr>
          </a:p>
          <a:p>
            <a:pPr algn="l" rtl="0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The </a:t>
            </a: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recommended 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amount for a woman 1 month before conception and through 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the first 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6 weeks of pregnancy is 600 </a:t>
            </a:r>
            <a:r>
              <a:rPr lang="en-US" sz="2400" dirty="0">
                <a:solidFill>
                  <a:srgbClr val="000000"/>
                </a:solidFill>
                <a:latin typeface="TimesNewRomanPSMT"/>
                <a:cs typeface="+mj-cs"/>
              </a:rPr>
              <a:t>µg / </a:t>
            </a:r>
            <a:r>
              <a:rPr lang="en-US" sz="2400" dirty="0" smtClean="0">
                <a:solidFill>
                  <a:srgbClr val="000000"/>
                </a:solidFill>
                <a:latin typeface="TimesNewRomanPSMT"/>
                <a:cs typeface="+mj-cs"/>
              </a:rPr>
              <a:t>day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.</a:t>
            </a:r>
            <a:endParaRPr lang="en-US" sz="2400" dirty="0">
              <a:solidFill>
                <a:srgbClr val="231F20"/>
              </a:solidFill>
              <a:latin typeface="TimesNewRomanPSMT"/>
              <a:cs typeface="+mj-cs"/>
            </a:endParaRPr>
          </a:p>
          <a:p>
            <a:pPr algn="l" rtl="0"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Function</a:t>
            </a: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: </a:t>
            </a:r>
            <a:endParaRPr lang="en-US" sz="2400" b="1" dirty="0" smtClean="0">
              <a:solidFill>
                <a:srgbClr val="231F20"/>
              </a:solidFill>
              <a:latin typeface="TimesNewRomanPS-BoldMT"/>
              <a:cs typeface="+mj-cs"/>
            </a:endParaRPr>
          </a:p>
          <a:p>
            <a:pPr marL="0" indent="0" algn="l" rtl="0">
              <a:lnSpc>
                <a:spcPct val="160000"/>
              </a:lnSpc>
              <a:buNone/>
            </a:pP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1</a:t>
            </a: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. 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Play important role in synthesis of hemoglobin.</a:t>
            </a:r>
            <a:b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</a:b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2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. Play important role in synthesis of nucleic acid.</a:t>
            </a:r>
            <a:b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</a:b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3. 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>Play important role in synthesis of methionine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.( amino acid  in protein)</a:t>
            </a:r>
            <a: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  <a:t/>
            </a:r>
            <a:br>
              <a:rPr lang="en-US" sz="2400" dirty="0">
                <a:solidFill>
                  <a:srgbClr val="231F20"/>
                </a:solidFill>
                <a:latin typeface="TimesNewRomanPSMT"/>
                <a:cs typeface="+mj-cs"/>
              </a:rPr>
            </a:br>
            <a:r>
              <a:rPr lang="en-US" sz="2400" b="1" dirty="0">
                <a:solidFill>
                  <a:srgbClr val="231F20"/>
                </a:solidFill>
                <a:latin typeface="TimesNewRomanPS-BoldMT"/>
                <a:cs typeface="+mj-cs"/>
              </a:rPr>
              <a:t>4. Deficiency: </a:t>
            </a:r>
            <a:r>
              <a:rPr lang="en-US" sz="2400" b="1" dirty="0" smtClean="0">
                <a:solidFill>
                  <a:srgbClr val="231F20"/>
                </a:solidFill>
                <a:latin typeface="TimesNewRomanPS-BoldMT"/>
                <a:cs typeface="+mj-cs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NewRomanPSMT"/>
                <a:cs typeface="+mj-cs"/>
              </a:rPr>
              <a:t>anemia</a:t>
            </a:r>
            <a:r>
              <a:rPr lang="en-US" sz="2400" dirty="0" smtClean="0">
                <a:cs typeface="+mj-cs"/>
              </a:rPr>
              <a:t> </a:t>
            </a:r>
            <a:r>
              <a:rPr lang="en-US" sz="2400" dirty="0">
                <a:cs typeface="+mj-cs"/>
              </a:rPr>
              <a:t/>
            </a:r>
            <a:br>
              <a:rPr lang="en-US" sz="2400" dirty="0">
                <a:cs typeface="+mj-cs"/>
              </a:rPr>
            </a:b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013003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395536" y="889844"/>
            <a:ext cx="8280920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/>
              <a:t>Vitamin B6 : (Pyridoxine</a:t>
            </a:r>
            <a:r>
              <a:rPr lang="en-US" sz="2400" b="1" dirty="0" smtClean="0"/>
              <a:t>):</a:t>
            </a:r>
          </a:p>
          <a:p>
            <a:pPr algn="l" rtl="0">
              <a:lnSpc>
                <a:spcPct val="150000"/>
              </a:lnSpc>
            </a:pPr>
            <a:endParaRPr lang="en-US" sz="2400" b="1" dirty="0" smtClean="0"/>
          </a:p>
          <a:p>
            <a:pPr marL="285750" indent="-28575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Vitamin </a:t>
            </a:r>
            <a:r>
              <a:rPr lang="en-US" sz="2400" dirty="0"/>
              <a:t>B6 is essential for protein metabolism and </a:t>
            </a:r>
            <a:r>
              <a:rPr lang="en-US" sz="2400" dirty="0" smtClean="0"/>
              <a:t>absorption.</a:t>
            </a:r>
          </a:p>
          <a:p>
            <a:pPr algn="l" rtl="0">
              <a:lnSpc>
                <a:spcPct val="150000"/>
              </a:lnSpc>
            </a:pPr>
            <a:r>
              <a:rPr lang="en-US" sz="2400" b="1" dirty="0" smtClean="0"/>
              <a:t>Deficiency causes: </a:t>
            </a:r>
          </a:p>
          <a:p>
            <a:pPr marL="285750" indent="-28575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irritability </a:t>
            </a:r>
          </a:p>
          <a:p>
            <a:pPr marL="285750" indent="-28575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depression</a:t>
            </a:r>
          </a:p>
          <a:p>
            <a:pPr marL="285750" indent="-28575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dermatitis</a:t>
            </a:r>
          </a:p>
          <a:p>
            <a:pPr marL="285750" indent="-285750"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In </a:t>
            </a:r>
            <a:r>
              <a:rPr lang="en-US" sz="2400" b="1" dirty="0"/>
              <a:t>infants: </a:t>
            </a:r>
            <a:r>
              <a:rPr lang="en-US" sz="2400" dirty="0"/>
              <a:t>its deficiency can </a:t>
            </a:r>
            <a:r>
              <a:rPr lang="en-US" sz="2400" b="1" dirty="0"/>
              <a:t>cause various neurological symptoms and </a:t>
            </a:r>
            <a:r>
              <a:rPr lang="en-US" sz="2400" b="1" dirty="0" smtClean="0"/>
              <a:t>abdominal problems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  <a:p>
            <a:pPr algn="l" rtl="0">
              <a:lnSpc>
                <a:spcPct val="150000"/>
              </a:lnSpc>
            </a:pPr>
            <a:endParaRPr lang="en-US" sz="2400" dirty="0"/>
          </a:p>
          <a:p>
            <a:pPr algn="l" rtl="0">
              <a:lnSpc>
                <a:spcPct val="150000"/>
              </a:lnSpc>
            </a:pPr>
            <a:endParaRPr lang="en-US" sz="2400" dirty="0" smtClean="0"/>
          </a:p>
          <a:p>
            <a:pPr algn="l" rtl="0">
              <a:lnSpc>
                <a:spcPct val="150000"/>
              </a:lnSpc>
            </a:pPr>
            <a:endParaRPr lang="en-US" sz="2400" dirty="0"/>
          </a:p>
          <a:p>
            <a:pPr algn="l" rtl="0">
              <a:lnSpc>
                <a:spcPct val="150000"/>
              </a:lnSpc>
            </a:pPr>
            <a:endParaRPr lang="en-US" sz="2400" dirty="0" smtClean="0"/>
          </a:p>
          <a:p>
            <a:pPr algn="l" rtl="0">
              <a:lnSpc>
                <a:spcPct val="150000"/>
              </a:lnSpc>
            </a:pPr>
            <a:endParaRPr lang="en-US" sz="2400" dirty="0"/>
          </a:p>
          <a:p>
            <a:pPr algn="l" rtl="0">
              <a:lnSpc>
                <a:spcPct val="150000"/>
              </a:lnSpc>
            </a:pPr>
            <a:endParaRPr lang="en-US" sz="2400" dirty="0" smtClean="0"/>
          </a:p>
          <a:p>
            <a:pPr algn="l" rtl="0">
              <a:lnSpc>
                <a:spcPct val="150000"/>
              </a:lnSpc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11679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Vitamins: </a:t>
            </a:r>
            <a:r>
              <a:rPr lang="en-US" sz="2400" dirty="0"/>
              <a:t>are organic nutrients that are required in </a:t>
            </a:r>
            <a:r>
              <a:rPr lang="en-US" sz="2400" dirty="0" smtClean="0"/>
              <a:t>small amounts to perform biochemical functions </a:t>
            </a:r>
            <a:r>
              <a:rPr lang="en-US" sz="2400" dirty="0"/>
              <a:t>of normal growth </a:t>
            </a:r>
            <a:r>
              <a:rPr lang="en-US" sz="2400" dirty="0" smtClean="0"/>
              <a:t>and health </a:t>
            </a:r>
            <a:r>
              <a:rPr lang="en-US" sz="2400" dirty="0"/>
              <a:t>of human body. </a:t>
            </a:r>
          </a:p>
          <a:p>
            <a:pPr algn="just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Vitamins</a:t>
            </a:r>
            <a:r>
              <a:rPr lang="en-US" sz="2400" dirty="0" smtClean="0"/>
              <a:t> generally cannot </a:t>
            </a:r>
            <a:r>
              <a:rPr lang="en-US" sz="2400" dirty="0"/>
              <a:t>be synthesized by </a:t>
            </a:r>
            <a:r>
              <a:rPr lang="en-US" sz="2400" dirty="0" smtClean="0"/>
              <a:t>the body </a:t>
            </a:r>
            <a:r>
              <a:rPr lang="en-US" sz="2400" dirty="0"/>
              <a:t>and </a:t>
            </a:r>
            <a:r>
              <a:rPr lang="en-US" sz="2400" dirty="0" smtClean="0"/>
              <a:t>must therefore </a:t>
            </a:r>
            <a:r>
              <a:rPr lang="en-US" sz="2400" dirty="0"/>
              <a:t>be supplied by the diet</a:t>
            </a:r>
            <a:r>
              <a:rPr lang="en-US" sz="2400" dirty="0" smtClean="0"/>
              <a:t>.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470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00B050"/>
                </a:solidFill>
                <a:latin typeface="TimesNewRomanPS-BoldMT"/>
              </a:rPr>
              <a:t>Vitamin </a:t>
            </a:r>
            <a:r>
              <a:rPr lang="en-US" sz="2400" b="1" dirty="0" smtClean="0">
                <a:solidFill>
                  <a:srgbClr val="00B050"/>
                </a:solidFill>
                <a:latin typeface="TimesNewRomanPS-BoldMT"/>
              </a:rPr>
              <a:t>B7 (Biotin)</a:t>
            </a:r>
            <a:endParaRPr lang="en-US" sz="2400" b="1" dirty="0">
              <a:solidFill>
                <a:srgbClr val="00B050"/>
              </a:solidFill>
              <a:latin typeface="TimesNewRomanPS-Bold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  <a:latin typeface="TimesNewRomanPS-BoldMT"/>
              </a:rPr>
              <a:t>Sources</a:t>
            </a:r>
            <a:r>
              <a:rPr lang="en-US" sz="2400" b="1" dirty="0">
                <a:solidFill>
                  <a:srgbClr val="000000"/>
                </a:solidFill>
                <a:latin typeface="TimesNewRomanPS-BoldMT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egg </a:t>
            </a:r>
            <a:r>
              <a:rPr lang="en-US" sz="2400" dirty="0">
                <a:solidFill>
                  <a:srgbClr val="000000"/>
                </a:solidFill>
                <a:latin typeface="TimesNewRomanPS-BoldMT"/>
              </a:rPr>
              <a:t>yolks, milk, poultry, fish</a:t>
            </a: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, spinach.</a:t>
            </a:r>
            <a:endParaRPr lang="en-US" sz="2400" b="1" dirty="0">
              <a:solidFill>
                <a:srgbClr val="000000"/>
              </a:solidFill>
              <a:latin typeface="TimesNewRomanPS-Bold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  <a:latin typeface="TimesNewRomanPS-BoldMT"/>
              </a:rPr>
              <a:t>Deficiency can causes </a:t>
            </a:r>
            <a:r>
              <a:rPr lang="en-US" sz="2400" dirty="0" smtClean="0">
                <a:solidFill>
                  <a:srgbClr val="000000"/>
                </a:solidFill>
                <a:latin typeface="TimesNewRomanPSMT"/>
              </a:rPr>
              <a:t>: 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Nausea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Anorexia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Depression</a:t>
            </a:r>
          </a:p>
          <a:p>
            <a:pPr marL="457200" indent="-4572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NewRomanPS-BoldMT"/>
              </a:rPr>
              <a:t>Dermatitis</a:t>
            </a:r>
            <a:r>
              <a:rPr lang="en-US" sz="2400" b="1" dirty="0">
                <a:solidFill>
                  <a:srgbClr val="000000"/>
                </a:solidFill>
                <a:latin typeface="TimesNewRomanPS-BoldMT"/>
              </a:rPr>
              <a:t/>
            </a:r>
            <a:br>
              <a:rPr lang="en-US" sz="2400" b="1" dirty="0">
                <a:solidFill>
                  <a:srgbClr val="000000"/>
                </a:solidFill>
                <a:latin typeface="TimesNewRomanPS-BoldMT"/>
              </a:rPr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059770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544616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400" b="1" i="1" dirty="0">
                <a:latin typeface="TimesNewRomanPS-BoldMT"/>
              </a:rPr>
              <a:t>Vitamin </a:t>
            </a:r>
            <a:r>
              <a:rPr lang="en-US" sz="2400" b="1" i="1" dirty="0" smtClean="0">
                <a:latin typeface="TimesNewRomanPS-BoldMT"/>
              </a:rPr>
              <a:t>B12:</a:t>
            </a:r>
            <a:endParaRPr lang="en-US" sz="2400" i="1" dirty="0">
              <a:latin typeface="TimesNewRomanPS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NewRomanPSMT"/>
              </a:rPr>
              <a:t>It </a:t>
            </a:r>
            <a:r>
              <a:rPr lang="en-US" sz="2400" dirty="0">
                <a:latin typeface="TimesNewRomanPSMT"/>
              </a:rPr>
              <a:t>can be stored in the human body for 3 to 5 </a:t>
            </a:r>
            <a:r>
              <a:rPr lang="en-US" sz="2400" dirty="0" smtClean="0">
                <a:latin typeface="TimesNewRomanPSMT"/>
              </a:rPr>
              <a:t>years.</a:t>
            </a:r>
            <a:endParaRPr lang="en-US" sz="2400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</a:rPr>
              <a:t>Sources</a:t>
            </a:r>
            <a:r>
              <a:rPr lang="en-US" sz="2400" b="1" dirty="0">
                <a:latin typeface="TimesNewRomanPS-BoldMT"/>
              </a:rPr>
              <a:t>: </a:t>
            </a:r>
            <a:r>
              <a:rPr lang="en-US" sz="2400" dirty="0">
                <a:latin typeface="TimesNewRomanPSMT"/>
              </a:rPr>
              <a:t>The best food sources of B12 are </a:t>
            </a:r>
            <a:r>
              <a:rPr lang="en-US" sz="2400" dirty="0">
                <a:latin typeface="TimesNewRomanPS-BoldMT"/>
              </a:rPr>
              <a:t>animal </a:t>
            </a:r>
            <a:r>
              <a:rPr lang="en-US" sz="2400" dirty="0" smtClean="0">
                <a:latin typeface="TimesNewRomanPS-BoldMT"/>
              </a:rPr>
              <a:t>foods</a:t>
            </a:r>
            <a:r>
              <a:rPr lang="en-US" sz="2400" b="1" dirty="0" smtClean="0">
                <a:latin typeface="TimesNewRomanPS-BoldMT"/>
              </a:rPr>
              <a:t>.</a:t>
            </a:r>
            <a:endParaRPr lang="en-US" sz="2400" b="1" dirty="0">
              <a:latin typeface="TimesNewRomanPS-BoldMT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TimesNewRomanPS-BoldMT"/>
              </a:rPr>
              <a:t>Functions</a:t>
            </a:r>
            <a:r>
              <a:rPr lang="en-US" sz="2400" b="1" dirty="0">
                <a:latin typeface="TimesNewRomanPS-BoldMT"/>
              </a:rPr>
              <a:t>:</a:t>
            </a:r>
            <a:br>
              <a:rPr lang="en-US" sz="2400" b="1" dirty="0">
                <a:latin typeface="TimesNewRomanPS-BoldMT"/>
              </a:rPr>
            </a:br>
            <a:r>
              <a:rPr lang="en-US" sz="2400" b="1" dirty="0">
                <a:latin typeface="TimesNewRomanPS-BoldMT"/>
              </a:rPr>
              <a:t>1. </a:t>
            </a:r>
            <a:r>
              <a:rPr lang="en-US" sz="2400" dirty="0">
                <a:latin typeface="TimesNewRomanPSMT"/>
              </a:rPr>
              <a:t>Maintenance of the myelin sheath, and healthy red blood cells.</a:t>
            </a:r>
            <a:br>
              <a:rPr lang="en-US" sz="2400" dirty="0">
                <a:latin typeface="TimesNewRomanPSMT"/>
              </a:rPr>
            </a:br>
            <a:r>
              <a:rPr lang="en-US" sz="2400" b="1" dirty="0">
                <a:latin typeface="TimesNewRomanPS-BoldMT"/>
              </a:rPr>
              <a:t>2. </a:t>
            </a:r>
            <a:r>
              <a:rPr lang="en-US" sz="2400" dirty="0">
                <a:latin typeface="TimesNewRomanPSMT"/>
              </a:rPr>
              <a:t>Synthesis of nucleic acid.</a:t>
            </a:r>
            <a:br>
              <a:rPr lang="en-US" sz="2400" dirty="0">
                <a:latin typeface="TimesNewRomanPSMT"/>
              </a:rPr>
            </a:b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192259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7200" b="1" i="1" dirty="0" smtClean="0"/>
              <a:t>Thank you </a:t>
            </a:r>
            <a:endParaRPr lang="ar-IQ" sz="7200" b="1" i="1" dirty="0"/>
          </a:p>
        </p:txBody>
      </p:sp>
    </p:spTree>
    <p:extLst>
      <p:ext uri="{BB962C8B-B14F-4D97-AF65-F5344CB8AC3E}">
        <p14:creationId xmlns:p14="http://schemas.microsoft.com/office/powerpoint/2010/main" val="2941192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b="1" dirty="0"/>
              <a:t>Classification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/>
              <a:t>of vitamins:</a:t>
            </a:r>
          </a:p>
          <a:p>
            <a:pPr marL="0" indent="0" algn="l" rtl="0">
              <a:buNone/>
            </a:pPr>
            <a:endParaRPr lang="en-US" b="1" dirty="0"/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Fat </a:t>
            </a:r>
            <a:r>
              <a:rPr lang="en-US" b="1" dirty="0"/>
              <a:t>soluble vitamins </a:t>
            </a:r>
            <a:r>
              <a:rPr lang="en-US" dirty="0"/>
              <a:t>which include vitamin </a:t>
            </a:r>
            <a:r>
              <a:rPr lang="en-US" dirty="0" smtClean="0"/>
              <a:t>A, vitamin D, </a:t>
            </a:r>
            <a:r>
              <a:rPr lang="en-US" dirty="0"/>
              <a:t>vitamin E </a:t>
            </a:r>
            <a:r>
              <a:rPr lang="en-US" dirty="0" smtClean="0"/>
              <a:t>and </a:t>
            </a:r>
            <a:r>
              <a:rPr lang="en-US" dirty="0"/>
              <a:t>vitamin </a:t>
            </a:r>
            <a:r>
              <a:rPr lang="en-US" dirty="0" smtClean="0"/>
              <a:t>K.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b="1" dirty="0" smtClean="0"/>
              <a:t>Water </a:t>
            </a:r>
            <a:r>
              <a:rPr lang="en-US" b="1" dirty="0"/>
              <a:t>soluble vitamins </a:t>
            </a:r>
            <a:r>
              <a:rPr lang="en-US" dirty="0"/>
              <a:t>include vitamin </a:t>
            </a:r>
            <a:r>
              <a:rPr lang="en-US" b="1" dirty="0" smtClean="0"/>
              <a:t>C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vitamin </a:t>
            </a:r>
            <a:r>
              <a:rPr lang="en-US" b="1" dirty="0" smtClean="0"/>
              <a:t>B complex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b="1" dirty="0" smtClean="0"/>
              <a:t>Vitamin </a:t>
            </a:r>
            <a:r>
              <a:rPr lang="en-US" b="1" dirty="0"/>
              <a:t>B </a:t>
            </a:r>
            <a:r>
              <a:rPr lang="en-US" b="1" dirty="0" smtClean="0"/>
              <a:t>complex includes: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thiamine (B1)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riboflavin </a:t>
            </a:r>
            <a:r>
              <a:rPr lang="en-US" dirty="0"/>
              <a:t>(B2</a:t>
            </a:r>
            <a:r>
              <a:rPr lang="en-US" dirty="0" smtClean="0"/>
              <a:t>)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niacin </a:t>
            </a:r>
            <a:r>
              <a:rPr lang="en-US" dirty="0"/>
              <a:t>(B3</a:t>
            </a:r>
            <a:r>
              <a:rPr lang="en-US" dirty="0" smtClean="0"/>
              <a:t>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pantothenic </a:t>
            </a:r>
            <a:r>
              <a:rPr lang="en-US" dirty="0"/>
              <a:t>acid(B5</a:t>
            </a:r>
            <a:r>
              <a:rPr lang="en-US" dirty="0" smtClean="0"/>
              <a:t>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pyridoxine </a:t>
            </a:r>
            <a:r>
              <a:rPr lang="en-US" dirty="0"/>
              <a:t>(B6</a:t>
            </a:r>
            <a:r>
              <a:rPr lang="en-US" dirty="0" smtClean="0"/>
              <a:t>) 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biotin (B7)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Folic </a:t>
            </a:r>
            <a:r>
              <a:rPr lang="en-US" dirty="0"/>
              <a:t>acid and </a:t>
            </a:r>
            <a:r>
              <a:rPr lang="en-US" dirty="0" smtClean="0"/>
              <a:t>(</a:t>
            </a:r>
            <a:r>
              <a:rPr lang="en-US" dirty="0"/>
              <a:t>B12).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286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66057"/>
            <a:ext cx="8229600" cy="990735"/>
          </a:xfrm>
        </p:spPr>
        <p:txBody>
          <a:bodyPr>
            <a:noAutofit/>
          </a:bodyPr>
          <a:lstStyle/>
          <a:p>
            <a:pPr marL="0" indent="0" algn="l" rtl="0"/>
            <a:r>
              <a:rPr lang="en-US" sz="2400" b="1" dirty="0"/>
              <a:t>Differences between water soluble and fat soluble vitamins</a:t>
            </a:r>
            <a:br>
              <a:rPr lang="en-US" sz="2400" b="1" dirty="0"/>
            </a:br>
            <a:r>
              <a:rPr lang="en-US" sz="2400" b="1" dirty="0"/>
              <a:t/>
            </a:r>
            <a:br>
              <a:rPr lang="en-US" sz="2400" b="1" dirty="0"/>
            </a:br>
            <a:endParaRPr lang="ar-IQ" sz="2400" dirty="0"/>
          </a:p>
        </p:txBody>
      </p:sp>
      <p:sp>
        <p:nvSpPr>
          <p:cNvPr id="5" name="AutoShape 4" descr="Vitamin A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280920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27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70000"/>
              </a:lnSpc>
              <a:buNone/>
            </a:pPr>
            <a:r>
              <a:rPr lang="en-US" sz="2800" b="1" i="1" dirty="0"/>
              <a:t>Fat soluble </a:t>
            </a:r>
            <a:r>
              <a:rPr lang="en-US" sz="2800" b="1" i="1" dirty="0" smtClean="0"/>
              <a:t>vitamins(A,D,E,K):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dirty="0" smtClean="0"/>
              <a:t>Transported </a:t>
            </a:r>
            <a:r>
              <a:rPr lang="en-US" sz="2400" dirty="0"/>
              <a:t>through the blood </a:t>
            </a:r>
            <a:r>
              <a:rPr lang="en-US" sz="2400" dirty="0" smtClean="0"/>
              <a:t>by lipoproteins.</a:t>
            </a:r>
            <a:endParaRPr lang="en-US" sz="2400" dirty="0"/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dirty="0" smtClean="0"/>
              <a:t>Stored </a:t>
            </a:r>
            <a:r>
              <a:rPr lang="en-US" sz="2400" dirty="0"/>
              <a:t>in the </a:t>
            </a:r>
            <a:r>
              <a:rPr lang="en-US" sz="2400" dirty="0" smtClean="0"/>
              <a:t>liver.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400" dirty="0" smtClean="0"/>
              <a:t>High </a:t>
            </a:r>
            <a:r>
              <a:rPr lang="en-US" sz="2400" dirty="0"/>
              <a:t>doses </a:t>
            </a:r>
            <a:r>
              <a:rPr lang="en-US" sz="2400" dirty="0" smtClean="0"/>
              <a:t>consider </a:t>
            </a:r>
            <a:r>
              <a:rPr lang="en-US" sz="2400" dirty="0"/>
              <a:t>toxic.</a:t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9357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800" b="1" i="1" dirty="0" smtClean="0"/>
              <a:t>Vitamin A</a:t>
            </a:r>
            <a:endParaRPr lang="en-US" sz="2800" i="1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Sources:</a:t>
            </a:r>
            <a:r>
              <a:rPr lang="en-US" sz="2400" dirty="0"/>
              <a:t> </a:t>
            </a:r>
            <a:r>
              <a:rPr lang="en-US" sz="2400" b="1" dirty="0" smtClean="0"/>
              <a:t>Animals</a:t>
            </a:r>
            <a:r>
              <a:rPr lang="en-US" sz="2400" b="1" dirty="0"/>
              <a:t>:</a:t>
            </a:r>
            <a:r>
              <a:rPr lang="en-US" sz="2400" dirty="0"/>
              <a:t> liver, whole milk</a:t>
            </a:r>
            <a:r>
              <a:rPr lang="en-US" sz="2400" dirty="0" smtClean="0"/>
              <a:t>, cream.</a:t>
            </a:r>
            <a:endParaRPr lang="en-US" sz="2400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Plants</a:t>
            </a:r>
            <a:r>
              <a:rPr lang="en-US" sz="2400" b="1" dirty="0"/>
              <a:t>: </a:t>
            </a:r>
            <a:r>
              <a:rPr lang="en-US" sz="2400" dirty="0" smtClean="0"/>
              <a:t>(</a:t>
            </a:r>
            <a:r>
              <a:rPr lang="en-US" sz="2400" dirty="0"/>
              <a:t>carrots, tomato, apricot</a:t>
            </a:r>
            <a:r>
              <a:rPr lang="en-US" sz="2400" dirty="0" smtClean="0"/>
              <a:t>), etc.</a:t>
            </a:r>
            <a:endParaRPr lang="en-US" sz="2400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Functions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/>
              <a:t>1</a:t>
            </a:r>
            <a:r>
              <a:rPr lang="en-US" sz="2400" dirty="0"/>
              <a:t>. Maintenance of vision </a:t>
            </a:r>
            <a:endParaRPr lang="en-US" sz="2400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/>
              <a:t>2</a:t>
            </a:r>
            <a:r>
              <a:rPr lang="en-US" sz="2400" dirty="0"/>
              <a:t>. Increase release of </a:t>
            </a:r>
            <a:r>
              <a:rPr lang="en-US" sz="2400" b="1" dirty="0" smtClean="0"/>
              <a:t>calcium, phosphate  </a:t>
            </a:r>
            <a:r>
              <a:rPr lang="en-US" sz="2400" dirty="0"/>
              <a:t>in the bone</a:t>
            </a:r>
            <a:br>
              <a:rPr lang="en-US" sz="2400" dirty="0"/>
            </a:br>
            <a:r>
              <a:rPr lang="en-US" sz="2400" dirty="0"/>
              <a:t>3. Maintenance of mucous membranes and healthy skin .</a:t>
            </a:r>
            <a:br>
              <a:rPr lang="en-US" sz="2400" dirty="0"/>
            </a:br>
            <a:r>
              <a:rPr lang="en-US" sz="2400" dirty="0"/>
              <a:t>4. Growth and development of bones.</a:t>
            </a:r>
            <a:br>
              <a:rPr lang="en-US" sz="2400" dirty="0"/>
            </a:br>
            <a:r>
              <a:rPr lang="en-US" sz="2400" dirty="0"/>
              <a:t>5. Healthy immune </a:t>
            </a:r>
            <a:r>
              <a:rPr lang="en-US" sz="2400" dirty="0" smtClean="0"/>
              <a:t>system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94762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Deficiency Vitamin A </a:t>
            </a:r>
            <a:r>
              <a:rPr lang="en-US" sz="2400" b="1" dirty="0" smtClean="0"/>
              <a:t> causes</a:t>
            </a:r>
            <a:r>
              <a:rPr lang="en-US" sz="2400" dirty="0" smtClean="0"/>
              <a:t>: 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1. Night </a:t>
            </a:r>
            <a:r>
              <a:rPr lang="en-US" sz="2400" dirty="0" smtClean="0"/>
              <a:t>blindness.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2. </a:t>
            </a:r>
            <a:r>
              <a:rPr lang="en-US" sz="2400" dirty="0" smtClean="0"/>
              <a:t>Respiratory </a:t>
            </a:r>
            <a:r>
              <a:rPr lang="en-US" sz="2400" dirty="0"/>
              <a:t>infections.</a:t>
            </a:r>
            <a:br>
              <a:rPr lang="en-US" sz="2400" dirty="0"/>
            </a:br>
            <a:r>
              <a:rPr lang="en-US" sz="2400" dirty="0" smtClean="0"/>
              <a:t>3. </a:t>
            </a:r>
            <a:r>
              <a:rPr lang="en-US" sz="2400" dirty="0"/>
              <a:t>Bone growth </a:t>
            </a:r>
            <a:r>
              <a:rPr lang="en-US" sz="2400" dirty="0" smtClean="0"/>
              <a:t>ends.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4231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8" cy="5649491"/>
          </a:xfrm>
        </p:spPr>
        <p:txBody>
          <a:bodyPr>
            <a:noAutofit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2800" b="1" i="1" dirty="0"/>
              <a:t>Vitamin D (anti rickets</a:t>
            </a:r>
            <a:r>
              <a:rPr lang="en-US" sz="2800" b="1" i="1" dirty="0" smtClean="0"/>
              <a:t>) </a:t>
            </a:r>
            <a:endParaRPr lang="en-US" sz="2800" i="1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b="1" dirty="0" smtClean="0"/>
              <a:t>Vitamin D3: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Sources: </a:t>
            </a:r>
            <a:r>
              <a:rPr lang="en-US" sz="2400" dirty="0" smtClean="0"/>
              <a:t>eggs</a:t>
            </a:r>
            <a:r>
              <a:rPr lang="en-US" sz="2400" dirty="0"/>
              <a:t>, butter, liver, fatty </a:t>
            </a:r>
            <a:r>
              <a:rPr lang="en-US" sz="2400" dirty="0" smtClean="0"/>
              <a:t>fish, sun exposure.</a:t>
            </a:r>
            <a:endParaRPr lang="en-US" sz="2400" dirty="0"/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Functions</a:t>
            </a:r>
            <a:r>
              <a:rPr lang="en-US" sz="2400" b="1" dirty="0"/>
              <a:t>: </a:t>
            </a:r>
            <a:endParaRPr lang="en-US" sz="2400" b="1" dirty="0" smtClean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/>
              <a:t>1</a:t>
            </a:r>
            <a:r>
              <a:rPr lang="en-US" sz="2400" dirty="0"/>
              <a:t>. Regulation of absorption of </a:t>
            </a:r>
            <a:r>
              <a:rPr lang="en-US" sz="2400" dirty="0" err="1"/>
              <a:t>Ca</a:t>
            </a:r>
            <a:r>
              <a:rPr lang="en-US" sz="2400" dirty="0"/>
              <a:t> and phosphors from </a:t>
            </a:r>
            <a:r>
              <a:rPr lang="en-US" sz="2400" dirty="0" smtClean="0"/>
              <a:t>small intestine</a:t>
            </a:r>
            <a:endParaRPr lang="en-US" sz="2400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2. Building and maintenance of normal bone and teeth.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/>
              <a:t>3. Necessary for growth and development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7728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b="1" dirty="0"/>
              <a:t>Deficiency Vitamin D : </a:t>
            </a:r>
          </a:p>
          <a:p>
            <a:pPr marL="0" indent="0" algn="l" rtl="0">
              <a:buNone/>
            </a:pPr>
            <a:r>
              <a:rPr lang="en-US" sz="2400" dirty="0"/>
              <a:t>1. Cause </a:t>
            </a:r>
            <a:r>
              <a:rPr lang="en-US" sz="2400" dirty="0" err="1"/>
              <a:t>hypocalcemia</a:t>
            </a:r>
            <a:r>
              <a:rPr lang="en-US" sz="2400" dirty="0"/>
              <a:t> and hypophosphatemia.</a:t>
            </a:r>
          </a:p>
          <a:p>
            <a:pPr marL="0" indent="0" algn="l" rtl="0">
              <a:buNone/>
            </a:pPr>
            <a:r>
              <a:rPr lang="en-US" sz="2400" dirty="0"/>
              <a:t>2. Rickets in children.</a:t>
            </a:r>
          </a:p>
          <a:p>
            <a:pPr marL="0" indent="0" algn="l" rtl="0">
              <a:buNone/>
            </a:pPr>
            <a:r>
              <a:rPr lang="en-US" sz="2400" dirty="0"/>
              <a:t>3. </a:t>
            </a:r>
            <a:r>
              <a:rPr lang="en-US" sz="2400" dirty="0" smtClean="0"/>
              <a:t>Osteoporosis.</a:t>
            </a: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5. Poorly developed teeth and bones.</a:t>
            </a:r>
          </a:p>
          <a:p>
            <a:pPr marL="0" indent="0" algn="l" rtl="0">
              <a:buNone/>
            </a:pPr>
            <a:r>
              <a:rPr lang="en-US" sz="2400" dirty="0"/>
              <a:t>6. Muscle spasms.</a:t>
            </a:r>
          </a:p>
          <a:p>
            <a:pPr marL="0" indent="0" algn="l" rtl="0">
              <a:buNone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87698080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695</Words>
  <Application>Microsoft Office PowerPoint</Application>
  <PresentationFormat>عرض على الشاشة (4:3)</PresentationFormat>
  <Paragraphs>122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 New Roman</vt:lpstr>
      <vt:lpstr>TimesNewRomanPS-BoldMT</vt:lpstr>
      <vt:lpstr>TimesNewRomanPSMT</vt:lpstr>
      <vt:lpstr>Wingdings</vt:lpstr>
      <vt:lpstr>سمة Office</vt:lpstr>
      <vt:lpstr>Vitamins </vt:lpstr>
      <vt:lpstr>عرض تقديمي في PowerPoint</vt:lpstr>
      <vt:lpstr>عرض تقديمي في PowerPoint</vt:lpstr>
      <vt:lpstr>Differences between water soluble and fat soluble vitamins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Maher</cp:lastModifiedBy>
  <cp:revision>37</cp:revision>
  <dcterms:created xsi:type="dcterms:W3CDTF">2023-04-09T08:27:41Z</dcterms:created>
  <dcterms:modified xsi:type="dcterms:W3CDTF">2025-03-22T04:53:03Z</dcterms:modified>
</cp:coreProperties>
</file>