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91" r:id="rId3"/>
    <p:sldId id="257" r:id="rId4"/>
    <p:sldId id="272" r:id="rId5"/>
    <p:sldId id="258" r:id="rId6"/>
    <p:sldId id="260" r:id="rId7"/>
    <p:sldId id="262" r:id="rId8"/>
    <p:sldId id="273" r:id="rId9"/>
    <p:sldId id="274" r:id="rId10"/>
    <p:sldId id="265" r:id="rId11"/>
    <p:sldId id="275" r:id="rId12"/>
    <p:sldId id="276" r:id="rId13"/>
    <p:sldId id="278" r:id="rId14"/>
    <p:sldId id="280" r:id="rId15"/>
    <p:sldId id="281" r:id="rId16"/>
    <p:sldId id="283" r:id="rId17"/>
    <p:sldId id="286" r:id="rId18"/>
    <p:sldId id="287" r:id="rId19"/>
    <p:sldId id="290" r:id="rId20"/>
    <p:sldId id="284" r:id="rId2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5" d="100"/>
          <a:sy n="75" d="100"/>
        </p:scale>
        <p:origin x="123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8ABB09-4A1D-463E-8065-109CC2B7EFAA}" type="datetimeFigureOut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rgbClr val="DBF5F9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01/09/1446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DBF5F9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DBF5F9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34F065-1154-456A-91E3-76DE8E75E17B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rgbClr val="DBF5F9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DBF5F9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569985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8ABB09-4A1D-463E-8065-109CC2B7EFAA}" type="datetimeFigureOut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01/09/1446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34F065-1154-456A-91E3-76DE8E75E17B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48907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8ABB09-4A1D-463E-8065-109CC2B7EFAA}" type="datetimeFigureOut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rgbClr val="DBF5F9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01/09/1446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DBF5F9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DBF5F9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34F065-1154-456A-91E3-76DE8E75E17B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rgbClr val="DBF5F9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DBF5F9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312148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8ABB09-4A1D-463E-8065-109CC2B7EFAA}" type="datetimeFigureOut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01/09/1446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34F065-1154-456A-91E3-76DE8E75E17B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6280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8ABB09-4A1D-463E-8065-109CC2B7EFAA}" type="datetimeFigureOut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01/09/1446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34F065-1154-456A-91E3-76DE8E75E17B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71522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8ABB09-4A1D-463E-8065-109CC2B7EFAA}" type="datetimeFigureOut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01/09/1446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34F065-1154-456A-91E3-76DE8E75E17B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25626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8ABB09-4A1D-463E-8065-109CC2B7EFAA}" type="datetimeFigureOut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01/09/1446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34F065-1154-456A-91E3-76DE8E75E17B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57506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8ABB09-4A1D-463E-8065-109CC2B7EFAA}" type="datetimeFigureOut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01/09/1446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34F065-1154-456A-91E3-76DE8E75E17B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34823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8ABB09-4A1D-463E-8065-109CC2B7EFAA}" type="datetimeFigureOut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01/09/1446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34F065-1154-456A-91E3-76DE8E75E17B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12795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8ABB09-4A1D-463E-8065-109CC2B7EFAA}" type="datetimeFigureOut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01/09/1446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34F065-1154-456A-91E3-76DE8E75E17B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1316229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8ABB09-4A1D-463E-8065-109CC2B7EFAA}" type="datetimeFigureOut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01/09/1446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34F065-1154-456A-91E3-76DE8E75E17B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68675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01/09/1446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01/09/1446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8ABB09-4A1D-463E-8065-109CC2B7EFAA}" type="datetimeFigureOut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01/09/1446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B34F065-1154-456A-91E3-76DE8E75E17B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2068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 smtClean="0">
                <a:solidFill>
                  <a:schemeClr val="bg1"/>
                </a:solidFill>
              </a:rPr>
              <a:t>Lipids </a:t>
            </a:r>
            <a:endParaRPr lang="ar-IQ" sz="7200" dirty="0">
              <a:solidFill>
                <a:schemeClr val="bg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 rtl="0"/>
            <a:r>
              <a:rPr lang="en-US" sz="6000" b="1" dirty="0" smtClean="0">
                <a:solidFill>
                  <a:schemeClr val="bg1"/>
                </a:solidFill>
              </a:rPr>
              <a:t>Lecture.5</a:t>
            </a:r>
            <a:endParaRPr lang="en-US" sz="6000" b="1" dirty="0">
              <a:solidFill>
                <a:schemeClr val="bg1"/>
              </a:solidFill>
            </a:endParaRPr>
          </a:p>
          <a:p>
            <a:pPr algn="ctr"/>
            <a:r>
              <a:rPr lang="ar-IQ" sz="6000" b="1" dirty="0" smtClean="0">
                <a:solidFill>
                  <a:schemeClr val="bg1"/>
                </a:solidFill>
              </a:rPr>
              <a:t>اعداد:</a:t>
            </a:r>
          </a:p>
          <a:p>
            <a:pPr algn="ctr"/>
            <a:r>
              <a:rPr lang="ar-IQ" sz="6000" b="1" dirty="0" smtClean="0">
                <a:solidFill>
                  <a:schemeClr val="bg1"/>
                </a:solidFill>
              </a:rPr>
              <a:t>د. مهدي حمزة منذور</a:t>
            </a:r>
            <a:endParaRPr lang="ar-IQ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285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pPr algn="ctr" rtl="0"/>
            <a:r>
              <a:rPr lang="en-US" b="1" dirty="0"/>
              <a:t>Monounsaturated Fats:</a:t>
            </a:r>
            <a:br>
              <a:rPr lang="en-US" b="1" dirty="0"/>
            </a:br>
            <a:endParaRPr lang="en-US" b="1" dirty="0" smtClean="0"/>
          </a:p>
          <a:p>
            <a:pPr algn="l" rtl="0"/>
            <a:r>
              <a:rPr lang="en-US" b="1" dirty="0" smtClean="0"/>
              <a:t>Found in </a:t>
            </a:r>
            <a:r>
              <a:rPr lang="en-US" dirty="0" smtClean="0"/>
              <a:t>olive </a:t>
            </a:r>
            <a:r>
              <a:rPr lang="en-US" dirty="0"/>
              <a:t>oil, peanut </a:t>
            </a:r>
            <a:r>
              <a:rPr lang="en-US" dirty="0" smtClean="0"/>
              <a:t>oil</a:t>
            </a:r>
            <a:r>
              <a:rPr lang="ar-IQ" dirty="0" smtClean="0"/>
              <a:t>الفول السوداني</a:t>
            </a:r>
            <a:r>
              <a:rPr lang="en-US" dirty="0" smtClean="0"/>
              <a:t>, avocados</a:t>
            </a:r>
            <a:r>
              <a:rPr lang="en-US" dirty="0"/>
              <a:t>, and cashew </a:t>
            </a:r>
            <a:r>
              <a:rPr lang="en-US" dirty="0" smtClean="0"/>
              <a:t>nuts</a:t>
            </a:r>
            <a:r>
              <a:rPr lang="ar-IQ" dirty="0" smtClean="0"/>
              <a:t>الكاجو</a:t>
            </a:r>
            <a:r>
              <a:rPr lang="en-US" b="1" dirty="0" smtClean="0"/>
              <a:t>. </a:t>
            </a:r>
            <a:r>
              <a:rPr lang="en-US" dirty="0" smtClean="0"/>
              <a:t>The</a:t>
            </a:r>
            <a:r>
              <a:rPr lang="en-US" b="1" dirty="0" smtClean="0"/>
              <a:t> </a:t>
            </a:r>
            <a:r>
              <a:rPr lang="en-US" dirty="0" smtClean="0"/>
              <a:t>monounsaturated </a:t>
            </a:r>
            <a:r>
              <a:rPr lang="en-US" dirty="0"/>
              <a:t>fats </a:t>
            </a:r>
            <a:r>
              <a:rPr lang="en-US" b="1" dirty="0" smtClean="0"/>
              <a:t>lower the </a:t>
            </a:r>
            <a:r>
              <a:rPr lang="en-US" b="1" dirty="0"/>
              <a:t>amount of low-density lipoprotein (LDL) (“bad cholesterol”) in the </a:t>
            </a:r>
            <a:r>
              <a:rPr lang="en-US" b="1" dirty="0" smtClean="0"/>
              <a:t>blood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They have no effect on high-density lipoproteins (HDLs) (“good cholesterol”).</a:t>
            </a:r>
            <a:br>
              <a:rPr lang="en-US" dirty="0"/>
            </a:br>
            <a:r>
              <a:rPr lang="en-US" b="1" dirty="0"/>
              <a:t>It is recommended that one consume 15% of total daily calories </a:t>
            </a:r>
            <a:r>
              <a:rPr lang="en-US" b="1" dirty="0" smtClean="0"/>
              <a:t>as monounsaturated </a:t>
            </a:r>
            <a:r>
              <a:rPr lang="en-US" b="1" dirty="0"/>
              <a:t>fats.</a:t>
            </a:r>
            <a:r>
              <a:rPr lang="en-US" dirty="0"/>
              <a:t> </a:t>
            </a:r>
            <a:br>
              <a:rPr lang="en-US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57261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algn="l" rtl="0"/>
            <a:r>
              <a:rPr lang="en-US" b="1" dirty="0"/>
              <a:t>Polyunsaturated </a:t>
            </a:r>
            <a:r>
              <a:rPr lang="en-US" b="1" dirty="0" smtClean="0"/>
              <a:t>Fats: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1. Omega-3 fatty </a:t>
            </a:r>
            <a:r>
              <a:rPr lang="en-US" b="1" dirty="0" smtClean="0"/>
              <a:t>acids</a:t>
            </a:r>
            <a:r>
              <a:rPr lang="en-US" dirty="0" smtClean="0"/>
              <a:t>: </a:t>
            </a:r>
            <a:r>
              <a:rPr lang="en-US" dirty="0"/>
              <a:t>help lower the risk of heart </a:t>
            </a:r>
            <a:r>
              <a:rPr lang="en-US" dirty="0" smtClean="0"/>
              <a:t>disease are </a:t>
            </a:r>
            <a:r>
              <a:rPr lang="en-US" dirty="0"/>
              <a:t>found in fish </a:t>
            </a:r>
            <a:r>
              <a:rPr lang="en-US" dirty="0" smtClean="0"/>
              <a:t>oils.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2. </a:t>
            </a:r>
            <a:r>
              <a:rPr lang="en-US" b="1" dirty="0" smtClean="0"/>
              <a:t>Omega-6 </a:t>
            </a:r>
            <a:r>
              <a:rPr lang="en-US" dirty="0" smtClean="0"/>
              <a:t>: </a:t>
            </a:r>
            <a:r>
              <a:rPr lang="en-US" dirty="0"/>
              <a:t>has a cholesterol </a:t>
            </a:r>
            <a:r>
              <a:rPr lang="en-US" dirty="0" smtClean="0"/>
              <a:t>– lowering effect</a:t>
            </a:r>
            <a:r>
              <a:rPr lang="en-US" dirty="0"/>
              <a:t>.</a:t>
            </a:r>
            <a:br>
              <a:rPr lang="en-US" dirty="0"/>
            </a:br>
            <a:r>
              <a:rPr lang="en-US" b="1" dirty="0"/>
              <a:t>Polyunsaturated fats should not exceed 8 % of total daily calories.</a:t>
            </a:r>
            <a:r>
              <a:rPr lang="en-US" dirty="0"/>
              <a:t> </a:t>
            </a:r>
            <a:br>
              <a:rPr lang="en-US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87514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Deficiency of essential fatty acids:</a:t>
            </a:r>
            <a:br>
              <a:rPr lang="en-US" b="1" dirty="0"/>
            </a:br>
            <a:r>
              <a:rPr lang="en-US" b="1" dirty="0"/>
              <a:t>1. </a:t>
            </a:r>
            <a:r>
              <a:rPr lang="en-US" dirty="0"/>
              <a:t>Growth failure</a:t>
            </a:r>
            <a:br>
              <a:rPr lang="en-US" dirty="0"/>
            </a:br>
            <a:r>
              <a:rPr lang="en-US" b="1" dirty="0"/>
              <a:t>2. </a:t>
            </a:r>
            <a:r>
              <a:rPr lang="en-US" dirty="0"/>
              <a:t>Dry skin (eczema)</a:t>
            </a:r>
            <a:br>
              <a:rPr lang="en-US" dirty="0"/>
            </a:br>
            <a:r>
              <a:rPr lang="en-US" b="1" dirty="0"/>
              <a:t>3. </a:t>
            </a:r>
            <a:r>
              <a:rPr lang="en-US" dirty="0"/>
              <a:t>Poor wound healing</a:t>
            </a:r>
            <a:br>
              <a:rPr lang="en-US" dirty="0"/>
            </a:br>
            <a:r>
              <a:rPr lang="en-US" b="1" dirty="0"/>
              <a:t>4. </a:t>
            </a:r>
            <a:r>
              <a:rPr lang="en-US" dirty="0"/>
              <a:t>Increase serum cholesterol </a:t>
            </a:r>
            <a:br>
              <a:rPr lang="en-US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043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20000"/>
          </a:bodyPr>
          <a:lstStyle/>
          <a:p>
            <a:pPr marL="0" indent="0" algn="ctr" rtl="0">
              <a:buNone/>
            </a:pPr>
            <a:r>
              <a:rPr lang="en-US" sz="3500" b="1" dirty="0" smtClean="0"/>
              <a:t>Cholesterol</a:t>
            </a:r>
          </a:p>
          <a:p>
            <a:pPr marL="0" indent="0" algn="l" rtl="0">
              <a:buNone/>
            </a:pPr>
            <a:r>
              <a:rPr lang="en-US" b="1" dirty="0"/>
              <a:t/>
            </a:r>
            <a:br>
              <a:rPr lang="en-US" b="1" dirty="0"/>
            </a:br>
            <a:r>
              <a:rPr lang="en-US" dirty="0" err="1"/>
              <a:t>Cholesterol</a:t>
            </a:r>
            <a:r>
              <a:rPr lang="en-US" dirty="0"/>
              <a:t> is a sterol. It </a:t>
            </a:r>
            <a:r>
              <a:rPr lang="en-US" dirty="0" smtClean="0"/>
              <a:t>is exists </a:t>
            </a:r>
            <a:r>
              <a:rPr lang="en-US" dirty="0"/>
              <a:t>in </a:t>
            </a:r>
            <a:r>
              <a:rPr lang="en-US" dirty="0" smtClean="0"/>
              <a:t>animal foods </a:t>
            </a:r>
            <a:r>
              <a:rPr lang="en-US" dirty="0"/>
              <a:t>and body cells. It does not exist in plant foods.</a:t>
            </a:r>
            <a:br>
              <a:rPr lang="en-US" dirty="0"/>
            </a:br>
            <a:r>
              <a:rPr lang="en-US" b="1" dirty="0"/>
              <a:t>Sources of cholesterol:</a:t>
            </a:r>
            <a:br>
              <a:rPr lang="en-US" b="1" dirty="0"/>
            </a:br>
            <a:r>
              <a:rPr lang="en-US" b="1" dirty="0"/>
              <a:t>1. </a:t>
            </a:r>
            <a:r>
              <a:rPr lang="en-US" dirty="0"/>
              <a:t>Exogenous </a:t>
            </a:r>
            <a:r>
              <a:rPr lang="ar-IQ" dirty="0" smtClean="0"/>
              <a:t>خارجي</a:t>
            </a:r>
            <a:r>
              <a:rPr lang="en-US" dirty="0" smtClean="0"/>
              <a:t>( </a:t>
            </a:r>
            <a:r>
              <a:rPr lang="en-US" dirty="0"/>
              <a:t>from foods) it is found so </a:t>
            </a:r>
            <a:r>
              <a:rPr lang="en-US" dirty="0" smtClean="0"/>
              <a:t>in </a:t>
            </a:r>
            <a:r>
              <a:rPr lang="en-US" dirty="0"/>
              <a:t>egg yolk, fatty meats, </a:t>
            </a:r>
            <a:r>
              <a:rPr lang="en-US" dirty="0" smtClean="0"/>
              <a:t>shellfish, butter</a:t>
            </a:r>
            <a:r>
              <a:rPr lang="en-US" dirty="0"/>
              <a:t>, cream, cheese, whole milk, and organ meats ( liver, kidneys, brains ).</a:t>
            </a:r>
            <a:br>
              <a:rPr lang="en-US" dirty="0"/>
            </a:br>
            <a:r>
              <a:rPr lang="en-US" b="1" dirty="0"/>
              <a:t>2. </a:t>
            </a:r>
            <a:r>
              <a:rPr lang="en-US" dirty="0"/>
              <a:t>Endogenous </a:t>
            </a:r>
            <a:r>
              <a:rPr lang="ar-IQ" dirty="0" smtClean="0"/>
              <a:t>داخلي</a:t>
            </a:r>
            <a:r>
              <a:rPr lang="en-US" dirty="0" smtClean="0"/>
              <a:t>(synthesis </a:t>
            </a:r>
            <a:r>
              <a:rPr lang="en-US" dirty="0"/>
              <a:t>in liver).The body manufactures 800 to 1,000 mg of cholesterol</a:t>
            </a:r>
            <a:br>
              <a:rPr lang="en-US" dirty="0"/>
            </a:br>
            <a:r>
              <a:rPr lang="en-US" dirty="0"/>
              <a:t>a day in the liver.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6297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b="1" dirty="0"/>
              <a:t>Function of cholesterol:</a:t>
            </a:r>
            <a:br>
              <a:rPr lang="en-US" b="1" dirty="0"/>
            </a:br>
            <a:r>
              <a:rPr lang="en-US" dirty="0"/>
              <a:t>It is essential for the </a:t>
            </a:r>
            <a:r>
              <a:rPr lang="en-US" b="1" dirty="0"/>
              <a:t>synthesis of bile acid, sex hormones, cortisone, and vitamin D</a:t>
            </a:r>
            <a:br>
              <a:rPr lang="en-US" b="1" dirty="0"/>
            </a:br>
            <a:r>
              <a:rPr lang="en-US" b="1" dirty="0"/>
              <a:t>and is needed by every cell in the </a:t>
            </a:r>
            <a:r>
              <a:rPr lang="en-US" b="1" dirty="0" smtClean="0"/>
              <a:t>body.</a:t>
            </a:r>
          </a:p>
          <a:p>
            <a:pPr algn="l" rtl="0"/>
            <a:r>
              <a:rPr lang="en-US" b="1" dirty="0" smtClean="0"/>
              <a:t>Cholesterol </a:t>
            </a:r>
            <a:r>
              <a:rPr lang="en-US" b="1" dirty="0"/>
              <a:t>is </a:t>
            </a:r>
            <a:r>
              <a:rPr lang="en-US" dirty="0" smtClean="0"/>
              <a:t>contributing </a:t>
            </a:r>
            <a:r>
              <a:rPr lang="en-US" dirty="0"/>
              <a:t>factor in heart disease because high </a:t>
            </a:r>
            <a:r>
              <a:rPr lang="en-US" dirty="0" smtClean="0"/>
              <a:t>serum cholesterol.</a:t>
            </a:r>
          </a:p>
          <a:p>
            <a:pPr algn="l" rtl="0"/>
            <a:r>
              <a:rPr lang="en-US" b="1" dirty="0"/>
              <a:t>The blood cholesterol levels most not exceed 200 mg/dl (200 milligrams of cholesterol per 100 ml of blood)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29178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80572"/>
            <a:ext cx="8229600" cy="5545592"/>
          </a:xfrm>
        </p:spPr>
        <p:txBody>
          <a:bodyPr>
            <a:normAutofit/>
          </a:bodyPr>
          <a:lstStyle/>
          <a:p>
            <a:pPr algn="l" rtl="0"/>
            <a:r>
              <a:rPr lang="en-US" b="1" dirty="0"/>
              <a:t>To lower blood cholesterol level</a:t>
            </a:r>
            <a:br>
              <a:rPr lang="en-US" b="1" dirty="0"/>
            </a:br>
            <a:r>
              <a:rPr lang="en-US" b="1" dirty="0"/>
              <a:t>1. Reduction </a:t>
            </a:r>
            <a:r>
              <a:rPr lang="en-US" dirty="0"/>
              <a:t>in the amount of diet contain total </a:t>
            </a:r>
            <a:r>
              <a:rPr lang="en-US" b="1" dirty="0"/>
              <a:t>fat </a:t>
            </a:r>
            <a:r>
              <a:rPr lang="en-US" b="1" dirty="0" smtClean="0"/>
              <a:t>and cholesterol.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2. Increase </a:t>
            </a:r>
            <a:r>
              <a:rPr lang="en-US" dirty="0"/>
              <a:t>in the </a:t>
            </a:r>
            <a:r>
              <a:rPr lang="en-US" b="1" dirty="0"/>
              <a:t>amounts of monounsaturated </a:t>
            </a:r>
            <a:r>
              <a:rPr lang="en-US" b="1" dirty="0" smtClean="0"/>
              <a:t>fats, weight </a:t>
            </a:r>
            <a:r>
              <a:rPr lang="en-US" b="1" dirty="0"/>
              <a:t>loss</a:t>
            </a:r>
            <a:r>
              <a:rPr lang="en-US" dirty="0"/>
              <a:t>, </a:t>
            </a:r>
            <a:r>
              <a:rPr lang="en-US" b="1" dirty="0"/>
              <a:t>and exercise</a:t>
            </a:r>
            <a:r>
              <a:rPr lang="en-US" dirty="0"/>
              <a:t>.</a:t>
            </a:r>
            <a:br>
              <a:rPr lang="en-US" dirty="0"/>
            </a:br>
            <a:r>
              <a:rPr lang="en-US" b="1" dirty="0"/>
              <a:t>3. Dietary fiber </a:t>
            </a:r>
            <a:r>
              <a:rPr lang="en-US" dirty="0"/>
              <a:t>also helpful in lowering blood </a:t>
            </a:r>
            <a:r>
              <a:rPr lang="en-US" dirty="0" smtClean="0"/>
              <a:t>cholesterol. 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26777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/>
              <a:t>Low-density </a:t>
            </a:r>
            <a:r>
              <a:rPr lang="en-US" b="1" dirty="0" smtClean="0"/>
              <a:t>lipoprotein(LDL).</a:t>
            </a:r>
            <a:endParaRPr lang="en-US" b="1" dirty="0"/>
          </a:p>
          <a:p>
            <a:pPr algn="l" rtl="0"/>
            <a:r>
              <a:rPr lang="en-US" dirty="0" smtClean="0"/>
              <a:t>Elevated blood levels greater than 130 mg/dl of LDL are thought to be contributing factors in atherosclerosis.</a:t>
            </a:r>
          </a:p>
          <a:p>
            <a:pPr algn="l" rtl="0"/>
            <a:r>
              <a:rPr lang="en-US" dirty="0" smtClean="0"/>
              <a:t>Low-density </a:t>
            </a:r>
            <a:r>
              <a:rPr lang="en-US" dirty="0"/>
              <a:t>lipoprotein </a:t>
            </a:r>
            <a:r>
              <a:rPr lang="en-US" dirty="0" smtClean="0"/>
              <a:t>called(bad cholesterol).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16229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/>
              <a:t>High-density lipoproteins (HDL</a:t>
            </a:r>
            <a:r>
              <a:rPr lang="en-US" b="1" dirty="0" smtClean="0"/>
              <a:t>):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High-density </a:t>
            </a:r>
            <a:r>
              <a:rPr lang="en-US" dirty="0"/>
              <a:t>lipoproteins </a:t>
            </a:r>
            <a:r>
              <a:rPr lang="en-US" dirty="0" smtClean="0"/>
              <a:t>called </a:t>
            </a:r>
            <a:r>
              <a:rPr lang="en-US" b="1" dirty="0"/>
              <a:t>good cholesterol.</a:t>
            </a:r>
            <a:br>
              <a:rPr lang="en-US" b="1" dirty="0"/>
            </a:br>
            <a:r>
              <a:rPr lang="en-US" dirty="0" smtClean="0"/>
              <a:t>Exercising</a:t>
            </a:r>
            <a:r>
              <a:rPr lang="en-US" dirty="0"/>
              <a:t>, maintaining weight, </a:t>
            </a:r>
            <a:r>
              <a:rPr lang="en-US" dirty="0" smtClean="0"/>
              <a:t>stop smoking </a:t>
            </a:r>
            <a:r>
              <a:rPr lang="en-US" dirty="0"/>
              <a:t>are all ways to </a:t>
            </a:r>
            <a:r>
              <a:rPr lang="en-US" dirty="0" smtClean="0"/>
              <a:t>increase one’s </a:t>
            </a:r>
            <a:r>
              <a:rPr lang="en-US" dirty="0"/>
              <a:t>HDL </a:t>
            </a:r>
            <a:br>
              <a:rPr lang="en-US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17544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53144"/>
            <a:ext cx="8229600" cy="5473020"/>
          </a:xfrm>
        </p:spPr>
        <p:txBody>
          <a:bodyPr>
            <a:normAutofit/>
          </a:bodyPr>
          <a:lstStyle/>
          <a:p>
            <a:pPr algn="l" rtl="0"/>
            <a:r>
              <a:rPr lang="en-US" b="1" dirty="0"/>
              <a:t>Excessive fat in the diet can lead </a:t>
            </a:r>
            <a:r>
              <a:rPr lang="en-US" b="1" dirty="0" smtClean="0"/>
              <a:t>to: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1. </a:t>
            </a:r>
            <a:r>
              <a:rPr lang="en-US" dirty="0"/>
              <a:t>Obesity or heart disease.</a:t>
            </a:r>
            <a:br>
              <a:rPr lang="en-US" dirty="0"/>
            </a:br>
            <a:r>
              <a:rPr lang="en-US" b="1" dirty="0"/>
              <a:t>2. </a:t>
            </a:r>
            <a:r>
              <a:rPr lang="en-US" dirty="0" smtClean="0"/>
              <a:t>cancers </a:t>
            </a:r>
            <a:r>
              <a:rPr lang="en-US" dirty="0"/>
              <a:t>of the </a:t>
            </a:r>
            <a:r>
              <a:rPr lang="en-US" dirty="0" smtClean="0"/>
              <a:t>colon, breast</a:t>
            </a:r>
            <a:r>
              <a:rPr lang="en-US" dirty="0"/>
              <a:t>, uterus, and prostate.</a:t>
            </a:r>
            <a:br>
              <a:rPr lang="en-US" dirty="0"/>
            </a:br>
            <a:endParaRPr lang="en-US" b="1" dirty="0" smtClean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426314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6600" b="1" i="1" dirty="0" smtClean="0"/>
              <a:t>Thank you </a:t>
            </a:r>
            <a:endParaRPr lang="ar-IQ" sz="6600" b="1" i="1" dirty="0"/>
          </a:p>
        </p:txBody>
      </p:sp>
    </p:spTree>
    <p:extLst>
      <p:ext uri="{BB962C8B-B14F-4D97-AF65-F5344CB8AC3E}">
        <p14:creationId xmlns:p14="http://schemas.microsoft.com/office/powerpoint/2010/main" val="3036172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b="1" dirty="0" smtClean="0"/>
              <a:t>Lipids: </a:t>
            </a:r>
            <a:r>
              <a:rPr lang="en-US" dirty="0"/>
              <a:t>are organic substances insoluble in water and soluble in </a:t>
            </a:r>
            <a:r>
              <a:rPr lang="en-US" dirty="0" smtClean="0"/>
              <a:t>organic solvents </a:t>
            </a:r>
            <a:r>
              <a:rPr lang="en-US" dirty="0"/>
              <a:t>such as ether, alcohol, acetone, etc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b="1" dirty="0" smtClean="0"/>
              <a:t>Fats</a:t>
            </a:r>
            <a:r>
              <a:rPr lang="en-US" dirty="0" smtClean="0"/>
              <a:t>----------- </a:t>
            </a:r>
            <a:r>
              <a:rPr lang="en-US" dirty="0"/>
              <a:t>solid at room temperature</a:t>
            </a:r>
            <a:br>
              <a:rPr lang="en-US" dirty="0"/>
            </a:br>
            <a:r>
              <a:rPr lang="en-US" b="1" dirty="0" smtClean="0"/>
              <a:t>Oils</a:t>
            </a:r>
            <a:r>
              <a:rPr lang="en-US" dirty="0" smtClean="0"/>
              <a:t>------------liquid </a:t>
            </a:r>
            <a:r>
              <a:rPr lang="en-US" dirty="0"/>
              <a:t>at room temperature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129763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rtl="0"/>
            <a:r>
              <a:rPr lang="en-US" b="1" dirty="0"/>
              <a:t>Sources</a:t>
            </a:r>
            <a:r>
              <a:rPr lang="en-US" dirty="0"/>
              <a:t>:</a:t>
            </a:r>
            <a:br>
              <a:rPr lang="en-US" dirty="0"/>
            </a:br>
            <a:r>
              <a:rPr lang="en-US" b="1" dirty="0"/>
              <a:t>1. Animals: </a:t>
            </a:r>
            <a:r>
              <a:rPr lang="en-US" dirty="0"/>
              <a:t>meats, especially fatty meats, fat, fat milk, cream, butter, cheeses</a:t>
            </a:r>
            <a:br>
              <a:rPr lang="en-US" dirty="0"/>
            </a:br>
            <a:r>
              <a:rPr lang="en-US" dirty="0"/>
              <a:t>made with cream, egg yolks (egg white contains no fat; it is almost </a:t>
            </a:r>
            <a:r>
              <a:rPr lang="en-US" dirty="0" smtClean="0"/>
              <a:t>entire (protein </a:t>
            </a:r>
            <a:r>
              <a:rPr lang="en-US" dirty="0"/>
              <a:t>and water); and fatty fish such as tuna and salmon.</a:t>
            </a:r>
            <a:br>
              <a:rPr lang="en-US" dirty="0"/>
            </a:br>
            <a:r>
              <a:rPr lang="en-US" b="1" dirty="0"/>
              <a:t>2. Plants: </a:t>
            </a:r>
            <a:r>
              <a:rPr lang="en-US" dirty="0"/>
              <a:t>olives oil, sunflower, or sesame seeds or corn oil, peanuts, </a:t>
            </a:r>
            <a:r>
              <a:rPr lang="en-US" dirty="0" smtClean="0"/>
              <a:t>soybeans, margarine </a:t>
            </a:r>
            <a:r>
              <a:rPr lang="en-US" dirty="0"/>
              <a:t>(which is made from vegetable oils), nuts, </a:t>
            </a:r>
            <a:r>
              <a:rPr lang="en-US" dirty="0" smtClean="0"/>
              <a:t>avocados</a:t>
            </a:r>
            <a:r>
              <a:rPr lang="en-US" dirty="0"/>
              <a:t>.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75374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2400" b="1" dirty="0">
                <a:cs typeface="+mj-cs"/>
              </a:rPr>
              <a:t>Functions of Lipids</a:t>
            </a:r>
            <a:br>
              <a:rPr lang="en-US" sz="2400" b="1" dirty="0">
                <a:cs typeface="+mj-cs"/>
              </a:rPr>
            </a:br>
            <a:r>
              <a:rPr lang="en-US" sz="2400" b="1" dirty="0">
                <a:cs typeface="+mj-cs"/>
              </a:rPr>
              <a:t>1. </a:t>
            </a:r>
            <a:r>
              <a:rPr lang="en-US" sz="2400" dirty="0">
                <a:cs typeface="+mj-cs"/>
              </a:rPr>
              <a:t>Providing energy, each gram of fat give 9 kcal, fats are essential for </a:t>
            </a:r>
            <a:r>
              <a:rPr lang="en-US" sz="2400" dirty="0" smtClean="0">
                <a:cs typeface="+mj-cs"/>
              </a:rPr>
              <a:t>the functioning </a:t>
            </a:r>
            <a:r>
              <a:rPr lang="en-US" sz="2400" dirty="0">
                <a:cs typeface="+mj-cs"/>
              </a:rPr>
              <a:t>and structure of body tissues.</a:t>
            </a:r>
            <a:br>
              <a:rPr lang="en-US" sz="2400" dirty="0">
                <a:cs typeface="+mj-cs"/>
              </a:rPr>
            </a:br>
            <a:r>
              <a:rPr lang="en-US" sz="2400" b="1" dirty="0">
                <a:cs typeface="+mj-cs"/>
              </a:rPr>
              <a:t>2. </a:t>
            </a:r>
            <a:r>
              <a:rPr lang="en-US" sz="2400" dirty="0">
                <a:cs typeface="+mj-cs"/>
              </a:rPr>
              <a:t>Fats are a necessary part of cell membranes (cell walls).</a:t>
            </a:r>
            <a:br>
              <a:rPr lang="en-US" sz="2400" dirty="0">
                <a:cs typeface="+mj-cs"/>
              </a:rPr>
            </a:br>
            <a:r>
              <a:rPr lang="en-US" sz="2400" b="1" dirty="0">
                <a:cs typeface="+mj-cs"/>
              </a:rPr>
              <a:t>3. </a:t>
            </a:r>
            <a:r>
              <a:rPr lang="en-US" sz="2400" dirty="0">
                <a:cs typeface="+mj-cs"/>
              </a:rPr>
              <a:t>They contain essential fatty acids and act as carriers for fat-soluble </a:t>
            </a:r>
            <a:r>
              <a:rPr lang="en-US" sz="2400" dirty="0" smtClean="0">
                <a:cs typeface="+mj-cs"/>
              </a:rPr>
              <a:t>vitamins A</a:t>
            </a:r>
            <a:r>
              <a:rPr lang="en-US" sz="2400" dirty="0">
                <a:cs typeface="+mj-cs"/>
              </a:rPr>
              <a:t>, D, E, and K.</a:t>
            </a:r>
            <a:br>
              <a:rPr lang="en-US" sz="2400" dirty="0">
                <a:cs typeface="+mj-cs"/>
              </a:rPr>
            </a:br>
            <a:r>
              <a:rPr lang="en-US" sz="2400" b="1" dirty="0">
                <a:cs typeface="+mj-cs"/>
              </a:rPr>
              <a:t>4. </a:t>
            </a:r>
            <a:r>
              <a:rPr lang="en-US" sz="2400" dirty="0">
                <a:cs typeface="+mj-cs"/>
              </a:rPr>
              <a:t>The fat stored in body </a:t>
            </a:r>
            <a:r>
              <a:rPr lang="en-US" sz="2400" dirty="0" smtClean="0">
                <a:cs typeface="+mj-cs"/>
              </a:rPr>
              <a:t>tissues.</a:t>
            </a:r>
          </a:p>
          <a:p>
            <a:pPr marL="0" indent="0" algn="just" rtl="0">
              <a:buNone/>
            </a:pPr>
            <a:r>
              <a:rPr lang="en-US" sz="2400" b="1" dirty="0" smtClean="0">
                <a:cs typeface="+mj-cs"/>
              </a:rPr>
              <a:t>5</a:t>
            </a:r>
            <a:r>
              <a:rPr lang="en-US" sz="2400" b="1" dirty="0">
                <a:cs typeface="+mj-cs"/>
              </a:rPr>
              <a:t>. </a:t>
            </a:r>
            <a:r>
              <a:rPr lang="en-US" sz="2400" dirty="0">
                <a:cs typeface="+mj-cs"/>
              </a:rPr>
              <a:t>Adipose (fatty) tissue protects organs and bones from </a:t>
            </a:r>
            <a:r>
              <a:rPr lang="en-US" sz="2400" dirty="0" smtClean="0">
                <a:cs typeface="+mj-cs"/>
              </a:rPr>
              <a:t>injury.</a:t>
            </a:r>
            <a:r>
              <a:rPr lang="en-US" sz="2400" dirty="0">
                <a:cs typeface="+mj-cs"/>
              </a:rPr>
              <a:t/>
            </a:r>
            <a:br>
              <a:rPr lang="en-US" sz="2400" dirty="0">
                <a:cs typeface="+mj-cs"/>
              </a:rPr>
            </a:br>
            <a:r>
              <a:rPr lang="en-US" sz="2400" b="1" dirty="0">
                <a:cs typeface="+mj-cs"/>
              </a:rPr>
              <a:t>6. </a:t>
            </a:r>
            <a:r>
              <a:rPr lang="en-US" sz="2400" dirty="0">
                <a:cs typeface="+mj-cs"/>
              </a:rPr>
              <a:t>Fats provide a feeling of satiety (satisfaction) after meals. </a:t>
            </a:r>
            <a:r>
              <a:rPr lang="en-US" sz="2400" dirty="0" smtClean="0">
                <a:cs typeface="+mj-cs"/>
              </a:rPr>
              <a:t> </a:t>
            </a:r>
            <a:r>
              <a:rPr lang="en-US" sz="2400" dirty="0">
                <a:cs typeface="+mj-cs"/>
              </a:rPr>
              <a:t/>
            </a:r>
            <a:br>
              <a:rPr lang="en-US" sz="2400" dirty="0">
                <a:cs typeface="+mj-cs"/>
              </a:rPr>
            </a:br>
            <a:endParaRPr lang="ar-IQ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29651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b="1" dirty="0"/>
              <a:t>CLASSIFICATION OF LIPIDS</a:t>
            </a:r>
            <a:br>
              <a:rPr lang="en-US" b="1" dirty="0"/>
            </a:br>
            <a:r>
              <a:rPr lang="en-US" dirty="0" smtClean="0"/>
              <a:t>1</a:t>
            </a:r>
            <a:r>
              <a:rPr lang="en-US" dirty="0"/>
              <a:t>. Simple lipids</a:t>
            </a:r>
            <a:br>
              <a:rPr lang="en-US" dirty="0"/>
            </a:br>
            <a:r>
              <a:rPr lang="en-US" dirty="0"/>
              <a:t>2. Compound lipids.</a:t>
            </a:r>
            <a:br>
              <a:rPr lang="en-US" dirty="0"/>
            </a:br>
            <a:r>
              <a:rPr lang="en-US" dirty="0"/>
              <a:t>3. Derived lipids.</a:t>
            </a:r>
            <a:br>
              <a:rPr lang="en-US" dirty="0"/>
            </a:br>
            <a:r>
              <a:rPr lang="en-US" dirty="0"/>
              <a:t>1. </a:t>
            </a:r>
            <a:r>
              <a:rPr lang="en-US" b="1" i="1" dirty="0"/>
              <a:t>Simple lipids: </a:t>
            </a:r>
            <a:r>
              <a:rPr lang="en-US" dirty="0"/>
              <a:t>Esters of fatty acids (FA) with alcohol. Simple lipids </a:t>
            </a:r>
            <a:r>
              <a:rPr lang="en-US" dirty="0" smtClean="0"/>
              <a:t>are further </a:t>
            </a:r>
            <a:r>
              <a:rPr lang="en-US" dirty="0"/>
              <a:t>classified into:</a:t>
            </a:r>
            <a:br>
              <a:rPr lang="en-US" dirty="0"/>
            </a:br>
            <a:r>
              <a:rPr lang="en-US" b="1" dirty="0"/>
              <a:t>a. </a:t>
            </a:r>
            <a:r>
              <a:rPr lang="en-US" b="1" i="1" dirty="0"/>
              <a:t>Fats: </a:t>
            </a:r>
            <a:r>
              <a:rPr lang="en-US" dirty="0" smtClean="0"/>
              <a:t>solid </a:t>
            </a:r>
            <a:r>
              <a:rPr lang="en-US" dirty="0"/>
              <a:t>at </a:t>
            </a:r>
            <a:r>
              <a:rPr lang="en-US" dirty="0" smtClean="0"/>
              <a:t>room temperature</a:t>
            </a:r>
            <a:r>
              <a:rPr lang="en-US" dirty="0"/>
              <a:t>.</a:t>
            </a:r>
            <a:br>
              <a:rPr lang="en-US" dirty="0"/>
            </a:br>
            <a:r>
              <a:rPr lang="en-US" b="1" dirty="0"/>
              <a:t>b. </a:t>
            </a:r>
            <a:r>
              <a:rPr lang="en-US" b="1" i="1" dirty="0"/>
              <a:t>Oils: </a:t>
            </a:r>
            <a:r>
              <a:rPr lang="en-US" dirty="0" smtClean="0"/>
              <a:t>liquids </a:t>
            </a:r>
            <a:r>
              <a:rPr lang="en-US" dirty="0"/>
              <a:t>at room temperature.</a:t>
            </a:r>
            <a:br>
              <a:rPr lang="en-US" dirty="0"/>
            </a:br>
            <a:r>
              <a:rPr lang="en-US" b="1" dirty="0"/>
              <a:t>c. </a:t>
            </a:r>
            <a:r>
              <a:rPr lang="en-US" b="1" i="1" dirty="0"/>
              <a:t>Waxes: </a:t>
            </a:r>
            <a:r>
              <a:rPr lang="en-US" dirty="0"/>
              <a:t>Have long chain fatty acids and an alcohol other </a:t>
            </a:r>
            <a:r>
              <a:rPr lang="en-US" dirty="0" smtClean="0"/>
              <a:t>than glycerol</a:t>
            </a:r>
            <a:r>
              <a:rPr lang="en-US" dirty="0"/>
              <a:t>. </a:t>
            </a:r>
            <a:br>
              <a:rPr lang="en-US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61870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l" rtl="0"/>
            <a:r>
              <a:rPr lang="en-US" b="1" dirty="0"/>
              <a:t>2. </a:t>
            </a:r>
            <a:r>
              <a:rPr lang="en-US" b="1" i="1" dirty="0"/>
              <a:t>Compound lipids</a:t>
            </a:r>
            <a:r>
              <a:rPr lang="en-US" b="1" i="1" dirty="0" smtClean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a. </a:t>
            </a:r>
            <a:r>
              <a:rPr lang="en-US" b="1" i="1" dirty="0"/>
              <a:t>Phospholipids: </a:t>
            </a:r>
            <a:r>
              <a:rPr lang="en-US" i="1" dirty="0" smtClean="0"/>
              <a:t>Example</a:t>
            </a:r>
            <a:r>
              <a:rPr lang="en-US" i="1" dirty="0"/>
              <a:t>: </a:t>
            </a:r>
            <a:r>
              <a:rPr lang="en-US" dirty="0" smtClean="0"/>
              <a:t>Lecithin.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b. </a:t>
            </a:r>
            <a:r>
              <a:rPr lang="en-US" b="1" i="1" dirty="0"/>
              <a:t>Glycolipids: </a:t>
            </a:r>
            <a:r>
              <a:rPr lang="en-US" dirty="0"/>
              <a:t>Contain carbohydrate groups along with lipid part.</a:t>
            </a:r>
            <a:br>
              <a:rPr lang="en-US" dirty="0"/>
            </a:br>
            <a:r>
              <a:rPr lang="en-US" b="1" dirty="0" smtClean="0"/>
              <a:t>c</a:t>
            </a:r>
            <a:r>
              <a:rPr lang="en-US" b="1" dirty="0"/>
              <a:t>. </a:t>
            </a:r>
            <a:r>
              <a:rPr lang="en-US" b="1" i="1" dirty="0"/>
              <a:t>Lipoproteins: </a:t>
            </a:r>
            <a:r>
              <a:rPr lang="en-US" dirty="0"/>
              <a:t>Complexes of lipids and </a:t>
            </a:r>
            <a:r>
              <a:rPr lang="en-US" dirty="0" err="1" smtClean="0"/>
              <a:t>proteins.</a:t>
            </a:r>
            <a:r>
              <a:rPr lang="en-US" i="1" dirty="0" err="1" smtClean="0"/>
              <a:t>Example</a:t>
            </a:r>
            <a:r>
              <a:rPr lang="en-US" i="1" dirty="0"/>
              <a:t>: </a:t>
            </a:r>
            <a:r>
              <a:rPr lang="en-US" dirty="0" smtClean="0"/>
              <a:t>High Density Lipoproteins </a:t>
            </a:r>
            <a:r>
              <a:rPr lang="en-US" dirty="0"/>
              <a:t>(HDL)</a:t>
            </a:r>
            <a:br>
              <a:rPr lang="en-US" dirty="0"/>
            </a:br>
            <a:r>
              <a:rPr lang="en-US" b="1" dirty="0"/>
              <a:t>d. </a:t>
            </a:r>
            <a:r>
              <a:rPr lang="en-US" b="1" i="1" dirty="0" err="1"/>
              <a:t>Sulfolipids</a:t>
            </a:r>
            <a:r>
              <a:rPr lang="en-US" b="1" i="1" dirty="0"/>
              <a:t>: </a:t>
            </a:r>
            <a:r>
              <a:rPr lang="en-US" dirty="0"/>
              <a:t>Contain sulfated carbohydrates with lipid </a:t>
            </a:r>
            <a:r>
              <a:rPr lang="en-US" dirty="0" smtClean="0"/>
              <a:t>part. 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3. </a:t>
            </a:r>
            <a:r>
              <a:rPr lang="en-US" b="1" i="1" dirty="0"/>
              <a:t>Derived lipids: </a:t>
            </a:r>
            <a:r>
              <a:rPr lang="en-US" dirty="0"/>
              <a:t>Derived from simple and compound lipids after </a:t>
            </a:r>
            <a:r>
              <a:rPr lang="en-US" dirty="0" smtClean="0"/>
              <a:t>hydrolysis.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88476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/>
              <a:t>FATTY ACIDS</a:t>
            </a:r>
            <a:br>
              <a:rPr lang="en-US" b="1" dirty="0"/>
            </a:br>
            <a:r>
              <a:rPr lang="en-US" dirty="0"/>
              <a:t>These are the simplest forms of lipids.</a:t>
            </a:r>
            <a:endParaRPr lang="en-US" b="1" dirty="0" smtClean="0"/>
          </a:p>
          <a:p>
            <a:pPr algn="l" rtl="0"/>
            <a:r>
              <a:rPr lang="en-US" b="1" dirty="0" smtClean="0"/>
              <a:t>Fatty acids can be:</a:t>
            </a:r>
            <a:endParaRPr lang="en-US" b="1" dirty="0"/>
          </a:p>
          <a:p>
            <a:pPr algn="l" rtl="0"/>
            <a:r>
              <a:rPr lang="en-US" b="1" dirty="0"/>
              <a:t>1. Saturated F.A: </a:t>
            </a:r>
            <a:r>
              <a:rPr lang="en-US" dirty="0"/>
              <a:t>Saturated fats are typically solid at room temperature</a:t>
            </a:r>
            <a:r>
              <a:rPr lang="en-US" dirty="0" smtClean="0"/>
              <a:t>. </a:t>
            </a:r>
            <a:r>
              <a:rPr lang="en-US" dirty="0"/>
              <a:t>Examples include meat, </a:t>
            </a:r>
            <a:r>
              <a:rPr lang="en-US" dirty="0" smtClean="0"/>
              <a:t>poultry </a:t>
            </a:r>
            <a:r>
              <a:rPr lang="ar-IQ" dirty="0" smtClean="0"/>
              <a:t>لحوم الدواجن</a:t>
            </a:r>
            <a:r>
              <a:rPr lang="en-US" dirty="0" smtClean="0"/>
              <a:t>, </a:t>
            </a:r>
            <a:r>
              <a:rPr lang="en-US" dirty="0"/>
              <a:t>egg yolks, whole milk, whole milk cheeses, cream, ice cream, and </a:t>
            </a:r>
            <a:r>
              <a:rPr lang="en-US" dirty="0" smtClean="0"/>
              <a:t>butter.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35933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2. Unsaturated F.A: </a:t>
            </a:r>
            <a:r>
              <a:rPr lang="en-US" dirty="0"/>
              <a:t>An unsaturated fat is a fat or fatty acid in which there is one or more double bond in the fatty acid chain. Plant foods generally contain more polyunsaturated fatty acids than saturated fatty </a:t>
            </a:r>
            <a:r>
              <a:rPr lang="en-US" dirty="0" smtClean="0"/>
              <a:t>acids.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861419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fatty acid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b="1" dirty="0" smtClean="0"/>
              <a:t>a</a:t>
            </a:r>
            <a:r>
              <a:rPr lang="en-US" b="1" dirty="0"/>
              <a:t>. </a:t>
            </a:r>
            <a:r>
              <a:rPr lang="en-US" b="1" i="1" dirty="0"/>
              <a:t>Essential fatty acid: </a:t>
            </a:r>
            <a:r>
              <a:rPr lang="en-US" dirty="0"/>
              <a:t>Cannot be synthesized in the body</a:t>
            </a:r>
            <a:r>
              <a:rPr lang="en-US" dirty="0" smtClean="0"/>
              <a:t>.(</a:t>
            </a:r>
            <a:r>
              <a:rPr lang="en-US" dirty="0"/>
              <a:t>obtained through </a:t>
            </a:r>
            <a:r>
              <a:rPr lang="en-US" dirty="0" smtClean="0"/>
              <a:t>diet).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b. </a:t>
            </a:r>
            <a:r>
              <a:rPr lang="en-US" b="1" i="1" dirty="0"/>
              <a:t>Non-essential fatty acid: </a:t>
            </a:r>
            <a:r>
              <a:rPr lang="en-US" dirty="0"/>
              <a:t>Can be synthesized in the body.</a:t>
            </a:r>
            <a:r>
              <a:rPr lang="en-US" b="1" dirty="0"/>
              <a:t/>
            </a:r>
            <a:br>
              <a:rPr lang="en-US" b="1" dirty="0"/>
            </a:b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3338125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174</Words>
  <Application>Microsoft Office PowerPoint</Application>
  <PresentationFormat>عرض على الشاشة (4:3)</PresentationFormat>
  <Paragraphs>33</Paragraphs>
  <Slides>19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19</vt:i4>
      </vt:variant>
    </vt:vector>
  </HeadingPairs>
  <TitlesOfParts>
    <vt:vector size="28" baseType="lpstr">
      <vt:lpstr>Arial</vt:lpstr>
      <vt:lpstr>Calibri</vt:lpstr>
      <vt:lpstr>Constantia</vt:lpstr>
      <vt:lpstr>Majalla UI</vt:lpstr>
      <vt:lpstr>Times New Roman</vt:lpstr>
      <vt:lpstr>Traditional Arabic</vt:lpstr>
      <vt:lpstr>Wingdings 2</vt:lpstr>
      <vt:lpstr>سمة Office</vt:lpstr>
      <vt:lpstr>تدفق</vt:lpstr>
      <vt:lpstr>Lipids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Classification of fatty acid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CHEMISTRY OF LIPIDS  </dc:title>
  <dc:creator>DELL</dc:creator>
  <cp:lastModifiedBy>Maher</cp:lastModifiedBy>
  <cp:revision>28</cp:revision>
  <dcterms:created xsi:type="dcterms:W3CDTF">2023-03-18T10:03:06Z</dcterms:created>
  <dcterms:modified xsi:type="dcterms:W3CDTF">2025-03-01T03:57:26Z</dcterms:modified>
</cp:coreProperties>
</file>