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1247"/>
            <a:ext cx="9144000" cy="102615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01357" y="0"/>
            <a:ext cx="4742642" cy="599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090762" cy="101993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-881" y="52959"/>
            <a:ext cx="9145643" cy="90081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215595"/>
            <a:ext cx="2645410" cy="391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ndfonline.com/doi/abs/10.1586/14787210.4.2.199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81" y="0"/>
            <a:ext cx="9145905" cy="6858000"/>
            <a:chOff x="-881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47"/>
              <a:ext cx="9144000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57" y="0"/>
              <a:ext cx="4742642" cy="5999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90762" cy="101993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81" y="52959"/>
              <a:ext cx="9145643" cy="90081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809369" y="1653997"/>
            <a:ext cx="5373370" cy="203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4400" b="1" spc="-25" dirty="0">
                <a:solidFill>
                  <a:srgbClr val="85DFD0"/>
                </a:solidFill>
                <a:latin typeface="Arial"/>
                <a:cs typeface="Arial"/>
              </a:rPr>
              <a:t>L:5</a:t>
            </a:r>
            <a:endParaRPr sz="4400">
              <a:latin typeface="Arial"/>
              <a:cs typeface="Arial"/>
            </a:endParaRPr>
          </a:p>
          <a:p>
            <a:pPr marL="154940" algn="ctr">
              <a:lnSpc>
                <a:spcPct val="100000"/>
              </a:lnSpc>
            </a:pPr>
            <a:r>
              <a:rPr sz="4400" b="1" spc="-10" dirty="0">
                <a:solidFill>
                  <a:srgbClr val="85DFD0"/>
                </a:solidFill>
                <a:latin typeface="Arial"/>
                <a:cs typeface="Arial"/>
              </a:rPr>
              <a:t>Parasitology</a:t>
            </a:r>
            <a:endParaRPr sz="4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44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prof.</a:t>
            </a:r>
            <a:r>
              <a:rPr sz="4400" u="sng" spc="-11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44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Dr.</a:t>
            </a:r>
            <a:r>
              <a:rPr sz="4400" u="sng" spc="-11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44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Nada</a:t>
            </a:r>
            <a:r>
              <a:rPr sz="4400" u="sng" spc="-1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44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Khazal</a:t>
            </a:r>
            <a:endParaRPr sz="4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38480"/>
            <a:ext cx="89871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Pathogenicity:</a:t>
            </a:r>
            <a:r>
              <a:rPr spc="145" dirty="0">
                <a:solidFill>
                  <a:srgbClr val="FF0000"/>
                </a:solidFill>
              </a:rPr>
              <a:t> </a:t>
            </a:r>
            <a:r>
              <a:rPr b="0" dirty="0">
                <a:latin typeface="Times New Roman"/>
                <a:cs typeface="Times New Roman"/>
              </a:rPr>
              <a:t>The</a:t>
            </a:r>
            <a:r>
              <a:rPr b="0" spc="14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pathogenicity</a:t>
            </a:r>
            <a:r>
              <a:rPr b="0" spc="14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can</a:t>
            </a:r>
            <a:r>
              <a:rPr b="0" spc="14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be</a:t>
            </a:r>
            <a:r>
              <a:rPr b="0" spc="14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caused</a:t>
            </a:r>
            <a:r>
              <a:rPr b="0" spc="13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by</a:t>
            </a:r>
            <a:r>
              <a:rPr b="0" spc="14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either</a:t>
            </a:r>
            <a:r>
              <a:rPr b="0" spc="14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the</a:t>
            </a:r>
            <a:r>
              <a:rPr b="0" spc="140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migrating </a:t>
            </a:r>
            <a:r>
              <a:rPr b="0" dirty="0">
                <a:latin typeface="Times New Roman"/>
                <a:cs typeface="Times New Roman"/>
              </a:rPr>
              <a:t>larvae</a:t>
            </a:r>
            <a:r>
              <a:rPr b="0" spc="-3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or</a:t>
            </a:r>
            <a:r>
              <a:rPr b="0" spc="-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the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adult</a:t>
            </a:r>
            <a:r>
              <a:rPr b="0" spc="-15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worms.</a:t>
            </a:r>
          </a:p>
          <a:p>
            <a:pPr marL="12700">
              <a:lnSpc>
                <a:spcPct val="100000"/>
              </a:lnSpc>
            </a:pPr>
            <a:r>
              <a:rPr dirty="0">
                <a:solidFill>
                  <a:srgbClr val="FF0000"/>
                </a:solidFill>
              </a:rPr>
              <a:t>A-</a:t>
            </a:r>
            <a:r>
              <a:rPr spc="-2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Migration</a:t>
            </a:r>
            <a:r>
              <a:rPr spc="-5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of</a:t>
            </a:r>
            <a:r>
              <a:rPr spc="-15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larvae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136141"/>
            <a:ext cx="8989060" cy="5758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pathogenic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effects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larval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migration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due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allergic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reaction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and </a:t>
            </a:r>
            <a:r>
              <a:rPr sz="2400" dirty="0">
                <a:latin typeface="Times New Roman"/>
                <a:cs typeface="Times New Roman"/>
              </a:rPr>
              <a:t>not</a:t>
            </a:r>
            <a:r>
              <a:rPr sz="2400" spc="4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5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presence</a:t>
            </a:r>
            <a:r>
              <a:rPr sz="2400" spc="48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48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larvae</a:t>
            </a:r>
            <a:r>
              <a:rPr sz="2400" spc="4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4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such.</a:t>
            </a:r>
            <a:r>
              <a:rPr sz="2400" spc="4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Therefore,</a:t>
            </a:r>
            <a:r>
              <a:rPr sz="2400" spc="48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4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initial</a:t>
            </a:r>
            <a:r>
              <a:rPr sz="2400" spc="48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exposure</a:t>
            </a:r>
            <a:r>
              <a:rPr sz="2400" spc="49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to </a:t>
            </a:r>
            <a:r>
              <a:rPr sz="2400" dirty="0">
                <a:latin typeface="Times New Roman"/>
                <a:cs typeface="Times New Roman"/>
              </a:rPr>
              <a:t>larvae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usually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asymptomatic,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except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when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larval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load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very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heavy </a:t>
            </a:r>
            <a:r>
              <a:rPr sz="2400" dirty="0">
                <a:latin typeface="Times New Roman"/>
                <a:cs typeface="Times New Roman"/>
              </a:rPr>
              <a:t>But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when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reinfection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occurs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subsequently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there</a:t>
            </a:r>
            <a:r>
              <a:rPr sz="2400" spc="2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may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intense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cellular </a:t>
            </a:r>
            <a:r>
              <a:rPr sz="2400" dirty="0">
                <a:latin typeface="Times New Roman"/>
                <a:cs typeface="Times New Roman"/>
              </a:rPr>
              <a:t>reaction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migrating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larvae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4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A:</a:t>
            </a:r>
            <a:r>
              <a:rPr sz="2400" b="1" u="sng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In</a:t>
            </a:r>
            <a:r>
              <a:rPr sz="2400" b="1" u="sng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400" b="1" u="sng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lungs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Larve</a:t>
            </a:r>
            <a:r>
              <a:rPr sz="2400" spc="16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destroy</a:t>
            </a:r>
            <a:r>
              <a:rPr sz="2400" spc="17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capillaries</a:t>
            </a:r>
            <a:r>
              <a:rPr sz="2400" spc="17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16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16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lungs,</a:t>
            </a:r>
            <a:r>
              <a:rPr sz="2400" spc="17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causing</a:t>
            </a:r>
            <a:r>
              <a:rPr sz="2400" spc="17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hemorrhage</a:t>
            </a:r>
            <a:r>
              <a:rPr sz="2400" spc="17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Heavy </a:t>
            </a:r>
            <a:r>
              <a:rPr sz="2400" dirty="0">
                <a:latin typeface="Times New Roman"/>
                <a:cs typeface="Times New Roman"/>
              </a:rPr>
              <a:t>infections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can</a:t>
            </a:r>
            <a:r>
              <a:rPr sz="2400" spc="2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lead</a:t>
            </a:r>
            <a:r>
              <a:rPr sz="2400" spc="20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2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pools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2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blood</a:t>
            </a:r>
            <a:r>
              <a:rPr sz="2400" spc="2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which</a:t>
            </a:r>
            <a:r>
              <a:rPr sz="2400" spc="2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block</a:t>
            </a:r>
            <a:r>
              <a:rPr sz="2400" spc="2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air</a:t>
            </a:r>
            <a:r>
              <a:rPr sz="2400" spc="2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sace</a:t>
            </a:r>
            <a:r>
              <a:rPr sz="2400" spc="20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Migration</a:t>
            </a:r>
            <a:r>
              <a:rPr sz="2400" spc="2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of </a:t>
            </a:r>
            <a:r>
              <a:rPr sz="2400" dirty="0">
                <a:latin typeface="Times New Roman"/>
                <a:cs typeface="Times New Roman"/>
              </a:rPr>
              <a:t>white</a:t>
            </a:r>
            <a:r>
              <a:rPr sz="2400" spc="2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blood</a:t>
            </a:r>
            <a:r>
              <a:rPr sz="2400" spc="1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cells</a:t>
            </a:r>
            <a:r>
              <a:rPr sz="2400" spc="1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lead</a:t>
            </a:r>
            <a:r>
              <a:rPr sz="2400" spc="2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2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more</a:t>
            </a:r>
            <a:r>
              <a:rPr sz="2400" spc="2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congestion,</a:t>
            </a:r>
            <a:r>
              <a:rPr sz="2400" spc="2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this</a:t>
            </a:r>
            <a:r>
              <a:rPr sz="2400" spc="2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condition</a:t>
            </a:r>
            <a:r>
              <a:rPr sz="2400" spc="1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known</a:t>
            </a:r>
            <a:r>
              <a:rPr sz="2400" spc="20" dirty="0">
                <a:latin typeface="Times New Roman"/>
                <a:cs typeface="Times New Roman"/>
              </a:rPr>
              <a:t>  </a:t>
            </a:r>
            <a:r>
              <a:rPr sz="2400" spc="-25" dirty="0">
                <a:latin typeface="Times New Roman"/>
                <a:cs typeface="Times New Roman"/>
              </a:rPr>
              <a:t>as </a:t>
            </a:r>
            <a:r>
              <a:rPr sz="2400" dirty="0">
                <a:latin typeface="Times New Roman"/>
                <a:cs typeface="Times New Roman"/>
              </a:rPr>
              <a:t>Ascaris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pneumonitis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</a:t>
            </a:r>
            <a:r>
              <a:rPr sz="2400" b="1" dirty="0">
                <a:latin typeface="Times New Roman"/>
                <a:cs typeface="Times New Roman"/>
              </a:rPr>
              <a:t>Loefflers</a:t>
            </a:r>
            <a:r>
              <a:rPr sz="2400" b="1" spc="1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pneumonia</a:t>
            </a:r>
            <a:r>
              <a:rPr sz="2400" dirty="0">
                <a:latin typeface="Times New Roman"/>
                <a:cs typeface="Times New Roman"/>
              </a:rPr>
              <a:t>).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Lung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tissue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destroyed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and </a:t>
            </a:r>
            <a:r>
              <a:rPr sz="2400" dirty="0">
                <a:latin typeface="Times New Roman"/>
                <a:cs typeface="Times New Roman"/>
              </a:rPr>
              <a:t>bacteria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infections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occur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fatal.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B-</a:t>
            </a:r>
            <a:r>
              <a:rPr sz="2400" b="1" spc="-1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Adult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worm</a:t>
            </a:r>
            <a:endParaRPr sz="24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  <a:spcBef>
                <a:spcPts val="10"/>
              </a:spcBef>
            </a:pPr>
            <a:r>
              <a:rPr sz="2200" dirty="0">
                <a:latin typeface="Times New Roman"/>
                <a:cs typeface="Times New Roman"/>
              </a:rPr>
              <a:t>Overcrowding</a:t>
            </a:r>
            <a:r>
              <a:rPr sz="2200" spc="2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leads</a:t>
            </a:r>
            <a:r>
              <a:rPr sz="2200" spc="2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to</a:t>
            </a:r>
            <a:r>
              <a:rPr sz="2200" spc="2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wandering.If</a:t>
            </a:r>
            <a:r>
              <a:rPr sz="2200" spc="2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worms</a:t>
            </a:r>
            <a:r>
              <a:rPr sz="2200" spc="25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migrate</a:t>
            </a:r>
            <a:r>
              <a:rPr sz="2200" spc="25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to</a:t>
            </a:r>
            <a:r>
              <a:rPr sz="2200" spc="2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stomach,</a:t>
            </a:r>
            <a:r>
              <a:rPr sz="2200" spc="2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acid</a:t>
            </a:r>
            <a:r>
              <a:rPr sz="2200" spc="2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irritates </a:t>
            </a:r>
            <a:r>
              <a:rPr sz="2200" dirty="0">
                <a:latin typeface="Times New Roman"/>
                <a:cs typeface="Times New Roman"/>
              </a:rPr>
              <a:t>them</a:t>
            </a:r>
            <a:r>
              <a:rPr sz="2200" spc="1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leading</a:t>
            </a:r>
            <a:r>
              <a:rPr sz="2200" spc="1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to</a:t>
            </a:r>
            <a:r>
              <a:rPr sz="2200" spc="1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nausea,</a:t>
            </a:r>
            <a:r>
              <a:rPr sz="2200" spc="1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abdominal</a:t>
            </a:r>
            <a:r>
              <a:rPr sz="2200" spc="1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pain,</a:t>
            </a:r>
            <a:r>
              <a:rPr sz="2200" spc="1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and</a:t>
            </a:r>
            <a:r>
              <a:rPr sz="2200" spc="1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allergic</a:t>
            </a:r>
            <a:r>
              <a:rPr sz="2200" spc="1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reaction.</a:t>
            </a:r>
            <a:r>
              <a:rPr sz="2200" spc="1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Penetration</a:t>
            </a:r>
            <a:r>
              <a:rPr sz="2200" spc="17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the </a:t>
            </a:r>
            <a:r>
              <a:rPr sz="2200" dirty="0">
                <a:latin typeface="Times New Roman"/>
                <a:cs typeface="Times New Roman"/>
              </a:rPr>
              <a:t>intestine</a:t>
            </a:r>
            <a:r>
              <a:rPr sz="2200" spc="1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can</a:t>
            </a:r>
            <a:r>
              <a:rPr sz="2200" spc="1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lead</a:t>
            </a:r>
            <a:r>
              <a:rPr sz="2200" spc="1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to</a:t>
            </a:r>
            <a:r>
              <a:rPr sz="2200" spc="1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peritonitis</a:t>
            </a:r>
            <a:r>
              <a:rPr sz="2200" spc="1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which</a:t>
            </a:r>
            <a:r>
              <a:rPr sz="2200" spc="1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is</a:t>
            </a:r>
            <a:r>
              <a:rPr sz="2200" spc="1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often</a:t>
            </a:r>
            <a:r>
              <a:rPr sz="2200" spc="1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fatal.</a:t>
            </a:r>
            <a:r>
              <a:rPr sz="2200" spc="1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If</a:t>
            </a:r>
            <a:r>
              <a:rPr sz="2200" spc="1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worms</a:t>
            </a:r>
            <a:r>
              <a:rPr sz="2200" spc="1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migrate</a:t>
            </a:r>
            <a:r>
              <a:rPr sz="2200" spc="1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to</a:t>
            </a:r>
            <a:r>
              <a:rPr sz="2200" spc="1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lung, </a:t>
            </a:r>
            <a:r>
              <a:rPr sz="2200" dirty="0">
                <a:latin typeface="Times New Roman"/>
                <a:cs typeface="Times New Roman"/>
              </a:rPr>
              <a:t>they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can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cause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extensive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damage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and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possible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death.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9855"/>
            <a:ext cx="3984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0000"/>
                </a:solidFill>
                <a:latin typeface="Constantia"/>
                <a:cs typeface="Constantia"/>
              </a:rPr>
              <a:t>Enterobiasis</a:t>
            </a:r>
            <a:r>
              <a:rPr sz="2800" spc="-6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onstantia"/>
                <a:cs typeface="Constantia"/>
              </a:rPr>
              <a:t>(pinworm)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513334"/>
            <a:ext cx="8992870" cy="42805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299"/>
              </a:lnSpc>
              <a:spcBef>
                <a:spcPts val="90"/>
              </a:spcBef>
            </a:pP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3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most</a:t>
            </a:r>
            <a:r>
              <a:rPr sz="2400" spc="3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common</a:t>
            </a:r>
            <a:r>
              <a:rPr sz="2400" spc="3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nematode</a:t>
            </a:r>
            <a:r>
              <a:rPr sz="2400" spc="3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infection</a:t>
            </a:r>
            <a:r>
              <a:rPr sz="2400" spc="3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is</a:t>
            </a:r>
            <a:r>
              <a:rPr sz="2400" spc="355" dirty="0">
                <a:latin typeface="Constantia"/>
                <a:cs typeface="Constantia"/>
              </a:rPr>
              <a:t> </a:t>
            </a:r>
            <a:r>
              <a:rPr sz="2400" b="1" dirty="0">
                <a:latin typeface="Constantia"/>
                <a:cs typeface="Constantia"/>
              </a:rPr>
              <a:t>Enterobies</a:t>
            </a:r>
            <a:r>
              <a:rPr sz="2400" b="1" spc="405" dirty="0">
                <a:latin typeface="Constantia"/>
                <a:cs typeface="Constantia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(pinworm </a:t>
            </a:r>
            <a:r>
              <a:rPr sz="2400" b="1" dirty="0">
                <a:latin typeface="Constantia"/>
                <a:cs typeface="Constantia"/>
              </a:rPr>
              <a:t>disease</a:t>
            </a:r>
            <a:r>
              <a:rPr sz="2400" b="1" spc="295" dirty="0">
                <a:latin typeface="Constantia"/>
                <a:cs typeface="Constantia"/>
              </a:rPr>
              <a:t>   </a:t>
            </a:r>
            <a:r>
              <a:rPr sz="2400" b="1" dirty="0">
                <a:latin typeface="Constantia"/>
                <a:cs typeface="Constantia"/>
              </a:rPr>
              <a:t>or</a:t>
            </a:r>
            <a:r>
              <a:rPr sz="2400" b="1" spc="55" dirty="0">
                <a:latin typeface="Constantia"/>
                <a:cs typeface="Constantia"/>
              </a:rPr>
              <a:t>  </a:t>
            </a:r>
            <a:r>
              <a:rPr sz="2400" b="1" dirty="0">
                <a:latin typeface="Constantia"/>
                <a:cs typeface="Constantia"/>
              </a:rPr>
              <a:t>oxyuris</a:t>
            </a:r>
            <a:r>
              <a:rPr sz="2400" b="1" spc="90" dirty="0">
                <a:latin typeface="Constantia"/>
                <a:cs typeface="Constantia"/>
              </a:rPr>
              <a:t>  </a:t>
            </a:r>
            <a:r>
              <a:rPr sz="2400" b="1" dirty="0">
                <a:latin typeface="Constantia"/>
                <a:cs typeface="Constantia"/>
              </a:rPr>
              <a:t>or</a:t>
            </a:r>
            <a:r>
              <a:rPr sz="2400" b="1" spc="50" dirty="0">
                <a:latin typeface="Constantia"/>
                <a:cs typeface="Constantia"/>
              </a:rPr>
              <a:t>  </a:t>
            </a:r>
            <a:r>
              <a:rPr sz="2400" b="1" dirty="0">
                <a:latin typeface="Constantia"/>
                <a:cs typeface="Constantia"/>
              </a:rPr>
              <a:t>Seat</a:t>
            </a:r>
            <a:r>
              <a:rPr sz="2400" b="1" spc="60" dirty="0">
                <a:latin typeface="Constantia"/>
                <a:cs typeface="Constantia"/>
              </a:rPr>
              <a:t>  </a:t>
            </a:r>
            <a:r>
              <a:rPr sz="2400" b="1" dirty="0">
                <a:latin typeface="Constantia"/>
                <a:cs typeface="Constantia"/>
              </a:rPr>
              <a:t>worm</a:t>
            </a:r>
            <a:r>
              <a:rPr sz="2400" b="1" spc="75" dirty="0">
                <a:latin typeface="Constantia"/>
                <a:cs typeface="Constantia"/>
              </a:rPr>
              <a:t>  </a:t>
            </a:r>
            <a:r>
              <a:rPr sz="2400" b="1" dirty="0">
                <a:latin typeface="Constantia"/>
                <a:cs typeface="Constantia"/>
              </a:rPr>
              <a:t>)</a:t>
            </a:r>
            <a:r>
              <a:rPr sz="2400" b="1" spc="90" dirty="0">
                <a:latin typeface="Constantia"/>
                <a:cs typeface="Constantia"/>
              </a:rPr>
              <a:t>  </a:t>
            </a:r>
            <a:r>
              <a:rPr sz="2400" dirty="0">
                <a:latin typeface="Constantia"/>
                <a:cs typeface="Constantia"/>
              </a:rPr>
              <a:t>is</a:t>
            </a:r>
            <a:r>
              <a:rPr sz="2400" spc="35" dirty="0">
                <a:latin typeface="Constantia"/>
                <a:cs typeface="Constantia"/>
              </a:rPr>
              <a:t>  </a:t>
            </a:r>
            <a:r>
              <a:rPr sz="2400" dirty="0">
                <a:latin typeface="Constantia"/>
                <a:cs typeface="Constantia"/>
              </a:rPr>
              <a:t>caused</a:t>
            </a:r>
            <a:r>
              <a:rPr sz="2400" spc="70" dirty="0">
                <a:latin typeface="Constantia"/>
                <a:cs typeface="Constantia"/>
              </a:rPr>
              <a:t>  </a:t>
            </a:r>
            <a:r>
              <a:rPr sz="2400" dirty="0">
                <a:latin typeface="Constantia"/>
                <a:cs typeface="Constantia"/>
              </a:rPr>
              <a:t>by</a:t>
            </a:r>
            <a:r>
              <a:rPr sz="2400" spc="35" dirty="0">
                <a:latin typeface="Constantia"/>
                <a:cs typeface="Constantia"/>
              </a:rPr>
              <a:t>  </a:t>
            </a:r>
            <a:r>
              <a:rPr sz="2400" b="1" i="1" spc="-10" dirty="0">
                <a:latin typeface="Constantia"/>
                <a:cs typeface="Constantia"/>
              </a:rPr>
              <a:t>Enterbius </a:t>
            </a:r>
            <a:r>
              <a:rPr sz="2400" b="1" i="1" dirty="0">
                <a:latin typeface="Constantia"/>
                <a:cs typeface="Constantia"/>
              </a:rPr>
              <a:t>vermicularis</a:t>
            </a:r>
            <a:r>
              <a:rPr sz="2400" b="1" dirty="0">
                <a:latin typeface="Constantia"/>
                <a:cs typeface="Constantia"/>
              </a:rPr>
              <a:t>,</a:t>
            </a:r>
            <a:r>
              <a:rPr sz="2400" b="1" spc="2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which</a:t>
            </a:r>
            <a:r>
              <a:rPr sz="2400" spc="229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causes</a:t>
            </a:r>
            <a:r>
              <a:rPr sz="2400" spc="2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anal</a:t>
            </a:r>
            <a:r>
              <a:rPr sz="2400" spc="2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itching</a:t>
            </a:r>
            <a:r>
              <a:rPr sz="2400" spc="25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it</a:t>
            </a:r>
            <a:r>
              <a:rPr sz="2400" spc="20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white</a:t>
            </a:r>
            <a:r>
              <a:rPr sz="2400" spc="2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worms</a:t>
            </a:r>
            <a:r>
              <a:rPr sz="2400" spc="21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visible</a:t>
            </a:r>
            <a:r>
              <a:rPr sz="2400" spc="21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in </a:t>
            </a:r>
            <a:r>
              <a:rPr sz="2400" spc="-10" dirty="0">
                <a:latin typeface="Constantia"/>
                <a:cs typeface="Constantia"/>
              </a:rPr>
              <a:t>stool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or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perianal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region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but</a:t>
            </a:r>
            <a:r>
              <a:rPr sz="2400" spc="-15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otherwise</a:t>
            </a:r>
            <a:r>
              <a:rPr sz="2400" spc="-1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does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little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damage.</a:t>
            </a:r>
            <a:endParaRPr sz="2400">
              <a:latin typeface="Constantia"/>
              <a:cs typeface="Constantia"/>
            </a:endParaRPr>
          </a:p>
          <a:p>
            <a:pPr marL="12700" marR="222250">
              <a:lnSpc>
                <a:spcPct val="109600"/>
              </a:lnSpc>
              <a:spcBef>
                <a:spcPts val="300"/>
              </a:spcBef>
            </a:pPr>
            <a:r>
              <a:rPr sz="2400" spc="-10" dirty="0">
                <a:latin typeface="Constantia"/>
                <a:cs typeface="Constantia"/>
              </a:rPr>
              <a:t>Male</a:t>
            </a:r>
            <a:r>
              <a:rPr sz="2400" spc="-1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female</a:t>
            </a:r>
            <a:r>
              <a:rPr sz="2400" spc="-1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worms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mate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in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ileum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 the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small</a:t>
            </a:r>
            <a:r>
              <a:rPr sz="2400" spc="2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intestine. </a:t>
            </a:r>
            <a:r>
              <a:rPr sz="2400" b="1" spc="-10" dirty="0">
                <a:solidFill>
                  <a:srgbClr val="FF0000"/>
                </a:solidFill>
                <a:latin typeface="Constantia"/>
                <a:cs typeface="Constantia"/>
              </a:rPr>
              <a:t>Diagnostic</a:t>
            </a:r>
            <a:r>
              <a:rPr sz="2400" b="1" spc="-13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onstantia"/>
                <a:cs typeface="Constantia"/>
              </a:rPr>
              <a:t>stage</a:t>
            </a:r>
            <a:r>
              <a:rPr sz="2400" spc="-10" dirty="0">
                <a:latin typeface="Constantia"/>
                <a:cs typeface="Constantia"/>
              </a:rPr>
              <a:t>: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adults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female</a:t>
            </a:r>
            <a:r>
              <a:rPr sz="2400" spc="-1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0000"/>
                </a:solidFill>
                <a:latin typeface="Constantia"/>
                <a:cs typeface="Constantia"/>
              </a:rPr>
              <a:t>egg</a:t>
            </a:r>
            <a:r>
              <a:rPr sz="2400" spc="-3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0000"/>
                </a:solidFill>
                <a:latin typeface="Constantia"/>
                <a:cs typeface="Constantia"/>
              </a:rPr>
              <a:t>in</a:t>
            </a:r>
            <a:r>
              <a:rPr sz="2400" spc="-11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0000"/>
                </a:solidFill>
                <a:latin typeface="Constantia"/>
                <a:cs typeface="Constantia"/>
              </a:rPr>
              <a:t>stool</a:t>
            </a:r>
            <a:r>
              <a:rPr sz="2400" spc="-3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(plano-</a:t>
            </a:r>
            <a:r>
              <a:rPr sz="2400" spc="-25" dirty="0">
                <a:latin typeface="Constantia"/>
                <a:cs typeface="Constantia"/>
              </a:rPr>
              <a:t>covex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D- </a:t>
            </a:r>
            <a:r>
              <a:rPr sz="2400" dirty="0">
                <a:latin typeface="Constantia"/>
                <a:cs typeface="Constantia"/>
              </a:rPr>
              <a:t>Shaped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onstantia"/>
                <a:cs typeface="Constantia"/>
              </a:rPr>
              <a:t>unembryonated</a:t>
            </a:r>
            <a:r>
              <a:rPr sz="2400" spc="-6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0000"/>
                </a:solidFill>
                <a:latin typeface="Constantia"/>
                <a:cs typeface="Constantia"/>
              </a:rPr>
              <a:t>ovum,</a:t>
            </a:r>
            <a:r>
              <a:rPr sz="2400" spc="-4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0000"/>
                </a:solidFill>
                <a:latin typeface="Constantia"/>
                <a:cs typeface="Constantia"/>
              </a:rPr>
              <a:t>flattening</a:t>
            </a:r>
            <a:r>
              <a:rPr sz="2400" spc="-9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0000"/>
                </a:solidFill>
                <a:latin typeface="Constantia"/>
                <a:cs typeface="Constantia"/>
              </a:rPr>
              <a:t>on</a:t>
            </a:r>
            <a:r>
              <a:rPr sz="2400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0000"/>
                </a:solidFill>
                <a:latin typeface="Constantia"/>
                <a:cs typeface="Constantia"/>
              </a:rPr>
              <a:t>side,</a:t>
            </a:r>
            <a:r>
              <a:rPr sz="2400" spc="-5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0000"/>
                </a:solidFill>
                <a:latin typeface="Constantia"/>
                <a:cs typeface="Constantia"/>
              </a:rPr>
              <a:t>thin</a:t>
            </a:r>
            <a:r>
              <a:rPr sz="2400" spc="-12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onstantia"/>
                <a:cs typeface="Constantia"/>
              </a:rPr>
              <a:t>shell</a:t>
            </a:r>
            <a:endParaRPr sz="2400">
              <a:latin typeface="Constantia"/>
              <a:cs typeface="Constantia"/>
            </a:endParaRPr>
          </a:p>
          <a:p>
            <a:pPr marL="12700" marR="60960">
              <a:lnSpc>
                <a:spcPts val="2890"/>
              </a:lnSpc>
              <a:spcBef>
                <a:spcPts val="90"/>
              </a:spcBef>
            </a:pPr>
            <a:r>
              <a:rPr sz="2400" spc="-10" dirty="0">
                <a:solidFill>
                  <a:srgbClr val="FF0000"/>
                </a:solidFill>
                <a:latin typeface="Constantia"/>
                <a:cs typeface="Constantia"/>
              </a:rPr>
              <a:t>Deposited</a:t>
            </a:r>
            <a:r>
              <a:rPr sz="2400" spc="-9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0000"/>
                </a:solidFill>
                <a:latin typeface="Constantia"/>
                <a:cs typeface="Constantia"/>
              </a:rPr>
              <a:t>on</a:t>
            </a:r>
            <a:r>
              <a:rPr sz="2400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0000"/>
                </a:solidFill>
                <a:latin typeface="Constantia"/>
                <a:cs typeface="Constantia"/>
              </a:rPr>
              <a:t>perianal</a:t>
            </a:r>
            <a:r>
              <a:rPr sz="2400" spc="-1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onstantia"/>
                <a:cs typeface="Constantia"/>
              </a:rPr>
              <a:t>skin</a:t>
            </a:r>
            <a:r>
              <a:rPr sz="2400" spc="-10" dirty="0">
                <a:latin typeface="Constantia"/>
                <a:cs typeface="Constantia"/>
              </a:rPr>
              <a:t>).Ova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found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in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dirt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under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nails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in </a:t>
            </a:r>
            <a:r>
              <a:rPr sz="2400" spc="-10" dirty="0">
                <a:latin typeface="Constantia"/>
                <a:cs typeface="Constantia"/>
              </a:rPr>
              <a:t>household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dust.</a:t>
            </a:r>
            <a:r>
              <a:rPr sz="2400" dirty="0">
                <a:solidFill>
                  <a:srgbClr val="FF0000"/>
                </a:solidFill>
                <a:latin typeface="Constantia"/>
                <a:cs typeface="Constantia"/>
              </a:rPr>
              <a:t>)</a:t>
            </a:r>
            <a:r>
              <a:rPr sz="2400" spc="-1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Under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cool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moist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conditions,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egg</a:t>
            </a:r>
            <a:endParaRPr sz="2400">
              <a:latin typeface="Times New Roman"/>
              <a:cs typeface="Times New Roman"/>
            </a:endParaRPr>
          </a:p>
          <a:p>
            <a:pPr marL="88265">
              <a:lnSpc>
                <a:spcPct val="100000"/>
              </a:lnSpc>
              <a:spcBef>
                <a:spcPts val="480"/>
              </a:spcBef>
            </a:pPr>
            <a:r>
              <a:rPr sz="2400" dirty="0">
                <a:latin typeface="Times New Roman"/>
                <a:cs typeface="Times New Roman"/>
              </a:rPr>
              <a:t>remains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viable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about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weeks</a:t>
            </a:r>
            <a:r>
              <a:rPr sz="2400" spc="-10" dirty="0">
                <a:solidFill>
                  <a:srgbClr val="FF0000"/>
                </a:solidFill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0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Transmission</a:t>
            </a:r>
            <a:r>
              <a:rPr sz="2000"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by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ingesting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egg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(Contaminated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fingers)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638800" y="3627119"/>
            <a:ext cx="3469004" cy="3230880"/>
            <a:chOff x="5638800" y="3627119"/>
            <a:chExt cx="3469004" cy="32308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96200" y="3627119"/>
              <a:ext cx="1411224" cy="32308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8800" y="4736592"/>
              <a:ext cx="2020824" cy="2095500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05200" y="4905755"/>
            <a:ext cx="1935479" cy="19522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77" y="98247"/>
            <a:ext cx="9030970" cy="5631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Clinical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features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Enterobiasis:</a:t>
            </a:r>
            <a:endParaRPr sz="2400">
              <a:latin typeface="Times New Roman"/>
              <a:cs typeface="Times New Roman"/>
            </a:endParaRPr>
          </a:p>
          <a:p>
            <a:pPr marL="1270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About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3</a:t>
            </a:r>
            <a:r>
              <a:rPr sz="2400" baseline="24305" dirty="0">
                <a:latin typeface="Times New Roman"/>
                <a:cs typeface="Times New Roman"/>
              </a:rPr>
              <a:t>rd</a:t>
            </a:r>
            <a:r>
              <a:rPr sz="2400" spc="300" baseline="243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infection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asymptomatic</a:t>
            </a:r>
            <a:endParaRPr sz="2400">
              <a:latin typeface="Times New Roman"/>
              <a:cs typeface="Times New Roman"/>
            </a:endParaRPr>
          </a:p>
          <a:p>
            <a:pPr marL="50800" marR="43180">
              <a:lnSpc>
                <a:spcPct val="100000"/>
              </a:lnSpc>
            </a:pPr>
            <a:r>
              <a:rPr sz="2400" b="1" u="sng" dirty="0">
                <a:solidFill>
                  <a:srgbClr val="9C0042"/>
                </a:solidFill>
                <a:uFill>
                  <a:solidFill>
                    <a:srgbClr val="9C0042"/>
                  </a:solidFill>
                </a:uFill>
                <a:latin typeface="Times New Roman"/>
                <a:cs typeface="Times New Roman"/>
              </a:rPr>
              <a:t>External</a:t>
            </a:r>
            <a:r>
              <a:rPr sz="2400" b="1" u="sng" spc="260" dirty="0">
                <a:solidFill>
                  <a:srgbClr val="9C0042"/>
                </a:solidFill>
                <a:uFill>
                  <a:solidFill>
                    <a:srgbClr val="9C004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dirty="0">
                <a:solidFill>
                  <a:srgbClr val="9C0042"/>
                </a:solidFill>
                <a:uFill>
                  <a:solidFill>
                    <a:srgbClr val="9C0042"/>
                  </a:solidFill>
                </a:uFill>
                <a:latin typeface="Times New Roman"/>
                <a:cs typeface="Times New Roman"/>
              </a:rPr>
              <a:t>autoinfection</a:t>
            </a:r>
            <a:r>
              <a:rPr sz="2400" b="1" u="sng" spc="254" dirty="0">
                <a:solidFill>
                  <a:srgbClr val="9C0042"/>
                </a:solidFill>
                <a:uFill>
                  <a:solidFill>
                    <a:srgbClr val="9C004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from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anus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mouth: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when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female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lay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eggs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on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perianal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area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fingers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leads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deposition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eggs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under</a:t>
            </a:r>
            <a:r>
              <a:rPr sz="2400" spc="-10" dirty="0">
                <a:latin typeface="Times New Roman"/>
                <a:cs typeface="Times New Roman"/>
              </a:rPr>
              <a:t> nails.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400">
              <a:latin typeface="Times New Roman"/>
              <a:cs typeface="Times New Roman"/>
            </a:endParaRPr>
          </a:p>
          <a:p>
            <a:pPr marL="50800" marR="43180" algn="just">
              <a:lnSpc>
                <a:spcPct val="100000"/>
              </a:lnSpc>
            </a:pPr>
            <a:r>
              <a:rPr sz="2400" b="1" u="sng" dirty="0">
                <a:solidFill>
                  <a:srgbClr val="9C0042"/>
                </a:solidFill>
                <a:uFill>
                  <a:solidFill>
                    <a:srgbClr val="9C0042"/>
                  </a:solidFill>
                </a:uFill>
                <a:latin typeface="Times New Roman"/>
                <a:cs typeface="Times New Roman"/>
              </a:rPr>
              <a:t>Internal</a:t>
            </a:r>
            <a:r>
              <a:rPr sz="2400" b="1" u="sng" spc="35" dirty="0">
                <a:solidFill>
                  <a:srgbClr val="9C0042"/>
                </a:solidFill>
                <a:uFill>
                  <a:solidFill>
                    <a:srgbClr val="9C0042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400" b="1" u="sng" dirty="0">
                <a:solidFill>
                  <a:srgbClr val="9C0042"/>
                </a:solidFill>
                <a:uFill>
                  <a:solidFill>
                    <a:srgbClr val="9C0042"/>
                  </a:solidFill>
                </a:uFill>
                <a:latin typeface="Times New Roman"/>
                <a:cs typeface="Times New Roman"/>
              </a:rPr>
              <a:t>autoinfection</a:t>
            </a:r>
            <a:r>
              <a:rPr sz="2400" b="1" u="sng" spc="30" dirty="0">
                <a:solidFill>
                  <a:srgbClr val="9C0042"/>
                </a:solidFill>
                <a:uFill>
                  <a:solidFill>
                    <a:srgbClr val="9C0042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from</a:t>
            </a:r>
            <a:r>
              <a:rPr sz="2400" spc="2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anus</a:t>
            </a:r>
            <a:r>
              <a:rPr sz="2400" spc="4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3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colon:</a:t>
            </a:r>
            <a:r>
              <a:rPr sz="2400" spc="3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when</a:t>
            </a:r>
            <a:r>
              <a:rPr sz="2400" spc="3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eggs</a:t>
            </a:r>
            <a:r>
              <a:rPr sz="2400" spc="3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laid</a:t>
            </a:r>
            <a:r>
              <a:rPr sz="2400" spc="3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30" dirty="0">
                <a:latin typeface="Times New Roman"/>
                <a:cs typeface="Times New Roman"/>
              </a:rPr>
              <a:t>  </a:t>
            </a:r>
            <a:r>
              <a:rPr sz="2400" spc="-25" dirty="0">
                <a:latin typeface="Times New Roman"/>
                <a:cs typeface="Times New Roman"/>
              </a:rPr>
              <a:t>the </a:t>
            </a:r>
            <a:r>
              <a:rPr sz="2400" dirty="0">
                <a:latin typeface="Times New Roman"/>
                <a:cs typeface="Times New Roman"/>
              </a:rPr>
              <a:t>perianal</a:t>
            </a:r>
            <a:r>
              <a:rPr sz="2400" spc="14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skin</a:t>
            </a:r>
            <a:r>
              <a:rPr sz="2400" spc="13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immediately</a:t>
            </a:r>
            <a:r>
              <a:rPr sz="2400" spc="14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hatch</a:t>
            </a:r>
            <a:r>
              <a:rPr sz="2400" spc="14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into</a:t>
            </a:r>
            <a:r>
              <a:rPr sz="2400" spc="13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infective</a:t>
            </a:r>
            <a:r>
              <a:rPr sz="2400" spc="14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stage</a:t>
            </a:r>
            <a:r>
              <a:rPr sz="2400" spc="14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13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larva</a:t>
            </a:r>
            <a:r>
              <a:rPr sz="2400" spc="135" dirty="0">
                <a:latin typeface="Times New Roman"/>
                <a:cs typeface="Times New Roman"/>
              </a:rPr>
              <a:t>  </a:t>
            </a:r>
            <a:r>
              <a:rPr sz="2400" spc="-20" dirty="0">
                <a:latin typeface="Times New Roman"/>
                <a:cs typeface="Times New Roman"/>
              </a:rPr>
              <a:t>then </a:t>
            </a:r>
            <a:r>
              <a:rPr sz="2400" dirty="0">
                <a:latin typeface="Times New Roman"/>
                <a:cs typeface="Times New Roman"/>
              </a:rPr>
              <a:t>migration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through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anus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5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develops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into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worms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colon.</a:t>
            </a:r>
            <a:endParaRPr sz="2400">
              <a:latin typeface="Times New Roman"/>
              <a:cs typeface="Times New Roman"/>
            </a:endParaRPr>
          </a:p>
          <a:p>
            <a:pPr marL="50800" marR="43815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occurs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mostly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children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most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common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female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0" dirty="0">
                <a:latin typeface="Times New Roman"/>
                <a:cs typeface="Times New Roman"/>
              </a:rPr>
              <a:t> males. </a:t>
            </a:r>
            <a:r>
              <a:rPr sz="2400" dirty="0">
                <a:latin typeface="Times New Roman"/>
                <a:cs typeface="Times New Roman"/>
              </a:rPr>
              <a:t>when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female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crawls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out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anus</a:t>
            </a:r>
            <a:r>
              <a:rPr sz="2400" spc="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lay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eggs,</a:t>
            </a:r>
            <a:r>
              <a:rPr sz="2400" spc="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this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leads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scratching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Itching</a:t>
            </a: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around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anal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perianal</a:t>
            </a: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region</a:t>
            </a: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the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skin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anus.</a:t>
            </a:r>
            <a:endParaRPr sz="2400">
              <a:latin typeface="Times New Roman"/>
              <a:cs typeface="Times New Roman"/>
            </a:endParaRPr>
          </a:p>
          <a:p>
            <a:pPr marL="50800" marR="43180" algn="just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4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worm</a:t>
            </a:r>
            <a:r>
              <a:rPr sz="2400" spc="43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crawling</a:t>
            </a:r>
            <a:r>
              <a:rPr sz="2400" spc="43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into</a:t>
            </a:r>
            <a:r>
              <a:rPr sz="2400" spc="4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43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vulva</a:t>
            </a:r>
            <a:r>
              <a:rPr sz="2400" spc="43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4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vagina</a:t>
            </a:r>
            <a:r>
              <a:rPr sz="2400" spc="43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causes</a:t>
            </a:r>
            <a:r>
              <a:rPr sz="2400" spc="4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irritation</a:t>
            </a:r>
            <a:r>
              <a:rPr sz="2400" spc="4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45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a </a:t>
            </a:r>
            <a:r>
              <a:rPr sz="2400" dirty="0">
                <a:latin typeface="Times New Roman"/>
                <a:cs typeface="Times New Roman"/>
              </a:rPr>
              <a:t>mucous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discharge.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It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may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migrate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up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uterus,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fallopian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tubes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leading</a:t>
            </a:r>
            <a:r>
              <a:rPr sz="24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sleeping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 disturbances.</a:t>
            </a:r>
            <a:endParaRPr sz="2400">
              <a:latin typeface="Times New Roman"/>
              <a:cs typeface="Times New Roman"/>
            </a:endParaRPr>
          </a:p>
          <a:p>
            <a:pPr marL="50800" algn="just">
              <a:lnSpc>
                <a:spcPct val="100000"/>
              </a:lnSpc>
              <a:spcBef>
                <a:spcPts val="925"/>
              </a:spcBef>
            </a:pP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Treatment</a:t>
            </a: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2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mebendazole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249" y="-41910"/>
            <a:ext cx="179958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Life</a:t>
            </a:r>
            <a:r>
              <a:rPr sz="2800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Cycle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236" y="274675"/>
            <a:ext cx="8890635" cy="6427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>
              <a:lnSpc>
                <a:spcPct val="150000"/>
              </a:lnSpc>
              <a:spcBef>
                <a:spcPts val="100"/>
              </a:spcBef>
            </a:pPr>
            <a:r>
              <a:rPr sz="2000" i="1" dirty="0">
                <a:latin typeface="Times New Roman"/>
                <a:cs typeface="Times New Roman"/>
              </a:rPr>
              <a:t>E.</a:t>
            </a:r>
            <a:r>
              <a:rPr sz="2000" i="1" spc="-1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vermicularis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monoxenous,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passing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its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entire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life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cycle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human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host.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It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has</a:t>
            </a:r>
            <a:r>
              <a:rPr sz="2000" spc="-25" dirty="0">
                <a:latin typeface="Times New Roman"/>
                <a:cs typeface="Times New Roman"/>
              </a:rPr>
              <a:t> no </a:t>
            </a:r>
            <a:r>
              <a:rPr sz="2000" dirty="0">
                <a:latin typeface="Times New Roman"/>
                <a:cs typeface="Times New Roman"/>
              </a:rPr>
              <a:t>intermediate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host.</a:t>
            </a:r>
            <a:endParaRPr sz="2000">
              <a:latin typeface="Times New Roman"/>
              <a:cs typeface="Times New Roman"/>
            </a:endParaRPr>
          </a:p>
          <a:p>
            <a:pPr marL="12700" marR="8255">
              <a:lnSpc>
                <a:spcPts val="3600"/>
              </a:lnSpc>
              <a:spcBef>
                <a:spcPts val="320"/>
              </a:spcBef>
            </a:pP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3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male</a:t>
            </a:r>
            <a:r>
              <a:rPr sz="2000" spc="3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2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seldom</a:t>
            </a:r>
            <a:r>
              <a:rPr sz="2000" spc="2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seen</a:t>
            </a:r>
            <a:r>
              <a:rPr sz="2000" spc="3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2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it</a:t>
            </a:r>
            <a:r>
              <a:rPr sz="2000" spc="2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does</a:t>
            </a:r>
            <a:r>
              <a:rPr sz="2000" spc="2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not</a:t>
            </a:r>
            <a:r>
              <a:rPr sz="2000" spc="2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migrate.</a:t>
            </a:r>
            <a:r>
              <a:rPr sz="2000" spc="2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It</a:t>
            </a:r>
            <a:r>
              <a:rPr sz="2000" spc="2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usually</a:t>
            </a:r>
            <a:r>
              <a:rPr sz="2000" spc="2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dies</a:t>
            </a:r>
            <a:r>
              <a:rPr sz="2000" spc="2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after</a:t>
            </a:r>
            <a:r>
              <a:rPr sz="2000" spc="2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mating</a:t>
            </a:r>
            <a:r>
              <a:rPr sz="2000" spc="3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29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is </a:t>
            </a:r>
            <a:r>
              <a:rPr sz="2000" dirty="0">
                <a:latin typeface="Times New Roman"/>
                <a:cs typeface="Times New Roman"/>
              </a:rPr>
              <a:t>passed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feces.</a:t>
            </a:r>
            <a:endParaRPr sz="2000">
              <a:latin typeface="Times New Roman"/>
              <a:cs typeface="Times New Roman"/>
            </a:endParaRPr>
          </a:p>
          <a:p>
            <a:pPr marL="12700" marR="7620">
              <a:lnSpc>
                <a:spcPts val="3600"/>
              </a:lnSpc>
              <a:tabLst>
                <a:tab pos="7261859" algn="l"/>
              </a:tabLst>
            </a:pPr>
            <a:r>
              <a:rPr sz="2000" dirty="0">
                <a:latin typeface="Times New Roman"/>
                <a:cs typeface="Times New Roman"/>
              </a:rPr>
              <a:t>The gravid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female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migrates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down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colon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rectum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night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and</a:t>
            </a:r>
            <a:r>
              <a:rPr sz="2000" dirty="0">
                <a:latin typeface="Times New Roman"/>
                <a:cs typeface="Times New Roman"/>
              </a:rPr>
              <a:t>	crawls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about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on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perineal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skin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lay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its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sticky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eggs.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worm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may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retreat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into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anal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canal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and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2000" dirty="0">
                <a:latin typeface="Times New Roman"/>
                <a:cs typeface="Times New Roman"/>
              </a:rPr>
              <a:t>come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out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again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lay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more</a:t>
            </a:r>
            <a:r>
              <a:rPr sz="2000" spc="-10" dirty="0">
                <a:latin typeface="Times New Roman"/>
                <a:cs typeface="Times New Roman"/>
              </a:rPr>
              <a:t> eggs.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50000"/>
              </a:lnSpc>
              <a:tabLst>
                <a:tab pos="556260" algn="l"/>
                <a:tab pos="904240" algn="l"/>
                <a:tab pos="1448435" algn="l"/>
                <a:tab pos="2371725" algn="l"/>
                <a:tab pos="2762250" algn="l"/>
                <a:tab pos="3207385" algn="l"/>
                <a:tab pos="3764915" algn="l"/>
                <a:tab pos="4563745" algn="l"/>
                <a:tab pos="5805805" algn="l"/>
                <a:tab pos="6249670" algn="l"/>
                <a:tab pos="6914515" algn="l"/>
                <a:tab pos="7979409" algn="l"/>
                <a:tab pos="8424545" algn="l"/>
              </a:tabLst>
            </a:pP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single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worm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lays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from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5000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17,000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eggs,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when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eggs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all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laid,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worm dies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or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0" dirty="0">
                <a:latin typeface="Times New Roman"/>
                <a:cs typeface="Times New Roman"/>
              </a:rPr>
              <a:t>gets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crushed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by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the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0" dirty="0">
                <a:latin typeface="Times New Roman"/>
                <a:cs typeface="Times New Roman"/>
              </a:rPr>
              <a:t>host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during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scratching,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the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eggs,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however,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are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0" dirty="0">
                <a:latin typeface="Times New Roman"/>
                <a:cs typeface="Times New Roman"/>
              </a:rPr>
              <a:t>only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Times New Roman"/>
                <a:cs typeface="Times New Roman"/>
              </a:rPr>
              <a:t>infrequently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found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feces.</a:t>
            </a:r>
            <a:endParaRPr sz="2000">
              <a:latin typeface="Times New Roman"/>
              <a:cs typeface="Times New Roman"/>
            </a:endParaRPr>
          </a:p>
          <a:p>
            <a:pPr marL="12700" marR="6350">
              <a:lnSpc>
                <a:spcPct val="150000"/>
              </a:lnSpc>
            </a:pPr>
            <a:r>
              <a:rPr sz="2000" dirty="0">
                <a:latin typeface="Times New Roman"/>
                <a:cs typeface="Times New Roman"/>
              </a:rPr>
              <a:t>When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eggs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containing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infective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larvae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swallowed,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they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hatch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out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intestine. </a:t>
            </a:r>
            <a:r>
              <a:rPr sz="2000" dirty="0">
                <a:latin typeface="Times New Roman"/>
                <a:cs typeface="Times New Roman"/>
              </a:rPr>
              <a:t>They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moult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ileum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enter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caecum,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where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they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mature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into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adults.</a:t>
            </a:r>
            <a:endParaRPr sz="2000">
              <a:latin typeface="Times New Roman"/>
              <a:cs typeface="Times New Roman"/>
            </a:endParaRPr>
          </a:p>
          <a:p>
            <a:pPr marL="12700" marR="8255" indent="63500">
              <a:lnSpc>
                <a:spcPct val="150000"/>
              </a:lnSpc>
              <a:spcBef>
                <a:spcPts val="5"/>
              </a:spcBef>
              <a:tabLst>
                <a:tab pos="360045" algn="l"/>
                <a:tab pos="1007744" algn="l"/>
                <a:tab pos="1882775" algn="l"/>
                <a:tab pos="2646680" algn="l"/>
                <a:tab pos="2969260" algn="l"/>
                <a:tab pos="3225800" algn="l"/>
                <a:tab pos="4098925" algn="l"/>
                <a:tab pos="5156835" algn="l"/>
                <a:tab pos="5732780" algn="l"/>
                <a:tab pos="6171565" algn="l"/>
                <a:tab pos="6766559" algn="l"/>
                <a:tab pos="7204075" algn="l"/>
                <a:tab pos="8238490" algn="l"/>
                <a:tab pos="8564880" algn="l"/>
              </a:tabLst>
            </a:pPr>
            <a:r>
              <a:rPr sz="2000" spc="-25" dirty="0">
                <a:latin typeface="Times New Roman"/>
                <a:cs typeface="Times New Roman"/>
              </a:rPr>
              <a:t>It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takes</a:t>
            </a:r>
            <a:r>
              <a:rPr sz="2000" dirty="0">
                <a:latin typeface="Times New Roman"/>
                <a:cs typeface="Times New Roman"/>
              </a:rPr>
              <a:t>	from</a:t>
            </a:r>
            <a:r>
              <a:rPr sz="2000" spc="47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2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0" dirty="0">
                <a:latin typeface="Times New Roman"/>
                <a:cs typeface="Times New Roman"/>
              </a:rPr>
              <a:t>weeks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to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0" dirty="0">
                <a:latin typeface="Times New Roman"/>
                <a:cs typeface="Times New Roman"/>
              </a:rPr>
              <a:t>2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months</a:t>
            </a:r>
            <a:r>
              <a:rPr sz="2000" dirty="0">
                <a:latin typeface="Times New Roman"/>
                <a:cs typeface="Times New Roman"/>
              </a:rPr>
              <a:t>	from</a:t>
            </a:r>
            <a:r>
              <a:rPr sz="2000" spc="47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the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0" dirty="0">
                <a:latin typeface="Times New Roman"/>
                <a:cs typeface="Times New Roman"/>
              </a:rPr>
              <a:t>time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the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0" dirty="0">
                <a:latin typeface="Times New Roman"/>
                <a:cs typeface="Times New Roman"/>
              </a:rPr>
              <a:t>eggs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are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ingested,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to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the </a:t>
            </a:r>
            <a:r>
              <a:rPr sz="2000" dirty="0">
                <a:latin typeface="Times New Roman"/>
                <a:cs typeface="Times New Roman"/>
              </a:rPr>
              <a:t>development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gravid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female,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ready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lay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eggs.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08786"/>
            <a:ext cx="8305800" cy="66126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-71755"/>
            <a:ext cx="8913495" cy="163322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i="1" dirty="0">
                <a:solidFill>
                  <a:srgbClr val="FF0000"/>
                </a:solidFill>
                <a:latin typeface="Times New Roman"/>
                <a:cs typeface="Times New Roman"/>
              </a:rPr>
              <a:t>Trichuris</a:t>
            </a:r>
            <a:r>
              <a:rPr i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i="1" dirty="0">
                <a:solidFill>
                  <a:srgbClr val="FF0000"/>
                </a:solidFill>
                <a:latin typeface="Times New Roman"/>
                <a:cs typeface="Times New Roman"/>
              </a:rPr>
              <a:t>trichiura</a:t>
            </a:r>
            <a:r>
              <a:rPr i="1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/>
              <a:t>(Whip</a:t>
            </a:r>
            <a:r>
              <a:rPr spc="-90" dirty="0"/>
              <a:t> </a:t>
            </a:r>
            <a:r>
              <a:rPr spc="-10" dirty="0"/>
              <a:t>worm)</a:t>
            </a:r>
          </a:p>
          <a:p>
            <a:pPr marL="12700" marR="5080">
              <a:lnSpc>
                <a:spcPct val="147800"/>
              </a:lnSpc>
              <a:spcBef>
                <a:spcPts val="65"/>
              </a:spcBef>
            </a:pPr>
            <a:r>
              <a:rPr dirty="0"/>
              <a:t>Morphology</a:t>
            </a:r>
            <a:r>
              <a:rPr spc="-5" dirty="0"/>
              <a:t> </a:t>
            </a:r>
            <a:r>
              <a:rPr b="0" dirty="0">
                <a:latin typeface="Times New Roman"/>
                <a:cs typeface="Times New Roman"/>
              </a:rPr>
              <a:t>The</a:t>
            </a:r>
            <a:r>
              <a:rPr b="0" spc="-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worm</a:t>
            </a:r>
            <a:r>
              <a:rPr b="0" spc="-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is</a:t>
            </a:r>
            <a:r>
              <a:rPr b="0" spc="-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flesh coloured.</a:t>
            </a:r>
            <a:r>
              <a:rPr sz="2200" b="0" dirty="0">
                <a:latin typeface="Times New Roman"/>
                <a:cs typeface="Times New Roman"/>
              </a:rPr>
              <a:t>The</a:t>
            </a:r>
            <a:r>
              <a:rPr sz="2200" b="0" spc="-25" dirty="0">
                <a:latin typeface="Times New Roman"/>
                <a:cs typeface="Times New Roman"/>
              </a:rPr>
              <a:t> </a:t>
            </a:r>
            <a:r>
              <a:rPr sz="2200" b="0" dirty="0">
                <a:latin typeface="Times New Roman"/>
                <a:cs typeface="Times New Roman"/>
              </a:rPr>
              <a:t>name</a:t>
            </a:r>
            <a:r>
              <a:rPr sz="2200" b="0" spc="-25" dirty="0">
                <a:latin typeface="Times New Roman"/>
                <a:cs typeface="Times New Roman"/>
              </a:rPr>
              <a:t> </a:t>
            </a:r>
            <a:r>
              <a:rPr sz="2200" b="0" i="1" spc="-10" dirty="0">
                <a:latin typeface="Times New Roman"/>
                <a:cs typeface="Times New Roman"/>
              </a:rPr>
              <a:t>Trichuris</a:t>
            </a:r>
            <a:r>
              <a:rPr sz="2200" b="0" i="1" spc="-25" dirty="0">
                <a:latin typeface="Times New Roman"/>
                <a:cs typeface="Times New Roman"/>
              </a:rPr>
              <a:t> </a:t>
            </a:r>
            <a:r>
              <a:rPr sz="2200" b="0" dirty="0">
                <a:latin typeface="Times New Roman"/>
                <a:cs typeface="Times New Roman"/>
              </a:rPr>
              <a:t>means</a:t>
            </a:r>
            <a:r>
              <a:rPr sz="2200" b="0" spc="-45" dirty="0">
                <a:latin typeface="Times New Roman"/>
                <a:cs typeface="Times New Roman"/>
              </a:rPr>
              <a:t> </a:t>
            </a:r>
            <a:r>
              <a:rPr sz="2200" b="0" dirty="0">
                <a:latin typeface="Times New Roman"/>
                <a:cs typeface="Times New Roman"/>
              </a:rPr>
              <a:t>a</a:t>
            </a:r>
            <a:r>
              <a:rPr sz="2200" b="0" spc="-50" dirty="0">
                <a:latin typeface="Times New Roman"/>
                <a:cs typeface="Times New Roman"/>
              </a:rPr>
              <a:t> </a:t>
            </a:r>
            <a:r>
              <a:rPr sz="2200" b="0" spc="-10" dirty="0">
                <a:latin typeface="Times New Roman"/>
                <a:cs typeface="Times New Roman"/>
              </a:rPr>
              <a:t>hair- </a:t>
            </a:r>
            <a:r>
              <a:rPr sz="2200" b="0" dirty="0">
                <a:latin typeface="Times New Roman"/>
                <a:cs typeface="Times New Roman"/>
              </a:rPr>
              <a:t>like</a:t>
            </a:r>
            <a:r>
              <a:rPr sz="2200" b="0" spc="-55" dirty="0">
                <a:latin typeface="Times New Roman"/>
                <a:cs typeface="Times New Roman"/>
              </a:rPr>
              <a:t> </a:t>
            </a:r>
            <a:r>
              <a:rPr sz="2200" b="0" dirty="0">
                <a:latin typeface="Times New Roman"/>
                <a:cs typeface="Times New Roman"/>
              </a:rPr>
              <a:t>tail</a:t>
            </a:r>
            <a:r>
              <a:rPr sz="2200" b="0" spc="-45" dirty="0">
                <a:latin typeface="Times New Roman"/>
                <a:cs typeface="Times New Roman"/>
              </a:rPr>
              <a:t> </a:t>
            </a:r>
            <a:r>
              <a:rPr sz="2200" b="0" dirty="0">
                <a:latin typeface="Times New Roman"/>
                <a:cs typeface="Times New Roman"/>
              </a:rPr>
              <a:t>(Greek</a:t>
            </a:r>
            <a:r>
              <a:rPr sz="2200" b="0" spc="-45" dirty="0">
                <a:latin typeface="Times New Roman"/>
                <a:cs typeface="Times New Roman"/>
              </a:rPr>
              <a:t> </a:t>
            </a:r>
            <a:r>
              <a:rPr sz="2200" b="0" i="1" spc="-10" dirty="0">
                <a:latin typeface="Times New Roman"/>
                <a:cs typeface="Times New Roman"/>
              </a:rPr>
              <a:t>trichos</a:t>
            </a:r>
            <a:r>
              <a:rPr sz="2200" b="0" spc="-10" dirty="0">
                <a:latin typeface="Times New Roman"/>
                <a:cs typeface="Times New Roman"/>
              </a:rPr>
              <a:t>—</a:t>
            </a:r>
            <a:r>
              <a:rPr sz="2200" b="0" dirty="0">
                <a:latin typeface="Times New Roman"/>
                <a:cs typeface="Times New Roman"/>
              </a:rPr>
              <a:t>hair,</a:t>
            </a:r>
            <a:r>
              <a:rPr sz="2200" b="0" spc="-50" dirty="0">
                <a:latin typeface="Times New Roman"/>
                <a:cs typeface="Times New Roman"/>
              </a:rPr>
              <a:t> </a:t>
            </a:r>
            <a:r>
              <a:rPr sz="2200" b="0" i="1" spc="-10" dirty="0">
                <a:latin typeface="Times New Roman"/>
                <a:cs typeface="Times New Roman"/>
              </a:rPr>
              <a:t>oura</a:t>
            </a:r>
            <a:r>
              <a:rPr sz="2200" b="0" spc="-10" dirty="0">
                <a:latin typeface="Times New Roman"/>
                <a:cs typeface="Times New Roman"/>
              </a:rPr>
              <a:t>—tail).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535154"/>
            <a:ext cx="8914130" cy="3044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715" algn="just">
              <a:lnSpc>
                <a:spcPct val="150100"/>
              </a:lnSpc>
              <a:spcBef>
                <a:spcPts val="105"/>
              </a:spcBef>
            </a:pP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infection</a:t>
            </a:r>
            <a:r>
              <a:rPr sz="2200" spc="1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is</a:t>
            </a:r>
            <a:r>
              <a:rPr sz="2200" spc="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usually</a:t>
            </a:r>
            <a:r>
              <a:rPr sz="2200" spc="1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asymptomatic;</a:t>
            </a:r>
            <a:r>
              <a:rPr sz="2200" spc="1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worms</a:t>
            </a:r>
            <a:r>
              <a:rPr sz="2200" spc="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are</a:t>
            </a:r>
            <a:r>
              <a:rPr sz="2200" spc="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found</a:t>
            </a:r>
            <a:r>
              <a:rPr sz="2200" spc="1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on</a:t>
            </a:r>
            <a:r>
              <a:rPr sz="2200" spc="10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rectal</a:t>
            </a:r>
            <a:r>
              <a:rPr sz="2200" spc="1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mucosa </a:t>
            </a:r>
            <a:r>
              <a:rPr sz="2200" dirty="0">
                <a:latin typeface="Times New Roman"/>
                <a:cs typeface="Times New Roman"/>
              </a:rPr>
              <a:t>causes</a:t>
            </a:r>
            <a:r>
              <a:rPr sz="2200" spc="2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abdominal</a:t>
            </a:r>
            <a:r>
              <a:rPr sz="2200" spc="2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pain,</a:t>
            </a:r>
            <a:r>
              <a:rPr sz="2200" spc="30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dysentery</a:t>
            </a:r>
            <a:r>
              <a:rPr sz="2200" spc="3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diarrhea,</a:t>
            </a:r>
            <a:r>
              <a:rPr sz="2200" spc="3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and</a:t>
            </a:r>
            <a:r>
              <a:rPr sz="2200" spc="30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rectal</a:t>
            </a:r>
            <a:r>
              <a:rPr sz="2200" b="1" spc="30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prolapsed</a:t>
            </a:r>
            <a:r>
              <a:rPr sz="2200" b="1" spc="2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can</a:t>
            </a:r>
            <a:r>
              <a:rPr sz="2200" spc="3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occur.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disease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transmitted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by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ingesting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egg.</a:t>
            </a:r>
            <a:endParaRPr sz="2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000"/>
              </a:lnSpc>
            </a:pP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Diagnosis</a:t>
            </a:r>
            <a:r>
              <a:rPr sz="2200" spc="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egg</a:t>
            </a:r>
            <a:r>
              <a:rPr sz="2200" spc="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sz="2200" spc="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stool,</a:t>
            </a:r>
            <a:r>
              <a:rPr sz="2200" spc="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(Egg</a:t>
            </a:r>
            <a:r>
              <a:rPr sz="2200" spc="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is</a:t>
            </a:r>
            <a:r>
              <a:rPr sz="2200" spc="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barrel</a:t>
            </a:r>
            <a:r>
              <a:rPr sz="2200" spc="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shaped</a:t>
            </a:r>
            <a:r>
              <a:rPr sz="2200" spc="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with</a:t>
            </a:r>
            <a:r>
              <a:rPr sz="2200" spc="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bipolar</a:t>
            </a:r>
            <a:r>
              <a:rPr sz="2200" spc="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or</a:t>
            </a:r>
            <a:r>
              <a:rPr sz="2200" spc="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double</a:t>
            </a:r>
            <a:r>
              <a:rPr sz="2200" spc="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plug</a:t>
            </a:r>
            <a:r>
              <a:rPr sz="2200" spc="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or</a:t>
            </a:r>
            <a:r>
              <a:rPr sz="2200" spc="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srgbClr val="FF0000"/>
                </a:solidFill>
                <a:latin typeface="Times New Roman"/>
                <a:cs typeface="Times New Roman"/>
              </a:rPr>
              <a:t>2 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cell</a:t>
            </a:r>
            <a:r>
              <a:rPr sz="2200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stage,</a:t>
            </a:r>
            <a:r>
              <a:rPr sz="22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Undeveloped</a:t>
            </a:r>
            <a:r>
              <a:rPr sz="22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cell,</a:t>
            </a:r>
            <a:r>
              <a:rPr sz="22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Times New Roman"/>
                <a:cs typeface="Times New Roman"/>
              </a:rPr>
              <a:t>embryonated,</a:t>
            </a:r>
            <a:r>
              <a:rPr sz="2200" spc="-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American</a:t>
            </a:r>
            <a:r>
              <a:rPr sz="22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foot</a:t>
            </a:r>
            <a:r>
              <a:rPr sz="22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ball</a:t>
            </a:r>
            <a:r>
              <a:rPr sz="22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Times New Roman"/>
                <a:cs typeface="Times New Roman"/>
              </a:rPr>
              <a:t>shape)</a:t>
            </a:r>
            <a:endParaRPr sz="2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320"/>
              </a:spcBef>
            </a:pP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Adult</a:t>
            </a:r>
            <a:r>
              <a:rPr sz="22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habitat:</a:t>
            </a:r>
            <a:r>
              <a:rPr sz="22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cecum,</a:t>
            </a:r>
            <a:r>
              <a:rPr sz="22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appendix,</a:t>
            </a:r>
            <a:r>
              <a:rPr sz="22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colon</a:t>
            </a:r>
            <a:r>
              <a:rPr sz="22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22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Times New Roman"/>
                <a:cs typeface="Times New Roman"/>
              </a:rPr>
              <a:t>rectum.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65719" y="4038598"/>
            <a:ext cx="1405255" cy="2819400"/>
            <a:chOff x="7665719" y="4038598"/>
            <a:chExt cx="1405255" cy="28194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65719" y="4038598"/>
              <a:ext cx="1405127" cy="26974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71815" y="6129526"/>
              <a:ext cx="1322831" cy="728473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631435" y="4114798"/>
            <a:ext cx="2658110" cy="2743200"/>
            <a:chOff x="4631435" y="4114798"/>
            <a:chExt cx="2658110" cy="274320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19799" y="4114798"/>
              <a:ext cx="1269492" cy="262128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31435" y="6201154"/>
              <a:ext cx="1645919" cy="656845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670559" y="5073396"/>
            <a:ext cx="3682365" cy="1784985"/>
            <a:chOff x="670559" y="5073396"/>
            <a:chExt cx="3682365" cy="1784985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67256" y="5073396"/>
              <a:ext cx="2685288" cy="166268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0559" y="6252972"/>
              <a:ext cx="1292352" cy="6050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357886"/>
            <a:ext cx="8836660" cy="6198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5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2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entire</a:t>
            </a:r>
            <a:r>
              <a:rPr sz="1800" spc="2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life</a:t>
            </a:r>
            <a:r>
              <a:rPr sz="1800" spc="4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cycle</a:t>
            </a:r>
            <a:r>
              <a:rPr sz="1800" spc="2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can</a:t>
            </a:r>
            <a:r>
              <a:rPr sz="1800" spc="2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2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passed</a:t>
            </a:r>
            <a:r>
              <a:rPr sz="1800" spc="2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4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one</a:t>
            </a:r>
            <a:r>
              <a:rPr sz="1800" spc="4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host,</a:t>
            </a:r>
            <a:r>
              <a:rPr sz="1800" spc="3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48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2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ingested</a:t>
            </a:r>
            <a:r>
              <a:rPr sz="1800" spc="4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infective</a:t>
            </a:r>
            <a:r>
              <a:rPr sz="1800" spc="3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egg</a:t>
            </a:r>
            <a:r>
              <a:rPr sz="1800" spc="4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49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the </a:t>
            </a:r>
            <a:r>
              <a:rPr sz="1800" dirty="0">
                <a:latin typeface="Times New Roman"/>
                <a:cs typeface="Times New Roman"/>
              </a:rPr>
              <a:t>development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adults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release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their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eggs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faeces.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egg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has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undergo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development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soil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then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infect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another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person.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Humans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the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Times New Roman"/>
                <a:cs typeface="Times New Roman"/>
              </a:rPr>
              <a:t>only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natural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host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T.</a:t>
            </a:r>
            <a:r>
              <a:rPr sz="1800" i="1" spc="17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trichiura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but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morphologically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similar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worms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found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infect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pigs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some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monkeys.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adult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worms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found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attached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wall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caecum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appendix.</a:t>
            </a:r>
            <a:endParaRPr sz="1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000"/>
              </a:lnSpc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4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fertilized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female</a:t>
            </a:r>
            <a:r>
              <a:rPr sz="1800" spc="4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lays</a:t>
            </a:r>
            <a:r>
              <a:rPr sz="1800" spc="3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about</a:t>
            </a:r>
            <a:r>
              <a:rPr sz="1800" spc="4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5000</a:t>
            </a:r>
            <a:r>
              <a:rPr sz="1800" spc="4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eggs</a:t>
            </a:r>
            <a:r>
              <a:rPr sz="1800" spc="4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per</a:t>
            </a:r>
            <a:r>
              <a:rPr sz="1800" spc="4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day.</a:t>
            </a:r>
            <a:r>
              <a:rPr sz="1800" spc="4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4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egg</a:t>
            </a:r>
            <a:r>
              <a:rPr sz="1800" spc="4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passed</a:t>
            </a:r>
            <a:r>
              <a:rPr sz="1800" spc="4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40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feces</a:t>
            </a:r>
            <a:r>
              <a:rPr sz="1800" spc="4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contains</a:t>
            </a:r>
            <a:r>
              <a:rPr sz="1800" spc="40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an </a:t>
            </a:r>
            <a:r>
              <a:rPr sz="1800" dirty="0">
                <a:latin typeface="Times New Roman"/>
                <a:cs typeface="Times New Roman"/>
              </a:rPr>
              <a:t>unsegmented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ovum.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stage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it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not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infective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humans.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egg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undergoes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development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soil,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optimally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under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warm,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moist,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shady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conditions,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when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infective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rhabditiform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larva </a:t>
            </a:r>
            <a:r>
              <a:rPr sz="1800" dirty="0">
                <a:latin typeface="Times New Roman"/>
                <a:cs typeface="Times New Roman"/>
              </a:rPr>
              <a:t>develops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within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egg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4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weeks.</a:t>
            </a:r>
            <a:endParaRPr sz="1800">
              <a:latin typeface="Times New Roman"/>
              <a:cs typeface="Times New Roman"/>
            </a:endParaRPr>
          </a:p>
          <a:p>
            <a:pPr marL="12700" marR="6985" algn="just">
              <a:lnSpc>
                <a:spcPct val="1500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Infection</a:t>
            </a:r>
            <a:r>
              <a:rPr sz="1800" spc="5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occurs</a:t>
            </a:r>
            <a:r>
              <a:rPr sz="1800" spc="6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when</a:t>
            </a:r>
            <a:r>
              <a:rPr sz="1800" spc="5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5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mature</a:t>
            </a:r>
            <a:r>
              <a:rPr sz="1800" spc="6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embryonated</a:t>
            </a:r>
            <a:r>
              <a:rPr sz="1800" spc="6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eggs</a:t>
            </a:r>
            <a:r>
              <a:rPr sz="1800" spc="5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containing</a:t>
            </a:r>
            <a:r>
              <a:rPr sz="1800" spc="6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5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infective</a:t>
            </a:r>
            <a:r>
              <a:rPr sz="1800" spc="6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larvae</a:t>
            </a:r>
            <a:r>
              <a:rPr sz="1800" spc="55" dirty="0">
                <a:latin typeface="Times New Roman"/>
                <a:cs typeface="Times New Roman"/>
              </a:rPr>
              <a:t>  </a:t>
            </a:r>
            <a:r>
              <a:rPr sz="1800" spc="-25" dirty="0">
                <a:latin typeface="Times New Roman"/>
                <a:cs typeface="Times New Roman"/>
              </a:rPr>
              <a:t>are </a:t>
            </a:r>
            <a:r>
              <a:rPr sz="1800" dirty="0">
                <a:latin typeface="Times New Roman"/>
                <a:cs typeface="Times New Roman"/>
              </a:rPr>
              <a:t>swallowed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food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water.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eggs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hatch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small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intestine.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about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months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they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become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mature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adults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7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embedded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caecal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wall,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the</a:t>
            </a:r>
            <a:endParaRPr sz="1800">
              <a:latin typeface="Times New Roman"/>
              <a:cs typeface="Times New Roman"/>
            </a:endParaRPr>
          </a:p>
          <a:p>
            <a:pPr marL="12700" marR="8890" algn="just">
              <a:lnSpc>
                <a:spcPct val="150000"/>
              </a:lnSpc>
            </a:pPr>
            <a:r>
              <a:rPr sz="1800" spc="-10" dirty="0">
                <a:latin typeface="Times New Roman"/>
                <a:cs typeface="Times New Roman"/>
              </a:rPr>
              <a:t>thread-</a:t>
            </a:r>
            <a:r>
              <a:rPr sz="1800" dirty="0">
                <a:latin typeface="Times New Roman"/>
                <a:cs typeface="Times New Roman"/>
              </a:rPr>
              <a:t>like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anterior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portion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25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thick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posterior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end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Eggs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start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appearing</a:t>
            </a:r>
            <a:r>
              <a:rPr sz="1800" spc="2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faeces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usually </a:t>
            </a:r>
            <a:r>
              <a:rPr sz="1800" dirty="0">
                <a:latin typeface="Times New Roman"/>
                <a:cs typeface="Times New Roman"/>
              </a:rPr>
              <a:t>about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months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after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infection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939" y="-55676"/>
            <a:ext cx="187578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Life</a:t>
            </a:r>
            <a:r>
              <a:rPr sz="32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FF0000"/>
                </a:solidFill>
                <a:latin typeface="Arial"/>
                <a:cs typeface="Arial"/>
              </a:rPr>
              <a:t>cycle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163068"/>
            <a:ext cx="8077200" cy="669493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198577"/>
            <a:ext cx="60826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0000"/>
                </a:solidFill>
              </a:rPr>
              <a:t>Pathogenesis</a:t>
            </a:r>
            <a:r>
              <a:rPr sz="3200" spc="-45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and</a:t>
            </a:r>
            <a:r>
              <a:rPr sz="3200" spc="-20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Clinical</a:t>
            </a:r>
            <a:r>
              <a:rPr sz="3200" spc="-20" dirty="0">
                <a:solidFill>
                  <a:srgbClr val="FF0000"/>
                </a:solidFill>
              </a:rPr>
              <a:t> </a:t>
            </a:r>
            <a:r>
              <a:rPr sz="3200" spc="-10" dirty="0">
                <a:solidFill>
                  <a:srgbClr val="FF0000"/>
                </a:solidFill>
              </a:rPr>
              <a:t>Features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31140" y="712723"/>
            <a:ext cx="8836025" cy="6061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37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name</a:t>
            </a:r>
            <a:r>
              <a:rPr sz="2400" spc="37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36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disease</a:t>
            </a:r>
            <a:r>
              <a:rPr sz="2400" spc="37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37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trichuriasis</a:t>
            </a:r>
            <a:r>
              <a:rPr sz="2400" spc="37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36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trichocephaliasis,</a:t>
            </a:r>
            <a:r>
              <a:rPr sz="2400" spc="36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it</a:t>
            </a:r>
            <a:r>
              <a:rPr sz="2400" spc="370" dirty="0">
                <a:latin typeface="Times New Roman"/>
                <a:cs typeface="Times New Roman"/>
              </a:rPr>
              <a:t>  </a:t>
            </a:r>
            <a:r>
              <a:rPr sz="2400" spc="-2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asymptomatic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except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when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1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worm load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heavy.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Disease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may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result </a:t>
            </a:r>
            <a:r>
              <a:rPr sz="2400" dirty="0">
                <a:latin typeface="Times New Roman"/>
                <a:cs typeface="Times New Roman"/>
              </a:rPr>
              <a:t>either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due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mechanical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effects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allergic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reaction.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ts val="4320"/>
              </a:lnSpc>
              <a:spcBef>
                <a:spcPts val="384"/>
              </a:spcBef>
            </a:pP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blood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loss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about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0.005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ml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worm</a:t>
            </a:r>
            <a:r>
              <a:rPr sz="2400" spc="2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day.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Over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period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of </a:t>
            </a:r>
            <a:r>
              <a:rPr sz="2400" dirty="0">
                <a:latin typeface="Times New Roman"/>
                <a:cs typeface="Times New Roman"/>
              </a:rPr>
              <a:t>time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this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lead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anaemia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malnutrition.</a:t>
            </a:r>
            <a:endParaRPr sz="2400">
              <a:latin typeface="Times New Roman"/>
              <a:cs typeface="Times New Roman"/>
            </a:endParaRPr>
          </a:p>
          <a:p>
            <a:pPr marL="12700" marR="6985">
              <a:lnSpc>
                <a:spcPts val="4320"/>
              </a:lnSpc>
              <a:tabLst>
                <a:tab pos="1684655" algn="l"/>
                <a:tab pos="3036570" algn="l"/>
                <a:tab pos="3542665" algn="l"/>
                <a:tab pos="4168775" algn="l"/>
                <a:tab pos="5876290" algn="l"/>
                <a:tab pos="6889750" algn="l"/>
                <a:tab pos="7450455" algn="l"/>
                <a:tab pos="8566785" algn="l"/>
              </a:tabLst>
            </a:pPr>
            <a:r>
              <a:rPr sz="2400" spc="-10" dirty="0">
                <a:latin typeface="Times New Roman"/>
                <a:cs typeface="Times New Roman"/>
              </a:rPr>
              <a:t>Mechanical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blockage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of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appendiceal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lumen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by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masses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of </a:t>
            </a:r>
            <a:r>
              <a:rPr sz="2400" dirty="0">
                <a:latin typeface="Times New Roman"/>
                <a:cs typeface="Times New Roman"/>
              </a:rPr>
              <a:t>whipworms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cause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acute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appendicitis.</a:t>
            </a:r>
            <a:endParaRPr sz="2400">
              <a:latin typeface="Times New Roman"/>
              <a:cs typeface="Times New Roman"/>
            </a:endParaRPr>
          </a:p>
          <a:p>
            <a:pPr marL="12700" marR="5080" indent="76200">
              <a:lnSpc>
                <a:spcPts val="4320"/>
              </a:lnSpc>
              <a:spcBef>
                <a:spcPts val="5"/>
              </a:spcBef>
              <a:tabLst>
                <a:tab pos="704215" algn="l"/>
                <a:tab pos="1091565" algn="l"/>
                <a:tab pos="1798955" algn="l"/>
                <a:tab pos="2669540" algn="l"/>
                <a:tab pos="3510279" algn="l"/>
                <a:tab pos="4684395" algn="l"/>
                <a:tab pos="6235700" algn="l"/>
                <a:tab pos="7147559" algn="l"/>
                <a:tab pos="8296909" algn="l"/>
              </a:tabLst>
            </a:pPr>
            <a:r>
              <a:rPr sz="2400" dirty="0">
                <a:latin typeface="Times New Roman"/>
                <a:cs typeface="Times New Roman"/>
              </a:rPr>
              <a:t>Mucus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diarrhea,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chronic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dysentery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abdominal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pain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2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frequently </a:t>
            </a:r>
            <a:r>
              <a:rPr sz="2400" spc="-20" dirty="0">
                <a:latin typeface="Times New Roman"/>
                <a:cs typeface="Times New Roman"/>
              </a:rPr>
              <a:t>seen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in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Times New Roman"/>
                <a:cs typeface="Times New Roman"/>
              </a:rPr>
              <a:t>such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cases.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Times New Roman"/>
                <a:cs typeface="Times New Roman"/>
              </a:rPr>
              <a:t>Some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patients,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particularly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young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children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may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2400" dirty="0">
                <a:latin typeface="Times New Roman"/>
                <a:cs typeface="Times New Roman"/>
              </a:rPr>
              <a:t>develop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rectal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prolapse.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Treated</a:t>
            </a:r>
            <a:r>
              <a:rPr sz="24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with</a:t>
            </a:r>
            <a:r>
              <a:rPr sz="2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mebendazole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4825110"/>
            <a:ext cx="89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-57150"/>
            <a:ext cx="8916670" cy="688022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66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353695" algn="l"/>
                <a:tab pos="4864100" algn="l"/>
              </a:tabLst>
            </a:pPr>
            <a:r>
              <a:rPr sz="2400" b="1" spc="-25" dirty="0">
                <a:latin typeface="Constantia"/>
                <a:cs typeface="Constantia"/>
              </a:rPr>
              <a:t>Anchylostoma</a:t>
            </a:r>
            <a:r>
              <a:rPr sz="2400" b="1" spc="-80" dirty="0">
                <a:latin typeface="Constantia"/>
                <a:cs typeface="Constantia"/>
              </a:rPr>
              <a:t> </a:t>
            </a:r>
            <a:r>
              <a:rPr sz="2400" b="1" spc="-20" dirty="0">
                <a:latin typeface="Constantia"/>
                <a:cs typeface="Constantia"/>
              </a:rPr>
              <a:t>(Hook</a:t>
            </a:r>
            <a:r>
              <a:rPr sz="2400" b="1" spc="-110" dirty="0">
                <a:latin typeface="Constantia"/>
                <a:cs typeface="Constantia"/>
              </a:rPr>
              <a:t> </a:t>
            </a:r>
            <a:r>
              <a:rPr sz="2400" b="1" dirty="0">
                <a:latin typeface="Constantia"/>
                <a:cs typeface="Constantia"/>
              </a:rPr>
              <a:t>worm)</a:t>
            </a:r>
            <a:r>
              <a:rPr sz="2400" b="1" spc="-5" dirty="0">
                <a:latin typeface="Constantia"/>
                <a:cs typeface="Constantia"/>
              </a:rPr>
              <a:t> </a:t>
            </a:r>
            <a:r>
              <a:rPr sz="2400" b="1" i="1" spc="-50" dirty="0">
                <a:solidFill>
                  <a:srgbClr val="083762"/>
                </a:solidFill>
                <a:latin typeface="Times New Roman"/>
                <a:cs typeface="Times New Roman"/>
              </a:rPr>
              <a:t>&amp;</a:t>
            </a:r>
            <a:r>
              <a:rPr sz="2400" b="1" i="1" dirty="0">
                <a:solidFill>
                  <a:srgbClr val="083762"/>
                </a:solidFill>
                <a:latin typeface="Times New Roman"/>
                <a:cs typeface="Times New Roman"/>
              </a:rPr>
              <a:t>	Necator</a:t>
            </a:r>
            <a:r>
              <a:rPr sz="2400" b="1" i="1" spc="-105" dirty="0">
                <a:solidFill>
                  <a:srgbClr val="083762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83762"/>
                </a:solidFill>
                <a:latin typeface="Times New Roman"/>
                <a:cs typeface="Times New Roman"/>
              </a:rPr>
              <a:t>American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200"/>
              </a:lnSpc>
              <a:spcBef>
                <a:spcPts val="560"/>
              </a:spcBef>
            </a:pPr>
            <a:r>
              <a:rPr sz="2400" dirty="0">
                <a:latin typeface="Constantia"/>
                <a:cs typeface="Constantia"/>
              </a:rPr>
              <a:t>This</a:t>
            </a:r>
            <a:r>
              <a:rPr sz="2400" spc="19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disease</a:t>
            </a:r>
            <a:r>
              <a:rPr sz="2400" spc="1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is</a:t>
            </a:r>
            <a:r>
              <a:rPr sz="2400" spc="19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caused</a:t>
            </a:r>
            <a:r>
              <a:rPr sz="2400" spc="25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by</a:t>
            </a:r>
            <a:r>
              <a:rPr sz="2400" spc="175" dirty="0">
                <a:latin typeface="Constantia"/>
                <a:cs typeface="Constantia"/>
              </a:rPr>
              <a:t> </a:t>
            </a:r>
            <a:r>
              <a:rPr sz="2400" b="1" dirty="0">
                <a:latin typeface="Constantia"/>
                <a:cs typeface="Constantia"/>
              </a:rPr>
              <a:t>Anchylostoma</a:t>
            </a:r>
            <a:r>
              <a:rPr sz="2400" b="1" spc="229" dirty="0">
                <a:latin typeface="Constantia"/>
                <a:cs typeface="Constantia"/>
              </a:rPr>
              <a:t> </a:t>
            </a:r>
            <a:r>
              <a:rPr sz="2400" b="1" dirty="0">
                <a:latin typeface="Constantia"/>
                <a:cs typeface="Constantia"/>
              </a:rPr>
              <a:t>duodenale.</a:t>
            </a:r>
            <a:r>
              <a:rPr sz="2400" b="1" spc="265" dirty="0">
                <a:latin typeface="Constantia"/>
                <a:cs typeface="Constantia"/>
              </a:rPr>
              <a:t> 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20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worm </a:t>
            </a:r>
            <a:r>
              <a:rPr sz="2200" dirty="0">
                <a:latin typeface="Constantia"/>
                <a:cs typeface="Constantia"/>
              </a:rPr>
              <a:t>attaches</a:t>
            </a:r>
            <a:r>
              <a:rPr sz="2200" spc="2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to</a:t>
            </a:r>
            <a:r>
              <a:rPr sz="2200" spc="2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the</a:t>
            </a:r>
            <a:r>
              <a:rPr sz="2200" spc="3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intestinal</a:t>
            </a:r>
            <a:r>
              <a:rPr sz="2200" spc="6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mucosa,</a:t>
            </a:r>
            <a:r>
              <a:rPr sz="2200" spc="7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causing</a:t>
            </a:r>
            <a:r>
              <a:rPr sz="2200" spc="7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anorexia,</a:t>
            </a:r>
            <a:r>
              <a:rPr sz="2200" spc="75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ulcer-</a:t>
            </a:r>
            <a:r>
              <a:rPr sz="2200" dirty="0">
                <a:latin typeface="Constantia"/>
                <a:cs typeface="Constantia"/>
              </a:rPr>
              <a:t>like</a:t>
            </a:r>
            <a:r>
              <a:rPr sz="2200" spc="2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symptoms, </a:t>
            </a:r>
            <a:r>
              <a:rPr sz="2200" dirty="0">
                <a:latin typeface="Constantia"/>
                <a:cs typeface="Constantia"/>
              </a:rPr>
              <a:t>and</a:t>
            </a:r>
            <a:r>
              <a:rPr sz="2200" spc="-5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chronic</a:t>
            </a:r>
            <a:r>
              <a:rPr sz="2200" spc="-10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intestinal</a:t>
            </a:r>
            <a:r>
              <a:rPr sz="2200" spc="-5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blood</a:t>
            </a:r>
            <a:r>
              <a:rPr sz="2200" spc="-4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loss,</a:t>
            </a:r>
            <a:r>
              <a:rPr sz="2200" spc="-4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leading</a:t>
            </a:r>
            <a:r>
              <a:rPr sz="2200" spc="-5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to</a:t>
            </a:r>
            <a:r>
              <a:rPr sz="2200" spc="-9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Iron</a:t>
            </a:r>
            <a:r>
              <a:rPr sz="2200" spc="-9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deficiency</a:t>
            </a:r>
            <a:r>
              <a:rPr sz="2200" spc="-9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anemia</a:t>
            </a:r>
            <a:r>
              <a:rPr sz="2200" spc="-10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due</a:t>
            </a:r>
            <a:r>
              <a:rPr sz="2200" spc="-114" dirty="0">
                <a:latin typeface="Constantia"/>
                <a:cs typeface="Constantia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to </a:t>
            </a:r>
            <a:r>
              <a:rPr sz="2200" dirty="0">
                <a:latin typeface="Constantia"/>
                <a:cs typeface="Constantia"/>
              </a:rPr>
              <a:t>parasite</a:t>
            </a:r>
            <a:r>
              <a:rPr sz="2200" spc="37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sucks</a:t>
            </a:r>
            <a:r>
              <a:rPr sz="2200" spc="37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and</a:t>
            </a:r>
            <a:r>
              <a:rPr sz="2200" spc="42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ingests</a:t>
            </a:r>
            <a:r>
              <a:rPr sz="2200" spc="38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blood.</a:t>
            </a:r>
            <a:r>
              <a:rPr sz="2200" spc="400" dirty="0">
                <a:latin typeface="Constantia"/>
                <a:cs typeface="Constantia"/>
              </a:rPr>
              <a:t> 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This</a:t>
            </a:r>
            <a:r>
              <a:rPr sz="2200" spc="35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disease</a:t>
            </a:r>
            <a:r>
              <a:rPr sz="2200" spc="37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is</a:t>
            </a:r>
            <a:r>
              <a:rPr sz="2200" spc="37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transmitted</a:t>
            </a:r>
            <a:r>
              <a:rPr sz="2200" spc="43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through directed</a:t>
            </a:r>
            <a:r>
              <a:rPr sz="2200" spc="-8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skin</a:t>
            </a:r>
            <a:r>
              <a:rPr sz="2200" spc="-9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penetration</a:t>
            </a:r>
            <a:r>
              <a:rPr sz="2200" spc="-9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by</a:t>
            </a:r>
            <a:r>
              <a:rPr sz="2200" spc="-8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Filariform</a:t>
            </a:r>
            <a:r>
              <a:rPr sz="2200" spc="-9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larvae</a:t>
            </a:r>
            <a:r>
              <a:rPr sz="2200" spc="185" dirty="0">
                <a:solidFill>
                  <a:srgbClr val="FF0000"/>
                </a:solidFill>
                <a:latin typeface="Constantia"/>
                <a:cs typeface="Constantia"/>
              </a:rPr>
              <a:t> 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found</a:t>
            </a:r>
            <a:r>
              <a:rPr sz="2200" spc="-4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in</a:t>
            </a:r>
            <a:r>
              <a:rPr sz="2200" spc="-1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soil</a:t>
            </a:r>
            <a:r>
              <a:rPr sz="2200" spc="-10" dirty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 marL="12700" algn="just">
              <a:lnSpc>
                <a:spcPct val="100000"/>
              </a:lnSpc>
              <a:spcBef>
                <a:spcPts val="530"/>
              </a:spcBef>
            </a:pPr>
            <a:r>
              <a:rPr sz="2200" b="1" dirty="0">
                <a:latin typeface="Constantia"/>
                <a:cs typeface="Constantia"/>
              </a:rPr>
              <a:t>Diagnosis</a:t>
            </a:r>
            <a:r>
              <a:rPr sz="2200" b="1" spc="-70" dirty="0"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egg</a:t>
            </a:r>
            <a:r>
              <a:rPr sz="2200" spc="-5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in</a:t>
            </a:r>
            <a:r>
              <a:rPr sz="2200" spc="-1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stool</a:t>
            </a:r>
            <a:r>
              <a:rPr sz="2200" spc="-3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(thin</a:t>
            </a:r>
            <a:r>
              <a:rPr sz="2200" spc="-1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shall,</a:t>
            </a:r>
            <a:r>
              <a:rPr sz="2200" spc="-3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4-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8</a:t>
            </a:r>
            <a:r>
              <a:rPr sz="2200" spc="-9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cell</a:t>
            </a:r>
            <a:r>
              <a:rPr sz="2200" spc="-8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stage).</a:t>
            </a:r>
            <a:r>
              <a:rPr sz="2200" spc="-4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Reservoir</a:t>
            </a:r>
            <a:r>
              <a:rPr sz="2200" spc="-13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host:</a:t>
            </a:r>
            <a:r>
              <a:rPr sz="2200" spc="-8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20" dirty="0">
                <a:solidFill>
                  <a:srgbClr val="FF0000"/>
                </a:solidFill>
                <a:latin typeface="Constantia"/>
                <a:cs typeface="Constantia"/>
              </a:rPr>
              <a:t>dogs</a:t>
            </a:r>
            <a:endParaRPr sz="2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2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Morphology</a:t>
            </a:r>
            <a:endParaRPr sz="2200">
              <a:latin typeface="Times New Roman"/>
              <a:cs typeface="Times New Roman"/>
            </a:endParaRPr>
          </a:p>
          <a:p>
            <a:pPr marL="12700" marR="10795">
              <a:lnSpc>
                <a:spcPct val="100000"/>
              </a:lnSpc>
              <a:tabLst>
                <a:tab pos="1758950" algn="l"/>
                <a:tab pos="5461635" algn="l"/>
              </a:tabLst>
            </a:pPr>
            <a:r>
              <a:rPr sz="2200" dirty="0">
                <a:latin typeface="Times New Roman"/>
                <a:cs typeface="Times New Roman"/>
              </a:rPr>
              <a:t>They</a:t>
            </a:r>
            <a:r>
              <a:rPr sz="2200" spc="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are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stout</a:t>
            </a:r>
            <a:r>
              <a:rPr sz="2200" spc="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cylindrical</a:t>
            </a:r>
            <a:r>
              <a:rPr sz="2200" spc="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worms,</a:t>
            </a:r>
            <a:r>
              <a:rPr sz="2200" spc="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pale</a:t>
            </a:r>
            <a:r>
              <a:rPr sz="2200" spc="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pink</a:t>
            </a:r>
            <a:r>
              <a:rPr sz="2200" spc="8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or</a:t>
            </a:r>
            <a:r>
              <a:rPr sz="2200" dirty="0">
                <a:latin typeface="Times New Roman"/>
                <a:cs typeface="Times New Roman"/>
              </a:rPr>
              <a:t>	greyish</a:t>
            </a:r>
            <a:r>
              <a:rPr sz="2200" spc="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white,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but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may</a:t>
            </a:r>
            <a:r>
              <a:rPr sz="2200" spc="8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appear </a:t>
            </a:r>
            <a:r>
              <a:rPr sz="2200" dirty="0">
                <a:latin typeface="Times New Roman"/>
                <a:cs typeface="Times New Roman"/>
              </a:rPr>
              <a:t>reddish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brown</a:t>
            </a:r>
            <a:r>
              <a:rPr sz="2200" dirty="0">
                <a:latin typeface="Times New Roman"/>
                <a:cs typeface="Times New Roman"/>
              </a:rPr>
              <a:t>	due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to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ingested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blood.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Habitat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adult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worms</a:t>
            </a:r>
            <a:r>
              <a:rPr sz="2200" spc="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live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in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small</a:t>
            </a:r>
            <a:r>
              <a:rPr sz="2200" spc="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intestines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infected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persons,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mostly</a:t>
            </a:r>
            <a:r>
              <a:rPr sz="2200" spc="1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in</a:t>
            </a:r>
            <a:r>
              <a:rPr sz="2200" spc="8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the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latin typeface="Times New Roman"/>
                <a:cs typeface="Times New Roman"/>
              </a:rPr>
              <a:t>jejunum,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less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often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in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the—</a:t>
            </a:r>
            <a:r>
              <a:rPr sz="2200" dirty="0">
                <a:latin typeface="Times New Roman"/>
                <a:cs typeface="Times New Roman"/>
              </a:rPr>
              <a:t>duodenum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and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infrequently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in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ileum.</a:t>
            </a:r>
            <a:endParaRPr sz="2200">
              <a:latin typeface="Times New Roman"/>
              <a:cs typeface="Times New Roman"/>
            </a:endParaRPr>
          </a:p>
          <a:p>
            <a:pPr marL="285115" indent="-272415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3181"/>
              <a:buFont typeface="Segoe UI Symbol"/>
              <a:buChar char="⚫"/>
              <a:tabLst>
                <a:tab pos="285115" algn="l"/>
              </a:tabLst>
            </a:pPr>
            <a:r>
              <a:rPr sz="22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Transmission</a:t>
            </a:r>
            <a:endParaRPr sz="2200">
              <a:latin typeface="Constantia"/>
              <a:cs typeface="Constantia"/>
            </a:endParaRPr>
          </a:p>
          <a:p>
            <a:pPr marL="12700" marR="10795" algn="just">
              <a:lnSpc>
                <a:spcPct val="100000"/>
              </a:lnSpc>
              <a:spcBef>
                <a:spcPts val="575"/>
              </a:spcBef>
            </a:pPr>
            <a:r>
              <a:rPr sz="2200" dirty="0">
                <a:latin typeface="Times New Roman"/>
                <a:cs typeface="Times New Roman"/>
              </a:rPr>
              <a:t>When</a:t>
            </a:r>
            <a:r>
              <a:rPr sz="2200" spc="1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</a:t>
            </a:r>
            <a:r>
              <a:rPr sz="2200" spc="1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person</a:t>
            </a:r>
            <a:r>
              <a:rPr sz="2200" spc="1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walks</a:t>
            </a:r>
            <a:r>
              <a:rPr sz="2200" spc="1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barefooted</a:t>
            </a:r>
            <a:r>
              <a:rPr sz="2200" spc="1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on</a:t>
            </a:r>
            <a:r>
              <a:rPr sz="2200" spc="1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soil</a:t>
            </a:r>
            <a:r>
              <a:rPr sz="2200" spc="1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containing</a:t>
            </a:r>
            <a:r>
              <a:rPr sz="2200" spc="1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1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filariform</a:t>
            </a:r>
            <a:r>
              <a:rPr sz="2200" spc="1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larvae</a:t>
            </a:r>
            <a:r>
              <a:rPr sz="2200" spc="1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they </a:t>
            </a:r>
            <a:r>
              <a:rPr sz="2200" dirty="0">
                <a:latin typeface="Times New Roman"/>
                <a:cs typeface="Times New Roman"/>
              </a:rPr>
              <a:t>penetrate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skin</a:t>
            </a:r>
            <a:r>
              <a:rPr sz="2200" spc="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&amp;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enter</a:t>
            </a:r>
            <a:r>
              <a:rPr sz="2200" spc="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subcutaneous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tissue.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common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sites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entry </a:t>
            </a:r>
            <a:r>
              <a:rPr sz="2200" dirty="0">
                <a:latin typeface="Times New Roman"/>
                <a:cs typeface="Times New Roman"/>
              </a:rPr>
              <a:t>are</a:t>
            </a:r>
            <a:r>
              <a:rPr sz="2200" spc="3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3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skin</a:t>
            </a:r>
            <a:r>
              <a:rPr sz="2200" spc="3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between</a:t>
            </a:r>
            <a:r>
              <a:rPr sz="2200" spc="3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3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toes</a:t>
            </a:r>
            <a:r>
              <a:rPr sz="2200" spc="3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.</a:t>
            </a:r>
            <a:r>
              <a:rPr sz="2200" spc="3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Rarely</a:t>
            </a:r>
            <a:r>
              <a:rPr sz="2200" spc="3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infection</a:t>
            </a:r>
            <a:r>
              <a:rPr sz="2200" spc="3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may</a:t>
            </a:r>
            <a:r>
              <a:rPr sz="2200" spc="3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take</a:t>
            </a:r>
            <a:r>
              <a:rPr sz="2200" spc="3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place</a:t>
            </a:r>
            <a:r>
              <a:rPr sz="2200" spc="3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by</a:t>
            </a:r>
            <a:r>
              <a:rPr sz="2200" spc="3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31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oral </a:t>
            </a:r>
            <a:r>
              <a:rPr sz="2200" dirty="0">
                <a:latin typeface="Times New Roman"/>
                <a:cs typeface="Times New Roman"/>
              </a:rPr>
              <a:t>route,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filariform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larvae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being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carried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on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contaminated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vegetables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or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fruits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-41976"/>
            <a:ext cx="8994775" cy="693229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000" b="1" dirty="0">
                <a:latin typeface="Constantia"/>
                <a:cs typeface="Constantia"/>
              </a:rPr>
              <a:t>Phylum:</a:t>
            </a:r>
            <a:r>
              <a:rPr sz="2000" b="1" spc="-25" dirty="0">
                <a:latin typeface="Constantia"/>
                <a:cs typeface="Constantia"/>
              </a:rPr>
              <a:t> </a:t>
            </a:r>
            <a:r>
              <a:rPr sz="2000" b="1" spc="-10" dirty="0">
                <a:latin typeface="Constantia"/>
                <a:cs typeface="Constantia"/>
              </a:rPr>
              <a:t>Aschelminthes</a:t>
            </a:r>
            <a:r>
              <a:rPr sz="2000" b="1" spc="-100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or</a:t>
            </a:r>
            <a:r>
              <a:rPr sz="2000" b="1" spc="-80" dirty="0">
                <a:latin typeface="Constantia"/>
                <a:cs typeface="Constantia"/>
              </a:rPr>
              <a:t> </a:t>
            </a:r>
            <a:r>
              <a:rPr sz="2000" b="1" spc="-10" dirty="0">
                <a:latin typeface="Constantia"/>
                <a:cs typeface="Constantia"/>
              </a:rPr>
              <a:t>Nemathelminthes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b="1" dirty="0">
                <a:latin typeface="Constantia"/>
                <a:cs typeface="Constantia"/>
              </a:rPr>
              <a:t>Class:</a:t>
            </a:r>
            <a:r>
              <a:rPr sz="2000" b="1" spc="-10" dirty="0">
                <a:latin typeface="Constantia"/>
                <a:cs typeface="Constantia"/>
              </a:rPr>
              <a:t> Nematoda</a:t>
            </a:r>
            <a:r>
              <a:rPr sz="2000" b="1" spc="-80" dirty="0">
                <a:latin typeface="Constantia"/>
                <a:cs typeface="Constantia"/>
              </a:rPr>
              <a:t> </a:t>
            </a:r>
            <a:r>
              <a:rPr sz="2000" b="1" spc="-20" dirty="0">
                <a:latin typeface="Constantia"/>
                <a:cs typeface="Constantia"/>
              </a:rPr>
              <a:t>(roundworms,</a:t>
            </a:r>
            <a:r>
              <a:rPr sz="2000" b="1" spc="-55" dirty="0">
                <a:latin typeface="Constantia"/>
                <a:cs typeface="Constantia"/>
              </a:rPr>
              <a:t> </a:t>
            </a:r>
            <a:r>
              <a:rPr sz="2000" b="1" spc="-10" dirty="0">
                <a:latin typeface="Constantia"/>
                <a:cs typeface="Constantia"/>
              </a:rPr>
              <a:t>threadworms).</a:t>
            </a:r>
            <a:endParaRPr sz="2000">
              <a:latin typeface="Constantia"/>
              <a:cs typeface="Constantia"/>
            </a:endParaRPr>
          </a:p>
          <a:p>
            <a:pPr marL="285115" indent="-272415">
              <a:lnSpc>
                <a:spcPct val="100000"/>
              </a:lnSpc>
              <a:spcBef>
                <a:spcPts val="525"/>
              </a:spcBef>
              <a:buClr>
                <a:srgbClr val="0AD0D9"/>
              </a:buClr>
              <a:buSzPct val="93181"/>
              <a:buFont typeface="Segoe UI Symbol"/>
              <a:buChar char="⚫"/>
              <a:tabLst>
                <a:tab pos="285115" algn="l"/>
              </a:tabLst>
            </a:pPr>
            <a:r>
              <a:rPr sz="2200" b="1" dirty="0">
                <a:latin typeface="Constantia"/>
                <a:cs typeface="Constantia"/>
              </a:rPr>
              <a:t>1.Ascaris</a:t>
            </a:r>
            <a:r>
              <a:rPr sz="2200" b="1" spc="-95" dirty="0">
                <a:latin typeface="Constantia"/>
                <a:cs typeface="Constantia"/>
              </a:rPr>
              <a:t> </a:t>
            </a:r>
            <a:r>
              <a:rPr sz="2200" b="1" spc="-10" dirty="0">
                <a:latin typeface="Constantia"/>
                <a:cs typeface="Constantia"/>
              </a:rPr>
              <a:t>lumbricoides</a:t>
            </a:r>
            <a:r>
              <a:rPr sz="2200" b="1" spc="-50" dirty="0">
                <a:latin typeface="Constantia"/>
                <a:cs typeface="Constantia"/>
              </a:rPr>
              <a:t> </a:t>
            </a:r>
            <a:r>
              <a:rPr sz="2200" b="1" spc="-10" dirty="0">
                <a:latin typeface="Constantia"/>
                <a:cs typeface="Constantia"/>
              </a:rPr>
              <a:t>(Giant</a:t>
            </a:r>
            <a:r>
              <a:rPr sz="2200" b="1" spc="-100" dirty="0">
                <a:latin typeface="Constantia"/>
                <a:cs typeface="Constantia"/>
              </a:rPr>
              <a:t> </a:t>
            </a:r>
            <a:r>
              <a:rPr sz="2200" b="1" spc="-10" dirty="0">
                <a:latin typeface="Constantia"/>
                <a:cs typeface="Constantia"/>
              </a:rPr>
              <a:t>roundworms)</a:t>
            </a:r>
            <a:endParaRPr sz="2200">
              <a:latin typeface="Constantia"/>
              <a:cs typeface="Constantia"/>
            </a:endParaRPr>
          </a:p>
          <a:p>
            <a:pPr marL="285115" indent="-272415">
              <a:lnSpc>
                <a:spcPct val="100000"/>
              </a:lnSpc>
              <a:spcBef>
                <a:spcPts val="525"/>
              </a:spcBef>
              <a:buClr>
                <a:srgbClr val="0AD0D9"/>
              </a:buClr>
              <a:buSzPct val="93181"/>
              <a:buFont typeface="Segoe UI Symbol"/>
              <a:buChar char="⚫"/>
              <a:tabLst>
                <a:tab pos="285115" algn="l"/>
              </a:tabLst>
            </a:pPr>
            <a:r>
              <a:rPr sz="2200" b="1" spc="-10" dirty="0">
                <a:latin typeface="Constantia"/>
                <a:cs typeface="Constantia"/>
              </a:rPr>
              <a:t>2.Enterobes</a:t>
            </a:r>
            <a:r>
              <a:rPr sz="2200" b="1" spc="-120" dirty="0">
                <a:latin typeface="Constantia"/>
                <a:cs typeface="Constantia"/>
              </a:rPr>
              <a:t> </a:t>
            </a:r>
            <a:r>
              <a:rPr sz="2200" b="1" spc="-10" dirty="0">
                <a:latin typeface="Constantia"/>
                <a:cs typeface="Constantia"/>
              </a:rPr>
              <a:t>(pinworm)</a:t>
            </a:r>
            <a:endParaRPr sz="2200">
              <a:latin typeface="Constantia"/>
              <a:cs typeface="Constantia"/>
            </a:endParaRPr>
          </a:p>
          <a:p>
            <a:pPr marL="284480" indent="-271780">
              <a:lnSpc>
                <a:spcPct val="100000"/>
              </a:lnSpc>
              <a:spcBef>
                <a:spcPts val="530"/>
              </a:spcBef>
              <a:buClr>
                <a:srgbClr val="0AD0D9"/>
              </a:buClr>
              <a:buSzPct val="95454"/>
              <a:buFont typeface="Segoe UI Symbol"/>
              <a:buChar char="⚫"/>
              <a:tabLst>
                <a:tab pos="284480" algn="l"/>
              </a:tabLst>
            </a:pPr>
            <a:r>
              <a:rPr sz="2200" b="1" dirty="0">
                <a:latin typeface="Constantia"/>
                <a:cs typeface="Constantia"/>
              </a:rPr>
              <a:t>3.</a:t>
            </a:r>
            <a:r>
              <a:rPr sz="2200" b="1" spc="-50" dirty="0">
                <a:latin typeface="Constantia"/>
                <a:cs typeface="Constantia"/>
              </a:rPr>
              <a:t> </a:t>
            </a:r>
            <a:r>
              <a:rPr sz="2200" b="1" spc="-20" dirty="0">
                <a:latin typeface="Constantia"/>
                <a:cs typeface="Constantia"/>
              </a:rPr>
              <a:t>Trichuris</a:t>
            </a:r>
            <a:r>
              <a:rPr sz="2200" b="1" spc="-75" dirty="0">
                <a:latin typeface="Constantia"/>
                <a:cs typeface="Constantia"/>
              </a:rPr>
              <a:t> </a:t>
            </a:r>
            <a:r>
              <a:rPr sz="2200" b="1" spc="-10" dirty="0">
                <a:latin typeface="Constantia"/>
                <a:cs typeface="Constantia"/>
              </a:rPr>
              <a:t>trichiura</a:t>
            </a:r>
            <a:r>
              <a:rPr sz="2200" b="1" spc="-45" dirty="0">
                <a:latin typeface="Constantia"/>
                <a:cs typeface="Constantia"/>
              </a:rPr>
              <a:t> </a:t>
            </a:r>
            <a:r>
              <a:rPr sz="2200" b="1" spc="-20" dirty="0">
                <a:latin typeface="Constantia"/>
                <a:cs typeface="Constantia"/>
              </a:rPr>
              <a:t>(Whip</a:t>
            </a:r>
            <a:r>
              <a:rPr sz="2200" b="1" spc="-95" dirty="0">
                <a:latin typeface="Constantia"/>
                <a:cs typeface="Constantia"/>
              </a:rPr>
              <a:t> </a:t>
            </a:r>
            <a:r>
              <a:rPr sz="2200" b="1" spc="-10" dirty="0">
                <a:latin typeface="Constantia"/>
                <a:cs typeface="Constantia"/>
              </a:rPr>
              <a:t>worm)</a:t>
            </a:r>
            <a:endParaRPr sz="2200">
              <a:latin typeface="Constantia"/>
              <a:cs typeface="Constantia"/>
            </a:endParaRPr>
          </a:p>
          <a:p>
            <a:pPr marL="285115" indent="-272415">
              <a:lnSpc>
                <a:spcPct val="100000"/>
              </a:lnSpc>
              <a:spcBef>
                <a:spcPts val="530"/>
              </a:spcBef>
              <a:buClr>
                <a:srgbClr val="0AD0D9"/>
              </a:buClr>
              <a:buSzPct val="93181"/>
              <a:buFont typeface="Segoe UI Symbol"/>
              <a:buChar char="⚫"/>
              <a:tabLst>
                <a:tab pos="285115" algn="l"/>
              </a:tabLst>
            </a:pPr>
            <a:r>
              <a:rPr sz="2200" b="1" spc="-20" dirty="0">
                <a:latin typeface="Constantia"/>
                <a:cs typeface="Constantia"/>
              </a:rPr>
              <a:t>4.Anchylostoma</a:t>
            </a:r>
            <a:r>
              <a:rPr sz="2200" b="1" spc="-50" dirty="0">
                <a:latin typeface="Constantia"/>
                <a:cs typeface="Constantia"/>
              </a:rPr>
              <a:t> </a:t>
            </a:r>
            <a:r>
              <a:rPr sz="2200" b="1" spc="-10" dirty="0">
                <a:latin typeface="Constantia"/>
                <a:cs typeface="Constantia"/>
              </a:rPr>
              <a:t>(Hook</a:t>
            </a:r>
            <a:r>
              <a:rPr sz="2200" b="1" spc="-90" dirty="0">
                <a:latin typeface="Constantia"/>
                <a:cs typeface="Constantia"/>
              </a:rPr>
              <a:t> </a:t>
            </a:r>
            <a:r>
              <a:rPr sz="2200" b="1" spc="-10" dirty="0">
                <a:latin typeface="Constantia"/>
                <a:cs typeface="Constantia"/>
              </a:rPr>
              <a:t>worm)</a:t>
            </a:r>
            <a:endParaRPr sz="2200">
              <a:latin typeface="Constantia"/>
              <a:cs typeface="Constantia"/>
            </a:endParaRPr>
          </a:p>
          <a:p>
            <a:pPr marL="285115" indent="-272415">
              <a:lnSpc>
                <a:spcPct val="100000"/>
              </a:lnSpc>
              <a:spcBef>
                <a:spcPts val="525"/>
              </a:spcBef>
              <a:buClr>
                <a:srgbClr val="0AD0D9"/>
              </a:buClr>
              <a:buSzPct val="93181"/>
              <a:buFont typeface="Segoe UI Symbol"/>
              <a:buChar char="⚫"/>
              <a:tabLst>
                <a:tab pos="285115" algn="l"/>
              </a:tabLst>
            </a:pPr>
            <a:r>
              <a:rPr sz="2200" b="1" spc="-25" dirty="0">
                <a:latin typeface="Constantia"/>
                <a:cs typeface="Constantia"/>
              </a:rPr>
              <a:t>5.Necator</a:t>
            </a:r>
            <a:r>
              <a:rPr sz="2200" b="1" spc="-120" dirty="0">
                <a:latin typeface="Constantia"/>
                <a:cs typeface="Constantia"/>
              </a:rPr>
              <a:t> </a:t>
            </a:r>
            <a:r>
              <a:rPr sz="2200" b="1" dirty="0">
                <a:latin typeface="Constantia"/>
                <a:cs typeface="Constantia"/>
              </a:rPr>
              <a:t>americanus</a:t>
            </a:r>
            <a:r>
              <a:rPr sz="2200" b="1" spc="-125" dirty="0">
                <a:latin typeface="Constantia"/>
                <a:cs typeface="Constantia"/>
              </a:rPr>
              <a:t> </a:t>
            </a:r>
            <a:r>
              <a:rPr sz="2200" b="1" spc="-10" dirty="0">
                <a:latin typeface="Constantia"/>
                <a:cs typeface="Constantia"/>
              </a:rPr>
              <a:t>Associated</a:t>
            </a:r>
            <a:r>
              <a:rPr sz="2200" b="1" spc="-85" dirty="0">
                <a:latin typeface="Constantia"/>
                <a:cs typeface="Constantia"/>
              </a:rPr>
              <a:t> </a:t>
            </a:r>
            <a:r>
              <a:rPr sz="2200" b="1" dirty="0">
                <a:latin typeface="Constantia"/>
                <a:cs typeface="Constantia"/>
              </a:rPr>
              <a:t>with</a:t>
            </a:r>
            <a:r>
              <a:rPr sz="2200" b="1" spc="-80" dirty="0">
                <a:latin typeface="Constantia"/>
                <a:cs typeface="Constantia"/>
              </a:rPr>
              <a:t> </a:t>
            </a:r>
            <a:r>
              <a:rPr sz="2200" b="1" dirty="0">
                <a:latin typeface="Constantia"/>
                <a:cs typeface="Constantia"/>
              </a:rPr>
              <a:t>Nocturnal</a:t>
            </a:r>
            <a:r>
              <a:rPr sz="2200" b="1" spc="-10" dirty="0">
                <a:latin typeface="Constantia"/>
                <a:cs typeface="Constantia"/>
              </a:rPr>
              <a:t> Pruritus</a:t>
            </a:r>
            <a:r>
              <a:rPr sz="2200" spc="-10" dirty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 marL="12700" marR="5715" algn="just">
              <a:lnSpc>
                <a:spcPct val="100000"/>
              </a:lnSpc>
              <a:spcBef>
                <a:spcPts val="530"/>
              </a:spcBef>
            </a:pPr>
            <a:r>
              <a:rPr sz="2200" dirty="0">
                <a:latin typeface="Constantia"/>
                <a:cs typeface="Constantia"/>
              </a:rPr>
              <a:t>The</a:t>
            </a:r>
            <a:r>
              <a:rPr sz="2200" spc="114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nematodes</a:t>
            </a:r>
            <a:r>
              <a:rPr sz="2200" spc="12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are</a:t>
            </a:r>
            <a:r>
              <a:rPr sz="2200" spc="114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elongated,</a:t>
            </a:r>
            <a:r>
              <a:rPr sz="2200" spc="15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non</a:t>
            </a:r>
            <a:r>
              <a:rPr sz="2200" spc="14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segmented</a:t>
            </a:r>
            <a:r>
              <a:rPr sz="2200" spc="17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worms</a:t>
            </a:r>
            <a:r>
              <a:rPr sz="2200" spc="12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that</a:t>
            </a:r>
            <a:r>
              <a:rPr sz="2200" spc="12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are</a:t>
            </a:r>
            <a:r>
              <a:rPr sz="2200" spc="114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tapered</a:t>
            </a:r>
            <a:r>
              <a:rPr sz="2200" spc="170" dirty="0">
                <a:latin typeface="Constantia"/>
                <a:cs typeface="Constantia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at </a:t>
            </a:r>
            <a:r>
              <a:rPr sz="2200" dirty="0">
                <a:latin typeface="Constantia"/>
                <a:cs typeface="Constantia"/>
              </a:rPr>
              <a:t>both</a:t>
            </a:r>
            <a:r>
              <a:rPr sz="2200" spc="315" dirty="0">
                <a:latin typeface="Constantia"/>
                <a:cs typeface="Constantia"/>
              </a:rPr>
              <a:t>  </a:t>
            </a:r>
            <a:r>
              <a:rPr sz="2200" dirty="0">
                <a:latin typeface="Constantia"/>
                <a:cs typeface="Constantia"/>
              </a:rPr>
              <a:t>ends</a:t>
            </a:r>
            <a:r>
              <a:rPr sz="2200" spc="325" dirty="0">
                <a:latin typeface="Constantia"/>
                <a:cs typeface="Constantia"/>
              </a:rPr>
              <a:t>  </a:t>
            </a:r>
            <a:r>
              <a:rPr sz="2200" dirty="0">
                <a:latin typeface="Constantia"/>
                <a:cs typeface="Constantia"/>
              </a:rPr>
              <a:t>All</a:t>
            </a:r>
            <a:r>
              <a:rPr sz="2200" spc="325" dirty="0">
                <a:latin typeface="Constantia"/>
                <a:cs typeface="Constantia"/>
              </a:rPr>
              <a:t>  </a:t>
            </a:r>
            <a:r>
              <a:rPr sz="2200" dirty="0">
                <a:latin typeface="Constantia"/>
                <a:cs typeface="Constantia"/>
              </a:rPr>
              <a:t>are</a:t>
            </a:r>
            <a:r>
              <a:rPr sz="2200" spc="310" dirty="0">
                <a:latin typeface="Constantia"/>
                <a:cs typeface="Constantia"/>
              </a:rPr>
              <a:t>  </a:t>
            </a:r>
            <a:r>
              <a:rPr sz="2200" dirty="0">
                <a:latin typeface="Constantia"/>
                <a:cs typeface="Constantia"/>
              </a:rPr>
              <a:t>dioecious</a:t>
            </a:r>
            <a:r>
              <a:rPr sz="2200" spc="305" dirty="0">
                <a:latin typeface="Constantia"/>
                <a:cs typeface="Constantia"/>
              </a:rPr>
              <a:t>  </a:t>
            </a:r>
            <a:r>
              <a:rPr sz="2200" dirty="0">
                <a:latin typeface="Constantia"/>
                <a:cs typeface="Constantia"/>
              </a:rPr>
              <a:t>(bisexual).</a:t>
            </a:r>
            <a:r>
              <a:rPr sz="2200" spc="330" dirty="0">
                <a:latin typeface="Constantia"/>
                <a:cs typeface="Constantia"/>
              </a:rPr>
              <a:t>  </a:t>
            </a:r>
            <a:r>
              <a:rPr sz="2200" dirty="0">
                <a:latin typeface="Constantia"/>
                <a:cs typeface="Constantia"/>
              </a:rPr>
              <a:t>Unlike</a:t>
            </a:r>
            <a:r>
              <a:rPr sz="2200" spc="310" dirty="0">
                <a:latin typeface="Constantia"/>
                <a:cs typeface="Constantia"/>
              </a:rPr>
              <a:t>  </a:t>
            </a:r>
            <a:r>
              <a:rPr sz="2200" dirty="0">
                <a:latin typeface="Constantia"/>
                <a:cs typeface="Constantia"/>
              </a:rPr>
              <a:t>other</a:t>
            </a:r>
            <a:r>
              <a:rPr sz="2200" spc="285" dirty="0">
                <a:latin typeface="Constantia"/>
                <a:cs typeface="Constantia"/>
              </a:rPr>
              <a:t>  </a:t>
            </a:r>
            <a:r>
              <a:rPr sz="2200" spc="-10" dirty="0">
                <a:latin typeface="Constantia"/>
                <a:cs typeface="Constantia"/>
              </a:rPr>
              <a:t>helminthes, </a:t>
            </a:r>
            <a:r>
              <a:rPr sz="2200" dirty="0">
                <a:latin typeface="Constantia"/>
                <a:cs typeface="Constantia"/>
              </a:rPr>
              <a:t>nematodes</a:t>
            </a:r>
            <a:r>
              <a:rPr sz="2200" spc="25" dirty="0">
                <a:latin typeface="Constantia"/>
                <a:cs typeface="Constantia"/>
              </a:rPr>
              <a:t>  </a:t>
            </a:r>
            <a:r>
              <a:rPr sz="2200" dirty="0">
                <a:latin typeface="Constantia"/>
                <a:cs typeface="Constantia"/>
              </a:rPr>
              <a:t>have</a:t>
            </a:r>
            <a:r>
              <a:rPr sz="2200" spc="30" dirty="0">
                <a:latin typeface="Constantia"/>
                <a:cs typeface="Constantia"/>
              </a:rPr>
              <a:t>  </a:t>
            </a:r>
            <a:r>
              <a:rPr sz="2200" dirty="0">
                <a:latin typeface="Constantia"/>
                <a:cs typeface="Constantia"/>
              </a:rPr>
              <a:t>a</a:t>
            </a:r>
            <a:r>
              <a:rPr sz="2200" spc="30" dirty="0">
                <a:latin typeface="Constantia"/>
                <a:cs typeface="Constantia"/>
              </a:rPr>
              <a:t>  </a:t>
            </a:r>
            <a:r>
              <a:rPr sz="2200" dirty="0">
                <a:latin typeface="Constantia"/>
                <a:cs typeface="Constantia"/>
              </a:rPr>
              <a:t>complete</a:t>
            </a:r>
            <a:r>
              <a:rPr sz="2200" spc="30" dirty="0">
                <a:latin typeface="Constantia"/>
                <a:cs typeface="Constantia"/>
              </a:rPr>
              <a:t>  </a:t>
            </a:r>
            <a:r>
              <a:rPr sz="2200" dirty="0">
                <a:latin typeface="Constantia"/>
                <a:cs typeface="Constantia"/>
              </a:rPr>
              <a:t>digestive</a:t>
            </a:r>
            <a:r>
              <a:rPr sz="2200" spc="30" dirty="0">
                <a:latin typeface="Constantia"/>
                <a:cs typeface="Constantia"/>
              </a:rPr>
              <a:t>  </a:t>
            </a:r>
            <a:r>
              <a:rPr sz="2200" dirty="0">
                <a:latin typeface="Constantia"/>
                <a:cs typeface="Constantia"/>
              </a:rPr>
              <a:t>system,</a:t>
            </a:r>
            <a:r>
              <a:rPr sz="2200" spc="55" dirty="0">
                <a:latin typeface="Constantia"/>
                <a:cs typeface="Constantia"/>
              </a:rPr>
              <a:t>  </a:t>
            </a:r>
            <a:r>
              <a:rPr sz="2200" dirty="0">
                <a:latin typeface="Constantia"/>
                <a:cs typeface="Constantia"/>
              </a:rPr>
              <a:t>including</a:t>
            </a:r>
            <a:r>
              <a:rPr sz="2200" spc="50" dirty="0">
                <a:latin typeface="Constantia"/>
                <a:cs typeface="Constantia"/>
              </a:rPr>
              <a:t>  </a:t>
            </a:r>
            <a:r>
              <a:rPr sz="2200" dirty="0">
                <a:latin typeface="Constantia"/>
                <a:cs typeface="Constantia"/>
              </a:rPr>
              <a:t>a</a:t>
            </a:r>
            <a:r>
              <a:rPr sz="2200" spc="25" dirty="0">
                <a:latin typeface="Constantia"/>
                <a:cs typeface="Constantia"/>
              </a:rPr>
              <a:t>  </a:t>
            </a:r>
            <a:r>
              <a:rPr sz="2200" dirty="0">
                <a:latin typeface="Constantia"/>
                <a:cs typeface="Constantia"/>
              </a:rPr>
              <a:t>mouth,</a:t>
            </a:r>
            <a:r>
              <a:rPr sz="2200" spc="50" dirty="0">
                <a:latin typeface="Constantia"/>
                <a:cs typeface="Constantia"/>
              </a:rPr>
              <a:t>  </a:t>
            </a:r>
            <a:r>
              <a:rPr sz="2200" spc="-25" dirty="0">
                <a:latin typeface="Constantia"/>
                <a:cs typeface="Constantia"/>
              </a:rPr>
              <a:t>an </a:t>
            </a:r>
            <a:r>
              <a:rPr sz="2200" dirty="0">
                <a:latin typeface="Constantia"/>
                <a:cs typeface="Constantia"/>
              </a:rPr>
              <a:t>intestine</a:t>
            </a:r>
            <a:r>
              <a:rPr sz="2200" spc="24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that</a:t>
            </a:r>
            <a:r>
              <a:rPr sz="2200" spc="26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spans</a:t>
            </a:r>
            <a:r>
              <a:rPr sz="2200" spc="26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most</a:t>
            </a:r>
            <a:r>
              <a:rPr sz="2200" spc="26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of</a:t>
            </a:r>
            <a:r>
              <a:rPr sz="2200" spc="34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the</a:t>
            </a:r>
            <a:r>
              <a:rPr sz="2200" spc="25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body</a:t>
            </a:r>
            <a:r>
              <a:rPr sz="2200" spc="254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length,</a:t>
            </a:r>
            <a:r>
              <a:rPr sz="2200" spc="29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and</a:t>
            </a:r>
            <a:r>
              <a:rPr sz="2200" spc="29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an</a:t>
            </a:r>
            <a:r>
              <a:rPr sz="2200" spc="26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anus.</a:t>
            </a:r>
            <a:r>
              <a:rPr sz="2200" spc="29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The</a:t>
            </a:r>
            <a:r>
              <a:rPr sz="2200" spc="254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body</a:t>
            </a:r>
            <a:r>
              <a:rPr sz="2200" spc="260" dirty="0">
                <a:latin typeface="Constantia"/>
                <a:cs typeface="Constantia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is </a:t>
            </a:r>
            <a:r>
              <a:rPr sz="2200" dirty="0">
                <a:latin typeface="Constantia"/>
                <a:cs typeface="Constantia"/>
              </a:rPr>
              <a:t>protected</a:t>
            </a:r>
            <a:r>
              <a:rPr sz="2200" spc="35" dirty="0">
                <a:latin typeface="Constantia"/>
                <a:cs typeface="Constantia"/>
              </a:rPr>
              <a:t>  </a:t>
            </a:r>
            <a:r>
              <a:rPr sz="2200" dirty="0">
                <a:latin typeface="Constantia"/>
                <a:cs typeface="Constantia"/>
              </a:rPr>
              <a:t>by</a:t>
            </a:r>
            <a:r>
              <a:rPr sz="2200" spc="10" dirty="0">
                <a:latin typeface="Constantia"/>
                <a:cs typeface="Constantia"/>
              </a:rPr>
              <a:t>  </a:t>
            </a:r>
            <a:r>
              <a:rPr sz="2200" dirty="0">
                <a:latin typeface="Constantia"/>
                <a:cs typeface="Constantia"/>
              </a:rPr>
              <a:t>a</a:t>
            </a:r>
            <a:r>
              <a:rPr sz="2200" spc="10" dirty="0">
                <a:latin typeface="Constantia"/>
                <a:cs typeface="Constantia"/>
              </a:rPr>
              <a:t>  </a:t>
            </a:r>
            <a:r>
              <a:rPr sz="2200" dirty="0">
                <a:latin typeface="Constantia"/>
                <a:cs typeface="Constantia"/>
              </a:rPr>
              <a:t>tough,</a:t>
            </a:r>
            <a:r>
              <a:rPr sz="2200" spc="35" dirty="0">
                <a:latin typeface="Constantia"/>
                <a:cs typeface="Constantia"/>
              </a:rPr>
              <a:t>  </a:t>
            </a:r>
            <a:r>
              <a:rPr sz="2200" dirty="0">
                <a:latin typeface="Constantia"/>
                <a:cs typeface="Constantia"/>
              </a:rPr>
              <a:t>non</a:t>
            </a:r>
            <a:r>
              <a:rPr sz="2200" spc="20" dirty="0">
                <a:latin typeface="Constantia"/>
                <a:cs typeface="Constantia"/>
              </a:rPr>
              <a:t>  </a:t>
            </a:r>
            <a:r>
              <a:rPr sz="2200" dirty="0">
                <a:latin typeface="Constantia"/>
                <a:cs typeface="Constantia"/>
              </a:rPr>
              <a:t>cellular</a:t>
            </a:r>
            <a:r>
              <a:rPr sz="2200" spc="54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cuticle.</a:t>
            </a:r>
            <a:r>
              <a:rPr sz="2200" spc="35" dirty="0">
                <a:latin typeface="Constantia"/>
                <a:cs typeface="Constantia"/>
              </a:rPr>
              <a:t>  </a:t>
            </a:r>
            <a:r>
              <a:rPr sz="2200" dirty="0">
                <a:latin typeface="Constantia"/>
                <a:cs typeface="Constantia"/>
              </a:rPr>
              <a:t>Nematodes</a:t>
            </a:r>
            <a:r>
              <a:rPr sz="2200" spc="15" dirty="0">
                <a:latin typeface="Constantia"/>
                <a:cs typeface="Constantia"/>
              </a:rPr>
              <a:t>  </a:t>
            </a:r>
            <a:r>
              <a:rPr sz="2200" dirty="0">
                <a:latin typeface="Constantia"/>
                <a:cs typeface="Constantia"/>
              </a:rPr>
              <a:t>have</a:t>
            </a:r>
            <a:r>
              <a:rPr sz="2200" spc="10" dirty="0">
                <a:latin typeface="Constantia"/>
                <a:cs typeface="Constantia"/>
              </a:rPr>
              <a:t>  </a:t>
            </a:r>
            <a:r>
              <a:rPr sz="2200" spc="-10" dirty="0">
                <a:latin typeface="Constantia"/>
                <a:cs typeface="Constantia"/>
              </a:rPr>
              <a:t>separate, distinctive</a:t>
            </a:r>
            <a:r>
              <a:rPr sz="2200" spc="-7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sexes.</a:t>
            </a:r>
            <a:r>
              <a:rPr sz="2200" spc="-3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The</a:t>
            </a:r>
            <a:r>
              <a:rPr sz="2200" spc="-7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worm</a:t>
            </a:r>
            <a:r>
              <a:rPr sz="2200" spc="-6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can</a:t>
            </a:r>
            <a:r>
              <a:rPr sz="2200" spc="-7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invade</a:t>
            </a:r>
            <a:r>
              <a:rPr sz="2200" spc="-8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any</a:t>
            </a:r>
            <a:r>
              <a:rPr sz="2200" spc="-7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part</a:t>
            </a:r>
            <a:r>
              <a:rPr sz="2200" spc="-7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of</a:t>
            </a:r>
            <a:r>
              <a:rPr sz="2200" spc="1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the</a:t>
            </a:r>
            <a:r>
              <a:rPr sz="2200" spc="-7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body;</a:t>
            </a:r>
            <a:r>
              <a:rPr sz="2200" spc="-30" dirty="0">
                <a:latin typeface="Constantia"/>
                <a:cs typeface="Constantia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liver,</a:t>
            </a:r>
            <a:r>
              <a:rPr sz="2200" spc="-3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kidneys, intestines,</a:t>
            </a:r>
            <a:r>
              <a:rPr sz="2200" spc="-12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subcutaneous</a:t>
            </a:r>
            <a:r>
              <a:rPr sz="2200" spc="-9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tissue,</a:t>
            </a:r>
            <a:r>
              <a:rPr sz="2200" spc="-9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or</a:t>
            </a:r>
            <a:r>
              <a:rPr sz="2200" spc="-13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eyes.</a:t>
            </a:r>
            <a:r>
              <a:rPr sz="2200" spc="-40" dirty="0">
                <a:latin typeface="Constantia"/>
                <a:cs typeface="Constantia"/>
              </a:rPr>
              <a:t> </a:t>
            </a:r>
            <a:r>
              <a:rPr sz="2200" b="1" spc="-25" dirty="0">
                <a:latin typeface="Constantia"/>
                <a:cs typeface="Constantia"/>
              </a:rPr>
              <a:t>Humans</a:t>
            </a:r>
            <a:r>
              <a:rPr sz="2200" b="1" spc="-105" dirty="0">
                <a:latin typeface="Constantia"/>
                <a:cs typeface="Constantia"/>
              </a:rPr>
              <a:t> </a:t>
            </a:r>
            <a:r>
              <a:rPr sz="2200" b="1" dirty="0">
                <a:latin typeface="Constantia"/>
                <a:cs typeface="Constantia"/>
              </a:rPr>
              <a:t>are</a:t>
            </a:r>
            <a:r>
              <a:rPr sz="2200" b="1" spc="-85" dirty="0">
                <a:latin typeface="Constantia"/>
                <a:cs typeface="Constantia"/>
              </a:rPr>
              <a:t> </a:t>
            </a:r>
            <a:r>
              <a:rPr sz="2200" b="1" dirty="0">
                <a:latin typeface="Constantia"/>
                <a:cs typeface="Constantia"/>
              </a:rPr>
              <a:t>the</a:t>
            </a:r>
            <a:r>
              <a:rPr sz="2200" b="1" spc="-110" dirty="0">
                <a:latin typeface="Constantia"/>
                <a:cs typeface="Constantia"/>
              </a:rPr>
              <a:t> </a:t>
            </a:r>
            <a:r>
              <a:rPr sz="2200" b="1" dirty="0">
                <a:latin typeface="Constantia"/>
                <a:cs typeface="Constantia"/>
              </a:rPr>
              <a:t>sole</a:t>
            </a:r>
            <a:r>
              <a:rPr sz="2200" b="1" spc="-90" dirty="0">
                <a:latin typeface="Constantia"/>
                <a:cs typeface="Constantia"/>
              </a:rPr>
              <a:t> </a:t>
            </a:r>
            <a:r>
              <a:rPr sz="2200" b="1" spc="-20" dirty="0">
                <a:latin typeface="Constantia"/>
                <a:cs typeface="Constantia"/>
              </a:rPr>
              <a:t>host</a:t>
            </a:r>
            <a:endParaRPr sz="2200">
              <a:latin typeface="Constantia"/>
              <a:cs typeface="Constantia"/>
            </a:endParaRPr>
          </a:p>
          <a:p>
            <a:pPr marL="285115" marR="5080" indent="-273050" algn="just">
              <a:lnSpc>
                <a:spcPct val="100000"/>
              </a:lnSpc>
              <a:spcBef>
                <a:spcPts val="530"/>
              </a:spcBef>
              <a:buClr>
                <a:srgbClr val="0AD0D9"/>
              </a:buClr>
              <a:buSzPct val="93181"/>
              <a:buFont typeface="Segoe UI Symbol"/>
              <a:buChar char="⚫"/>
              <a:tabLst>
                <a:tab pos="285115" algn="l"/>
              </a:tabLst>
            </a:pP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The</a:t>
            </a:r>
            <a:r>
              <a:rPr sz="2200" spc="270" dirty="0">
                <a:solidFill>
                  <a:srgbClr val="FF0000"/>
                </a:solidFill>
                <a:latin typeface="Constantia"/>
                <a:cs typeface="Constantia"/>
              </a:rPr>
              <a:t> 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mode</a:t>
            </a:r>
            <a:r>
              <a:rPr sz="2200" spc="260" dirty="0">
                <a:solidFill>
                  <a:srgbClr val="FF0000"/>
                </a:solidFill>
                <a:latin typeface="Constantia"/>
                <a:cs typeface="Constantia"/>
              </a:rPr>
              <a:t> 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of</a:t>
            </a:r>
            <a:r>
              <a:rPr sz="2200" spc="315" dirty="0">
                <a:solidFill>
                  <a:srgbClr val="FF0000"/>
                </a:solidFill>
                <a:latin typeface="Constantia"/>
                <a:cs typeface="Constantia"/>
              </a:rPr>
              <a:t> 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transmission</a:t>
            </a:r>
            <a:r>
              <a:rPr sz="2200" spc="275" dirty="0">
                <a:solidFill>
                  <a:srgbClr val="FF0000"/>
                </a:solidFill>
                <a:latin typeface="Constantia"/>
                <a:cs typeface="Constantia"/>
              </a:rPr>
              <a:t> 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of</a:t>
            </a:r>
            <a:r>
              <a:rPr sz="2200" spc="305" dirty="0">
                <a:solidFill>
                  <a:srgbClr val="FF0000"/>
                </a:solidFill>
                <a:latin typeface="Constantia"/>
                <a:cs typeface="Constantia"/>
              </a:rPr>
              <a:t> 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All</a:t>
            </a:r>
            <a:r>
              <a:rPr sz="2200" spc="290" dirty="0">
                <a:solidFill>
                  <a:srgbClr val="FF0000"/>
                </a:solidFill>
                <a:latin typeface="Constantia"/>
                <a:cs typeface="Constantia"/>
              </a:rPr>
              <a:t> 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types</a:t>
            </a:r>
            <a:r>
              <a:rPr sz="2200" spc="265" dirty="0">
                <a:solidFill>
                  <a:srgbClr val="FF0000"/>
                </a:solidFill>
                <a:latin typeface="Constantia"/>
                <a:cs typeface="Constantia"/>
              </a:rPr>
              <a:t> 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of</a:t>
            </a:r>
            <a:r>
              <a:rPr sz="2200" spc="315" dirty="0">
                <a:solidFill>
                  <a:srgbClr val="FF0000"/>
                </a:solidFill>
                <a:latin typeface="Constantia"/>
                <a:cs typeface="Constantia"/>
              </a:rPr>
              <a:t>  </a:t>
            </a:r>
            <a:r>
              <a:rPr sz="2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Nematodes</a:t>
            </a:r>
            <a:r>
              <a:rPr sz="2200" b="1" u="heavy" spc="2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  </a:t>
            </a:r>
            <a:r>
              <a:rPr sz="2200" b="1" spc="-10" dirty="0">
                <a:solidFill>
                  <a:srgbClr val="FF0000"/>
                </a:solidFill>
                <a:latin typeface="Constantia"/>
                <a:cs typeface="Constantia"/>
              </a:rPr>
              <a:t>except </a:t>
            </a:r>
            <a:r>
              <a:rPr sz="2200" b="1" dirty="0">
                <a:solidFill>
                  <a:srgbClr val="FF0000"/>
                </a:solidFill>
                <a:latin typeface="Constantia"/>
                <a:cs typeface="Constantia"/>
              </a:rPr>
              <a:t>Anchylostoma</a:t>
            </a:r>
            <a:r>
              <a:rPr sz="2200" b="1" spc="18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onstantia"/>
                <a:cs typeface="Constantia"/>
              </a:rPr>
              <a:t>by</a:t>
            </a:r>
            <a:r>
              <a:rPr sz="2200" b="1" spc="19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ingestion</a:t>
            </a:r>
            <a:r>
              <a:rPr sz="2200" spc="17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of</a:t>
            </a:r>
            <a:r>
              <a:rPr sz="2200" spc="25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contaminated</a:t>
            </a:r>
            <a:r>
              <a:rPr sz="2200" spc="2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soil,</a:t>
            </a:r>
            <a:r>
              <a:rPr sz="2200" spc="2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food</a:t>
            </a:r>
            <a:r>
              <a:rPr sz="2200" spc="2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&amp;</a:t>
            </a:r>
            <a:r>
              <a:rPr sz="2200" spc="19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water</a:t>
            </a:r>
            <a:r>
              <a:rPr sz="2200" spc="14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while </a:t>
            </a:r>
            <a:r>
              <a:rPr sz="2200" b="1" spc="-20" dirty="0">
                <a:solidFill>
                  <a:srgbClr val="FF0000"/>
                </a:solidFill>
                <a:latin typeface="Constantia"/>
                <a:cs typeface="Constantia"/>
              </a:rPr>
              <a:t>Anchylostoma</a:t>
            </a:r>
            <a:r>
              <a:rPr sz="2200" b="1" spc="-7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onstantia"/>
                <a:cs typeface="Constantia"/>
              </a:rPr>
              <a:t>by</a:t>
            </a:r>
            <a:r>
              <a:rPr sz="2200" b="1" spc="-7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skin</a:t>
            </a:r>
            <a:r>
              <a:rPr sz="2200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penetration</a:t>
            </a:r>
            <a:endParaRPr sz="2200">
              <a:latin typeface="Constantia"/>
              <a:cs typeface="Constantia"/>
            </a:endParaRPr>
          </a:p>
          <a:p>
            <a:pPr marL="285115" marR="5715" indent="-273050" algn="just">
              <a:lnSpc>
                <a:spcPct val="100000"/>
              </a:lnSpc>
              <a:spcBef>
                <a:spcPts val="530"/>
              </a:spcBef>
              <a:buClr>
                <a:srgbClr val="0AD0D9"/>
              </a:buClr>
              <a:buSzPct val="93181"/>
              <a:buFont typeface="Segoe UI Symbol"/>
              <a:buChar char="⚫"/>
              <a:tabLst>
                <a:tab pos="285115" algn="l"/>
              </a:tabLst>
            </a:pP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The</a:t>
            </a:r>
            <a:r>
              <a:rPr sz="2200" spc="-7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20" dirty="0">
                <a:solidFill>
                  <a:srgbClr val="FF0000"/>
                </a:solidFill>
                <a:latin typeface="Constantia"/>
                <a:cs typeface="Constantia"/>
              </a:rPr>
              <a:t>infective</a:t>
            </a:r>
            <a:r>
              <a:rPr sz="2200" spc="-8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stages</a:t>
            </a:r>
            <a:r>
              <a:rPr sz="2200" spc="-8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and</a:t>
            </a:r>
            <a:r>
              <a:rPr sz="2200" spc="-3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diagnostic</a:t>
            </a:r>
            <a:r>
              <a:rPr sz="2200" spc="-7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stages</a:t>
            </a:r>
            <a:r>
              <a:rPr sz="2200" spc="-7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of</a:t>
            </a:r>
            <a:r>
              <a:rPr sz="2200" spc="2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All</a:t>
            </a:r>
            <a:r>
              <a:rPr sz="2200" spc="-4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types</a:t>
            </a:r>
            <a:r>
              <a:rPr sz="2200" spc="-7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of</a:t>
            </a:r>
            <a:r>
              <a:rPr sz="2200" spc="1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Nematodes</a:t>
            </a:r>
            <a:r>
              <a:rPr sz="2200" b="1" u="heavy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 </a:t>
            </a:r>
            <a:r>
              <a:rPr sz="2200" spc="-25" dirty="0">
                <a:solidFill>
                  <a:srgbClr val="FF0000"/>
                </a:solidFill>
                <a:latin typeface="Constantia"/>
                <a:cs typeface="Constantia"/>
              </a:rPr>
              <a:t>are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eggs</a:t>
            </a:r>
            <a:r>
              <a:rPr sz="2200" spc="-8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b="1" spc="-25" dirty="0">
                <a:solidFill>
                  <a:srgbClr val="FF0000"/>
                </a:solidFill>
                <a:latin typeface="Constantia"/>
                <a:cs typeface="Constantia"/>
              </a:rPr>
              <a:t>except</a:t>
            </a:r>
            <a:r>
              <a:rPr sz="2200" b="1" spc="-8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b="1" spc="-20" dirty="0">
                <a:solidFill>
                  <a:srgbClr val="FF0000"/>
                </a:solidFill>
                <a:latin typeface="Constantia"/>
                <a:cs typeface="Constantia"/>
              </a:rPr>
              <a:t>Anchylostoma</a:t>
            </a:r>
            <a:r>
              <a:rPr sz="2200" b="1" spc="-2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The</a:t>
            </a:r>
            <a:r>
              <a:rPr sz="2200" spc="-5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20" dirty="0">
                <a:solidFill>
                  <a:srgbClr val="FF0000"/>
                </a:solidFill>
                <a:latin typeface="Constantia"/>
                <a:cs typeface="Constantia"/>
              </a:rPr>
              <a:t>infective</a:t>
            </a:r>
            <a:r>
              <a:rPr sz="2200" spc="-12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stages</a:t>
            </a:r>
            <a:r>
              <a:rPr sz="2200" spc="-9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is</a:t>
            </a:r>
            <a:r>
              <a:rPr sz="2200" spc="-6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larvae</a:t>
            </a:r>
            <a:endParaRPr sz="2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403" y="-52628"/>
            <a:ext cx="89344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solidFill>
                  <a:srgbClr val="FF0000"/>
                </a:solidFill>
                <a:latin typeface="Arial"/>
                <a:cs typeface="Arial"/>
              </a:rPr>
              <a:t>Eggs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1767" y="1539239"/>
            <a:ext cx="1706880" cy="16002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64179" y="1495044"/>
            <a:ext cx="1825751" cy="17358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33843" y="0"/>
            <a:ext cx="2010155" cy="27432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540" y="350875"/>
            <a:ext cx="9125585" cy="2437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84805">
              <a:lnSpc>
                <a:spcPct val="150000"/>
              </a:lnSpc>
              <a:spcBef>
                <a:spcPts val="100"/>
              </a:spcBef>
            </a:pP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eggs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are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oval.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When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released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by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adult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worm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in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intestine,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egg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contains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unsegmented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ovum</a:t>
            </a:r>
            <a:endParaRPr sz="2000">
              <a:latin typeface="Arial MT"/>
              <a:cs typeface="Arial MT"/>
            </a:endParaRPr>
          </a:p>
          <a:p>
            <a:pPr marL="1145540" algn="ctr">
              <a:lnSpc>
                <a:spcPct val="100000"/>
              </a:lnSpc>
              <a:spcBef>
                <a:spcPts val="290"/>
              </a:spcBef>
            </a:pP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Eggs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15"/>
              </a:spcBef>
            </a:pPr>
            <a:endParaRPr sz="2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Filariform</a:t>
            </a:r>
            <a:r>
              <a:rPr sz="2000" b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larvae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4631" y="3189732"/>
            <a:ext cx="4619244" cy="366826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22947" y="3581400"/>
            <a:ext cx="2072640" cy="251764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557643" y="5942482"/>
            <a:ext cx="12490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adult</a:t>
            </a:r>
            <a:r>
              <a:rPr sz="18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worm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65887"/>
            <a:ext cx="10242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</a:rPr>
              <a:t>Life</a:t>
            </a:r>
            <a:r>
              <a:rPr sz="1800" spc="-5" dirty="0">
                <a:solidFill>
                  <a:srgbClr val="FF0000"/>
                </a:solidFill>
              </a:rPr>
              <a:t> </a:t>
            </a:r>
            <a:r>
              <a:rPr sz="1800" spc="-10" dirty="0">
                <a:solidFill>
                  <a:srgbClr val="FF0000"/>
                </a:solidFill>
              </a:rPr>
              <a:t>Cycle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78739" y="546252"/>
            <a:ext cx="8834755" cy="6244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600" dirty="0">
                <a:latin typeface="Times New Roman"/>
                <a:cs typeface="Times New Roman"/>
              </a:rPr>
              <a:t>Humans</a:t>
            </a:r>
            <a:r>
              <a:rPr sz="1600" spc="3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3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3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only</a:t>
            </a:r>
            <a:r>
              <a:rPr sz="1600" spc="3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natural</a:t>
            </a:r>
            <a:r>
              <a:rPr sz="1600" spc="3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host.</a:t>
            </a:r>
            <a:r>
              <a:rPr sz="1600" spc="3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Eggs</a:t>
            </a:r>
            <a:r>
              <a:rPr sz="1600" spc="3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freshly</a:t>
            </a:r>
            <a:r>
              <a:rPr sz="1600" spc="3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passed</a:t>
            </a:r>
            <a:r>
              <a:rPr sz="1600" spc="3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3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feces</a:t>
            </a:r>
            <a:r>
              <a:rPr sz="1600" spc="3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3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not</a:t>
            </a:r>
            <a:r>
              <a:rPr sz="1600" spc="3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infective</a:t>
            </a:r>
            <a:r>
              <a:rPr sz="1600" spc="3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3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humans.</a:t>
            </a:r>
            <a:r>
              <a:rPr sz="1600" spc="35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When </a:t>
            </a:r>
            <a:r>
              <a:rPr sz="1600" dirty="0">
                <a:latin typeface="Times New Roman"/>
                <a:cs typeface="Times New Roman"/>
              </a:rPr>
              <a:t>deposited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soil,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embryo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develops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inside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eggs.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about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days,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rhabditiform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larva,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hatches</a:t>
            </a:r>
            <a:r>
              <a:rPr sz="1600" spc="-25" dirty="0">
                <a:latin typeface="Times New Roman"/>
                <a:cs typeface="Times New Roman"/>
              </a:rPr>
              <a:t> out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egg.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feeds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bacteria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other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organic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matter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soil,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grows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size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moults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twice,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the </a:t>
            </a:r>
            <a:r>
              <a:rPr sz="1600" dirty="0">
                <a:latin typeface="Times New Roman"/>
                <a:cs typeface="Times New Roman"/>
              </a:rPr>
              <a:t>3rd</a:t>
            </a:r>
            <a:r>
              <a:rPr sz="1600" spc="1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1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5th</a:t>
            </a:r>
            <a:r>
              <a:rPr sz="1600" spc="1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days</a:t>
            </a:r>
            <a:r>
              <a:rPr sz="1600" spc="1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after</a:t>
            </a:r>
            <a:r>
              <a:rPr sz="1600" spc="1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hatching</a:t>
            </a:r>
            <a:r>
              <a:rPr sz="1600" spc="1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become</a:t>
            </a:r>
            <a:r>
              <a:rPr sz="1600" spc="1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third-</a:t>
            </a:r>
            <a:r>
              <a:rPr sz="1600" dirty="0">
                <a:latin typeface="Times New Roman"/>
                <a:cs typeface="Times New Roman"/>
              </a:rPr>
              <a:t>stage</a:t>
            </a:r>
            <a:r>
              <a:rPr sz="1600" spc="1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infective</a:t>
            </a:r>
            <a:r>
              <a:rPr sz="1600" spc="1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filariform</a:t>
            </a:r>
            <a:r>
              <a:rPr sz="1600" spc="1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larva,</a:t>
            </a:r>
            <a:r>
              <a:rPr sz="1600" spc="1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1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sharp</a:t>
            </a:r>
            <a:r>
              <a:rPr sz="1600" spc="1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pointed </a:t>
            </a:r>
            <a:r>
              <a:rPr sz="1600" dirty="0">
                <a:latin typeface="Times New Roman"/>
                <a:cs typeface="Times New Roman"/>
              </a:rPr>
              <a:t>tail.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filariform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larvae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non-</a:t>
            </a:r>
            <a:r>
              <a:rPr sz="1600" dirty="0">
                <a:latin typeface="Times New Roman"/>
                <a:cs typeface="Times New Roman"/>
              </a:rPr>
              <a:t>feeding.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They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live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soil,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grass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other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vegetation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about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5 </a:t>
            </a:r>
            <a:r>
              <a:rPr sz="1600" dirty="0">
                <a:latin typeface="Times New Roman"/>
                <a:cs typeface="Times New Roman"/>
              </a:rPr>
              <a:t>weeks,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waiting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their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hosts.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When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person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walks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barefooted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soil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containing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filariform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larvae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they </a:t>
            </a:r>
            <a:r>
              <a:rPr sz="1600" dirty="0">
                <a:latin typeface="Times New Roman"/>
                <a:cs typeface="Times New Roman"/>
              </a:rPr>
              <a:t>penetrate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skin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enter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subcutaneous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tissue.</a:t>
            </a:r>
            <a:endParaRPr sz="16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000"/>
              </a:lnSpc>
            </a:pP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subcutaneous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tissue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larvae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enter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venues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carried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circulation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right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heart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to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lungs.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 the lungs.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they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break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out of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capillaries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reach the alveoli,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where they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migrate up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the </a:t>
            </a:r>
            <a:r>
              <a:rPr sz="1600" dirty="0">
                <a:latin typeface="Times New Roman"/>
                <a:cs typeface="Times New Roman"/>
              </a:rPr>
              <a:t>respiratory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tract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epiglottis.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They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crawl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over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epiglottis to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pharynx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swallowed.</a:t>
            </a:r>
            <a:endParaRPr sz="16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960"/>
              </a:spcBef>
            </a:pPr>
            <a:r>
              <a:rPr sz="1600" dirty="0">
                <a:latin typeface="Times New Roman"/>
                <a:cs typeface="Times New Roman"/>
              </a:rPr>
              <a:t>During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migration or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reaching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jejunum,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they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moult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develop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temporary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buccal capsule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which</a:t>
            </a:r>
            <a:endParaRPr sz="16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000"/>
              </a:lnSpc>
              <a:spcBef>
                <a:spcPts val="5"/>
              </a:spcBef>
            </a:pPr>
            <a:r>
              <a:rPr sz="1600" dirty="0">
                <a:latin typeface="Times New Roman"/>
                <a:cs typeface="Times New Roman"/>
              </a:rPr>
              <a:t>they</a:t>
            </a:r>
            <a:r>
              <a:rPr sz="1600" spc="2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get</a:t>
            </a:r>
            <a:r>
              <a:rPr sz="1600" spc="2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attached</a:t>
            </a:r>
            <a:r>
              <a:rPr sz="1600" spc="2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2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gut</a:t>
            </a:r>
            <a:r>
              <a:rPr sz="1600" spc="2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mucosa.</a:t>
            </a:r>
            <a:r>
              <a:rPr sz="1600" spc="20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They</a:t>
            </a:r>
            <a:r>
              <a:rPr sz="1600" spc="2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feed</a:t>
            </a:r>
            <a:r>
              <a:rPr sz="1600" spc="2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</a:t>
            </a:r>
            <a:r>
              <a:rPr sz="1600" spc="2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2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size,</a:t>
            </a:r>
            <a:r>
              <a:rPr sz="1600" spc="2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undergo</a:t>
            </a:r>
            <a:r>
              <a:rPr sz="1600" spc="2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2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fourth</a:t>
            </a:r>
            <a:r>
              <a:rPr sz="1600" spc="2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final</a:t>
            </a:r>
            <a:r>
              <a:rPr sz="1600" spc="2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moulting, </a:t>
            </a:r>
            <a:r>
              <a:rPr sz="1600" dirty="0">
                <a:latin typeface="Times New Roman"/>
                <a:cs typeface="Times New Roman"/>
              </a:rPr>
              <a:t>develop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buccal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capsule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into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adults.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takes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usually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about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6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weeks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6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months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time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infection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adult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worms to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become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sexually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mature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start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laying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eggs.</a:t>
            </a:r>
            <a:endParaRPr sz="16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960"/>
              </a:spcBef>
            </a:pPr>
            <a:r>
              <a:rPr sz="1600" dirty="0">
                <a:latin typeface="Times New Roman"/>
                <a:cs typeface="Times New Roman"/>
              </a:rPr>
              <a:t>Rarely</a:t>
            </a:r>
            <a:r>
              <a:rPr sz="1600" spc="2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infection</a:t>
            </a:r>
            <a:r>
              <a:rPr sz="1600" spc="2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may</a:t>
            </a:r>
            <a:r>
              <a:rPr sz="1600" spc="2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take</a:t>
            </a:r>
            <a:r>
              <a:rPr sz="1600" spc="2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place</a:t>
            </a:r>
            <a:r>
              <a:rPr sz="1600" spc="2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2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oral</a:t>
            </a:r>
            <a:r>
              <a:rPr sz="1600" spc="2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route,</a:t>
            </a:r>
            <a:r>
              <a:rPr sz="1600" spc="2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filariform</a:t>
            </a:r>
            <a:r>
              <a:rPr sz="1600" spc="2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larvae</a:t>
            </a:r>
            <a:r>
              <a:rPr sz="1600" spc="2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being</a:t>
            </a:r>
            <a:r>
              <a:rPr sz="1600" spc="2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carried</a:t>
            </a:r>
            <a:r>
              <a:rPr sz="1600" spc="2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contaminated</a:t>
            </a:r>
            <a:endParaRPr sz="1600">
              <a:latin typeface="Times New Roman"/>
              <a:cs typeface="Times New Roman"/>
            </a:endParaRPr>
          </a:p>
          <a:p>
            <a:pPr marL="12700" marR="7620" algn="just">
              <a:lnSpc>
                <a:spcPct val="150000"/>
              </a:lnSpc>
            </a:pPr>
            <a:r>
              <a:rPr sz="1600" dirty="0">
                <a:latin typeface="Times New Roman"/>
                <a:cs typeface="Times New Roman"/>
              </a:rPr>
              <a:t>vegetables</a:t>
            </a:r>
            <a:r>
              <a:rPr sz="1600" spc="2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2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fruits.</a:t>
            </a:r>
            <a:r>
              <a:rPr sz="1600" spc="2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3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larvae</a:t>
            </a:r>
            <a:r>
              <a:rPr sz="1600" spc="3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may</a:t>
            </a:r>
            <a:r>
              <a:rPr sz="1600" spc="2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penetrate</a:t>
            </a:r>
            <a:r>
              <a:rPr sz="1600" spc="3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3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buccal</a:t>
            </a:r>
            <a:r>
              <a:rPr sz="1600" spc="3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mucosa</a:t>
            </a:r>
            <a:r>
              <a:rPr sz="1600" spc="3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3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reach</a:t>
            </a:r>
            <a:r>
              <a:rPr sz="1600" spc="3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venous</a:t>
            </a:r>
            <a:r>
              <a:rPr sz="1600" spc="2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circulation</a:t>
            </a:r>
            <a:r>
              <a:rPr sz="1600" spc="30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and </a:t>
            </a:r>
            <a:r>
              <a:rPr sz="1600" dirty="0">
                <a:latin typeface="Times New Roman"/>
                <a:cs typeface="Times New Roman"/>
              </a:rPr>
              <a:t>complete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their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migration via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lungs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causes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Anemia</a:t>
            </a:r>
            <a:r>
              <a:rPr sz="1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hookworm</a:t>
            </a:r>
            <a:r>
              <a:rPr spc="-75" dirty="0"/>
              <a:t> </a:t>
            </a:r>
            <a:r>
              <a:rPr spc="-10" dirty="0"/>
              <a:t>infection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40" y="647446"/>
            <a:ext cx="9064625" cy="5902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If</a:t>
            </a:r>
            <a:r>
              <a:rPr sz="2400" spc="48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you</a:t>
            </a:r>
            <a:r>
              <a:rPr sz="2400" spc="5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have</a:t>
            </a:r>
            <a:r>
              <a:rPr sz="2400" spc="48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5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hookworm</a:t>
            </a:r>
            <a:r>
              <a:rPr sz="2400" spc="4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infection</a:t>
            </a:r>
            <a:r>
              <a:rPr sz="2400" spc="48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that</a:t>
            </a:r>
            <a:r>
              <a:rPr sz="2400" spc="48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lasts</a:t>
            </a:r>
            <a:r>
              <a:rPr sz="2400" spc="4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4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long</a:t>
            </a:r>
            <a:r>
              <a:rPr sz="2400" spc="4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time.</a:t>
            </a:r>
            <a:r>
              <a:rPr sz="2400" spc="495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Anemia</a:t>
            </a:r>
            <a:r>
              <a:rPr sz="2400" b="1" spc="5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characterized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low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blood cell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count,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which can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contribute to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heart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failure</a:t>
            </a: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severe</a:t>
            </a: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cases</a:t>
            </a:r>
            <a:r>
              <a:rPr sz="2400" dirty="0">
                <a:latin typeface="Times New Roman"/>
                <a:cs typeface="Times New Roman"/>
              </a:rPr>
              <a:t>.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more at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risk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having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severe</a:t>
            </a:r>
            <a:r>
              <a:rPr sz="2400" spc="-10" dirty="0">
                <a:latin typeface="Times New Roman"/>
                <a:cs typeface="Times New Roman"/>
              </a:rPr>
              <a:t> anemia.</a:t>
            </a:r>
            <a:endParaRPr sz="2400">
              <a:latin typeface="Times New Roman"/>
              <a:cs typeface="Times New Roman"/>
            </a:endParaRPr>
          </a:p>
          <a:p>
            <a:pPr marL="88900" marR="5080" algn="just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Other</a:t>
            </a:r>
            <a:r>
              <a:rPr sz="2400" spc="8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complications</a:t>
            </a:r>
            <a:r>
              <a:rPr sz="2400" spc="8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that</a:t>
            </a:r>
            <a:r>
              <a:rPr sz="2400" spc="8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can</a:t>
            </a:r>
            <a:r>
              <a:rPr sz="2400" spc="8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develop</a:t>
            </a:r>
            <a:r>
              <a:rPr sz="2400" spc="8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from</a:t>
            </a:r>
            <a:r>
              <a:rPr sz="2400" spc="7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these</a:t>
            </a:r>
            <a:r>
              <a:rPr sz="2400" spc="8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infections</a:t>
            </a:r>
            <a:r>
              <a:rPr sz="2400" spc="8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include </a:t>
            </a:r>
            <a:r>
              <a:rPr sz="2400" dirty="0">
                <a:latin typeface="Times New Roman"/>
                <a:cs typeface="Times New Roman"/>
              </a:rPr>
              <a:t>nutritional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deficiencies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condition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known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ascites.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This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condition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4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caused</a:t>
            </a:r>
            <a:r>
              <a:rPr sz="2400" spc="5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5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serious</a:t>
            </a:r>
            <a:r>
              <a:rPr sz="2400" spc="5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protein</a:t>
            </a:r>
            <a:r>
              <a:rPr sz="2400" spc="4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loss</a:t>
            </a:r>
            <a:r>
              <a:rPr sz="2400" spc="50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4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results</a:t>
            </a:r>
            <a:r>
              <a:rPr sz="2400" spc="4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5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fluid</a:t>
            </a:r>
            <a:r>
              <a:rPr sz="2400" spc="5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build</a:t>
            </a:r>
            <a:r>
              <a:rPr sz="2400" spc="4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up</a:t>
            </a:r>
            <a:r>
              <a:rPr sz="2400" spc="5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484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the </a:t>
            </a:r>
            <a:r>
              <a:rPr sz="2400" dirty="0">
                <a:latin typeface="Times New Roman"/>
                <a:cs typeface="Times New Roman"/>
              </a:rPr>
              <a:t>abdomen.</a:t>
            </a:r>
            <a:r>
              <a:rPr sz="2400" spc="310" dirty="0"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Children</a:t>
            </a:r>
            <a:r>
              <a:rPr sz="2400" spc="31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who</a:t>
            </a:r>
            <a:r>
              <a:rPr sz="2400" spc="31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have</a:t>
            </a:r>
            <a:r>
              <a:rPr sz="2400" spc="31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frequent</a:t>
            </a:r>
            <a:r>
              <a:rPr sz="2400" spc="31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hookworm</a:t>
            </a:r>
            <a:r>
              <a:rPr sz="2400" spc="30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infections</a:t>
            </a:r>
            <a:r>
              <a:rPr sz="2400" spc="31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can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experience</a:t>
            </a:r>
            <a:r>
              <a:rPr sz="2400" spc="3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slow</a:t>
            </a:r>
            <a:r>
              <a:rPr sz="2400" spc="3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growth</a:t>
            </a:r>
            <a:r>
              <a:rPr sz="2400" spc="3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2400" spc="3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mental</a:t>
            </a:r>
            <a:r>
              <a:rPr sz="2400" spc="3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development</a:t>
            </a:r>
            <a:r>
              <a:rPr sz="2400" spc="3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from</a:t>
            </a:r>
            <a:r>
              <a:rPr sz="2400" spc="3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losing</a:t>
            </a:r>
            <a:r>
              <a:rPr sz="2400" spc="3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iron</a:t>
            </a:r>
            <a:r>
              <a:rPr sz="2400" spc="3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and 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protein</a:t>
            </a:r>
            <a:r>
              <a:rPr sz="2400" spc="-1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 sz="2400">
              <a:latin typeface="Times New Roman"/>
              <a:cs typeface="Times New Roman"/>
            </a:endParaRPr>
          </a:p>
          <a:p>
            <a:pPr marL="88900" algn="just">
              <a:lnSpc>
                <a:spcPct val="100000"/>
              </a:lnSpc>
            </a:pP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Laboratory</a:t>
            </a:r>
            <a:r>
              <a:rPr sz="2800" b="1" spc="-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diagnosis</a:t>
            </a:r>
            <a:endParaRPr sz="2800">
              <a:latin typeface="Times New Roman"/>
              <a:cs typeface="Times New Roman"/>
            </a:endParaRPr>
          </a:p>
          <a:p>
            <a:pPr marL="12700" marR="233045" algn="just">
              <a:lnSpc>
                <a:spcPct val="150000"/>
              </a:lnSpc>
              <a:spcBef>
                <a:spcPts val="440"/>
              </a:spcBef>
            </a:pPr>
            <a:r>
              <a:rPr sz="2000" dirty="0">
                <a:latin typeface="Times New Roman"/>
                <a:cs typeface="Times New Roman"/>
              </a:rPr>
              <a:t>Demonstration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eggs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faeces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by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direct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microscopy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by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concentration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methods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diagnostic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test.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stool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samples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examined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24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hours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more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after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collection,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the </a:t>
            </a:r>
            <a:r>
              <a:rPr sz="2000" dirty="0">
                <a:latin typeface="Times New Roman"/>
                <a:cs typeface="Times New Roman"/>
              </a:rPr>
              <a:t>eggs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may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have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hatched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rhabditiform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larvae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may be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present.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4236" y="4434814"/>
            <a:ext cx="2197735" cy="36830"/>
            <a:chOff x="364236" y="4434814"/>
            <a:chExt cx="2197735" cy="36830"/>
          </a:xfrm>
        </p:grpSpPr>
        <p:sp>
          <p:nvSpPr>
            <p:cNvPr id="3" name="object 3"/>
            <p:cNvSpPr/>
            <p:nvPr/>
          </p:nvSpPr>
          <p:spPr>
            <a:xfrm>
              <a:off x="364236" y="4441520"/>
              <a:ext cx="914400" cy="0"/>
            </a:xfrm>
            <a:custGeom>
              <a:avLst/>
              <a:gdLst/>
              <a:ahLst/>
              <a:cxnLst/>
              <a:rect l="l" t="t" r="r" b="b"/>
              <a:pathLst>
                <a:path w="914400">
                  <a:moveTo>
                    <a:pt x="0" y="0"/>
                  </a:moveTo>
                  <a:lnTo>
                    <a:pt x="914400" y="0"/>
                  </a:lnTo>
                </a:path>
              </a:pathLst>
            </a:custGeom>
            <a:ln w="13411">
              <a:solidFill>
                <a:srgbClr val="F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78636" y="4439411"/>
              <a:ext cx="1283335" cy="32384"/>
            </a:xfrm>
            <a:custGeom>
              <a:avLst/>
              <a:gdLst/>
              <a:ahLst/>
              <a:cxnLst/>
              <a:rect l="l" t="t" r="r" b="b"/>
              <a:pathLst>
                <a:path w="1283335" h="32385">
                  <a:moveTo>
                    <a:pt x="1283208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1283208" y="32004"/>
                  </a:lnTo>
                  <a:lnTo>
                    <a:pt x="1283208" y="0"/>
                  </a:lnTo>
                  <a:close/>
                </a:path>
              </a:pathLst>
            </a:custGeom>
            <a:solidFill>
              <a:srgbClr val="4FC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8739" y="-180593"/>
            <a:ext cx="8987155" cy="5285105"/>
          </a:xfrm>
          <a:prstGeom prst="rect">
            <a:avLst/>
          </a:prstGeom>
        </p:spPr>
        <p:txBody>
          <a:bodyPr vert="horz" wrap="square" lIns="0" tIns="209550" rIns="0" bIns="0" rtlCol="0">
            <a:spAutoFit/>
          </a:bodyPr>
          <a:lstStyle/>
          <a:p>
            <a:pPr marL="284480" indent="-271780">
              <a:lnSpc>
                <a:spcPct val="100000"/>
              </a:lnSpc>
              <a:spcBef>
                <a:spcPts val="165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4480" algn="l"/>
              </a:tabLst>
            </a:pPr>
            <a:r>
              <a:rPr sz="2400" b="1" spc="-10" dirty="0">
                <a:latin typeface="Constantia"/>
                <a:cs typeface="Constantia"/>
              </a:rPr>
              <a:t>Life</a:t>
            </a:r>
            <a:r>
              <a:rPr sz="2400" b="1" spc="-125" dirty="0">
                <a:latin typeface="Constantia"/>
                <a:cs typeface="Constantia"/>
              </a:rPr>
              <a:t> </a:t>
            </a:r>
            <a:r>
              <a:rPr sz="2400" b="1" dirty="0">
                <a:latin typeface="Constantia"/>
                <a:cs typeface="Constantia"/>
              </a:rPr>
              <a:t>cycle</a:t>
            </a:r>
            <a:r>
              <a:rPr sz="2400" b="1" spc="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45" dirty="0">
                <a:latin typeface="Constantia"/>
                <a:cs typeface="Constantia"/>
              </a:rPr>
              <a:t> </a:t>
            </a:r>
            <a:r>
              <a:rPr sz="2400" b="1" spc="-25" dirty="0">
                <a:latin typeface="Constantia"/>
                <a:cs typeface="Constantia"/>
              </a:rPr>
              <a:t>Anchylostoma</a:t>
            </a:r>
            <a:r>
              <a:rPr sz="2400" b="1" spc="-105" dirty="0">
                <a:latin typeface="Constantia"/>
                <a:cs typeface="Constantia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duodenale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550"/>
              </a:spcBef>
              <a:tabLst>
                <a:tab pos="1308100" algn="l"/>
                <a:tab pos="4289425" algn="l"/>
                <a:tab pos="7133590" algn="l"/>
              </a:tabLst>
            </a:pPr>
            <a:r>
              <a:rPr sz="2400" dirty="0">
                <a:latin typeface="Times New Roman"/>
                <a:cs typeface="Times New Roman"/>
              </a:rPr>
              <a:t>Eggs </a:t>
            </a:r>
            <a:r>
              <a:rPr sz="2400" u="sng" dirty="0">
                <a:uFill>
                  <a:solidFill>
                    <a:srgbClr val="FE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rhabditiform larva </a:t>
            </a:r>
            <a:r>
              <a:rPr sz="2400" u="sng" dirty="0">
                <a:uFill>
                  <a:solidFill>
                    <a:srgbClr val="FE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filariform larvae </a:t>
            </a:r>
            <a:r>
              <a:rPr sz="2400" b="1" u="sng" dirty="0">
                <a:solidFill>
                  <a:srgbClr val="00AF50"/>
                </a:solidFill>
                <a:uFill>
                  <a:solidFill>
                    <a:srgbClr val="FE0000"/>
                  </a:solidFill>
                </a:uFill>
                <a:latin typeface="Constantia"/>
                <a:cs typeface="Constantia"/>
              </a:rPr>
              <a:t>	</a:t>
            </a:r>
            <a:r>
              <a:rPr sz="2400" b="1" dirty="0">
                <a:solidFill>
                  <a:srgbClr val="00AF50"/>
                </a:solidFill>
                <a:latin typeface="Constantia"/>
                <a:cs typeface="Constantia"/>
              </a:rPr>
              <a:t>adult</a:t>
            </a:r>
            <a:r>
              <a:rPr sz="2400" b="1" spc="-145" dirty="0">
                <a:solidFill>
                  <a:srgbClr val="00AF50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onstantia"/>
                <a:cs typeface="Constantia"/>
              </a:rPr>
              <a:t>worms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2014"/>
              </a:spcBef>
            </a:pPr>
            <a:r>
              <a:rPr sz="2400" b="1" spc="-10" dirty="0">
                <a:solidFill>
                  <a:srgbClr val="00AF50"/>
                </a:solidFill>
                <a:latin typeface="Constantia"/>
                <a:cs typeface="Constantia"/>
              </a:rPr>
              <a:t>==================================================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2020"/>
              </a:spcBef>
            </a:pPr>
            <a:r>
              <a:rPr sz="2400" dirty="0">
                <a:latin typeface="Times New Roman"/>
                <a:cs typeface="Times New Roman"/>
              </a:rPr>
              <a:t>filariform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larvae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Constantia"/>
                <a:cs typeface="Constantia"/>
              </a:rPr>
              <a:t>(infective</a:t>
            </a:r>
            <a:r>
              <a:rPr sz="2400" spc="-13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onstantia"/>
                <a:cs typeface="Constantia"/>
              </a:rPr>
              <a:t>stages</a:t>
            </a:r>
            <a:r>
              <a:rPr sz="2400" spc="-5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0000"/>
                </a:solidFill>
                <a:latin typeface="Constantia"/>
                <a:cs typeface="Constantia"/>
              </a:rPr>
              <a:t>)</a:t>
            </a:r>
            <a:r>
              <a:rPr sz="2400" spc="-4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penetration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skin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2014"/>
              </a:spcBef>
              <a:tabLst>
                <a:tab pos="847725" algn="l"/>
                <a:tab pos="1014094" algn="l"/>
                <a:tab pos="2010410" algn="l"/>
                <a:tab pos="2771775" algn="l"/>
                <a:tab pos="3699510" algn="l"/>
                <a:tab pos="4534535" algn="l"/>
                <a:tab pos="4699635" algn="l"/>
                <a:tab pos="5591175" algn="l"/>
                <a:tab pos="6421120" algn="l"/>
                <a:tab pos="6591300" algn="l"/>
                <a:tab pos="7353300" algn="l"/>
                <a:tab pos="8016240" algn="l"/>
              </a:tabLst>
            </a:pPr>
            <a:r>
              <a:rPr sz="2400" u="sng" dirty="0">
                <a:solidFill>
                  <a:srgbClr val="FF0000"/>
                </a:solidFill>
                <a:uFill>
                  <a:solidFill>
                    <a:srgbClr val="FE0000"/>
                  </a:solidFill>
                </a:uFill>
                <a:latin typeface="Constantia"/>
                <a:cs typeface="Constantia"/>
              </a:rPr>
              <a:t>	</a:t>
            </a:r>
            <a:r>
              <a:rPr sz="2400" dirty="0">
                <a:solidFill>
                  <a:srgbClr val="FF0000"/>
                </a:solidFill>
                <a:latin typeface="Constantia"/>
                <a:cs typeface="Constantia"/>
              </a:rPr>
              <a:t>	</a:t>
            </a:r>
            <a:r>
              <a:rPr sz="2400" spc="-10" dirty="0">
                <a:solidFill>
                  <a:srgbClr val="FF0000"/>
                </a:solidFill>
                <a:latin typeface="Constantia"/>
                <a:cs typeface="Constantia"/>
              </a:rPr>
              <a:t>blood</a:t>
            </a:r>
            <a:r>
              <a:rPr sz="2400" dirty="0">
                <a:solidFill>
                  <a:srgbClr val="FF0000"/>
                </a:solidFill>
                <a:latin typeface="Constantia"/>
                <a:cs typeface="Constantia"/>
              </a:rPr>
              <a:t>	</a:t>
            </a:r>
            <a:r>
              <a:rPr sz="2400" u="sng" dirty="0">
                <a:solidFill>
                  <a:srgbClr val="FF0000"/>
                </a:solidFill>
                <a:uFill>
                  <a:solidFill>
                    <a:srgbClr val="FE0000"/>
                  </a:solidFill>
                </a:uFill>
                <a:latin typeface="Constantia"/>
                <a:cs typeface="Constantia"/>
              </a:rPr>
              <a:t>	</a:t>
            </a:r>
            <a:r>
              <a:rPr sz="2400" spc="-10" dirty="0">
                <a:solidFill>
                  <a:srgbClr val="FF0000"/>
                </a:solidFill>
                <a:latin typeface="Constantia"/>
                <a:cs typeface="Constantia"/>
              </a:rPr>
              <a:t>heart</a:t>
            </a:r>
            <a:r>
              <a:rPr sz="2400" dirty="0">
                <a:solidFill>
                  <a:srgbClr val="FF0000"/>
                </a:solidFill>
                <a:latin typeface="Constantia"/>
                <a:cs typeface="Constantia"/>
              </a:rPr>
              <a:t>	</a:t>
            </a:r>
            <a:r>
              <a:rPr sz="2400" u="sng" dirty="0">
                <a:solidFill>
                  <a:srgbClr val="FF0000"/>
                </a:solidFill>
                <a:uFill>
                  <a:solidFill>
                    <a:srgbClr val="FE0000"/>
                  </a:solidFill>
                </a:uFill>
                <a:latin typeface="Constantia"/>
                <a:cs typeface="Constantia"/>
              </a:rPr>
              <a:t>	</a:t>
            </a:r>
            <a:r>
              <a:rPr sz="2400" dirty="0">
                <a:solidFill>
                  <a:srgbClr val="FF0000"/>
                </a:solidFill>
                <a:latin typeface="Constantia"/>
                <a:cs typeface="Constantia"/>
              </a:rPr>
              <a:t>	</a:t>
            </a:r>
            <a:r>
              <a:rPr sz="2400" b="1" spc="-20" dirty="0">
                <a:solidFill>
                  <a:srgbClr val="FF0000"/>
                </a:solidFill>
                <a:latin typeface="Constantia"/>
                <a:cs typeface="Constantia"/>
              </a:rPr>
              <a:t>lung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	</a:t>
            </a:r>
            <a:r>
              <a:rPr sz="2400" b="1" u="sng" dirty="0">
                <a:solidFill>
                  <a:srgbClr val="FF0000"/>
                </a:solidFill>
                <a:uFill>
                  <a:solidFill>
                    <a:srgbClr val="FE0000"/>
                  </a:solidFill>
                </a:uFill>
                <a:latin typeface="Constantia"/>
                <a:cs typeface="Constantia"/>
              </a:rPr>
              <a:t>	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	</a:t>
            </a:r>
            <a:r>
              <a:rPr sz="2400" spc="-20" dirty="0">
                <a:latin typeface="Constantia"/>
                <a:cs typeface="Constantia"/>
              </a:rPr>
              <a:t>into</a:t>
            </a:r>
            <a:r>
              <a:rPr sz="2400" dirty="0">
                <a:latin typeface="Constantia"/>
                <a:cs typeface="Constantia"/>
              </a:rPr>
              <a:t>	</a:t>
            </a:r>
            <a:r>
              <a:rPr sz="2400" spc="-25" dirty="0">
                <a:latin typeface="Constantia"/>
                <a:cs typeface="Constantia"/>
              </a:rPr>
              <a:t>the</a:t>
            </a:r>
            <a:r>
              <a:rPr sz="2400" dirty="0">
                <a:latin typeface="Constantia"/>
                <a:cs typeface="Constantia"/>
              </a:rPr>
              <a:t>	</a:t>
            </a:r>
            <a:r>
              <a:rPr sz="2400" b="1" spc="-10" dirty="0">
                <a:solidFill>
                  <a:srgbClr val="FF0000"/>
                </a:solidFill>
                <a:latin typeface="Constantia"/>
                <a:cs typeface="Constantia"/>
              </a:rPr>
              <a:t>alveoli</a:t>
            </a:r>
            <a:endParaRPr sz="2400">
              <a:latin typeface="Constantia"/>
              <a:cs typeface="Constantia"/>
            </a:endParaRPr>
          </a:p>
          <a:p>
            <a:pPr marL="285115">
              <a:lnSpc>
                <a:spcPct val="100000"/>
              </a:lnSpc>
              <a:spcBef>
                <a:spcPts val="1440"/>
              </a:spcBef>
              <a:tabLst>
                <a:tab pos="1199515" algn="l"/>
                <a:tab pos="1898014" algn="l"/>
                <a:tab pos="2494915" algn="l"/>
                <a:tab pos="4380865" algn="l"/>
                <a:tab pos="5295265" algn="l"/>
                <a:tab pos="5892800" algn="l"/>
                <a:tab pos="6949440" algn="l"/>
                <a:tab pos="7519034" algn="l"/>
              </a:tabLst>
            </a:pPr>
            <a:r>
              <a:rPr sz="2400" u="sng" dirty="0">
                <a:uFill>
                  <a:solidFill>
                    <a:srgbClr val="FE0000"/>
                  </a:solidFill>
                </a:uFill>
                <a:latin typeface="Constantia"/>
                <a:cs typeface="Constantia"/>
              </a:rPr>
              <a:t>	</a:t>
            </a:r>
            <a:r>
              <a:rPr sz="2400" spc="-20" dirty="0">
                <a:latin typeface="Constantia"/>
                <a:cs typeface="Constantia"/>
              </a:rPr>
              <a:t>into</a:t>
            </a:r>
            <a:r>
              <a:rPr sz="2400" dirty="0">
                <a:latin typeface="Constantia"/>
                <a:cs typeface="Constantia"/>
              </a:rPr>
              <a:t>	</a:t>
            </a:r>
            <a:r>
              <a:rPr sz="2400" spc="-25" dirty="0">
                <a:latin typeface="Constantia"/>
                <a:cs typeface="Constantia"/>
              </a:rPr>
              <a:t>the</a:t>
            </a:r>
            <a:r>
              <a:rPr sz="2400" dirty="0">
                <a:latin typeface="Constantia"/>
                <a:cs typeface="Constantia"/>
              </a:rPr>
              <a:t>	</a:t>
            </a:r>
            <a:r>
              <a:rPr sz="2400" b="1" spc="-10" dirty="0">
                <a:solidFill>
                  <a:srgbClr val="FF0000"/>
                </a:solidFill>
                <a:latin typeface="Constantia"/>
                <a:cs typeface="Constantia"/>
              </a:rPr>
              <a:t>bronchioles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	</a:t>
            </a:r>
            <a:r>
              <a:rPr sz="2400" u="sng" dirty="0">
                <a:uFill>
                  <a:solidFill>
                    <a:srgbClr val="FE0000"/>
                  </a:solidFill>
                </a:uFill>
                <a:latin typeface="Constantia"/>
                <a:cs typeface="Constantia"/>
              </a:rPr>
              <a:t>	</a:t>
            </a:r>
            <a:r>
              <a:rPr sz="2400" spc="-25" dirty="0">
                <a:latin typeface="Constantia"/>
                <a:cs typeface="Constantia"/>
              </a:rPr>
              <a:t>the</a:t>
            </a:r>
            <a:r>
              <a:rPr sz="2400" dirty="0">
                <a:latin typeface="Constantia"/>
                <a:cs typeface="Constantia"/>
              </a:rPr>
              <a:t>	</a:t>
            </a:r>
            <a:r>
              <a:rPr sz="2400" b="1" spc="-10" dirty="0">
                <a:solidFill>
                  <a:srgbClr val="00AF50"/>
                </a:solidFill>
                <a:latin typeface="Constantia"/>
                <a:cs typeface="Constantia"/>
              </a:rPr>
              <a:t>larvae</a:t>
            </a:r>
            <a:r>
              <a:rPr sz="2400" b="1" dirty="0">
                <a:solidFill>
                  <a:srgbClr val="00AF50"/>
                </a:solidFill>
                <a:latin typeface="Constantia"/>
                <a:cs typeface="Constantia"/>
              </a:rPr>
              <a:t>	</a:t>
            </a:r>
            <a:r>
              <a:rPr sz="2400" spc="-25" dirty="0">
                <a:latin typeface="Constantia"/>
                <a:cs typeface="Constantia"/>
              </a:rPr>
              <a:t>are</a:t>
            </a:r>
            <a:r>
              <a:rPr sz="2400" dirty="0">
                <a:latin typeface="Constantia"/>
                <a:cs typeface="Constantia"/>
              </a:rPr>
              <a:t>	</a:t>
            </a:r>
            <a:r>
              <a:rPr sz="2400" spc="-10" dirty="0">
                <a:latin typeface="Constantia"/>
                <a:cs typeface="Constantia"/>
              </a:rPr>
              <a:t>transferred</a:t>
            </a:r>
            <a:endParaRPr sz="2400">
              <a:latin typeface="Constantia"/>
              <a:cs typeface="Constantia"/>
            </a:endParaRPr>
          </a:p>
          <a:p>
            <a:pPr marL="1200150" marR="5080" indent="-915035">
              <a:lnSpc>
                <a:spcPct val="150000"/>
              </a:lnSpc>
              <a:tabLst>
                <a:tab pos="1536700" algn="l"/>
                <a:tab pos="3060700" algn="l"/>
                <a:tab pos="3775710" algn="l"/>
                <a:tab pos="4389755" algn="l"/>
                <a:tab pos="5441950" algn="l"/>
                <a:tab pos="5775325" algn="l"/>
                <a:tab pos="6690359" algn="l"/>
                <a:tab pos="7484109" algn="l"/>
              </a:tabLst>
            </a:pPr>
            <a:r>
              <a:rPr sz="2400" spc="-10" dirty="0">
                <a:latin typeface="Constantia"/>
                <a:cs typeface="Constantia"/>
              </a:rPr>
              <a:t>through</a:t>
            </a:r>
            <a:r>
              <a:rPr sz="2400" dirty="0">
                <a:latin typeface="Constantia"/>
                <a:cs typeface="Constantia"/>
              </a:rPr>
              <a:t>	</a:t>
            </a:r>
            <a:r>
              <a:rPr sz="2400" b="1" u="heavy" spc="-10" dirty="0">
                <a:solidFill>
                  <a:srgbClr val="4FCEFF"/>
                </a:solidFill>
                <a:uFill>
                  <a:solidFill>
                    <a:srgbClr val="4FCEFF"/>
                  </a:solidFill>
                </a:uFill>
                <a:latin typeface="Constantia"/>
                <a:cs typeface="Constantia"/>
              </a:rPr>
              <a:t>coughing</a:t>
            </a:r>
            <a:r>
              <a:rPr sz="2400" b="1" dirty="0">
                <a:solidFill>
                  <a:srgbClr val="4FCEFF"/>
                </a:solidFill>
                <a:latin typeface="Constantia"/>
                <a:cs typeface="Constantia"/>
              </a:rPr>
              <a:t>	</a:t>
            </a:r>
            <a:r>
              <a:rPr sz="2400" spc="-20" dirty="0">
                <a:latin typeface="Constantia"/>
                <a:cs typeface="Constantia"/>
              </a:rPr>
              <a:t>into</a:t>
            </a:r>
            <a:r>
              <a:rPr sz="2400" dirty="0">
                <a:latin typeface="Constantia"/>
                <a:cs typeface="Constantia"/>
              </a:rPr>
              <a:t>	</a:t>
            </a:r>
            <a:r>
              <a:rPr sz="2400" spc="-25" dirty="0">
                <a:latin typeface="Constantia"/>
                <a:cs typeface="Constantia"/>
              </a:rPr>
              <a:t>the</a:t>
            </a:r>
            <a:r>
              <a:rPr sz="2400" dirty="0">
                <a:latin typeface="Constantia"/>
                <a:cs typeface="Constantia"/>
              </a:rPr>
              <a:t>	</a:t>
            </a:r>
            <a:r>
              <a:rPr sz="2400" b="1" spc="-10" dirty="0">
                <a:solidFill>
                  <a:srgbClr val="FF0000"/>
                </a:solidFill>
                <a:latin typeface="Constantia"/>
                <a:cs typeface="Constantia"/>
              </a:rPr>
              <a:t>pharynx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	</a:t>
            </a:r>
            <a:r>
              <a:rPr sz="2400" b="1" u="sng" dirty="0">
                <a:solidFill>
                  <a:srgbClr val="FF0000"/>
                </a:solidFill>
                <a:uFill>
                  <a:solidFill>
                    <a:srgbClr val="FE0000"/>
                  </a:solidFill>
                </a:uFill>
                <a:latin typeface="Constantia"/>
                <a:cs typeface="Constantia"/>
              </a:rPr>
              <a:t>	</a:t>
            </a:r>
            <a:r>
              <a:rPr sz="2400" spc="-20" dirty="0">
                <a:latin typeface="Constantia"/>
                <a:cs typeface="Constantia"/>
              </a:rPr>
              <a:t>then</a:t>
            </a:r>
            <a:r>
              <a:rPr sz="2400" dirty="0">
                <a:latin typeface="Constantia"/>
                <a:cs typeface="Constantia"/>
              </a:rPr>
              <a:t>	</a:t>
            </a:r>
            <a:r>
              <a:rPr sz="2400" b="1" u="heavy" spc="-25" dirty="0">
                <a:solidFill>
                  <a:srgbClr val="4FCEFF"/>
                </a:solidFill>
                <a:uFill>
                  <a:solidFill>
                    <a:srgbClr val="4FCEFF"/>
                  </a:solidFill>
                </a:uFill>
                <a:latin typeface="Constantia"/>
                <a:cs typeface="Constantia"/>
              </a:rPr>
              <a:t>swallowed</a:t>
            </a:r>
            <a:r>
              <a:rPr sz="2400" b="1" spc="-25" dirty="0">
                <a:solidFill>
                  <a:srgbClr val="4FCE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4FCEFF"/>
                </a:solidFill>
                <a:latin typeface="Constantia"/>
                <a:cs typeface="Constantia"/>
              </a:rPr>
              <a:t>returned</a:t>
            </a:r>
            <a:r>
              <a:rPr sz="2400" b="1" spc="-55" dirty="0">
                <a:solidFill>
                  <a:srgbClr val="4FCE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to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onstantia"/>
                <a:cs typeface="Constantia"/>
              </a:rPr>
              <a:t>intestine</a:t>
            </a:r>
            <a:r>
              <a:rPr sz="2400" b="1" u="sng" dirty="0">
                <a:solidFill>
                  <a:srgbClr val="00AF50"/>
                </a:solidFill>
                <a:uFill>
                  <a:solidFill>
                    <a:srgbClr val="FE0000"/>
                  </a:solidFill>
                </a:uFill>
                <a:latin typeface="Constantia"/>
                <a:cs typeface="Constantia"/>
              </a:rPr>
              <a:t>	</a:t>
            </a:r>
            <a:r>
              <a:rPr sz="2400" b="1" dirty="0">
                <a:solidFill>
                  <a:srgbClr val="00AF50"/>
                </a:solidFill>
                <a:latin typeface="Constantia"/>
                <a:cs typeface="Constantia"/>
              </a:rPr>
              <a:t>adult</a:t>
            </a:r>
            <a:r>
              <a:rPr sz="2400" b="1" spc="-130" dirty="0">
                <a:solidFill>
                  <a:srgbClr val="00AF50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onstantia"/>
                <a:cs typeface="Constantia"/>
              </a:rPr>
              <a:t>worms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2020"/>
              </a:spcBef>
              <a:tabLst>
                <a:tab pos="5099050" algn="l"/>
              </a:tabLst>
            </a:pPr>
            <a:r>
              <a:rPr sz="2400" dirty="0">
                <a:latin typeface="Constantia"/>
                <a:cs typeface="Constantia"/>
              </a:rPr>
              <a:t>eggs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in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feces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is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0000"/>
                </a:solidFill>
                <a:latin typeface="Constantia"/>
                <a:cs typeface="Constantia"/>
              </a:rPr>
              <a:t>(</a:t>
            </a:r>
            <a:r>
              <a:rPr sz="2400" spc="-7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diagnostic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stage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50" dirty="0">
                <a:solidFill>
                  <a:srgbClr val="FF0000"/>
                </a:solidFill>
                <a:latin typeface="Constantia"/>
                <a:cs typeface="Constantia"/>
              </a:rPr>
              <a:t>)</a:t>
            </a:r>
            <a:r>
              <a:rPr sz="2400" dirty="0">
                <a:solidFill>
                  <a:srgbClr val="FF0000"/>
                </a:solidFill>
                <a:latin typeface="Constantia"/>
                <a:cs typeface="Constantia"/>
              </a:rPr>
              <a:t>	</a:t>
            </a:r>
            <a:r>
              <a:rPr sz="2400" spc="-50" dirty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8915400" cy="6477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-70256"/>
            <a:ext cx="8186420" cy="503174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85750" indent="-274955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5750" algn="l"/>
              </a:tabLst>
            </a:pPr>
            <a:r>
              <a:rPr sz="2600" b="1" spc="-10" dirty="0">
                <a:latin typeface="Constantia"/>
                <a:cs typeface="Constantia"/>
              </a:rPr>
              <a:t>Other</a:t>
            </a:r>
            <a:r>
              <a:rPr sz="2600" b="1" spc="-175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worm</a:t>
            </a:r>
            <a:r>
              <a:rPr sz="2600" b="1" spc="-11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causes</a:t>
            </a:r>
            <a:r>
              <a:rPr sz="2600" b="1" spc="-65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infections</a:t>
            </a:r>
            <a:endParaRPr sz="2600">
              <a:latin typeface="Constantia"/>
              <a:cs typeface="Constantia"/>
            </a:endParaRPr>
          </a:p>
          <a:p>
            <a:pPr marL="13970" marR="56515" indent="355600">
              <a:lnSpc>
                <a:spcPct val="120000"/>
              </a:lnSpc>
              <a:spcBef>
                <a:spcPts val="50"/>
              </a:spcBef>
              <a:buFont typeface="Times New Roman"/>
              <a:buAutoNum type="arabicPlain"/>
              <a:tabLst>
                <a:tab pos="369570" algn="l"/>
              </a:tabLst>
            </a:pPr>
            <a:r>
              <a:rPr sz="2600" b="1" dirty="0">
                <a:latin typeface="Times New Roman"/>
                <a:cs typeface="Times New Roman"/>
              </a:rPr>
              <a:t>Onchocerca</a:t>
            </a:r>
            <a:r>
              <a:rPr sz="2600" b="1" spc="-4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volvulus</a:t>
            </a:r>
            <a:r>
              <a:rPr sz="2600" b="1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is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parasitic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worm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that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causes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river blindness</a:t>
            </a:r>
            <a:endParaRPr sz="2600">
              <a:latin typeface="Times New Roman"/>
              <a:cs typeface="Times New Roman"/>
            </a:endParaRPr>
          </a:p>
          <a:p>
            <a:pPr marL="13970" marR="6350" indent="-12700">
              <a:lnSpc>
                <a:spcPct val="100000"/>
              </a:lnSpc>
              <a:spcBef>
                <a:spcPts val="625"/>
              </a:spcBef>
              <a:buAutoNum type="arabicPlain"/>
              <a:tabLst>
                <a:tab pos="288925" algn="l"/>
              </a:tabLst>
            </a:pPr>
            <a:r>
              <a:rPr sz="2600" spc="-10" dirty="0">
                <a:latin typeface="Times New Roman"/>
                <a:cs typeface="Times New Roman"/>
              </a:rPr>
              <a:t>	Wuchereria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bancrofti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is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human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parasitic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worm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that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causes </a:t>
            </a:r>
            <a:r>
              <a:rPr sz="2600" dirty="0">
                <a:latin typeface="Times New Roman"/>
                <a:cs typeface="Times New Roman"/>
              </a:rPr>
              <a:t>elephantiasis,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disease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is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transmitted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by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mosquitoes</a:t>
            </a:r>
            <a:endParaRPr sz="2600">
              <a:latin typeface="Times New Roman"/>
              <a:cs typeface="Times New Roman"/>
            </a:endParaRPr>
          </a:p>
          <a:p>
            <a:pPr marL="13970" marR="361315" indent="-12065">
              <a:lnSpc>
                <a:spcPct val="100000"/>
              </a:lnSpc>
              <a:spcBef>
                <a:spcPts val="630"/>
              </a:spcBef>
              <a:buAutoNum type="arabicPlain"/>
              <a:tabLst>
                <a:tab pos="288925" algn="l"/>
              </a:tabLst>
            </a:pPr>
            <a:r>
              <a:rPr sz="2600" dirty="0">
                <a:latin typeface="Times New Roman"/>
                <a:cs typeface="Times New Roman"/>
              </a:rPr>
              <a:t>	The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Chinese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liver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worm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(Clonorchis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sinensis)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infects</a:t>
            </a:r>
            <a:r>
              <a:rPr sz="2600" spc="-25" dirty="0">
                <a:latin typeface="Times New Roman"/>
                <a:cs typeface="Times New Roman"/>
              </a:rPr>
              <a:t> the </a:t>
            </a:r>
            <a:r>
              <a:rPr sz="2600" dirty="0">
                <a:latin typeface="Times New Roman"/>
                <a:cs typeface="Times New Roman"/>
              </a:rPr>
              <a:t>human's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bile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duct</a:t>
            </a:r>
            <a:endParaRPr sz="2600">
              <a:latin typeface="Times New Roman"/>
              <a:cs typeface="Times New Roman"/>
            </a:endParaRPr>
          </a:p>
          <a:p>
            <a:pPr marL="13970" marR="5080">
              <a:lnSpc>
                <a:spcPct val="100000"/>
              </a:lnSpc>
              <a:spcBef>
                <a:spcPts val="625"/>
              </a:spcBef>
              <a:tabLst>
                <a:tab pos="1544955" algn="l"/>
              </a:tabLst>
            </a:pPr>
            <a:r>
              <a:rPr sz="2600" dirty="0">
                <a:latin typeface="Times New Roman"/>
                <a:cs typeface="Times New Roman"/>
              </a:rPr>
              <a:t>liver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fluke</a:t>
            </a:r>
            <a:r>
              <a:rPr sz="2600" dirty="0">
                <a:latin typeface="Times New Roman"/>
                <a:cs typeface="Times New Roman"/>
              </a:rPr>
              <a:t>	causes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jaundice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(Fasciola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hepatica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Clonorchis sinensis)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tabLst>
                <a:tab pos="4030345" algn="l"/>
              </a:tabLst>
            </a:pPr>
            <a:r>
              <a:rPr sz="2600" dirty="0">
                <a:latin typeface="Times New Roman"/>
                <a:cs typeface="Times New Roman"/>
              </a:rPr>
              <a:t>4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.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Babesia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like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Plasmodium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" dirty="0">
                <a:latin typeface="Times New Roman"/>
                <a:cs typeface="Times New Roman"/>
              </a:rPr>
              <a:t>causes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Anemia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Times New Roman"/>
                <a:cs typeface="Times New Roman"/>
              </a:rPr>
              <a:t>5.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Paragonimus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westermaniis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Japanese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lung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fluke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939" y="101029"/>
            <a:ext cx="8912225" cy="544068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284480" indent="-271780" algn="just">
              <a:lnSpc>
                <a:spcPct val="100000"/>
              </a:lnSpc>
              <a:spcBef>
                <a:spcPts val="68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4480" algn="l"/>
              </a:tabLst>
            </a:pPr>
            <a:r>
              <a:rPr sz="2400" b="1" dirty="0">
                <a:latin typeface="Times New Roman"/>
                <a:cs typeface="Times New Roman"/>
              </a:rPr>
              <a:t>1.Ascaris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lumbricoides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(Giant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roundworms)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28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more</a:t>
            </a:r>
            <a:r>
              <a:rPr sz="2400" spc="35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serious</a:t>
            </a:r>
            <a:r>
              <a:rPr sz="2400" spc="35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disease</a:t>
            </a:r>
            <a:r>
              <a:rPr sz="2400" spc="35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34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worldwide</a:t>
            </a:r>
            <a:r>
              <a:rPr sz="2400" spc="35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occurrence</a:t>
            </a:r>
            <a:r>
              <a:rPr sz="2400" spc="36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345" dirty="0">
                <a:latin typeface="Times New Roman"/>
                <a:cs typeface="Times New Roman"/>
              </a:rPr>
              <a:t>  </a:t>
            </a:r>
            <a:r>
              <a:rPr sz="2400" b="1" spc="-10" dirty="0">
                <a:latin typeface="Times New Roman"/>
                <a:cs typeface="Times New Roman"/>
              </a:rPr>
              <a:t>Loeffler’s </a:t>
            </a:r>
            <a:r>
              <a:rPr sz="2400" b="1" dirty="0">
                <a:latin typeface="Times New Roman"/>
                <a:cs typeface="Times New Roman"/>
              </a:rPr>
              <a:t>syndrome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or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ascariasis,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caused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by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Ascaris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lumbricoides</a:t>
            </a:r>
            <a:r>
              <a:rPr sz="2400" dirty="0">
                <a:latin typeface="Times New Roman"/>
                <a:cs typeface="Times New Roman"/>
              </a:rPr>
              <a:t>.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disease </a:t>
            </a:r>
            <a:r>
              <a:rPr sz="2400" dirty="0">
                <a:latin typeface="Times New Roman"/>
                <a:cs typeface="Times New Roman"/>
              </a:rPr>
              <a:t>transmitted</a:t>
            </a:r>
            <a:r>
              <a:rPr sz="2400" spc="5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5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ingesting  the  soil</a:t>
            </a:r>
            <a:r>
              <a:rPr sz="2400" spc="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containing</a:t>
            </a:r>
            <a:r>
              <a:rPr sz="2400" spc="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egg.  Larva</a:t>
            </a:r>
            <a:r>
              <a:rPr sz="2400" spc="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grow</a:t>
            </a:r>
            <a:r>
              <a:rPr sz="2400" spc="5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59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the </a:t>
            </a:r>
            <a:r>
              <a:rPr sz="2400" dirty="0">
                <a:latin typeface="Times New Roman"/>
                <a:cs typeface="Times New Roman"/>
              </a:rPr>
              <a:t>intestine,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causes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intestine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obstruction,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pass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blood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through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lung.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Humans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sole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host.</a:t>
            </a:r>
            <a:endParaRPr sz="2400">
              <a:latin typeface="Times New Roman"/>
              <a:cs typeface="Times New Roman"/>
            </a:endParaRPr>
          </a:p>
          <a:p>
            <a:pPr marL="284480" indent="-271780" algn="just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4480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Adults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Adult</a:t>
            </a:r>
            <a:r>
              <a:rPr sz="2400" spc="44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A.</a:t>
            </a:r>
            <a:r>
              <a:rPr sz="2400" i="1" spc="434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lumbricoides</a:t>
            </a:r>
            <a:r>
              <a:rPr sz="2400" i="1" spc="4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</a:t>
            </a:r>
            <a:r>
              <a:rPr sz="2400" spc="4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ymaerc</a:t>
            </a:r>
            <a:r>
              <a:rPr sz="2400" spc="4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4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emussa</a:t>
            </a:r>
            <a:r>
              <a:rPr sz="2400" spc="4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yllausu</a:t>
            </a:r>
            <a:r>
              <a:rPr sz="2400" spc="4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mrow</a:t>
            </a:r>
            <a:r>
              <a:rPr sz="2400" spc="43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white</a:t>
            </a:r>
            <a:r>
              <a:rPr sz="2400" spc="4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color </a:t>
            </a: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tint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pink.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Fine striations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 visible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cuticle.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Ascaris </a:t>
            </a:r>
            <a:r>
              <a:rPr sz="2400" spc="-10" dirty="0">
                <a:latin typeface="Times New Roman"/>
                <a:cs typeface="Times New Roman"/>
              </a:rPr>
              <a:t>adult </a:t>
            </a:r>
            <a:r>
              <a:rPr sz="2400" dirty="0">
                <a:latin typeface="Times New Roman"/>
                <a:cs typeface="Times New Roman"/>
              </a:rPr>
              <a:t>worms</a:t>
            </a:r>
            <a:r>
              <a:rPr sz="2400" spc="3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3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380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largest</a:t>
            </a:r>
            <a:r>
              <a:rPr sz="2400" spc="3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known</a:t>
            </a:r>
            <a:r>
              <a:rPr sz="2400" spc="3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intestinal</a:t>
            </a:r>
            <a:r>
              <a:rPr sz="2400" spc="3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nematodes</a:t>
            </a:r>
            <a:r>
              <a:rPr sz="2400" dirty="0">
                <a:latin typeface="Times New Roman"/>
                <a:cs typeface="Times New Roman"/>
              </a:rPr>
              <a:t>.</a:t>
            </a:r>
            <a:r>
              <a:rPr sz="2400" spc="3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3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average</a:t>
            </a:r>
            <a:r>
              <a:rPr sz="2400" spc="3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adult </a:t>
            </a:r>
            <a:r>
              <a:rPr sz="2400" dirty="0">
                <a:latin typeface="Times New Roman"/>
                <a:cs typeface="Times New Roman"/>
              </a:rPr>
              <a:t>male</a:t>
            </a:r>
            <a:r>
              <a:rPr sz="2400" spc="3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3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small</a:t>
            </a:r>
            <a:r>
              <a:rPr sz="2400" spc="3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only</a:t>
            </a:r>
            <a:r>
              <a:rPr sz="2400" spc="3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seldom</a:t>
            </a:r>
            <a:r>
              <a:rPr sz="2400" spc="3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reaching</a:t>
            </a:r>
            <a:r>
              <a:rPr sz="2400" spc="3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30</a:t>
            </a:r>
            <a:r>
              <a:rPr sz="2400" spc="3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cm</a:t>
            </a:r>
            <a:r>
              <a:rPr sz="2400" spc="2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3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length.</a:t>
            </a:r>
            <a:r>
              <a:rPr sz="2400" spc="3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3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male</a:t>
            </a:r>
            <a:r>
              <a:rPr sz="2400" spc="35" dirty="0">
                <a:latin typeface="Times New Roman"/>
                <a:cs typeface="Times New Roman"/>
              </a:rPr>
              <a:t>  </a:t>
            </a:r>
            <a:r>
              <a:rPr sz="2400" spc="-2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characteristically</a:t>
            </a:r>
            <a:r>
              <a:rPr sz="2400" spc="2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slender</a:t>
            </a:r>
            <a:r>
              <a:rPr sz="2400" spc="2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2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possesses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2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prominent</a:t>
            </a:r>
            <a:r>
              <a:rPr sz="2400" spc="2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incurved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tail.</a:t>
            </a:r>
            <a:r>
              <a:rPr sz="2400" spc="28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The </a:t>
            </a:r>
            <a:r>
              <a:rPr sz="2400" dirty="0">
                <a:latin typeface="Times New Roman"/>
                <a:cs typeface="Times New Roman"/>
              </a:rPr>
              <a:t>adult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female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measures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22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35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cm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length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resembles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pencil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lead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thickness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0985" y="3778892"/>
            <a:ext cx="3632934" cy="2225437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54847" y="685559"/>
          <a:ext cx="8965565" cy="53174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8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5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500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1750" b="1" spc="-30" dirty="0">
                          <a:latin typeface="Times New Roman"/>
                          <a:cs typeface="Times New Roman"/>
                        </a:rPr>
                        <a:t>Table</a:t>
                      </a:r>
                      <a:r>
                        <a:rPr sz="1750" b="1" spc="2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50" b="1" i="1" spc="-85" dirty="0">
                          <a:latin typeface="Times New Roman"/>
                          <a:cs typeface="Times New Roman"/>
                        </a:rPr>
                        <a:t>A.</a:t>
                      </a:r>
                      <a:r>
                        <a:rPr sz="1750" b="1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50" b="1" i="1" spc="-65" dirty="0">
                          <a:latin typeface="Times New Roman"/>
                          <a:cs typeface="Times New Roman"/>
                        </a:rPr>
                        <a:t>lumbricoides</a:t>
                      </a:r>
                      <a:r>
                        <a:rPr sz="1750" b="1" i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50" b="1" spc="-75" dirty="0">
                          <a:latin typeface="Times New Roman"/>
                          <a:cs typeface="Times New Roman"/>
                        </a:rPr>
                        <a:t>adults</a:t>
                      </a:r>
                      <a:r>
                        <a:rPr sz="175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50" b="1" dirty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175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50" b="1" spc="-80" dirty="0">
                          <a:latin typeface="Times New Roman"/>
                          <a:cs typeface="Times New Roman"/>
                        </a:rPr>
                        <a:t>Typical</a:t>
                      </a:r>
                      <a:r>
                        <a:rPr sz="175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50" b="1" spc="-10" dirty="0">
                          <a:latin typeface="Times New Roman"/>
                          <a:cs typeface="Times New Roman"/>
                        </a:rPr>
                        <a:t>characteristics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1750" b="1" spc="-10" dirty="0">
                          <a:latin typeface="Times New Roman"/>
                          <a:cs typeface="Times New Roman"/>
                        </a:rPr>
                        <a:t>Characteristic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750" b="1" spc="-85" dirty="0">
                          <a:latin typeface="Times New Roman"/>
                          <a:cs typeface="Times New Roman"/>
                        </a:rPr>
                        <a:t>Adult</a:t>
                      </a:r>
                      <a:r>
                        <a:rPr sz="1750" b="1" spc="-10" dirty="0">
                          <a:latin typeface="Times New Roman"/>
                          <a:cs typeface="Times New Roman"/>
                        </a:rPr>
                        <a:t> female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750" b="1" spc="-80" dirty="0">
                          <a:latin typeface="Times New Roman"/>
                          <a:cs typeface="Times New Roman"/>
                        </a:rPr>
                        <a:t>Adult</a:t>
                      </a:r>
                      <a:r>
                        <a:rPr sz="175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50" b="1" spc="-20" dirty="0">
                          <a:latin typeface="Times New Roman"/>
                          <a:cs typeface="Times New Roman"/>
                        </a:rPr>
                        <a:t>male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2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1750" spc="-10" dirty="0">
                          <a:latin typeface="Times New Roman"/>
                          <a:cs typeface="Times New Roman"/>
                        </a:rPr>
                        <a:t>length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750" spc="-80" dirty="0">
                          <a:latin typeface="Times New Roman"/>
                          <a:cs typeface="Times New Roman"/>
                        </a:rPr>
                        <a:t>22</a:t>
                      </a:r>
                      <a:r>
                        <a:rPr sz="17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50" spc="-5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7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50" spc="-90" dirty="0">
                          <a:latin typeface="Times New Roman"/>
                          <a:cs typeface="Times New Roman"/>
                        </a:rPr>
                        <a:t>35</a:t>
                      </a:r>
                      <a:r>
                        <a:rPr sz="17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50" spc="-25" dirty="0">
                          <a:latin typeface="Times New Roman"/>
                          <a:cs typeface="Times New Roman"/>
                        </a:rPr>
                        <a:t>cm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750" spc="-100" dirty="0">
                          <a:latin typeface="Times New Roman"/>
                          <a:cs typeface="Times New Roman"/>
                        </a:rPr>
                        <a:t>Up</a:t>
                      </a:r>
                      <a:r>
                        <a:rPr sz="17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50" spc="-5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7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50" spc="-80" dirty="0">
                          <a:latin typeface="Times New Roman"/>
                          <a:cs typeface="Times New Roman"/>
                        </a:rPr>
                        <a:t>30</a:t>
                      </a:r>
                      <a:r>
                        <a:rPr sz="17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50" spc="-25" dirty="0">
                          <a:latin typeface="Times New Roman"/>
                          <a:cs typeface="Times New Roman"/>
                        </a:rPr>
                        <a:t>cm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1750" spc="-10" dirty="0">
                          <a:latin typeface="Times New Roman"/>
                          <a:cs typeface="Times New Roman"/>
                        </a:rPr>
                        <a:t>Color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ts val="2020"/>
                        </a:lnSpc>
                      </a:pPr>
                      <a:r>
                        <a:rPr sz="1750" spc="-90" dirty="0">
                          <a:latin typeface="Times New Roman"/>
                          <a:cs typeface="Times New Roman"/>
                        </a:rPr>
                        <a:t>Creamy</a:t>
                      </a:r>
                      <a:r>
                        <a:rPr sz="17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5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7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50" spc="-80" dirty="0">
                          <a:latin typeface="Times New Roman"/>
                          <a:cs typeface="Times New Roman"/>
                        </a:rPr>
                        <a:t>white</a:t>
                      </a:r>
                      <a:r>
                        <a:rPr sz="17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50" spc="-70" dirty="0">
                          <a:latin typeface="Times New Roman"/>
                          <a:cs typeface="Times New Roman"/>
                        </a:rPr>
                        <a:t>pink</a:t>
                      </a:r>
                      <a:r>
                        <a:rPr sz="17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50" spc="-20" dirty="0">
                          <a:latin typeface="Times New Roman"/>
                          <a:cs typeface="Times New Roman"/>
                        </a:rPr>
                        <a:t>tint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ts val="2020"/>
                        </a:lnSpc>
                      </a:pPr>
                      <a:r>
                        <a:rPr sz="1750" spc="-90" dirty="0">
                          <a:latin typeface="Times New Roman"/>
                          <a:cs typeface="Times New Roman"/>
                        </a:rPr>
                        <a:t>Creamy</a:t>
                      </a:r>
                      <a:r>
                        <a:rPr sz="17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5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7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50" spc="-80" dirty="0">
                          <a:latin typeface="Times New Roman"/>
                          <a:cs typeface="Times New Roman"/>
                        </a:rPr>
                        <a:t>white</a:t>
                      </a:r>
                      <a:r>
                        <a:rPr sz="17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50" spc="-70" dirty="0">
                          <a:latin typeface="Times New Roman"/>
                          <a:cs typeface="Times New Roman"/>
                        </a:rPr>
                        <a:t>pink</a:t>
                      </a:r>
                      <a:r>
                        <a:rPr sz="17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50" spc="-20" dirty="0">
                          <a:latin typeface="Times New Roman"/>
                          <a:cs typeface="Times New Roman"/>
                        </a:rPr>
                        <a:t>tint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02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1750" spc="-75" dirty="0">
                          <a:latin typeface="Times New Roman"/>
                          <a:cs typeface="Times New Roman"/>
                        </a:rPr>
                        <a:t>Other</a:t>
                      </a:r>
                      <a:r>
                        <a:rPr sz="17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50" spc="-10" dirty="0">
                          <a:latin typeface="Times New Roman"/>
                          <a:cs typeface="Times New Roman"/>
                        </a:rPr>
                        <a:t>features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ts val="2020"/>
                        </a:lnSpc>
                      </a:pPr>
                      <a:r>
                        <a:rPr sz="1750" spc="-70" dirty="0">
                          <a:latin typeface="Times New Roman"/>
                          <a:cs typeface="Times New Roman"/>
                        </a:rPr>
                        <a:t>Pencil</a:t>
                      </a:r>
                      <a:r>
                        <a:rPr sz="17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5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75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50" spc="-60" dirty="0">
                          <a:latin typeface="Times New Roman"/>
                          <a:cs typeface="Times New Roman"/>
                        </a:rPr>
                        <a:t>lead</a:t>
                      </a:r>
                      <a:r>
                        <a:rPr sz="17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50" spc="-10" dirty="0">
                          <a:latin typeface="Times New Roman"/>
                          <a:cs typeface="Times New Roman"/>
                        </a:rPr>
                        <a:t>thickness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ts val="2020"/>
                        </a:lnSpc>
                      </a:pPr>
                      <a:r>
                        <a:rPr sz="1750" spc="-85" dirty="0">
                          <a:latin typeface="Times New Roman"/>
                          <a:cs typeface="Times New Roman"/>
                        </a:rPr>
                        <a:t>Prominent</a:t>
                      </a:r>
                      <a:r>
                        <a:rPr sz="17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50" spc="-75" dirty="0">
                          <a:latin typeface="Times New Roman"/>
                          <a:cs typeface="Times New Roman"/>
                        </a:rPr>
                        <a:t>incurved</a:t>
                      </a:r>
                      <a:r>
                        <a:rPr sz="175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50" spc="-20" dirty="0">
                          <a:latin typeface="Times New Roman"/>
                          <a:cs typeface="Times New Roman"/>
                        </a:rPr>
                        <a:t>tail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0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1750" spc="-10" dirty="0">
                          <a:latin typeface="Times New Roman"/>
                          <a:cs typeface="Times New Roman"/>
                        </a:rPr>
                        <a:t>figure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58079" y="3778892"/>
            <a:ext cx="3385771" cy="21620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0" y="-3175"/>
          <a:ext cx="7321550" cy="3578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9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6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2470">
                <a:tc gridSpan="2">
                  <a:txBody>
                    <a:bodyPr/>
                    <a:lstStyle/>
                    <a:p>
                      <a:pPr marL="27876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2000" b="1" spc="-20" dirty="0">
                          <a:latin typeface="Calibri"/>
                          <a:cs typeface="Calibri"/>
                        </a:rPr>
                        <a:t>Table</a:t>
                      </a:r>
                      <a:r>
                        <a:rPr sz="20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20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0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)</a:t>
                      </a:r>
                      <a:r>
                        <a:rPr sz="20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sz="20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i="1" dirty="0">
                          <a:latin typeface="Calibri"/>
                          <a:cs typeface="Calibri"/>
                        </a:rPr>
                        <a:t>A.</a:t>
                      </a:r>
                      <a:r>
                        <a:rPr sz="2000" b="1" i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i="1" dirty="0">
                          <a:latin typeface="Calibri"/>
                          <a:cs typeface="Calibri"/>
                        </a:rPr>
                        <a:t>lumbricoides</a:t>
                      </a:r>
                      <a:r>
                        <a:rPr sz="2000" b="1" i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fertilized</a:t>
                      </a:r>
                      <a:r>
                        <a:rPr sz="2000" b="1" spc="-3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egg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Typical</a:t>
                      </a:r>
                      <a:r>
                        <a:rPr sz="20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characteristics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2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b="1" spc="-20" dirty="0">
                          <a:latin typeface="Calibri"/>
                          <a:cs typeface="Calibri"/>
                        </a:rPr>
                        <a:t>Size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40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75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μm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30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50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μm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2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Shape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699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Rounder</a:t>
                      </a:r>
                      <a:r>
                        <a:rPr sz="18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than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 nonfertilized version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610">
                <a:tc>
                  <a:txBody>
                    <a:bodyPr/>
                    <a:lstStyle/>
                    <a:p>
                      <a:pPr marR="4318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Embryo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144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Undeveloped</a:t>
                      </a:r>
                      <a:r>
                        <a:rPr sz="1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unicellular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embryo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245"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Shell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Thick</a:t>
                      </a:r>
                      <a:r>
                        <a:rPr sz="1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chitin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410"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Other</a:t>
                      </a:r>
                      <a:r>
                        <a:rPr sz="1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features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My</a:t>
                      </a:r>
                      <a:r>
                        <a:rPr sz="20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corticated</a:t>
                      </a:r>
                      <a:r>
                        <a:rPr sz="20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20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decorticated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9850" y="3727450"/>
          <a:ext cx="7251700" cy="30956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3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9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 gridSpan="2">
                  <a:txBody>
                    <a:bodyPr/>
                    <a:lstStyle/>
                    <a:p>
                      <a:pPr marR="4381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000" b="1" spc="-20" dirty="0">
                          <a:latin typeface="Calibri"/>
                          <a:cs typeface="Calibri"/>
                        </a:rPr>
                        <a:t>Table</a:t>
                      </a:r>
                      <a:r>
                        <a:rPr sz="20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(3</a:t>
                      </a:r>
                      <a:r>
                        <a:rPr sz="20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)</a:t>
                      </a:r>
                      <a:r>
                        <a:rPr sz="20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sz="20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i="1" dirty="0">
                          <a:latin typeface="Calibri"/>
                          <a:cs typeface="Calibri"/>
                        </a:rPr>
                        <a:t>A.</a:t>
                      </a:r>
                      <a:r>
                        <a:rPr sz="2000" b="1" i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i="1" dirty="0">
                          <a:latin typeface="Calibri"/>
                          <a:cs typeface="Calibri"/>
                        </a:rPr>
                        <a:t>lumbricoides</a:t>
                      </a:r>
                      <a:r>
                        <a:rPr sz="2000" b="1" i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nonfertilized</a:t>
                      </a:r>
                      <a:r>
                        <a:rPr sz="2000" b="1" spc="-3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egg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Typical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R="99060"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characteristics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b="1" spc="-20" dirty="0">
                          <a:latin typeface="Calibri"/>
                          <a:cs typeface="Calibri"/>
                        </a:rPr>
                        <a:t>Size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85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95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μm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38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45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μm</a:t>
                      </a:r>
                      <a:r>
                        <a:rPr sz="1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size</a:t>
                      </a:r>
                      <a:r>
                        <a:rPr sz="1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variations</a:t>
                      </a:r>
                      <a:r>
                        <a:rPr sz="18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possible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Shape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Varies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marR="4254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Embryo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Unembryonated</a:t>
                      </a:r>
                      <a:r>
                        <a:rPr sz="1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;</a:t>
                      </a:r>
                      <a:r>
                        <a:rPr sz="18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amorphous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mass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protoplasm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marR="3873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Shell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b="1" spc="-20" dirty="0">
                          <a:latin typeface="Calibri"/>
                          <a:cs typeface="Calibri"/>
                        </a:rPr>
                        <a:t>Thin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Other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features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Usually</a:t>
                      </a:r>
                      <a:r>
                        <a:rPr sz="1800" b="1" spc="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corticated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7194804" y="0"/>
            <a:ext cx="1949450" cy="6739255"/>
            <a:chOff x="7194804" y="0"/>
            <a:chExt cx="1949450" cy="67392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9000" y="3570732"/>
              <a:ext cx="1905000" cy="31683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94804" y="0"/>
              <a:ext cx="1949196" cy="20574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44156" y="1933955"/>
              <a:ext cx="1694688" cy="17312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-54101"/>
            <a:ext cx="8996045" cy="682434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284480" indent="-271780" algn="just">
              <a:lnSpc>
                <a:spcPct val="100000"/>
              </a:lnSpc>
              <a:spcBef>
                <a:spcPts val="65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4480" algn="l"/>
              </a:tabLst>
            </a:pPr>
            <a:r>
              <a:rPr sz="2400" b="1" spc="-10" dirty="0">
                <a:latin typeface="Constantia"/>
                <a:cs typeface="Constantia"/>
              </a:rPr>
              <a:t>Life</a:t>
            </a:r>
            <a:r>
              <a:rPr sz="2400" b="1" spc="-130" dirty="0">
                <a:latin typeface="Constantia"/>
                <a:cs typeface="Constantia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cycle</a:t>
            </a:r>
            <a:endParaRPr sz="2400">
              <a:latin typeface="Constantia"/>
              <a:cs typeface="Constantia"/>
            </a:endParaRPr>
          </a:p>
          <a:p>
            <a:pPr marL="283845" marR="5080" indent="-271780" algn="just">
              <a:lnSpc>
                <a:spcPct val="100000"/>
              </a:lnSpc>
              <a:spcBef>
                <a:spcPts val="55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5115" algn="l"/>
              </a:tabLst>
            </a:pP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2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life</a:t>
            </a:r>
            <a:r>
              <a:rPr sz="2400" spc="2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cycle</a:t>
            </a:r>
            <a:r>
              <a:rPr sz="2400" spc="2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360" dirty="0">
                <a:latin typeface="Constantia"/>
                <a:cs typeface="Constantia"/>
              </a:rPr>
              <a:t> </a:t>
            </a:r>
            <a:r>
              <a:rPr sz="2400" i="1" dirty="0">
                <a:latin typeface="Constantia"/>
                <a:cs typeface="Constantia"/>
              </a:rPr>
              <a:t>A.</a:t>
            </a:r>
            <a:r>
              <a:rPr sz="2400" i="1" spc="330" dirty="0">
                <a:latin typeface="Constantia"/>
                <a:cs typeface="Constantia"/>
              </a:rPr>
              <a:t> </a:t>
            </a:r>
            <a:r>
              <a:rPr sz="2400" i="1" dirty="0">
                <a:latin typeface="Constantia"/>
                <a:cs typeface="Constantia"/>
              </a:rPr>
              <a:t>lumbricoides</a:t>
            </a:r>
            <a:r>
              <a:rPr sz="2400" i="1" spc="3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is</a:t>
            </a:r>
            <a:r>
              <a:rPr sz="2400" spc="25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relatively</a:t>
            </a:r>
            <a:r>
              <a:rPr sz="2400" spc="2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complex</a:t>
            </a:r>
            <a:r>
              <a:rPr sz="2400" spc="254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compared 	</a:t>
            </a:r>
            <a:r>
              <a:rPr sz="2400" dirty="0">
                <a:latin typeface="Constantia"/>
                <a:cs typeface="Constantia"/>
              </a:rPr>
              <a:t>with</a:t>
            </a:r>
            <a:r>
              <a:rPr sz="2400" spc="19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19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parasites</a:t>
            </a:r>
            <a:r>
              <a:rPr sz="2400" spc="20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presented</a:t>
            </a:r>
            <a:r>
              <a:rPr sz="2400" spc="2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thus</a:t>
            </a:r>
            <a:r>
              <a:rPr sz="2400" spc="20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far.</a:t>
            </a:r>
            <a:r>
              <a:rPr sz="2400" spc="2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Infection</a:t>
            </a:r>
            <a:r>
              <a:rPr sz="2400" spc="2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begins</a:t>
            </a:r>
            <a:r>
              <a:rPr sz="2400" spc="21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following 	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4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ingestion</a:t>
            </a:r>
            <a:r>
              <a:rPr sz="2400" spc="4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509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infected</a:t>
            </a:r>
            <a:r>
              <a:rPr sz="2400" spc="4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eggs</a:t>
            </a:r>
            <a:r>
              <a:rPr sz="2400" spc="4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that</a:t>
            </a:r>
            <a:r>
              <a:rPr sz="2400" spc="4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contain</a:t>
            </a:r>
            <a:r>
              <a:rPr sz="2400" spc="4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viable</a:t>
            </a:r>
            <a:r>
              <a:rPr sz="2400" spc="409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larvae.</a:t>
            </a:r>
            <a:r>
              <a:rPr sz="2400" spc="459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Once 	</a:t>
            </a:r>
            <a:r>
              <a:rPr sz="2400" dirty="0">
                <a:latin typeface="Constantia"/>
                <a:cs typeface="Constantia"/>
              </a:rPr>
              <a:t>inside</a:t>
            </a:r>
            <a:r>
              <a:rPr sz="2400" spc="21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21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small</a:t>
            </a:r>
            <a:r>
              <a:rPr sz="2400" spc="2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intestine,</a:t>
            </a:r>
            <a:r>
              <a:rPr sz="2400" spc="2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21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larvae</a:t>
            </a:r>
            <a:r>
              <a:rPr sz="2400" spc="229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emerge</a:t>
            </a:r>
            <a:r>
              <a:rPr sz="2400" spc="2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from</a:t>
            </a:r>
            <a:r>
              <a:rPr sz="2400" spc="2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21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eggs.</a:t>
            </a:r>
            <a:r>
              <a:rPr sz="2400" spc="28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The 	</a:t>
            </a:r>
            <a:r>
              <a:rPr sz="2400" dirty="0">
                <a:latin typeface="Constantia"/>
                <a:cs typeface="Constantia"/>
              </a:rPr>
              <a:t>larvae</a:t>
            </a:r>
            <a:r>
              <a:rPr sz="2400" spc="1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then</a:t>
            </a:r>
            <a:r>
              <a:rPr sz="2400" spc="1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complete</a:t>
            </a:r>
            <a:r>
              <a:rPr sz="2400" spc="1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1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liver</a:t>
            </a:r>
            <a:r>
              <a:rPr sz="2400" spc="1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lung</a:t>
            </a:r>
            <a:r>
              <a:rPr sz="2400" spc="2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migration</a:t>
            </a:r>
            <a:r>
              <a:rPr sz="2400" spc="1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by</a:t>
            </a:r>
            <a:r>
              <a:rPr sz="2400" spc="1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first</a:t>
            </a:r>
            <a:r>
              <a:rPr sz="2400" spc="1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entering</a:t>
            </a:r>
            <a:r>
              <a:rPr sz="2400" spc="229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the 	</a:t>
            </a:r>
            <a:r>
              <a:rPr sz="2400" dirty="0">
                <a:latin typeface="Constantia"/>
                <a:cs typeface="Constantia"/>
              </a:rPr>
              <a:t>blood</a:t>
            </a:r>
            <a:r>
              <a:rPr sz="2400" spc="1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via</a:t>
            </a:r>
            <a:r>
              <a:rPr sz="2400" spc="11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penetration</a:t>
            </a:r>
            <a:r>
              <a:rPr sz="2400" spc="1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through</a:t>
            </a:r>
            <a:r>
              <a:rPr sz="2400" spc="1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11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intestinal</a:t>
            </a:r>
            <a:r>
              <a:rPr sz="2400" spc="1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wall.</a:t>
            </a:r>
            <a:r>
              <a:rPr sz="2400" spc="1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1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first</a:t>
            </a:r>
            <a:r>
              <a:rPr sz="2400" spc="12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“stop” 	</a:t>
            </a:r>
            <a:r>
              <a:rPr sz="2400" dirty="0">
                <a:latin typeface="Constantia"/>
                <a:cs typeface="Constantia"/>
              </a:rPr>
              <a:t>on</a:t>
            </a:r>
            <a:r>
              <a:rPr sz="2400" spc="1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this</a:t>
            </a:r>
            <a:r>
              <a:rPr sz="2400" spc="1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journey</a:t>
            </a:r>
            <a:r>
              <a:rPr sz="2400" spc="1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is</a:t>
            </a:r>
            <a:r>
              <a:rPr sz="2400" spc="1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1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liver</a:t>
            </a:r>
            <a:r>
              <a:rPr sz="2400" spc="1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.</a:t>
            </a:r>
            <a:r>
              <a:rPr sz="2400" spc="2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From</a:t>
            </a:r>
            <a:r>
              <a:rPr sz="2400" spc="20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there,</a:t>
            </a:r>
            <a:r>
              <a:rPr sz="2400" spc="2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1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larvae</a:t>
            </a:r>
            <a:r>
              <a:rPr sz="2400" spc="1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continue</a:t>
            </a:r>
            <a:r>
              <a:rPr sz="2400" spc="18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the 	</a:t>
            </a:r>
            <a:r>
              <a:rPr sz="2400" dirty="0">
                <a:latin typeface="Constantia"/>
                <a:cs typeface="Constantia"/>
              </a:rPr>
              <a:t>trip</a:t>
            </a:r>
            <a:r>
              <a:rPr sz="2400" spc="3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via</a:t>
            </a:r>
            <a:r>
              <a:rPr sz="2400" spc="3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3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blood</a:t>
            </a:r>
            <a:r>
              <a:rPr sz="2400" spc="39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stream</a:t>
            </a:r>
            <a:r>
              <a:rPr sz="2400" spc="3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to</a:t>
            </a:r>
            <a:r>
              <a:rPr sz="2400" spc="3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3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second</a:t>
            </a:r>
            <a:r>
              <a:rPr sz="2400" spc="39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“stop”</a:t>
            </a:r>
            <a:r>
              <a:rPr sz="2400" spc="4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3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lung</a:t>
            </a:r>
            <a:r>
              <a:rPr sz="2400" spc="4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.</a:t>
            </a:r>
            <a:r>
              <a:rPr sz="2400" spc="39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Once 	</a:t>
            </a:r>
            <a:r>
              <a:rPr sz="2400" dirty="0">
                <a:latin typeface="Constantia"/>
                <a:cs typeface="Constantia"/>
              </a:rPr>
              <a:t>inside</a:t>
            </a:r>
            <a:r>
              <a:rPr sz="2400" spc="235" dirty="0">
                <a:latin typeface="Constantia"/>
                <a:cs typeface="Constantia"/>
              </a:rPr>
              <a:t> 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235" dirty="0">
                <a:latin typeface="Constantia"/>
                <a:cs typeface="Constantia"/>
              </a:rPr>
              <a:t>  </a:t>
            </a:r>
            <a:r>
              <a:rPr sz="2400" dirty="0">
                <a:latin typeface="Constantia"/>
                <a:cs typeface="Constantia"/>
              </a:rPr>
              <a:t>lung,</a:t>
            </a:r>
            <a:r>
              <a:rPr sz="2400" spc="265" dirty="0">
                <a:latin typeface="Constantia"/>
                <a:cs typeface="Constantia"/>
              </a:rPr>
              <a:t> 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229" dirty="0">
                <a:latin typeface="Constantia"/>
                <a:cs typeface="Constantia"/>
              </a:rPr>
              <a:t>  </a:t>
            </a:r>
            <a:r>
              <a:rPr sz="2400" dirty="0">
                <a:latin typeface="Constantia"/>
                <a:cs typeface="Constantia"/>
              </a:rPr>
              <a:t>larvae</a:t>
            </a:r>
            <a:r>
              <a:rPr sz="2400" spc="240" dirty="0">
                <a:latin typeface="Constantia"/>
                <a:cs typeface="Constantia"/>
              </a:rPr>
              <a:t>  </a:t>
            </a:r>
            <a:r>
              <a:rPr sz="2400" dirty="0">
                <a:latin typeface="Constantia"/>
                <a:cs typeface="Constantia"/>
              </a:rPr>
              <a:t>burrow</a:t>
            </a:r>
            <a:r>
              <a:rPr sz="2400" spc="235" dirty="0">
                <a:latin typeface="Constantia"/>
                <a:cs typeface="Constantia"/>
              </a:rPr>
              <a:t>  </a:t>
            </a:r>
            <a:r>
              <a:rPr sz="2400" dirty="0">
                <a:latin typeface="Constantia"/>
                <a:cs typeface="Constantia"/>
              </a:rPr>
              <a:t>their</a:t>
            </a:r>
            <a:r>
              <a:rPr sz="2400" spc="225" dirty="0">
                <a:latin typeface="Constantia"/>
                <a:cs typeface="Constantia"/>
              </a:rPr>
              <a:t>  </a:t>
            </a:r>
            <a:r>
              <a:rPr sz="2400" dirty="0">
                <a:latin typeface="Constantia"/>
                <a:cs typeface="Constantia"/>
              </a:rPr>
              <a:t>way</a:t>
            </a:r>
            <a:r>
              <a:rPr sz="2400" spc="235" dirty="0">
                <a:latin typeface="Constantia"/>
                <a:cs typeface="Constantia"/>
              </a:rPr>
              <a:t>  </a:t>
            </a:r>
            <a:r>
              <a:rPr sz="2400" dirty="0">
                <a:latin typeface="Constantia"/>
                <a:cs typeface="Constantia"/>
              </a:rPr>
              <a:t>through</a:t>
            </a:r>
            <a:r>
              <a:rPr sz="2400" spc="240" dirty="0">
                <a:latin typeface="Constantia"/>
                <a:cs typeface="Constantia"/>
              </a:rPr>
              <a:t>  </a:t>
            </a:r>
            <a:r>
              <a:rPr sz="2400" spc="-25" dirty="0">
                <a:latin typeface="Constantia"/>
                <a:cs typeface="Constantia"/>
              </a:rPr>
              <a:t>the 	</a:t>
            </a:r>
            <a:r>
              <a:rPr sz="2400" dirty="0">
                <a:latin typeface="Constantia"/>
                <a:cs typeface="Constantia"/>
              </a:rPr>
              <a:t>capillaries</a:t>
            </a:r>
            <a:r>
              <a:rPr sz="2400" spc="2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into</a:t>
            </a:r>
            <a:r>
              <a:rPr sz="2400" spc="20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2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alveoli</a:t>
            </a:r>
            <a:r>
              <a:rPr sz="2400" spc="2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.</a:t>
            </a:r>
            <a:r>
              <a:rPr sz="2400" spc="2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Migration</a:t>
            </a:r>
            <a:r>
              <a:rPr sz="2400" spc="229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into</a:t>
            </a:r>
            <a:r>
              <a:rPr sz="2400" spc="2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2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bronchioles</a:t>
            </a:r>
            <a:r>
              <a:rPr sz="2400" spc="22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then 	</a:t>
            </a:r>
            <a:r>
              <a:rPr sz="2400" dirty="0">
                <a:latin typeface="Constantia"/>
                <a:cs typeface="Constantia"/>
              </a:rPr>
              <a:t>follows.</a:t>
            </a:r>
            <a:r>
              <a:rPr sz="2400" spc="1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From</a:t>
            </a:r>
            <a:r>
              <a:rPr sz="2400" spc="1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here</a:t>
            </a:r>
            <a:r>
              <a:rPr sz="2400" spc="1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,</a:t>
            </a:r>
            <a:r>
              <a:rPr sz="2400" spc="1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1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larvae</a:t>
            </a:r>
            <a:r>
              <a:rPr sz="2400" spc="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are</a:t>
            </a:r>
            <a:r>
              <a:rPr sz="2400" spc="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transferred</a:t>
            </a:r>
            <a:r>
              <a:rPr sz="2400" spc="1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through</a:t>
            </a:r>
            <a:r>
              <a:rPr sz="2400" spc="14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coughing 	</a:t>
            </a:r>
            <a:r>
              <a:rPr sz="2400" dirty="0">
                <a:latin typeface="Constantia"/>
                <a:cs typeface="Constantia"/>
              </a:rPr>
              <a:t>into</a:t>
            </a:r>
            <a:r>
              <a:rPr sz="2400" spc="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1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pharynx,</a:t>
            </a:r>
            <a:r>
              <a:rPr sz="2400" spc="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where</a:t>
            </a:r>
            <a:r>
              <a:rPr sz="2400" spc="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they</a:t>
            </a:r>
            <a:r>
              <a:rPr sz="2400" spc="1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are then</a:t>
            </a:r>
            <a:r>
              <a:rPr sz="2400" spc="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swallowed</a:t>
            </a:r>
            <a:r>
              <a:rPr sz="2400" spc="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returned</a:t>
            </a:r>
            <a:r>
              <a:rPr sz="2400" spc="7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to 	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1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intestine.</a:t>
            </a:r>
            <a:r>
              <a:rPr sz="2400" spc="229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Maturation</a:t>
            </a:r>
            <a:r>
              <a:rPr sz="2400" spc="1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2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1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larvae</a:t>
            </a:r>
            <a:r>
              <a:rPr sz="2400" spc="1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occurs,</a:t>
            </a:r>
            <a:r>
              <a:rPr sz="2400" spc="2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resulting</a:t>
            </a:r>
            <a:r>
              <a:rPr sz="2400" spc="229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in</a:t>
            </a:r>
            <a:r>
              <a:rPr sz="2400" spc="19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adult 	</a:t>
            </a:r>
            <a:r>
              <a:rPr sz="2400" dirty="0">
                <a:latin typeface="Constantia"/>
                <a:cs typeface="Constantia"/>
              </a:rPr>
              <a:t>worms,</a:t>
            </a:r>
            <a:r>
              <a:rPr sz="2400" spc="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which take</a:t>
            </a:r>
            <a:r>
              <a:rPr sz="2400" spc="-1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up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residence</a:t>
            </a:r>
            <a:r>
              <a:rPr sz="2400" spc="-1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in</a:t>
            </a:r>
            <a:r>
              <a:rPr sz="2400" spc="-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-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small</a:t>
            </a:r>
            <a:r>
              <a:rPr sz="2400" spc="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intestine.</a:t>
            </a:r>
            <a:r>
              <a:rPr sz="2400" spc="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-1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adults 	</a:t>
            </a:r>
            <a:r>
              <a:rPr sz="2400" dirty="0">
                <a:latin typeface="Constantia"/>
                <a:cs typeface="Constantia"/>
              </a:rPr>
              <a:t>multiply</a:t>
            </a:r>
            <a:r>
              <a:rPr sz="2400" spc="1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1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1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number</a:t>
            </a:r>
            <a:r>
              <a:rPr sz="2400" spc="1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2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1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resulting</a:t>
            </a:r>
            <a:r>
              <a:rPr sz="2400" spc="1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undeveloped</a:t>
            </a:r>
            <a:r>
              <a:rPr sz="2400" spc="1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eggs</a:t>
            </a:r>
            <a:r>
              <a:rPr sz="2400" spc="1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(up</a:t>
            </a:r>
            <a:r>
              <a:rPr sz="2400" spc="13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to 	</a:t>
            </a:r>
            <a:r>
              <a:rPr sz="2400" dirty="0">
                <a:latin typeface="Constantia"/>
                <a:cs typeface="Constantia"/>
              </a:rPr>
              <a:t>250,000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per</a:t>
            </a:r>
            <a:r>
              <a:rPr sz="2400" spc="-1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day)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are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passed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in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feces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50" dirty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 marL="284480" indent="-271780" algn="just">
              <a:lnSpc>
                <a:spcPct val="100000"/>
              </a:lnSpc>
              <a:spcBef>
                <a:spcPts val="58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4480" algn="l"/>
              </a:tabLst>
            </a:pPr>
            <a:r>
              <a:rPr sz="2400" dirty="0">
                <a:latin typeface="Constantia"/>
                <a:cs typeface="Constantia"/>
              </a:rPr>
              <a:t>Small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intestine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is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normal</a:t>
            </a:r>
            <a:r>
              <a:rPr sz="2400" spc="-3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habitat</a:t>
            </a:r>
            <a:r>
              <a:rPr sz="2400" spc="-1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-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Ascaris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lumbricoides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05838" y="4215358"/>
            <a:ext cx="2197735" cy="36830"/>
            <a:chOff x="2005838" y="4215358"/>
            <a:chExt cx="2197735" cy="36830"/>
          </a:xfrm>
        </p:grpSpPr>
        <p:sp>
          <p:nvSpPr>
            <p:cNvPr id="3" name="object 3"/>
            <p:cNvSpPr/>
            <p:nvPr/>
          </p:nvSpPr>
          <p:spPr>
            <a:xfrm>
              <a:off x="2005838" y="4222064"/>
              <a:ext cx="914400" cy="0"/>
            </a:xfrm>
            <a:custGeom>
              <a:avLst/>
              <a:gdLst/>
              <a:ahLst/>
              <a:cxnLst/>
              <a:rect l="l" t="t" r="r" b="b"/>
              <a:pathLst>
                <a:path w="914400">
                  <a:moveTo>
                    <a:pt x="0" y="0"/>
                  </a:moveTo>
                  <a:lnTo>
                    <a:pt x="914400" y="0"/>
                  </a:lnTo>
                </a:path>
              </a:pathLst>
            </a:custGeom>
            <a:ln w="13411">
              <a:solidFill>
                <a:srgbClr val="F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19984" y="4219955"/>
              <a:ext cx="1283335" cy="32384"/>
            </a:xfrm>
            <a:custGeom>
              <a:avLst/>
              <a:gdLst/>
              <a:ahLst/>
              <a:cxnLst/>
              <a:rect l="l" t="t" r="r" b="b"/>
              <a:pathLst>
                <a:path w="1283335" h="32385">
                  <a:moveTo>
                    <a:pt x="1283208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1283208" y="32004"/>
                  </a:lnTo>
                  <a:lnTo>
                    <a:pt x="1283208" y="0"/>
                  </a:lnTo>
                  <a:close/>
                </a:path>
              </a:pathLst>
            </a:custGeom>
            <a:solidFill>
              <a:srgbClr val="4FC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8739" y="-180593"/>
            <a:ext cx="9061450" cy="7029450"/>
          </a:xfrm>
          <a:prstGeom prst="rect">
            <a:avLst/>
          </a:prstGeom>
        </p:spPr>
        <p:txBody>
          <a:bodyPr vert="horz" wrap="square" lIns="0" tIns="209550" rIns="0" bIns="0" rtlCol="0">
            <a:spAutoFit/>
          </a:bodyPr>
          <a:lstStyle/>
          <a:p>
            <a:pPr marL="284480" indent="-271780" algn="just">
              <a:lnSpc>
                <a:spcPct val="100000"/>
              </a:lnSpc>
              <a:spcBef>
                <a:spcPts val="165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4480" algn="l"/>
              </a:tabLst>
            </a:pPr>
            <a:r>
              <a:rPr sz="2400" b="1" spc="-10" dirty="0">
                <a:latin typeface="Constantia"/>
                <a:cs typeface="Constantia"/>
              </a:rPr>
              <a:t>Life</a:t>
            </a:r>
            <a:r>
              <a:rPr sz="2400" b="1" spc="-135" dirty="0">
                <a:latin typeface="Constantia"/>
                <a:cs typeface="Constantia"/>
              </a:rPr>
              <a:t> </a:t>
            </a:r>
            <a:r>
              <a:rPr sz="2400" b="1" dirty="0">
                <a:latin typeface="Constantia"/>
                <a:cs typeface="Constantia"/>
              </a:rPr>
              <a:t>cycle</a:t>
            </a:r>
            <a:r>
              <a:rPr sz="2400" b="1" spc="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30" dirty="0">
                <a:latin typeface="Constantia"/>
                <a:cs typeface="Constantia"/>
              </a:rPr>
              <a:t> </a:t>
            </a:r>
            <a:r>
              <a:rPr sz="2400" i="1" dirty="0">
                <a:latin typeface="Constantia"/>
                <a:cs typeface="Constantia"/>
              </a:rPr>
              <a:t>A.</a:t>
            </a:r>
            <a:r>
              <a:rPr sz="2400" i="1" spc="-25" dirty="0">
                <a:latin typeface="Constantia"/>
                <a:cs typeface="Constantia"/>
              </a:rPr>
              <a:t> </a:t>
            </a:r>
            <a:r>
              <a:rPr sz="2400" i="1" spc="-10" dirty="0">
                <a:latin typeface="Constantia"/>
                <a:cs typeface="Constantia"/>
              </a:rPr>
              <a:t>lumbricoides</a:t>
            </a:r>
            <a:endParaRPr sz="2400">
              <a:latin typeface="Constantia"/>
              <a:cs typeface="Constantia"/>
            </a:endParaRPr>
          </a:p>
          <a:p>
            <a:pPr marL="283845" marR="5080" indent="-271780" algn="just">
              <a:lnSpc>
                <a:spcPct val="150000"/>
              </a:lnSpc>
              <a:spcBef>
                <a:spcPts val="11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5115" algn="l"/>
                <a:tab pos="2516505" algn="l"/>
                <a:tab pos="2614295" algn="l"/>
                <a:tab pos="2841625" algn="l"/>
                <a:tab pos="3495040" algn="l"/>
                <a:tab pos="3597275" algn="l"/>
                <a:tab pos="7543800" algn="l"/>
                <a:tab pos="8368665" algn="l"/>
                <a:tab pos="8672830" algn="l"/>
              </a:tabLst>
            </a:pPr>
            <a:r>
              <a:rPr sz="2400" spc="-20" dirty="0">
                <a:latin typeface="Constantia"/>
                <a:cs typeface="Constantia"/>
              </a:rPr>
              <a:t>ingestion</a:t>
            </a:r>
            <a:r>
              <a:rPr sz="2400" spc="131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o</a:t>
            </a:r>
            <a:r>
              <a:rPr sz="2400" dirty="0">
                <a:latin typeface="Constantia"/>
                <a:cs typeface="Constantia"/>
              </a:rPr>
              <a:t>f</a:t>
            </a:r>
            <a:r>
              <a:rPr sz="2400" spc="1395" dirty="0">
                <a:latin typeface="Constantia"/>
                <a:cs typeface="Constantia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onstantia"/>
                <a:cs typeface="Constantia"/>
              </a:rPr>
              <a:t>infective</a:t>
            </a:r>
            <a:r>
              <a:rPr sz="2400" spc="129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onstantia"/>
                <a:cs typeface="Constantia"/>
              </a:rPr>
              <a:t>stages</a:t>
            </a:r>
            <a:r>
              <a:rPr sz="2400" spc="13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onstantia"/>
                <a:cs typeface="Constantia"/>
              </a:rPr>
              <a:t>(</a:t>
            </a:r>
            <a:r>
              <a:rPr sz="2400" b="1" spc="-15" dirty="0">
                <a:solidFill>
                  <a:srgbClr val="00AF50"/>
                </a:solidFill>
                <a:latin typeface="Constantia"/>
                <a:cs typeface="Constantia"/>
              </a:rPr>
              <a:t>egg</a:t>
            </a:r>
            <a:r>
              <a:rPr sz="2400" spc="-15" dirty="0">
                <a:solidFill>
                  <a:srgbClr val="FF0000"/>
                </a:solidFill>
                <a:latin typeface="Constantia"/>
                <a:cs typeface="Constantia"/>
              </a:rPr>
              <a:t>)</a:t>
            </a:r>
            <a:r>
              <a:rPr sz="2400" u="sng" spc="5375" dirty="0">
                <a:solidFill>
                  <a:srgbClr val="FF0000"/>
                </a:solidFill>
                <a:uFill>
                  <a:solidFill>
                    <a:srgbClr val="FE0000"/>
                  </a:solidFill>
                </a:uFill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in</a:t>
            </a:r>
            <a:r>
              <a:rPr sz="2400" spc="1310" dirty="0">
                <a:latin typeface="Constantia"/>
                <a:cs typeface="Constantia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Constantia"/>
                <a:cs typeface="Constantia"/>
              </a:rPr>
              <a:t>small</a:t>
            </a:r>
            <a:r>
              <a:rPr sz="2400" b="1" spc="139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Constantia"/>
                <a:cs typeface="Constantia"/>
              </a:rPr>
              <a:t>intestine</a:t>
            </a:r>
            <a:r>
              <a:rPr sz="2400" b="1" spc="-10" dirty="0">
                <a:solidFill>
                  <a:srgbClr val="FF0000"/>
                </a:solidFill>
                <a:latin typeface="Constantia"/>
                <a:cs typeface="Constantia"/>
              </a:rPr>
              <a:t> 	</a:t>
            </a:r>
            <a:r>
              <a:rPr sz="2400" spc="-35" dirty="0">
                <a:latin typeface="Constantia"/>
                <a:cs typeface="Constantia"/>
              </a:rPr>
              <a:t>convert</a:t>
            </a:r>
            <a:r>
              <a:rPr sz="2400" spc="235" dirty="0">
                <a:latin typeface="Constantia"/>
                <a:cs typeface="Constantia"/>
              </a:rPr>
              <a:t> </a:t>
            </a:r>
            <a:r>
              <a:rPr sz="2400" spc="-30" dirty="0">
                <a:latin typeface="Constantia"/>
                <a:cs typeface="Constantia"/>
              </a:rPr>
              <a:t>to</a:t>
            </a:r>
            <a:r>
              <a:rPr sz="2400" spc="235" dirty="0"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onstantia"/>
                <a:cs typeface="Constantia"/>
              </a:rPr>
              <a:t>larva</a:t>
            </a:r>
            <a:r>
              <a:rPr sz="2400" b="1" spc="315" dirty="0">
                <a:solidFill>
                  <a:srgbClr val="00AF50"/>
                </a:solidFill>
                <a:latin typeface="Constantia"/>
                <a:cs typeface="Constantia"/>
              </a:rPr>
              <a:t> </a:t>
            </a:r>
            <a:r>
              <a:rPr sz="2400" u="sng" dirty="0">
                <a:uFill>
                  <a:solidFill>
                    <a:srgbClr val="FE0000"/>
                  </a:solidFill>
                </a:uFill>
                <a:latin typeface="Constantia"/>
                <a:cs typeface="Constantia"/>
              </a:rPr>
              <a:t>		</a:t>
            </a:r>
            <a:r>
              <a:rPr sz="2400" spc="-20" dirty="0">
                <a:latin typeface="Constantia"/>
                <a:cs typeface="Constantia"/>
              </a:rPr>
              <a:t>penetration</a:t>
            </a:r>
            <a:r>
              <a:rPr sz="2400" spc="2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229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intestinal</a:t>
            </a:r>
            <a:r>
              <a:rPr sz="2400" spc="28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wall</a:t>
            </a:r>
            <a:r>
              <a:rPr sz="2400" spc="290" dirty="0">
                <a:latin typeface="Constantia"/>
                <a:cs typeface="Constantia"/>
              </a:rPr>
              <a:t> </a:t>
            </a:r>
            <a:r>
              <a:rPr sz="2400" u="sng" dirty="0">
                <a:uFill>
                  <a:solidFill>
                    <a:srgbClr val="FE0000"/>
                  </a:solidFill>
                </a:uFill>
                <a:latin typeface="Constantia"/>
                <a:cs typeface="Constantia"/>
              </a:rPr>
              <a:t>		</a:t>
            </a:r>
            <a:r>
              <a:rPr sz="2400" spc="-290" dirty="0"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0000"/>
                </a:solidFill>
                <a:latin typeface="Constantia"/>
                <a:cs typeface="Constantia"/>
              </a:rPr>
              <a:t>in </a:t>
            </a:r>
            <a:r>
              <a:rPr sz="2400" spc="-30" dirty="0">
                <a:solidFill>
                  <a:srgbClr val="FF0000"/>
                </a:solidFill>
                <a:latin typeface="Constantia"/>
                <a:cs typeface="Constantia"/>
              </a:rPr>
              <a:t>to</a:t>
            </a:r>
            <a:r>
              <a:rPr sz="2400" spc="185" dirty="0">
                <a:solidFill>
                  <a:srgbClr val="FF0000"/>
                </a:solidFill>
                <a:latin typeface="Constantia"/>
                <a:cs typeface="Constantia"/>
              </a:rPr>
              <a:t> 	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blood</a:t>
            </a:r>
            <a:r>
              <a:rPr sz="2400" b="1" spc="28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u="sng" dirty="0">
                <a:solidFill>
                  <a:srgbClr val="FF0000"/>
                </a:solidFill>
                <a:uFill>
                  <a:solidFill>
                    <a:srgbClr val="FE0000"/>
                  </a:solidFill>
                </a:uFill>
                <a:latin typeface="Constantia"/>
                <a:cs typeface="Constantia"/>
              </a:rPr>
              <a:t>	</a:t>
            </a:r>
            <a:r>
              <a:rPr sz="2400" b="1" spc="-25" dirty="0">
                <a:solidFill>
                  <a:srgbClr val="FF0000"/>
                </a:solidFill>
                <a:latin typeface="Constantia"/>
                <a:cs typeface="Constantia"/>
              </a:rPr>
              <a:t>liver</a:t>
            </a:r>
            <a:r>
              <a:rPr sz="2400" b="1" spc="26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onstantia"/>
                <a:cs typeface="Constantia"/>
              </a:rPr>
              <a:t>(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1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first</a:t>
            </a:r>
            <a:r>
              <a:rPr sz="2400" spc="185" dirty="0">
                <a:latin typeface="Constantia"/>
                <a:cs typeface="Constantia"/>
              </a:rPr>
              <a:t> </a:t>
            </a:r>
            <a:r>
              <a:rPr sz="2400" spc="-40" dirty="0">
                <a:latin typeface="Constantia"/>
                <a:cs typeface="Constantia"/>
              </a:rPr>
              <a:t>“stop”</a:t>
            </a:r>
            <a:r>
              <a:rPr sz="2400" spc="25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on</a:t>
            </a:r>
            <a:r>
              <a:rPr sz="2400" spc="2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this</a:t>
            </a:r>
            <a:r>
              <a:rPr sz="2400" spc="20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journey)</a:t>
            </a:r>
            <a:r>
              <a:rPr sz="2400" spc="245" dirty="0">
                <a:latin typeface="Constantia"/>
                <a:cs typeface="Constantia"/>
              </a:rPr>
              <a:t> </a:t>
            </a:r>
            <a:r>
              <a:rPr sz="2400" u="sng" dirty="0">
                <a:uFill>
                  <a:solidFill>
                    <a:srgbClr val="FE0000"/>
                  </a:solidFill>
                </a:uFill>
                <a:latin typeface="Constantia"/>
                <a:cs typeface="Constantia"/>
              </a:rPr>
              <a:t>		</a:t>
            </a:r>
            <a:r>
              <a:rPr sz="2400" u="sng" spc="-555" dirty="0">
                <a:uFill>
                  <a:solidFill>
                    <a:srgbClr val="FE0000"/>
                  </a:solidFill>
                </a:u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0000"/>
                </a:solidFill>
                <a:latin typeface="Constantia"/>
                <a:cs typeface="Constantia"/>
              </a:rPr>
              <a:t>in 	</a:t>
            </a:r>
            <a:r>
              <a:rPr sz="2400" spc="-30" dirty="0">
                <a:solidFill>
                  <a:srgbClr val="FF0000"/>
                </a:solidFill>
                <a:latin typeface="Constantia"/>
                <a:cs typeface="Constantia"/>
              </a:rPr>
              <a:t>to</a:t>
            </a:r>
            <a:r>
              <a:rPr sz="2400" spc="56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bl</a:t>
            </a:r>
            <a:r>
              <a:rPr sz="2400" b="1" spc="10" dirty="0">
                <a:solidFill>
                  <a:srgbClr val="FF0000"/>
                </a:solidFill>
                <a:latin typeface="Constantia"/>
                <a:cs typeface="Constantia"/>
              </a:rPr>
              <a:t>o</a:t>
            </a:r>
            <a:r>
              <a:rPr sz="2400" b="1" spc="-5" dirty="0">
                <a:solidFill>
                  <a:srgbClr val="FF0000"/>
                </a:solidFill>
                <a:latin typeface="Constantia"/>
                <a:cs typeface="Constantia"/>
              </a:rPr>
              <a:t>o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d</a:t>
            </a:r>
            <a:r>
              <a:rPr sz="2400" b="1" spc="65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u="sng" dirty="0">
                <a:solidFill>
                  <a:srgbClr val="FF0000"/>
                </a:solidFill>
                <a:uFill>
                  <a:solidFill>
                    <a:srgbClr val="FE0000"/>
                  </a:solidFill>
                </a:uFill>
                <a:latin typeface="Constantia"/>
                <a:cs typeface="Constantia"/>
              </a:rPr>
              <a:t>		</a:t>
            </a:r>
            <a:r>
              <a:rPr sz="2400" b="1" spc="-15" dirty="0">
                <a:solidFill>
                  <a:srgbClr val="FF0000"/>
                </a:solidFill>
                <a:latin typeface="Constantia"/>
                <a:cs typeface="Constantia"/>
              </a:rPr>
              <a:t>lung</a:t>
            </a:r>
            <a:r>
              <a:rPr sz="2400" b="1" spc="66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onstantia"/>
                <a:cs typeface="Constantia"/>
              </a:rPr>
              <a:t>(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575" dirty="0">
                <a:latin typeface="Constantia"/>
                <a:cs typeface="Constantia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second“stop”on</a:t>
            </a:r>
            <a:r>
              <a:rPr sz="2400" spc="5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this</a:t>
            </a:r>
            <a:r>
              <a:rPr sz="2400" spc="59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journey</a:t>
            </a:r>
            <a:r>
              <a:rPr sz="2400" spc="-15" dirty="0">
                <a:solidFill>
                  <a:srgbClr val="FF0000"/>
                </a:solidFill>
                <a:latin typeface="Constantia"/>
                <a:cs typeface="Constantia"/>
              </a:rPr>
              <a:t>)</a:t>
            </a:r>
            <a:r>
              <a:rPr sz="2400" spc="63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u="sng" spc="5950" dirty="0">
                <a:solidFill>
                  <a:srgbClr val="FF0000"/>
                </a:solidFill>
                <a:uFill>
                  <a:solidFill>
                    <a:srgbClr val="FE0000"/>
                  </a:solidFill>
                </a:uFill>
                <a:latin typeface="Constantia"/>
                <a:cs typeface="Constantia"/>
              </a:rPr>
              <a:t> </a:t>
            </a:r>
            <a:r>
              <a:rPr sz="2400" spc="-50" dirty="0">
                <a:solidFill>
                  <a:srgbClr val="FF0000"/>
                </a:solidFill>
                <a:latin typeface="Constantia"/>
                <a:cs typeface="Constantia"/>
              </a:rPr>
              <a:t> 	</a:t>
            </a:r>
            <a:r>
              <a:rPr sz="2400" spc="-15" dirty="0">
                <a:latin typeface="Constantia"/>
                <a:cs typeface="Constantia"/>
              </a:rPr>
              <a:t>into</a:t>
            </a:r>
            <a:r>
              <a:rPr sz="2400" spc="3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310" dirty="0"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2400" b="1" spc="-40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400" b="1" spc="-60" dirty="0">
                <a:solidFill>
                  <a:srgbClr val="FF0000"/>
                </a:solidFill>
                <a:latin typeface="Constantia"/>
                <a:cs typeface="Constantia"/>
              </a:rPr>
              <a:t>v</a:t>
            </a:r>
            <a:r>
              <a:rPr sz="2400" b="1" spc="-10" dirty="0">
                <a:solidFill>
                  <a:srgbClr val="FF0000"/>
                </a:solidFill>
                <a:latin typeface="Constantia"/>
                <a:cs typeface="Constantia"/>
              </a:rPr>
              <a:t>e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oli</a:t>
            </a:r>
            <a:r>
              <a:rPr sz="2400" b="1" spc="136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u="sng" dirty="0">
                <a:uFill>
                  <a:solidFill>
                    <a:srgbClr val="FE0000"/>
                  </a:solidFill>
                </a:uFill>
                <a:latin typeface="Constantia"/>
                <a:cs typeface="Constantia"/>
              </a:rPr>
              <a:t>			</a:t>
            </a:r>
            <a:r>
              <a:rPr sz="2400" spc="-25" dirty="0">
                <a:latin typeface="Constantia"/>
                <a:cs typeface="Constantia"/>
              </a:rPr>
              <a:t>into</a:t>
            </a:r>
            <a:r>
              <a:rPr sz="2400" spc="3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310" dirty="0"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onstantia"/>
                <a:cs typeface="Constantia"/>
              </a:rPr>
              <a:t>b</a:t>
            </a:r>
            <a:r>
              <a:rPr sz="2400" b="1" spc="-35" dirty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onch</a:t>
            </a:r>
            <a:r>
              <a:rPr sz="2400" b="1" spc="-15" dirty="0">
                <a:solidFill>
                  <a:srgbClr val="FF0000"/>
                </a:solidFill>
                <a:latin typeface="Constantia"/>
                <a:cs typeface="Constantia"/>
              </a:rPr>
              <a:t>i</a:t>
            </a:r>
            <a:r>
              <a:rPr sz="2400" b="1" spc="-5" dirty="0">
                <a:solidFill>
                  <a:srgbClr val="FF0000"/>
                </a:solidFill>
                <a:latin typeface="Constantia"/>
                <a:cs typeface="Constantia"/>
              </a:rPr>
              <a:t>o</a:t>
            </a:r>
            <a:r>
              <a:rPr sz="2400" b="1" spc="-10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es</a:t>
            </a:r>
            <a:r>
              <a:rPr sz="2400" b="1" spc="35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u="sng" dirty="0">
                <a:uFill>
                  <a:solidFill>
                    <a:srgbClr val="FE0000"/>
                  </a:solidFill>
                </a:uFill>
                <a:latin typeface="Constantia"/>
                <a:cs typeface="Constantia"/>
              </a:rPr>
              <a:t>	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310" dirty="0"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Constantia"/>
                <a:cs typeface="Constantia"/>
              </a:rPr>
              <a:t>la</a:t>
            </a:r>
            <a:r>
              <a:rPr sz="2400" b="1" spc="30" dirty="0">
                <a:solidFill>
                  <a:srgbClr val="00AF50"/>
                </a:solidFill>
                <a:latin typeface="Constantia"/>
                <a:cs typeface="Constantia"/>
              </a:rPr>
              <a:t>r</a:t>
            </a:r>
            <a:r>
              <a:rPr sz="2400" b="1" spc="-25" dirty="0">
                <a:solidFill>
                  <a:srgbClr val="00AF50"/>
                </a:solidFill>
                <a:latin typeface="Constantia"/>
                <a:cs typeface="Constantia"/>
              </a:rPr>
              <a:t>v</a:t>
            </a:r>
            <a:r>
              <a:rPr sz="2400" b="1" dirty="0">
                <a:solidFill>
                  <a:srgbClr val="00AF50"/>
                </a:solidFill>
                <a:latin typeface="Constantia"/>
                <a:cs typeface="Constantia"/>
              </a:rPr>
              <a:t>ae 	</a:t>
            </a:r>
            <a:r>
              <a:rPr sz="2400" spc="-25" dirty="0">
                <a:latin typeface="Constantia"/>
                <a:cs typeface="Constantia"/>
              </a:rPr>
              <a:t>are</a:t>
            </a:r>
            <a:r>
              <a:rPr sz="2400" spc="21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transferred</a:t>
            </a:r>
            <a:r>
              <a:rPr sz="2400" spc="26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through</a:t>
            </a:r>
            <a:r>
              <a:rPr sz="2400" spc="240" dirty="0">
                <a:latin typeface="Constantia"/>
                <a:cs typeface="Constantia"/>
              </a:rPr>
              <a:t> </a:t>
            </a:r>
            <a:r>
              <a:rPr sz="2400" b="1" u="heavy" spc="-15" dirty="0">
                <a:solidFill>
                  <a:srgbClr val="4FCEFF"/>
                </a:solidFill>
                <a:uFill>
                  <a:solidFill>
                    <a:srgbClr val="4FCEFF"/>
                  </a:solidFill>
                </a:uFill>
                <a:latin typeface="Constantia"/>
                <a:cs typeface="Constantia"/>
              </a:rPr>
              <a:t>coughing</a:t>
            </a:r>
            <a:r>
              <a:rPr sz="2400" b="1" spc="305" dirty="0">
                <a:solidFill>
                  <a:srgbClr val="4FCEFF"/>
                </a:solidFill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into</a:t>
            </a:r>
            <a:r>
              <a:rPr sz="2400" spc="2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229" dirty="0"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ph</a:t>
            </a:r>
            <a:r>
              <a:rPr sz="2400" b="1" spc="-10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2400" b="1" spc="35" dirty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ynx</a:t>
            </a:r>
            <a:r>
              <a:rPr sz="2400" b="1" spc="3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u="sng" dirty="0">
                <a:solidFill>
                  <a:srgbClr val="FF0000"/>
                </a:solidFill>
                <a:uFill>
                  <a:solidFill>
                    <a:srgbClr val="FE0000"/>
                  </a:solidFill>
                </a:uFill>
                <a:latin typeface="Constantia"/>
                <a:cs typeface="Constantia"/>
              </a:rPr>
              <a:t>		</a:t>
            </a:r>
            <a:r>
              <a:rPr sz="2400" spc="-10" dirty="0">
                <a:latin typeface="Constantia"/>
                <a:cs typeface="Constantia"/>
              </a:rPr>
              <a:t>then 	</a:t>
            </a:r>
            <a:r>
              <a:rPr sz="2400" b="1" u="heavy" spc="-25" dirty="0">
                <a:solidFill>
                  <a:srgbClr val="4FCEFF"/>
                </a:solidFill>
                <a:uFill>
                  <a:solidFill>
                    <a:srgbClr val="4FCEFF"/>
                  </a:solidFill>
                </a:uFill>
                <a:latin typeface="Constantia"/>
                <a:cs typeface="Constantia"/>
              </a:rPr>
              <a:t>swallowed</a:t>
            </a:r>
            <a:r>
              <a:rPr sz="2400" b="1" dirty="0">
                <a:solidFill>
                  <a:srgbClr val="4FCEFF"/>
                </a:solidFill>
                <a:latin typeface="Constantia"/>
                <a:cs typeface="Constantia"/>
              </a:rPr>
              <a:t>			</a:t>
            </a:r>
            <a:r>
              <a:rPr sz="2400" b="1" spc="-35" dirty="0">
                <a:solidFill>
                  <a:srgbClr val="4FCEFF"/>
                </a:solidFill>
                <a:latin typeface="Constantia"/>
                <a:cs typeface="Constantia"/>
              </a:rPr>
              <a:t>r</a:t>
            </a:r>
            <a:r>
              <a:rPr sz="2400" b="1" dirty="0">
                <a:solidFill>
                  <a:srgbClr val="4FCEFF"/>
                </a:solidFill>
                <a:latin typeface="Constantia"/>
                <a:cs typeface="Constantia"/>
              </a:rPr>
              <a:t>eturn</a:t>
            </a:r>
            <a:r>
              <a:rPr sz="2400" b="1" spc="5" dirty="0">
                <a:solidFill>
                  <a:srgbClr val="4FCEFF"/>
                </a:solidFill>
                <a:latin typeface="Constantia"/>
                <a:cs typeface="Constantia"/>
              </a:rPr>
              <a:t>e</a:t>
            </a:r>
            <a:r>
              <a:rPr sz="2400" b="1" dirty="0">
                <a:solidFill>
                  <a:srgbClr val="4FCEFF"/>
                </a:solidFill>
                <a:latin typeface="Constantia"/>
                <a:cs typeface="Constantia"/>
              </a:rPr>
              <a:t>d</a:t>
            </a:r>
            <a:r>
              <a:rPr sz="2400" b="1" spc="-35" dirty="0">
                <a:solidFill>
                  <a:srgbClr val="4FCEFF"/>
                </a:solidFill>
                <a:latin typeface="Constantia"/>
                <a:cs typeface="Constantia"/>
              </a:rPr>
              <a:t> </a:t>
            </a:r>
            <a:r>
              <a:rPr sz="2400" spc="-30" dirty="0">
                <a:latin typeface="Constantia"/>
                <a:cs typeface="Constantia"/>
              </a:rPr>
              <a:t>to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Constantia"/>
                <a:cs typeface="Constantia"/>
              </a:rPr>
              <a:t>intestine</a:t>
            </a:r>
            <a:r>
              <a:rPr sz="2400" b="1" u="sng" spc="5425" dirty="0">
                <a:solidFill>
                  <a:srgbClr val="FF0000"/>
                </a:solidFill>
                <a:uFill>
                  <a:solidFill>
                    <a:srgbClr val="FE0000"/>
                  </a:solidFill>
                </a:u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Constantia"/>
                <a:cs typeface="Constantia"/>
              </a:rPr>
              <a:t>adult</a:t>
            </a:r>
            <a:r>
              <a:rPr sz="2400" b="1" spc="-95" dirty="0">
                <a:solidFill>
                  <a:srgbClr val="00AF50"/>
                </a:solidFill>
                <a:latin typeface="Constantia"/>
                <a:cs typeface="Constantia"/>
              </a:rPr>
              <a:t> </a:t>
            </a:r>
            <a:r>
              <a:rPr sz="2400" b="1" spc="-30" dirty="0">
                <a:solidFill>
                  <a:srgbClr val="00AF50"/>
                </a:solidFill>
                <a:latin typeface="Constantia"/>
                <a:cs typeface="Constantia"/>
              </a:rPr>
              <a:t>worms</a:t>
            </a:r>
            <a:endParaRPr sz="2400">
              <a:latin typeface="Constantia"/>
              <a:cs typeface="Constantia"/>
            </a:endParaRPr>
          </a:p>
          <a:p>
            <a:pPr marL="12700" algn="just">
              <a:lnSpc>
                <a:spcPct val="100000"/>
              </a:lnSpc>
              <a:spcBef>
                <a:spcPts val="2014"/>
              </a:spcBef>
            </a:pPr>
            <a:r>
              <a:rPr sz="2400" dirty="0">
                <a:latin typeface="Constantia"/>
                <a:cs typeface="Constantia"/>
              </a:rPr>
              <a:t>eggs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in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feces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0" dirty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 marL="12700" algn="just">
              <a:lnSpc>
                <a:spcPct val="100000"/>
              </a:lnSpc>
              <a:spcBef>
                <a:spcPts val="1780"/>
              </a:spcBef>
            </a:pP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adults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-1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Ascaris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multiply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spc="-3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number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 the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resulting</a:t>
            </a:r>
            <a:r>
              <a:rPr sz="2000" spc="-4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undeveloped</a:t>
            </a:r>
            <a:r>
              <a:rPr sz="2000" spc="-5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eggs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are</a:t>
            </a:r>
            <a:endParaRPr sz="2000">
              <a:latin typeface="Constantia"/>
              <a:cs typeface="Constantia"/>
            </a:endParaRPr>
          </a:p>
          <a:p>
            <a:pPr marL="285115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Constantia"/>
                <a:cs typeface="Constantia"/>
              </a:rPr>
              <a:t>passed</a:t>
            </a:r>
            <a:r>
              <a:rPr sz="2000" spc="-2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in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feces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per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day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up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to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250000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Egg</a:t>
            </a:r>
            <a:endParaRPr sz="2000">
              <a:latin typeface="Constantia"/>
              <a:cs typeface="Constantia"/>
            </a:endParaRPr>
          </a:p>
          <a:p>
            <a:pPr marL="285115" marR="74295" indent="-273050">
              <a:lnSpc>
                <a:spcPct val="150000"/>
              </a:lnSpc>
              <a:spcBef>
                <a:spcPts val="484"/>
              </a:spcBef>
            </a:pPr>
            <a:r>
              <a:rPr sz="2000" dirty="0">
                <a:latin typeface="Constantia"/>
                <a:cs typeface="Constantia"/>
              </a:rPr>
              <a:t>Main</a:t>
            </a:r>
            <a:r>
              <a:rPr sz="2000" spc="27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feature</a:t>
            </a:r>
            <a:r>
              <a:rPr sz="2000" spc="229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that</a:t>
            </a:r>
            <a:r>
              <a:rPr sz="2000" spc="254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distinguishes</a:t>
            </a:r>
            <a:r>
              <a:rPr sz="2000" spc="27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fertilized</a:t>
            </a:r>
            <a:r>
              <a:rPr sz="2000" spc="31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egg</a:t>
            </a:r>
            <a:r>
              <a:rPr sz="2000" spc="31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from</a:t>
            </a:r>
            <a:r>
              <a:rPr sz="2000" spc="28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unfertilized</a:t>
            </a:r>
            <a:r>
              <a:rPr sz="2000" spc="30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eggs</a:t>
            </a:r>
            <a:r>
              <a:rPr sz="2000" spc="26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35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Ascaris lumbricoides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is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Size</a:t>
            </a:r>
            <a:r>
              <a:rPr sz="2000" spc="-50" dirty="0"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This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second</a:t>
            </a:r>
            <a:r>
              <a:rPr sz="20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stage</a:t>
            </a:r>
            <a:r>
              <a:rPr sz="20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larvae</a:t>
            </a:r>
            <a:r>
              <a:rPr sz="20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is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known</a:t>
            </a:r>
            <a:r>
              <a:rPr sz="20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as Rhabtitiform</a:t>
            </a:r>
            <a:r>
              <a:rPr sz="20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larvae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40"/>
            <a:ext cx="5193792" cy="585215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53990" y="40081"/>
            <a:ext cx="2619375" cy="8763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3340"/>
              </a:lnSpc>
              <a:spcBef>
                <a:spcPts val="215"/>
              </a:spcBef>
            </a:pPr>
            <a:r>
              <a:rPr sz="2800" dirty="0">
                <a:solidFill>
                  <a:srgbClr val="FF0000"/>
                </a:solidFill>
                <a:latin typeface="Constantia"/>
                <a:cs typeface="Constantia"/>
              </a:rPr>
              <a:t>Prevention</a:t>
            </a:r>
            <a:r>
              <a:rPr sz="2800" spc="-7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800" spc="-25" dirty="0">
                <a:solidFill>
                  <a:srgbClr val="FF0000"/>
                </a:solidFill>
                <a:latin typeface="Constantia"/>
                <a:cs typeface="Constantia"/>
              </a:rPr>
              <a:t>and </a:t>
            </a:r>
            <a:r>
              <a:rPr sz="2800" spc="-10" dirty="0">
                <a:solidFill>
                  <a:srgbClr val="FF0000"/>
                </a:solidFill>
                <a:latin typeface="Constantia"/>
                <a:cs typeface="Constantia"/>
              </a:rPr>
              <a:t>Control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65673" y="1746250"/>
            <a:ext cx="71755" cy="15240"/>
          </a:xfrm>
          <a:custGeom>
            <a:avLst/>
            <a:gdLst/>
            <a:ahLst/>
            <a:cxnLst/>
            <a:rect l="l" t="t" r="r" b="b"/>
            <a:pathLst>
              <a:path w="71754" h="15239">
                <a:moveTo>
                  <a:pt x="71627" y="0"/>
                </a:moveTo>
                <a:lnTo>
                  <a:pt x="0" y="0"/>
                </a:lnTo>
                <a:lnTo>
                  <a:pt x="0" y="15239"/>
                </a:lnTo>
                <a:lnTo>
                  <a:pt x="71627" y="15239"/>
                </a:lnTo>
                <a:lnTo>
                  <a:pt x="71627" y="0"/>
                </a:lnTo>
                <a:close/>
              </a:path>
            </a:pathLst>
          </a:custGeom>
          <a:solidFill>
            <a:srgbClr val="E1D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53990" y="894080"/>
            <a:ext cx="3750945" cy="566293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207010">
              <a:lnSpc>
                <a:spcPct val="110000"/>
              </a:lnSpc>
              <a:spcBef>
                <a:spcPts val="385"/>
              </a:spcBef>
            </a:pPr>
            <a:r>
              <a:rPr sz="2400" b="1" spc="-10" dirty="0">
                <a:solidFill>
                  <a:srgbClr val="FF0000"/>
                </a:solidFill>
                <a:latin typeface="Constantia"/>
                <a:cs typeface="Constantia"/>
              </a:rPr>
              <a:t>control</a:t>
            </a:r>
            <a:r>
              <a:rPr sz="2400" b="1" spc="-8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10" dirty="0">
                <a:latin typeface="Constantia"/>
                <a:cs typeface="Constantia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Nematodes</a:t>
            </a:r>
            <a:r>
              <a:rPr sz="2400" spc="-10" dirty="0">
                <a:latin typeface="Constantia"/>
                <a:cs typeface="Constantia"/>
              </a:rPr>
              <a:t>= </a:t>
            </a:r>
            <a:r>
              <a:rPr sz="2400" spc="-25" dirty="0">
                <a:latin typeface="Constantia"/>
                <a:cs typeface="Constantia"/>
              </a:rPr>
              <a:t>Avoid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taken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contaminated </a:t>
            </a:r>
            <a:r>
              <a:rPr sz="2400" dirty="0">
                <a:latin typeface="Constantia"/>
                <a:cs typeface="Constantia"/>
              </a:rPr>
              <a:t>food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water</a:t>
            </a:r>
            <a:r>
              <a:rPr sz="2400" u="sng" spc="600" dirty="0"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3"/>
              </a:rPr>
              <a:t> </a:t>
            </a:r>
            <a:endParaRPr sz="2400">
              <a:latin typeface="Constantia"/>
              <a:cs typeface="Constantia"/>
            </a:endParaRPr>
          </a:p>
          <a:p>
            <a:pPr marL="283845" marR="824865" indent="-27178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5115" algn="l"/>
                <a:tab pos="1548765" algn="l"/>
              </a:tabLst>
            </a:pPr>
            <a:r>
              <a:rPr sz="2400" b="1" spc="-10" dirty="0">
                <a:solidFill>
                  <a:srgbClr val="FF0000"/>
                </a:solidFill>
                <a:latin typeface="Constantia"/>
                <a:cs typeface="Constantia"/>
              </a:rPr>
              <a:t>control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	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45" dirty="0">
                <a:latin typeface="Constantia"/>
                <a:cs typeface="Constantia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Ascaris 	lumbricoides</a:t>
            </a:r>
            <a:r>
              <a:rPr sz="2400" b="1" spc="-75" dirty="0">
                <a:latin typeface="Constantia"/>
                <a:cs typeface="Constantia"/>
              </a:rPr>
              <a:t> </a:t>
            </a:r>
            <a:r>
              <a:rPr sz="2400" spc="-50" dirty="0">
                <a:latin typeface="Constantia"/>
                <a:cs typeface="Constantia"/>
              </a:rPr>
              <a:t>=</a:t>
            </a:r>
            <a:endParaRPr sz="2400">
              <a:latin typeface="Constantia"/>
              <a:cs typeface="Constantia"/>
            </a:endParaRPr>
          </a:p>
          <a:p>
            <a:pPr marL="284480" indent="-271780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4480" algn="l"/>
              </a:tabLst>
            </a:pPr>
            <a:r>
              <a:rPr sz="2400" spc="-25" dirty="0">
                <a:latin typeface="Constantia"/>
                <a:cs typeface="Constantia"/>
              </a:rPr>
              <a:t>Avoid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taken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contaminated</a:t>
            </a:r>
            <a:endParaRPr sz="2400">
              <a:latin typeface="Constantia"/>
              <a:cs typeface="Constantia"/>
            </a:endParaRPr>
          </a:p>
          <a:p>
            <a:pPr marL="285115">
              <a:lnSpc>
                <a:spcPct val="100000"/>
              </a:lnSpc>
            </a:pPr>
            <a:r>
              <a:rPr sz="2400" dirty="0">
                <a:latin typeface="Constantia"/>
                <a:cs typeface="Constantia"/>
              </a:rPr>
              <a:t>food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water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105"/>
              </a:spcBef>
            </a:pPr>
            <a:endParaRPr sz="2400">
              <a:latin typeface="Constantia"/>
              <a:cs typeface="Constantia"/>
            </a:endParaRPr>
          </a:p>
          <a:p>
            <a:pPr marL="283845" marR="1661160" indent="-271780">
              <a:lnSpc>
                <a:spcPct val="100000"/>
              </a:lnSpc>
              <a:buClr>
                <a:srgbClr val="0AD0D9"/>
              </a:buClr>
              <a:buSzPct val="93750"/>
              <a:buFont typeface="Segoe UI Symbol"/>
              <a:buChar char="⚫"/>
              <a:tabLst>
                <a:tab pos="285115" algn="l"/>
              </a:tabLst>
            </a:pPr>
            <a:r>
              <a:rPr sz="2400" spc="-30" dirty="0">
                <a:solidFill>
                  <a:srgbClr val="FF0000"/>
                </a:solidFill>
                <a:latin typeface="Constantia"/>
                <a:cs typeface="Constantia"/>
              </a:rPr>
              <a:t>Treatment</a:t>
            </a:r>
            <a:r>
              <a:rPr sz="2400" spc="-9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of 	</a:t>
            </a:r>
            <a:r>
              <a:rPr sz="2400" b="1" spc="-20" dirty="0">
                <a:latin typeface="Constantia"/>
                <a:cs typeface="Constantia"/>
              </a:rPr>
              <a:t>Nematodes</a:t>
            </a:r>
            <a:r>
              <a:rPr sz="2400" spc="-20" dirty="0">
                <a:latin typeface="Constantia"/>
                <a:cs typeface="Constantia"/>
              </a:rPr>
              <a:t>= 	</a:t>
            </a:r>
            <a:r>
              <a:rPr sz="2400" spc="-10" dirty="0">
                <a:latin typeface="Constantia"/>
                <a:cs typeface="Constantia"/>
              </a:rPr>
              <a:t>Mebendazole</a:t>
            </a:r>
            <a:endParaRPr sz="2400">
              <a:latin typeface="Constantia"/>
              <a:cs typeface="Constantia"/>
            </a:endParaRPr>
          </a:p>
          <a:p>
            <a:pPr marL="283845" marR="411480" indent="-271780">
              <a:lnSpc>
                <a:spcPct val="100499"/>
              </a:lnSpc>
              <a:spcBef>
                <a:spcPts val="56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5115" algn="l"/>
              </a:tabLst>
            </a:pPr>
            <a:r>
              <a:rPr sz="2400" spc="-40" dirty="0">
                <a:solidFill>
                  <a:srgbClr val="FF0000"/>
                </a:solidFill>
                <a:latin typeface="Constantia"/>
                <a:cs typeface="Constantia"/>
              </a:rPr>
              <a:t>Treatment</a:t>
            </a:r>
            <a:r>
              <a:rPr sz="2400" spc="-12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30" dirty="0">
                <a:latin typeface="Constantia"/>
                <a:cs typeface="Constantia"/>
              </a:rPr>
              <a:t> </a:t>
            </a:r>
            <a:r>
              <a:rPr sz="2400" b="1" dirty="0">
                <a:latin typeface="Constantia"/>
                <a:cs typeface="Constantia"/>
              </a:rPr>
              <a:t>Ascaris</a:t>
            </a:r>
            <a:r>
              <a:rPr sz="2400" b="1" spc="-55" dirty="0">
                <a:latin typeface="Constantia"/>
                <a:cs typeface="Constantia"/>
              </a:rPr>
              <a:t> </a:t>
            </a:r>
            <a:r>
              <a:rPr sz="2400" spc="-50" dirty="0">
                <a:latin typeface="Constantia"/>
                <a:cs typeface="Constantia"/>
              </a:rPr>
              <a:t>= 	</a:t>
            </a:r>
            <a:r>
              <a:rPr sz="2400" b="1" spc="-10" dirty="0">
                <a:latin typeface="Constantia"/>
                <a:cs typeface="Constantia"/>
              </a:rPr>
              <a:t>albendazole</a:t>
            </a:r>
            <a:r>
              <a:rPr sz="2400" b="1" spc="-105" dirty="0">
                <a:latin typeface="Constantia"/>
                <a:cs typeface="Constantia"/>
              </a:rPr>
              <a:t> </a:t>
            </a:r>
            <a:r>
              <a:rPr sz="2400" b="1" spc="-25" dirty="0">
                <a:latin typeface="Constantia"/>
                <a:cs typeface="Constantia"/>
              </a:rPr>
              <a:t>and 	</a:t>
            </a:r>
            <a:r>
              <a:rPr sz="2400" b="1" spc="-10" dirty="0">
                <a:latin typeface="Constantia"/>
                <a:cs typeface="Constantia"/>
              </a:rPr>
              <a:t>mebendazole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-57149"/>
            <a:ext cx="8918575" cy="661225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4480" indent="-271780" algn="just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4480" algn="l"/>
              </a:tabLst>
            </a:pPr>
            <a:r>
              <a:rPr sz="2400" b="1" spc="-10" dirty="0">
                <a:latin typeface="Constantia"/>
                <a:cs typeface="Constantia"/>
              </a:rPr>
              <a:t>Clincal</a:t>
            </a:r>
            <a:r>
              <a:rPr sz="2400" b="1" spc="-85" dirty="0">
                <a:latin typeface="Constantia"/>
                <a:cs typeface="Constantia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symptoms</a:t>
            </a:r>
            <a:endParaRPr sz="2400">
              <a:latin typeface="Constantia"/>
              <a:cs typeface="Constantia"/>
            </a:endParaRPr>
          </a:p>
          <a:p>
            <a:pPr marL="12700" algn="just">
              <a:lnSpc>
                <a:spcPct val="100000"/>
              </a:lnSpc>
              <a:spcBef>
                <a:spcPts val="580"/>
              </a:spcBef>
            </a:pPr>
            <a:r>
              <a:rPr sz="2400" b="1" dirty="0">
                <a:latin typeface="Constantia"/>
                <a:cs typeface="Constantia"/>
              </a:rPr>
              <a:t>Ascariasis</a:t>
            </a:r>
            <a:r>
              <a:rPr sz="2400" b="1" spc="-85" dirty="0">
                <a:latin typeface="Constantia"/>
                <a:cs typeface="Constantia"/>
              </a:rPr>
              <a:t> </a:t>
            </a:r>
            <a:r>
              <a:rPr sz="2400" b="1" dirty="0">
                <a:latin typeface="Constantia"/>
                <a:cs typeface="Constantia"/>
              </a:rPr>
              <a:t>/</a:t>
            </a:r>
            <a:r>
              <a:rPr sz="2400" b="1" spc="-85" dirty="0">
                <a:latin typeface="Constantia"/>
                <a:cs typeface="Constantia"/>
              </a:rPr>
              <a:t> </a:t>
            </a:r>
            <a:r>
              <a:rPr sz="2400" b="1" dirty="0">
                <a:latin typeface="Constantia"/>
                <a:cs typeface="Constantia"/>
              </a:rPr>
              <a:t>Roundworm</a:t>
            </a:r>
            <a:r>
              <a:rPr sz="2400" b="1" spc="385" dirty="0">
                <a:latin typeface="Constantia"/>
                <a:cs typeface="Constantia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Infection</a:t>
            </a:r>
            <a:r>
              <a:rPr sz="2400" b="1" spc="-10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525"/>
              </a:spcBef>
            </a:pPr>
            <a:r>
              <a:rPr sz="2200" dirty="0">
                <a:latin typeface="Constantia"/>
                <a:cs typeface="Constantia"/>
              </a:rPr>
              <a:t>Patients</a:t>
            </a:r>
            <a:r>
              <a:rPr sz="2200" spc="-10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who</a:t>
            </a:r>
            <a:r>
              <a:rPr sz="2200" spc="-10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develop</a:t>
            </a:r>
            <a:r>
              <a:rPr sz="2200" spc="-10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symtomatic</a:t>
            </a:r>
            <a:r>
              <a:rPr sz="2200" spc="-12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ascariasis</a:t>
            </a:r>
            <a:r>
              <a:rPr sz="2200" spc="-9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may</a:t>
            </a:r>
            <a:r>
              <a:rPr sz="2200" spc="-9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be</a:t>
            </a:r>
            <a:r>
              <a:rPr sz="2200" spc="-10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infected</a:t>
            </a:r>
            <a:r>
              <a:rPr sz="2200" spc="-5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with</a:t>
            </a:r>
            <a:r>
              <a:rPr sz="2200" spc="-10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as</a:t>
            </a:r>
            <a:r>
              <a:rPr sz="2200" spc="-10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few</a:t>
            </a:r>
            <a:r>
              <a:rPr sz="2200" spc="-120" dirty="0">
                <a:latin typeface="Constantia"/>
                <a:cs typeface="Constantia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as </a:t>
            </a:r>
            <a:r>
              <a:rPr sz="2200" dirty="0">
                <a:latin typeface="Constantia"/>
                <a:cs typeface="Constantia"/>
              </a:rPr>
              <a:t>a</a:t>
            </a:r>
            <a:r>
              <a:rPr sz="2200" spc="114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single</a:t>
            </a:r>
            <a:r>
              <a:rPr sz="2200" spc="12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worm.</a:t>
            </a:r>
            <a:r>
              <a:rPr sz="2200" spc="17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worm</a:t>
            </a:r>
            <a:r>
              <a:rPr sz="2200" spc="13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may</a:t>
            </a:r>
            <a:r>
              <a:rPr sz="2200" spc="12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produce</a:t>
            </a:r>
            <a:r>
              <a:rPr sz="2200" spc="13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tissue</a:t>
            </a:r>
            <a:r>
              <a:rPr sz="2200" spc="13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damage</a:t>
            </a:r>
            <a:r>
              <a:rPr sz="2200" spc="114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as</a:t>
            </a:r>
            <a:r>
              <a:rPr sz="2200" spc="12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it</a:t>
            </a:r>
            <a:r>
              <a:rPr sz="2200" spc="114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migrates</a:t>
            </a:r>
            <a:r>
              <a:rPr sz="2200" spc="13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through </a:t>
            </a:r>
            <a:r>
              <a:rPr sz="2200" dirty="0">
                <a:latin typeface="Constantia"/>
                <a:cs typeface="Constantia"/>
              </a:rPr>
              <a:t>the</a:t>
            </a:r>
            <a:r>
              <a:rPr sz="2200" spc="10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host.</a:t>
            </a:r>
            <a:r>
              <a:rPr sz="2200" spc="10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A</a:t>
            </a:r>
            <a:r>
              <a:rPr sz="2200" spc="114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secondary</a:t>
            </a:r>
            <a:r>
              <a:rPr sz="2200" spc="11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bacterial</a:t>
            </a:r>
            <a:r>
              <a:rPr sz="2200" spc="9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infection</a:t>
            </a:r>
            <a:r>
              <a:rPr sz="2200" spc="10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may</a:t>
            </a:r>
            <a:r>
              <a:rPr sz="2200" spc="10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also</a:t>
            </a:r>
            <a:r>
              <a:rPr sz="2200" spc="11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occur</a:t>
            </a:r>
            <a:r>
              <a:rPr sz="2200" spc="12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following</a:t>
            </a:r>
            <a:r>
              <a:rPr sz="2200" spc="114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worm </a:t>
            </a:r>
            <a:r>
              <a:rPr sz="2200" dirty="0">
                <a:latin typeface="Constantia"/>
                <a:cs typeface="Constantia"/>
              </a:rPr>
              <a:t>perforation</a:t>
            </a:r>
            <a:r>
              <a:rPr sz="2200" spc="11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out</a:t>
            </a:r>
            <a:r>
              <a:rPr sz="2200" spc="7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of</a:t>
            </a:r>
            <a:r>
              <a:rPr sz="2200" spc="16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the</a:t>
            </a:r>
            <a:r>
              <a:rPr sz="2200" spc="114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intestine.</a:t>
            </a:r>
            <a:r>
              <a:rPr sz="2200" spc="114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Patients</a:t>
            </a:r>
            <a:r>
              <a:rPr sz="2200" spc="7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infected</a:t>
            </a:r>
            <a:r>
              <a:rPr sz="2200" spc="11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with</a:t>
            </a:r>
            <a:r>
              <a:rPr sz="2200" spc="8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many</a:t>
            </a:r>
            <a:r>
              <a:rPr sz="2200" spc="7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worms</a:t>
            </a:r>
            <a:r>
              <a:rPr sz="2200" spc="75" dirty="0">
                <a:latin typeface="Constantia"/>
                <a:cs typeface="Constantia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may </a:t>
            </a:r>
            <a:r>
              <a:rPr sz="2200" dirty="0">
                <a:latin typeface="Constantia"/>
                <a:cs typeface="Constantia"/>
              </a:rPr>
              <a:t>exhibit</a:t>
            </a:r>
            <a:r>
              <a:rPr sz="2200" spc="25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abdominal</a:t>
            </a:r>
            <a:r>
              <a:rPr sz="2200" spc="27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pain,</a:t>
            </a:r>
            <a:r>
              <a:rPr sz="2200" spc="28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vomiting,</a:t>
            </a:r>
            <a:r>
              <a:rPr sz="2200" spc="28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fever,</a:t>
            </a:r>
            <a:r>
              <a:rPr sz="2200" spc="28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and</a:t>
            </a:r>
            <a:r>
              <a:rPr sz="2200" spc="29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distention.</a:t>
            </a:r>
            <a:r>
              <a:rPr sz="2200" spc="28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mature</a:t>
            </a:r>
            <a:r>
              <a:rPr sz="2200" spc="25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worms </a:t>
            </a:r>
            <a:r>
              <a:rPr sz="2200" dirty="0">
                <a:latin typeface="Constantia"/>
                <a:cs typeface="Constantia"/>
              </a:rPr>
              <a:t>may</a:t>
            </a:r>
            <a:r>
              <a:rPr sz="2200" spc="31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entangle</a:t>
            </a:r>
            <a:r>
              <a:rPr sz="2200" spc="32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themselves</a:t>
            </a:r>
            <a:r>
              <a:rPr sz="2200" spc="32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into</a:t>
            </a:r>
            <a:r>
              <a:rPr sz="2200" spc="30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a</a:t>
            </a:r>
            <a:r>
              <a:rPr sz="2200" spc="32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mass</a:t>
            </a:r>
            <a:r>
              <a:rPr sz="2200" spc="31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that</a:t>
            </a:r>
            <a:r>
              <a:rPr sz="2200" spc="31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may</a:t>
            </a:r>
            <a:r>
              <a:rPr sz="2200" spc="30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ultimately</a:t>
            </a:r>
            <a:r>
              <a:rPr sz="2200" spc="31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obstruct</a:t>
            </a:r>
            <a:r>
              <a:rPr sz="2200" spc="320" dirty="0">
                <a:latin typeface="Constantia"/>
                <a:cs typeface="Constantia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the </a:t>
            </a:r>
            <a:r>
              <a:rPr sz="2200" dirty="0">
                <a:latin typeface="Constantia"/>
                <a:cs typeface="Constantia"/>
              </a:rPr>
              <a:t>intestine,</a:t>
            </a:r>
            <a:r>
              <a:rPr sz="2200" spc="48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appendix,</a:t>
            </a:r>
            <a:r>
              <a:rPr sz="2200" spc="49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liver,</a:t>
            </a:r>
            <a:r>
              <a:rPr sz="2200" spc="47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or</a:t>
            </a:r>
            <a:r>
              <a:rPr sz="2200" spc="42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bile</a:t>
            </a:r>
            <a:r>
              <a:rPr sz="2200" spc="434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duct</a:t>
            </a:r>
            <a:r>
              <a:rPr sz="2200" spc="45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&amp;</a:t>
            </a:r>
            <a:r>
              <a:rPr sz="2200" spc="49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intestinal</a:t>
            </a:r>
            <a:r>
              <a:rPr sz="2200" spc="47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complications</a:t>
            </a:r>
            <a:r>
              <a:rPr sz="2200" spc="445" dirty="0">
                <a:latin typeface="Constantia"/>
                <a:cs typeface="Constantia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may </a:t>
            </a:r>
            <a:r>
              <a:rPr sz="2200" dirty="0">
                <a:latin typeface="Constantia"/>
                <a:cs typeface="Constantia"/>
              </a:rPr>
              <a:t>result</a:t>
            </a:r>
            <a:r>
              <a:rPr sz="2200" spc="-9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in</a:t>
            </a:r>
            <a:r>
              <a:rPr sz="2200" spc="-7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death.</a:t>
            </a:r>
            <a:r>
              <a:rPr sz="2200" spc="-5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In</a:t>
            </a:r>
            <a:r>
              <a:rPr sz="2200" spc="-7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addition,</a:t>
            </a:r>
            <a:r>
              <a:rPr sz="2200" spc="-3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discomfort</a:t>
            </a:r>
            <a:r>
              <a:rPr sz="2200" spc="-10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from</a:t>
            </a:r>
            <a:r>
              <a:rPr sz="2200" spc="-8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adult</a:t>
            </a:r>
            <a:r>
              <a:rPr sz="2200" spc="-10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worms</a:t>
            </a:r>
            <a:r>
              <a:rPr sz="2200" spc="-8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exiting</a:t>
            </a:r>
            <a:r>
              <a:rPr sz="2200" spc="-5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the</a:t>
            </a:r>
            <a:r>
              <a:rPr sz="2200" spc="-95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body </a:t>
            </a:r>
            <a:r>
              <a:rPr sz="2200" dirty="0">
                <a:latin typeface="Constantia"/>
                <a:cs typeface="Constantia"/>
              </a:rPr>
              <a:t>through</a:t>
            </a:r>
            <a:r>
              <a:rPr sz="2200" spc="22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the</a:t>
            </a:r>
            <a:r>
              <a:rPr sz="2200" spc="21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anus,</a:t>
            </a:r>
            <a:r>
              <a:rPr sz="2200" spc="26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mouth,</a:t>
            </a:r>
            <a:r>
              <a:rPr sz="2200" spc="25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or</a:t>
            </a:r>
            <a:r>
              <a:rPr sz="2200" spc="19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nose</a:t>
            </a:r>
            <a:r>
              <a:rPr sz="2200" spc="21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may</a:t>
            </a:r>
            <a:r>
              <a:rPr sz="2200" spc="21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occur.</a:t>
            </a:r>
            <a:r>
              <a:rPr sz="2200" spc="27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Heavily</a:t>
            </a:r>
            <a:r>
              <a:rPr sz="2200" spc="21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infected</a:t>
            </a:r>
            <a:r>
              <a:rPr sz="2200" spc="26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children </a:t>
            </a:r>
            <a:r>
              <a:rPr sz="2200" spc="-20" dirty="0">
                <a:latin typeface="Constantia"/>
                <a:cs typeface="Constantia"/>
              </a:rPr>
              <a:t>who</a:t>
            </a:r>
            <a:r>
              <a:rPr sz="2200" spc="-12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do</a:t>
            </a:r>
            <a:r>
              <a:rPr sz="2200" spc="-11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not</a:t>
            </a:r>
            <a:r>
              <a:rPr sz="2200" spc="-105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practice</a:t>
            </a:r>
            <a:r>
              <a:rPr sz="2200" spc="-12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good</a:t>
            </a:r>
            <a:r>
              <a:rPr sz="2200" spc="-7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eating</a:t>
            </a:r>
            <a:r>
              <a:rPr sz="2200" spc="-5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habits</a:t>
            </a:r>
            <a:r>
              <a:rPr sz="2200" spc="-65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may</a:t>
            </a:r>
            <a:r>
              <a:rPr sz="2200" spc="-12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develop</a:t>
            </a:r>
            <a:r>
              <a:rPr sz="2200" spc="-12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protein</a:t>
            </a:r>
            <a:r>
              <a:rPr sz="2200" spc="-5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malnutrition</a:t>
            </a:r>
            <a:endParaRPr sz="2200">
              <a:latin typeface="Constantia"/>
              <a:cs typeface="Constantia"/>
            </a:endParaRPr>
          </a:p>
          <a:p>
            <a:pPr marL="284480" indent="-271780" algn="just">
              <a:lnSpc>
                <a:spcPct val="100000"/>
              </a:lnSpc>
              <a:spcBef>
                <a:spcPts val="540"/>
              </a:spcBef>
              <a:buClr>
                <a:srgbClr val="0AD0D9"/>
              </a:buClr>
              <a:buSzPct val="95454"/>
              <a:buFont typeface="Segoe UI Symbol"/>
              <a:buChar char="⚫"/>
              <a:tabLst>
                <a:tab pos="284480" algn="l"/>
              </a:tabLst>
            </a:pPr>
            <a:r>
              <a:rPr sz="2200" b="1" spc="-10" dirty="0">
                <a:solidFill>
                  <a:srgbClr val="FF0000"/>
                </a:solidFill>
                <a:latin typeface="Constantia"/>
                <a:cs typeface="Constantia"/>
              </a:rPr>
              <a:t>Diagnosis</a:t>
            </a:r>
            <a:endParaRPr sz="2200">
              <a:latin typeface="Constantia"/>
              <a:cs typeface="Constantia"/>
            </a:endParaRPr>
          </a:p>
          <a:p>
            <a:pPr marL="12700" marR="156845">
              <a:lnSpc>
                <a:spcPct val="100000"/>
              </a:lnSpc>
              <a:spcBef>
                <a:spcPts val="575"/>
              </a:spcBef>
            </a:pPr>
            <a:r>
              <a:rPr sz="2200" dirty="0">
                <a:latin typeface="Times New Roman"/>
                <a:cs typeface="Times New Roman"/>
              </a:rPr>
              <a:t>Macroscopic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examination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by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see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adults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passed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in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stool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or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throat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mouth </a:t>
            </a:r>
            <a:r>
              <a:rPr sz="2200" dirty="0">
                <a:latin typeface="Times New Roman"/>
                <a:cs typeface="Times New Roman"/>
              </a:rPr>
              <a:t>or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nose.</a:t>
            </a:r>
            <a:endParaRPr sz="2200">
              <a:latin typeface="Times New Roman"/>
              <a:cs typeface="Times New Roman"/>
            </a:endParaRPr>
          </a:p>
          <a:p>
            <a:pPr marL="285115" indent="-272415">
              <a:lnSpc>
                <a:spcPct val="100000"/>
              </a:lnSpc>
              <a:spcBef>
                <a:spcPts val="530"/>
              </a:spcBef>
              <a:buClr>
                <a:srgbClr val="0AD0D9"/>
              </a:buClr>
              <a:buSzPct val="93181"/>
              <a:buFont typeface="Segoe UI Symbol"/>
              <a:buChar char="⚫"/>
              <a:tabLst>
                <a:tab pos="285115" algn="l"/>
              </a:tabLst>
            </a:pP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Detection</a:t>
            </a:r>
            <a:r>
              <a:rPr sz="22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larva</a:t>
            </a:r>
            <a:r>
              <a:rPr sz="22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stage</a:t>
            </a:r>
            <a:r>
              <a:rPr sz="22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sz="22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sputum</a:t>
            </a:r>
            <a:r>
              <a:rPr sz="22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&amp;</a:t>
            </a:r>
            <a:r>
              <a:rPr sz="22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Demonstration</a:t>
            </a:r>
            <a:r>
              <a:rPr sz="22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2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eggs</a:t>
            </a:r>
            <a:r>
              <a:rPr sz="22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sz="22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feces.</a:t>
            </a:r>
            <a:endParaRPr sz="2200">
              <a:latin typeface="Times New Roman"/>
              <a:cs typeface="Times New Roman"/>
            </a:endParaRPr>
          </a:p>
          <a:p>
            <a:pPr marL="285115" marR="13970" indent="-273050">
              <a:lnSpc>
                <a:spcPct val="100000"/>
              </a:lnSpc>
              <a:spcBef>
                <a:spcPts val="530"/>
              </a:spcBef>
              <a:buClr>
                <a:srgbClr val="0AD0D9"/>
              </a:buClr>
              <a:buSzPct val="93181"/>
              <a:buFont typeface="Segoe UI Symbol"/>
              <a:buChar char="⚫"/>
              <a:tabLst>
                <a:tab pos="285115" algn="l"/>
                <a:tab pos="4302760" algn="l"/>
              </a:tabLst>
            </a:pPr>
            <a:r>
              <a:rPr sz="2200" dirty="0">
                <a:latin typeface="Times New Roman"/>
                <a:cs typeface="Times New Roman"/>
              </a:rPr>
              <a:t>egg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in stool,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(ovum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have heavy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protective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tuberculated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shall)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is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-10" dirty="0">
                <a:latin typeface="Times New Roman"/>
                <a:cs typeface="Times New Roman"/>
              </a:rPr>
              <a:t> common </a:t>
            </a:r>
            <a:r>
              <a:rPr sz="2200" dirty="0">
                <a:latin typeface="Times New Roman"/>
                <a:cs typeface="Times New Roman"/>
              </a:rPr>
              <a:t>specimen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source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required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to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detect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Treated</a:t>
            </a:r>
            <a:r>
              <a:rPr sz="22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with</a:t>
            </a:r>
            <a:r>
              <a:rPr sz="22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mebendazole</a:t>
            </a:r>
            <a:r>
              <a:rPr sz="2200" spc="-10" dirty="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3023</Words>
  <Application>Microsoft Office PowerPoint</Application>
  <PresentationFormat>On-screen Show (4:3)</PresentationFormat>
  <Paragraphs>187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 MT</vt:lpstr>
      <vt:lpstr>Calibri</vt:lpstr>
      <vt:lpstr>Constantia</vt:lpstr>
      <vt:lpstr>Segoe UI 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Prevention and Control</vt:lpstr>
      <vt:lpstr>PowerPoint Presentation</vt:lpstr>
      <vt:lpstr>Pathogenicity: The pathogenicity can be caused by either the migrating larvae or the adult worms. A- Migration of larvae</vt:lpstr>
      <vt:lpstr>Enterobiasis (pinworm)</vt:lpstr>
      <vt:lpstr>PowerPoint Presentation</vt:lpstr>
      <vt:lpstr> Life Cycle</vt:lpstr>
      <vt:lpstr>PowerPoint Presentation</vt:lpstr>
      <vt:lpstr>Trichuris trichiura (Whip worm) Morphology The worm is flesh coloured.The name Trichuris means a hair- like tail (Greek trichos—hair, oura—tail).</vt:lpstr>
      <vt:lpstr>Life cycle</vt:lpstr>
      <vt:lpstr>PowerPoint Presentation</vt:lpstr>
      <vt:lpstr>Pathogenesis and Clinical Features</vt:lpstr>
      <vt:lpstr>PowerPoint Presentation</vt:lpstr>
      <vt:lpstr>Eggs</vt:lpstr>
      <vt:lpstr>Life Cycle</vt:lpstr>
      <vt:lpstr>hookworm infection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11:- Fungi &amp; Viruses</dc:title>
  <dc:creator>Ahmed</dc:creator>
  <cp:lastModifiedBy>سليم احمد</cp:lastModifiedBy>
  <cp:revision>1</cp:revision>
  <dcterms:created xsi:type="dcterms:W3CDTF">2025-02-14T20:34:52Z</dcterms:created>
  <dcterms:modified xsi:type="dcterms:W3CDTF">2025-02-14T20:35:29Z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2024-03-08T00:00:00Z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2025-02-14T00:00:00Z</vt:filetime>
  </property>
  <property fmtid="{D5CDD505-2E9C-101B-9397-08002B2CF9AE}" pid="5" name="Producer">
    <vt:lpwstr>Microsoft® PowerPoint® 2013</vt:lpwstr>
  </property>
</Properties>
</file>