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1" i="0">
                <a:solidFill>
                  <a:schemeClr val="tx1"/>
                </a:solidFill>
                <a:latin typeface="Constantia"/>
                <a:cs typeface="Constant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onstantia"/>
                <a:cs typeface="Constant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onstantia"/>
                <a:cs typeface="Constant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onstantia"/>
                <a:cs typeface="Constant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9"/>
          </a:xfrm>
          <a:prstGeom prst="rect">
            <a:avLst/>
          </a:prstGeom>
        </p:spPr>
      </p:pic>
      <p:pic>
        <p:nvPicPr>
          <p:cNvPr id="17" name="bg object 17"/>
          <p:cNvPicPr/>
          <p:nvPr/>
        </p:nvPicPr>
        <p:blipFill>
          <a:blip r:embed="rId8" cstate="print"/>
          <a:stretch>
            <a:fillRect/>
          </a:stretch>
        </p:blipFill>
        <p:spPr>
          <a:xfrm>
            <a:off x="0" y="1247"/>
            <a:ext cx="9144000" cy="1026159"/>
          </a:xfrm>
          <a:prstGeom prst="rect">
            <a:avLst/>
          </a:prstGeom>
        </p:spPr>
      </p:pic>
      <p:pic>
        <p:nvPicPr>
          <p:cNvPr id="18" name="bg object 18"/>
          <p:cNvPicPr/>
          <p:nvPr/>
        </p:nvPicPr>
        <p:blipFill>
          <a:blip r:embed="rId9" cstate="print"/>
          <a:stretch>
            <a:fillRect/>
          </a:stretch>
        </p:blipFill>
        <p:spPr>
          <a:xfrm>
            <a:off x="4401357" y="0"/>
            <a:ext cx="4742642" cy="599949"/>
          </a:xfrm>
          <a:prstGeom prst="rect">
            <a:avLst/>
          </a:prstGeom>
        </p:spPr>
      </p:pic>
      <p:pic>
        <p:nvPicPr>
          <p:cNvPr id="19" name="bg object 19"/>
          <p:cNvPicPr/>
          <p:nvPr/>
        </p:nvPicPr>
        <p:blipFill>
          <a:blip r:embed="rId10" cstate="print"/>
          <a:stretch>
            <a:fillRect/>
          </a:stretch>
        </p:blipFill>
        <p:spPr>
          <a:xfrm>
            <a:off x="0" y="0"/>
            <a:ext cx="9090762" cy="1019937"/>
          </a:xfrm>
          <a:prstGeom prst="rect">
            <a:avLst/>
          </a:prstGeom>
        </p:spPr>
      </p:pic>
      <p:pic>
        <p:nvPicPr>
          <p:cNvPr id="20" name="bg object 20"/>
          <p:cNvPicPr/>
          <p:nvPr/>
        </p:nvPicPr>
        <p:blipFill>
          <a:blip r:embed="rId11" cstate="print"/>
          <a:stretch>
            <a:fillRect/>
          </a:stretch>
        </p:blipFill>
        <p:spPr>
          <a:xfrm>
            <a:off x="-881" y="52959"/>
            <a:ext cx="9145643" cy="900811"/>
          </a:xfrm>
          <a:prstGeom prst="rect">
            <a:avLst/>
          </a:prstGeom>
        </p:spPr>
      </p:pic>
      <p:sp>
        <p:nvSpPr>
          <p:cNvPr id="2" name="Holder 2"/>
          <p:cNvSpPr>
            <a:spLocks noGrp="1"/>
          </p:cNvSpPr>
          <p:nvPr>
            <p:ph type="title"/>
          </p:nvPr>
        </p:nvSpPr>
        <p:spPr>
          <a:xfrm>
            <a:off x="78739" y="129921"/>
            <a:ext cx="2333625" cy="391159"/>
          </a:xfrm>
          <a:prstGeom prst="rect">
            <a:avLst/>
          </a:prstGeom>
        </p:spPr>
        <p:txBody>
          <a:bodyPr wrap="square" lIns="0" tIns="0" rIns="0" bIns="0">
            <a:spAutoFit/>
          </a:bodyPr>
          <a:lstStyle>
            <a:lvl1pPr>
              <a:defRPr sz="2400" b="1" i="0">
                <a:solidFill>
                  <a:schemeClr val="tx1"/>
                </a:solidFill>
                <a:latin typeface="Constantia"/>
                <a:cs typeface="Constantia"/>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2/16/2025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81" y="0"/>
            <a:ext cx="9145905" cy="6858000"/>
            <a:chOff x="-881" y="0"/>
            <a:chExt cx="9145905" cy="6858000"/>
          </a:xfrm>
        </p:grpSpPr>
        <p:pic>
          <p:nvPicPr>
            <p:cNvPr id="3" name="object 3"/>
            <p:cNvPicPr/>
            <p:nvPr/>
          </p:nvPicPr>
          <p:blipFill>
            <a:blip r:embed="rId2" cstate="print"/>
            <a:stretch>
              <a:fillRect/>
            </a:stretch>
          </p:blipFill>
          <p:spPr>
            <a:xfrm>
              <a:off x="0" y="0"/>
              <a:ext cx="9144000" cy="6857999"/>
            </a:xfrm>
            <a:prstGeom prst="rect">
              <a:avLst/>
            </a:prstGeom>
          </p:spPr>
        </p:pic>
        <p:pic>
          <p:nvPicPr>
            <p:cNvPr id="4" name="object 4"/>
            <p:cNvPicPr/>
            <p:nvPr/>
          </p:nvPicPr>
          <p:blipFill>
            <a:blip r:embed="rId3" cstate="print"/>
            <a:stretch>
              <a:fillRect/>
            </a:stretch>
          </p:blipFill>
          <p:spPr>
            <a:xfrm>
              <a:off x="0" y="1247"/>
              <a:ext cx="9144000" cy="1026159"/>
            </a:xfrm>
            <a:prstGeom prst="rect">
              <a:avLst/>
            </a:prstGeom>
          </p:spPr>
        </p:pic>
        <p:pic>
          <p:nvPicPr>
            <p:cNvPr id="5" name="object 5"/>
            <p:cNvPicPr/>
            <p:nvPr/>
          </p:nvPicPr>
          <p:blipFill>
            <a:blip r:embed="rId4" cstate="print"/>
            <a:stretch>
              <a:fillRect/>
            </a:stretch>
          </p:blipFill>
          <p:spPr>
            <a:xfrm>
              <a:off x="4401357" y="0"/>
              <a:ext cx="4742642" cy="599949"/>
            </a:xfrm>
            <a:prstGeom prst="rect">
              <a:avLst/>
            </a:prstGeom>
          </p:spPr>
        </p:pic>
        <p:pic>
          <p:nvPicPr>
            <p:cNvPr id="6" name="object 6"/>
            <p:cNvPicPr/>
            <p:nvPr/>
          </p:nvPicPr>
          <p:blipFill>
            <a:blip r:embed="rId5" cstate="print"/>
            <a:stretch>
              <a:fillRect/>
            </a:stretch>
          </p:blipFill>
          <p:spPr>
            <a:xfrm>
              <a:off x="0" y="0"/>
              <a:ext cx="9090762" cy="1019937"/>
            </a:xfrm>
            <a:prstGeom prst="rect">
              <a:avLst/>
            </a:prstGeom>
          </p:spPr>
        </p:pic>
        <p:pic>
          <p:nvPicPr>
            <p:cNvPr id="7" name="object 7"/>
            <p:cNvPicPr/>
            <p:nvPr/>
          </p:nvPicPr>
          <p:blipFill>
            <a:blip r:embed="rId6" cstate="print"/>
            <a:stretch>
              <a:fillRect/>
            </a:stretch>
          </p:blipFill>
          <p:spPr>
            <a:xfrm>
              <a:off x="-881" y="52959"/>
              <a:ext cx="9145643" cy="900811"/>
            </a:xfrm>
            <a:prstGeom prst="rect">
              <a:avLst/>
            </a:prstGeom>
          </p:spPr>
        </p:pic>
      </p:grpSp>
      <p:pic>
        <p:nvPicPr>
          <p:cNvPr id="8" name="object 8"/>
          <p:cNvPicPr/>
          <p:nvPr/>
        </p:nvPicPr>
        <p:blipFill>
          <a:blip r:embed="rId7" cstate="print"/>
          <a:stretch>
            <a:fillRect/>
          </a:stretch>
        </p:blipFill>
        <p:spPr>
          <a:xfrm>
            <a:off x="2529839" y="769620"/>
            <a:ext cx="6016752" cy="23637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4276" y="729995"/>
            <a:ext cx="7662672" cy="56525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5904" y="577595"/>
            <a:ext cx="7920228" cy="62804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51663"/>
            <a:ext cx="8994140" cy="3580765"/>
          </a:xfrm>
          <a:prstGeom prst="rect">
            <a:avLst/>
          </a:prstGeom>
        </p:spPr>
        <p:txBody>
          <a:bodyPr vert="horz" wrap="square" lIns="0" tIns="80010" rIns="0" bIns="0" rtlCol="0">
            <a:spAutoFit/>
          </a:bodyPr>
          <a:lstStyle/>
          <a:p>
            <a:pPr marL="12700" algn="just">
              <a:lnSpc>
                <a:spcPct val="100000"/>
              </a:lnSpc>
              <a:spcBef>
                <a:spcPts val="630"/>
              </a:spcBef>
            </a:pPr>
            <a:r>
              <a:rPr sz="2200" b="1" spc="-20" dirty="0">
                <a:latin typeface="Constantia"/>
                <a:cs typeface="Constantia"/>
              </a:rPr>
              <a:t>Pathology</a:t>
            </a:r>
            <a:r>
              <a:rPr sz="2200" b="1" spc="-114" dirty="0">
                <a:latin typeface="Constantia"/>
                <a:cs typeface="Constantia"/>
              </a:rPr>
              <a:t> </a:t>
            </a:r>
            <a:r>
              <a:rPr sz="2200" b="1" dirty="0">
                <a:latin typeface="Constantia"/>
                <a:cs typeface="Constantia"/>
              </a:rPr>
              <a:t>and</a:t>
            </a:r>
            <a:r>
              <a:rPr sz="2200" b="1" spc="-55" dirty="0">
                <a:latin typeface="Constantia"/>
                <a:cs typeface="Constantia"/>
              </a:rPr>
              <a:t> </a:t>
            </a:r>
            <a:r>
              <a:rPr sz="2200" b="1" dirty="0">
                <a:latin typeface="Constantia"/>
                <a:cs typeface="Constantia"/>
              </a:rPr>
              <a:t>clinical</a:t>
            </a:r>
            <a:r>
              <a:rPr sz="2200" b="1" spc="-60" dirty="0">
                <a:latin typeface="Constantia"/>
                <a:cs typeface="Constantia"/>
              </a:rPr>
              <a:t> </a:t>
            </a:r>
            <a:r>
              <a:rPr sz="2200" b="1" spc="-10" dirty="0">
                <a:latin typeface="Constantia"/>
                <a:cs typeface="Constantia"/>
              </a:rPr>
              <a:t>significance:</a:t>
            </a:r>
            <a:endParaRPr sz="2200">
              <a:latin typeface="Constantia"/>
              <a:cs typeface="Constantia"/>
            </a:endParaRPr>
          </a:p>
          <a:p>
            <a:pPr marL="285115" marR="5080" indent="-273050" algn="just">
              <a:lnSpc>
                <a:spcPct val="100000"/>
              </a:lnSpc>
              <a:spcBef>
                <a:spcPts val="530"/>
              </a:spcBef>
            </a:pPr>
            <a:r>
              <a:rPr sz="2200" dirty="0">
                <a:latin typeface="Constantia"/>
                <a:cs typeface="Constantia"/>
              </a:rPr>
              <a:t>Plasmodium</a:t>
            </a:r>
            <a:r>
              <a:rPr sz="2200" spc="360" dirty="0">
                <a:latin typeface="Constantia"/>
                <a:cs typeface="Constantia"/>
              </a:rPr>
              <a:t> </a:t>
            </a:r>
            <a:r>
              <a:rPr sz="2200" dirty="0">
                <a:latin typeface="Constantia"/>
                <a:cs typeface="Constantia"/>
              </a:rPr>
              <a:t>sporozoites</a:t>
            </a:r>
            <a:r>
              <a:rPr sz="2200" spc="345" dirty="0">
                <a:latin typeface="Constantia"/>
                <a:cs typeface="Constantia"/>
              </a:rPr>
              <a:t> </a:t>
            </a:r>
            <a:r>
              <a:rPr sz="2200" dirty="0">
                <a:latin typeface="Constantia"/>
                <a:cs typeface="Constantia"/>
              </a:rPr>
              <a:t>are</a:t>
            </a:r>
            <a:r>
              <a:rPr sz="2200" spc="350" dirty="0">
                <a:latin typeface="Constantia"/>
                <a:cs typeface="Constantia"/>
              </a:rPr>
              <a:t> </a:t>
            </a:r>
            <a:r>
              <a:rPr sz="2200" dirty="0">
                <a:latin typeface="Constantia"/>
                <a:cs typeface="Constantia"/>
              </a:rPr>
              <a:t>injected</a:t>
            </a:r>
            <a:r>
              <a:rPr sz="2200" spc="400" dirty="0">
                <a:latin typeface="Constantia"/>
                <a:cs typeface="Constantia"/>
              </a:rPr>
              <a:t> </a:t>
            </a:r>
            <a:r>
              <a:rPr sz="2200" dirty="0">
                <a:latin typeface="Constantia"/>
                <a:cs typeface="Constantia"/>
              </a:rPr>
              <a:t>into</a:t>
            </a:r>
            <a:r>
              <a:rPr sz="2200" spc="350" dirty="0">
                <a:latin typeface="Constantia"/>
                <a:cs typeface="Constantia"/>
              </a:rPr>
              <a:t> </a:t>
            </a:r>
            <a:r>
              <a:rPr sz="2200" dirty="0">
                <a:latin typeface="Constantia"/>
                <a:cs typeface="Constantia"/>
              </a:rPr>
              <a:t>the</a:t>
            </a:r>
            <a:r>
              <a:rPr sz="2200" spc="340" dirty="0">
                <a:latin typeface="Constantia"/>
                <a:cs typeface="Constantia"/>
              </a:rPr>
              <a:t> </a:t>
            </a:r>
            <a:r>
              <a:rPr sz="2200" dirty="0">
                <a:latin typeface="Constantia"/>
                <a:cs typeface="Constantia"/>
              </a:rPr>
              <a:t>bloodstream,</a:t>
            </a:r>
            <a:r>
              <a:rPr sz="2200" spc="400" dirty="0">
                <a:latin typeface="Constantia"/>
                <a:cs typeface="Constantia"/>
              </a:rPr>
              <a:t> </a:t>
            </a:r>
            <a:r>
              <a:rPr sz="2200" dirty="0">
                <a:latin typeface="Constantia"/>
                <a:cs typeface="Constantia"/>
              </a:rPr>
              <a:t>where</a:t>
            </a:r>
            <a:r>
              <a:rPr sz="2200" spc="345" dirty="0">
                <a:latin typeface="Constantia"/>
                <a:cs typeface="Constantia"/>
              </a:rPr>
              <a:t> </a:t>
            </a:r>
            <a:r>
              <a:rPr sz="2200" spc="-20" dirty="0">
                <a:latin typeface="Constantia"/>
                <a:cs typeface="Constantia"/>
              </a:rPr>
              <a:t>they </a:t>
            </a:r>
            <a:r>
              <a:rPr sz="2200" dirty="0">
                <a:latin typeface="Constantia"/>
                <a:cs typeface="Constantia"/>
              </a:rPr>
              <a:t>rapidly</a:t>
            </a:r>
            <a:r>
              <a:rPr sz="2200" spc="135" dirty="0">
                <a:latin typeface="Constantia"/>
                <a:cs typeface="Constantia"/>
              </a:rPr>
              <a:t>  </a:t>
            </a:r>
            <a:r>
              <a:rPr sz="2200" dirty="0">
                <a:latin typeface="Constantia"/>
                <a:cs typeface="Constantia"/>
              </a:rPr>
              <a:t>migrate</a:t>
            </a:r>
            <a:r>
              <a:rPr sz="2200" spc="145" dirty="0">
                <a:latin typeface="Constantia"/>
                <a:cs typeface="Constantia"/>
              </a:rPr>
              <a:t>  </a:t>
            </a:r>
            <a:r>
              <a:rPr sz="2200" dirty="0">
                <a:latin typeface="Constantia"/>
                <a:cs typeface="Constantia"/>
              </a:rPr>
              <a:t>to</a:t>
            </a:r>
            <a:r>
              <a:rPr sz="2200" spc="145" dirty="0">
                <a:latin typeface="Constantia"/>
                <a:cs typeface="Constantia"/>
              </a:rPr>
              <a:t>  </a:t>
            </a:r>
            <a:r>
              <a:rPr sz="2200" dirty="0">
                <a:latin typeface="Constantia"/>
                <a:cs typeface="Constantia"/>
              </a:rPr>
              <a:t>the</a:t>
            </a:r>
            <a:r>
              <a:rPr sz="2200" spc="135" dirty="0">
                <a:latin typeface="Constantia"/>
                <a:cs typeface="Constantia"/>
              </a:rPr>
              <a:t>  </a:t>
            </a:r>
            <a:r>
              <a:rPr sz="2200" dirty="0">
                <a:latin typeface="Constantia"/>
                <a:cs typeface="Constantia"/>
              </a:rPr>
              <a:t>liver.</a:t>
            </a:r>
            <a:r>
              <a:rPr sz="2200" spc="165" dirty="0">
                <a:latin typeface="Constantia"/>
                <a:cs typeface="Constantia"/>
              </a:rPr>
              <a:t>  </a:t>
            </a:r>
            <a:r>
              <a:rPr sz="2200" dirty="0">
                <a:latin typeface="Constantia"/>
                <a:cs typeface="Constantia"/>
              </a:rPr>
              <a:t>There</a:t>
            </a:r>
            <a:r>
              <a:rPr sz="2200" spc="145" dirty="0">
                <a:latin typeface="Constantia"/>
                <a:cs typeface="Constantia"/>
              </a:rPr>
              <a:t>  </a:t>
            </a:r>
            <a:r>
              <a:rPr sz="2200" dirty="0">
                <a:latin typeface="Constantia"/>
                <a:cs typeface="Constantia"/>
              </a:rPr>
              <a:t>they</a:t>
            </a:r>
            <a:r>
              <a:rPr sz="2200" spc="135" dirty="0">
                <a:latin typeface="Constantia"/>
                <a:cs typeface="Constantia"/>
              </a:rPr>
              <a:t>  </a:t>
            </a:r>
            <a:r>
              <a:rPr sz="2200" dirty="0">
                <a:latin typeface="Constantia"/>
                <a:cs typeface="Constantia"/>
              </a:rPr>
              <a:t>form</a:t>
            </a:r>
            <a:r>
              <a:rPr sz="2200" spc="155" dirty="0">
                <a:latin typeface="Constantia"/>
                <a:cs typeface="Constantia"/>
              </a:rPr>
              <a:t>  </a:t>
            </a:r>
            <a:r>
              <a:rPr sz="2200" spc="-10" dirty="0">
                <a:latin typeface="Constantia"/>
                <a:cs typeface="Constantia"/>
              </a:rPr>
              <a:t>cyst-</a:t>
            </a:r>
            <a:r>
              <a:rPr sz="2200" dirty="0">
                <a:latin typeface="Constantia"/>
                <a:cs typeface="Constantia"/>
              </a:rPr>
              <a:t>like</a:t>
            </a:r>
            <a:r>
              <a:rPr sz="2200" spc="135" dirty="0">
                <a:latin typeface="Constantia"/>
                <a:cs typeface="Constantia"/>
              </a:rPr>
              <a:t>  </a:t>
            </a:r>
            <a:r>
              <a:rPr sz="2200" spc="-10" dirty="0">
                <a:latin typeface="Constantia"/>
                <a:cs typeface="Constantia"/>
              </a:rPr>
              <a:t>structures </a:t>
            </a:r>
            <a:r>
              <a:rPr sz="2200" dirty="0">
                <a:latin typeface="Constantia"/>
                <a:cs typeface="Constantia"/>
              </a:rPr>
              <a:t>containing</a:t>
            </a:r>
            <a:r>
              <a:rPr sz="2200" spc="105" dirty="0">
                <a:latin typeface="Constantia"/>
                <a:cs typeface="Constantia"/>
              </a:rPr>
              <a:t>  </a:t>
            </a:r>
            <a:r>
              <a:rPr sz="2200" dirty="0">
                <a:latin typeface="Constantia"/>
                <a:cs typeface="Constantia"/>
              </a:rPr>
              <a:t>thousands</a:t>
            </a:r>
            <a:r>
              <a:rPr sz="2200" spc="85" dirty="0">
                <a:latin typeface="Constantia"/>
                <a:cs typeface="Constantia"/>
              </a:rPr>
              <a:t>  </a:t>
            </a:r>
            <a:r>
              <a:rPr sz="2200" dirty="0">
                <a:latin typeface="Constantia"/>
                <a:cs typeface="Constantia"/>
              </a:rPr>
              <a:t>of</a:t>
            </a:r>
            <a:r>
              <a:rPr sz="2200" spc="130" dirty="0">
                <a:latin typeface="Constantia"/>
                <a:cs typeface="Constantia"/>
              </a:rPr>
              <a:t>  </a:t>
            </a:r>
            <a:r>
              <a:rPr sz="2200" dirty="0">
                <a:latin typeface="Constantia"/>
                <a:cs typeface="Constantia"/>
              </a:rPr>
              <a:t>merozoites.</a:t>
            </a:r>
            <a:r>
              <a:rPr sz="2200" spc="110" dirty="0">
                <a:latin typeface="Constantia"/>
                <a:cs typeface="Constantia"/>
              </a:rPr>
              <a:t>  </a:t>
            </a:r>
            <a:r>
              <a:rPr sz="2200" dirty="0">
                <a:latin typeface="Constantia"/>
                <a:cs typeface="Constantia"/>
              </a:rPr>
              <a:t>Upon</a:t>
            </a:r>
            <a:r>
              <a:rPr sz="2200" spc="100" dirty="0">
                <a:latin typeface="Constantia"/>
                <a:cs typeface="Constantia"/>
              </a:rPr>
              <a:t>  </a:t>
            </a:r>
            <a:r>
              <a:rPr sz="2200" dirty="0">
                <a:latin typeface="Constantia"/>
                <a:cs typeface="Constantia"/>
              </a:rPr>
              <a:t>release,</a:t>
            </a:r>
            <a:r>
              <a:rPr sz="2200" spc="105" dirty="0">
                <a:latin typeface="Constantia"/>
                <a:cs typeface="Constantia"/>
              </a:rPr>
              <a:t>  </a:t>
            </a:r>
            <a:r>
              <a:rPr sz="2200" dirty="0">
                <a:latin typeface="Constantia"/>
                <a:cs typeface="Constantia"/>
              </a:rPr>
              <a:t>the</a:t>
            </a:r>
            <a:r>
              <a:rPr sz="2200" spc="85" dirty="0">
                <a:latin typeface="Constantia"/>
                <a:cs typeface="Constantia"/>
              </a:rPr>
              <a:t>  </a:t>
            </a:r>
            <a:r>
              <a:rPr sz="2200" spc="-10" dirty="0">
                <a:solidFill>
                  <a:srgbClr val="FF0000"/>
                </a:solidFill>
                <a:latin typeface="Constantia"/>
                <a:cs typeface="Constantia"/>
              </a:rPr>
              <a:t>merozoites </a:t>
            </a:r>
            <a:r>
              <a:rPr sz="2200" dirty="0">
                <a:solidFill>
                  <a:srgbClr val="FF0000"/>
                </a:solidFill>
                <a:latin typeface="Constantia"/>
                <a:cs typeface="Constantia"/>
              </a:rPr>
              <a:t>invade</a:t>
            </a:r>
            <a:r>
              <a:rPr sz="2200" spc="110" dirty="0">
                <a:solidFill>
                  <a:srgbClr val="FF0000"/>
                </a:solidFill>
                <a:latin typeface="Constantia"/>
                <a:cs typeface="Constantia"/>
              </a:rPr>
              <a:t> </a:t>
            </a:r>
            <a:r>
              <a:rPr sz="2200" dirty="0">
                <a:solidFill>
                  <a:srgbClr val="FF0000"/>
                </a:solidFill>
                <a:latin typeface="Constantia"/>
                <a:cs typeface="Constantia"/>
              </a:rPr>
              <a:t>red</a:t>
            </a:r>
            <a:r>
              <a:rPr sz="2200" spc="150" dirty="0">
                <a:solidFill>
                  <a:srgbClr val="FF0000"/>
                </a:solidFill>
                <a:latin typeface="Constantia"/>
                <a:cs typeface="Constantia"/>
              </a:rPr>
              <a:t> </a:t>
            </a:r>
            <a:r>
              <a:rPr sz="2200" dirty="0">
                <a:solidFill>
                  <a:srgbClr val="FF0000"/>
                </a:solidFill>
                <a:latin typeface="Constantia"/>
                <a:cs typeface="Constantia"/>
              </a:rPr>
              <a:t>blood</a:t>
            </a:r>
            <a:r>
              <a:rPr sz="2200" spc="145" dirty="0">
                <a:solidFill>
                  <a:srgbClr val="FF0000"/>
                </a:solidFill>
                <a:latin typeface="Constantia"/>
                <a:cs typeface="Constantia"/>
              </a:rPr>
              <a:t> </a:t>
            </a:r>
            <a:r>
              <a:rPr sz="2200" dirty="0">
                <a:solidFill>
                  <a:srgbClr val="FF0000"/>
                </a:solidFill>
                <a:latin typeface="Constantia"/>
                <a:cs typeface="Constantia"/>
              </a:rPr>
              <a:t>cells</a:t>
            </a:r>
            <a:r>
              <a:rPr sz="2200" dirty="0">
                <a:latin typeface="Constantia"/>
                <a:cs typeface="Constantia"/>
              </a:rPr>
              <a:t>,</a:t>
            </a:r>
            <a:r>
              <a:rPr sz="2200" spc="150" dirty="0">
                <a:latin typeface="Constantia"/>
                <a:cs typeface="Constantia"/>
              </a:rPr>
              <a:t> </a:t>
            </a:r>
            <a:r>
              <a:rPr sz="2200" dirty="0">
                <a:latin typeface="Constantia"/>
                <a:cs typeface="Constantia"/>
              </a:rPr>
              <a:t>using</a:t>
            </a:r>
            <a:r>
              <a:rPr sz="2200" spc="150" dirty="0">
                <a:latin typeface="Constantia"/>
                <a:cs typeface="Constantia"/>
              </a:rPr>
              <a:t> </a:t>
            </a:r>
            <a:r>
              <a:rPr sz="2200" dirty="0">
                <a:latin typeface="Constantia"/>
                <a:cs typeface="Constantia"/>
              </a:rPr>
              <a:t>hemoglobin</a:t>
            </a:r>
            <a:r>
              <a:rPr sz="2200" spc="125" dirty="0">
                <a:latin typeface="Constantia"/>
                <a:cs typeface="Constantia"/>
              </a:rPr>
              <a:t> </a:t>
            </a:r>
            <a:r>
              <a:rPr sz="2200" dirty="0">
                <a:latin typeface="Constantia"/>
                <a:cs typeface="Constantia"/>
              </a:rPr>
              <a:t>as</a:t>
            </a:r>
            <a:r>
              <a:rPr sz="2200" spc="90" dirty="0">
                <a:latin typeface="Constantia"/>
                <a:cs typeface="Constantia"/>
              </a:rPr>
              <a:t> </a:t>
            </a:r>
            <a:r>
              <a:rPr sz="2200" dirty="0">
                <a:latin typeface="Constantia"/>
                <a:cs typeface="Constantia"/>
              </a:rPr>
              <a:t>a</a:t>
            </a:r>
            <a:r>
              <a:rPr sz="2200" spc="95" dirty="0">
                <a:latin typeface="Constantia"/>
                <a:cs typeface="Constantia"/>
              </a:rPr>
              <a:t> </a:t>
            </a:r>
            <a:r>
              <a:rPr sz="2200" dirty="0">
                <a:latin typeface="Constantia"/>
                <a:cs typeface="Constantia"/>
              </a:rPr>
              <a:t>nutrient.</a:t>
            </a:r>
            <a:r>
              <a:rPr sz="2200" spc="150" dirty="0">
                <a:latin typeface="Constantia"/>
                <a:cs typeface="Constantia"/>
              </a:rPr>
              <a:t> </a:t>
            </a:r>
            <a:r>
              <a:rPr sz="2200" spc="-10" dirty="0">
                <a:latin typeface="Constantia"/>
                <a:cs typeface="Constantia"/>
              </a:rPr>
              <a:t>Eventually,</a:t>
            </a:r>
            <a:r>
              <a:rPr sz="2200" spc="145" dirty="0">
                <a:latin typeface="Constantia"/>
                <a:cs typeface="Constantia"/>
              </a:rPr>
              <a:t> </a:t>
            </a:r>
            <a:r>
              <a:rPr sz="2200" spc="-25" dirty="0">
                <a:latin typeface="Constantia"/>
                <a:cs typeface="Constantia"/>
              </a:rPr>
              <a:t>the </a:t>
            </a:r>
            <a:r>
              <a:rPr sz="2200" dirty="0">
                <a:latin typeface="Constantia"/>
                <a:cs typeface="Constantia"/>
              </a:rPr>
              <a:t>infected</a:t>
            </a:r>
            <a:r>
              <a:rPr sz="2200" spc="114" dirty="0">
                <a:latin typeface="Constantia"/>
                <a:cs typeface="Constantia"/>
              </a:rPr>
              <a:t> </a:t>
            </a:r>
            <a:r>
              <a:rPr sz="2200" dirty="0">
                <a:latin typeface="Constantia"/>
                <a:cs typeface="Constantia"/>
              </a:rPr>
              <a:t>red</a:t>
            </a:r>
            <a:r>
              <a:rPr sz="2200" spc="114" dirty="0">
                <a:latin typeface="Constantia"/>
                <a:cs typeface="Constantia"/>
              </a:rPr>
              <a:t> </a:t>
            </a:r>
            <a:r>
              <a:rPr sz="2200" dirty="0">
                <a:latin typeface="Constantia"/>
                <a:cs typeface="Constantia"/>
              </a:rPr>
              <a:t>cells</a:t>
            </a:r>
            <a:r>
              <a:rPr sz="2200" spc="65" dirty="0">
                <a:latin typeface="Constantia"/>
                <a:cs typeface="Constantia"/>
              </a:rPr>
              <a:t> </a:t>
            </a:r>
            <a:r>
              <a:rPr sz="2200" dirty="0">
                <a:latin typeface="Constantia"/>
                <a:cs typeface="Constantia"/>
              </a:rPr>
              <a:t>rupture,</a:t>
            </a:r>
            <a:r>
              <a:rPr sz="2200" spc="120" dirty="0">
                <a:latin typeface="Constantia"/>
                <a:cs typeface="Constantia"/>
              </a:rPr>
              <a:t> </a:t>
            </a:r>
            <a:r>
              <a:rPr sz="2200" dirty="0">
                <a:latin typeface="Constantia"/>
                <a:cs typeface="Constantia"/>
              </a:rPr>
              <a:t>releasing</a:t>
            </a:r>
            <a:r>
              <a:rPr sz="2200" spc="100" dirty="0">
                <a:latin typeface="Constantia"/>
                <a:cs typeface="Constantia"/>
              </a:rPr>
              <a:t> </a:t>
            </a:r>
            <a:r>
              <a:rPr sz="2200" dirty="0">
                <a:latin typeface="Constantia"/>
                <a:cs typeface="Constantia"/>
              </a:rPr>
              <a:t>merozoites</a:t>
            </a:r>
            <a:r>
              <a:rPr sz="2200" spc="75" dirty="0">
                <a:latin typeface="Constantia"/>
                <a:cs typeface="Constantia"/>
              </a:rPr>
              <a:t> </a:t>
            </a:r>
            <a:r>
              <a:rPr sz="2200" dirty="0">
                <a:latin typeface="Constantia"/>
                <a:cs typeface="Constantia"/>
              </a:rPr>
              <a:t>that</a:t>
            </a:r>
            <a:r>
              <a:rPr sz="2200" spc="80" dirty="0">
                <a:latin typeface="Constantia"/>
                <a:cs typeface="Constantia"/>
              </a:rPr>
              <a:t> </a:t>
            </a:r>
            <a:r>
              <a:rPr sz="2200" dirty="0">
                <a:latin typeface="Constantia"/>
                <a:cs typeface="Constantia"/>
              </a:rPr>
              <a:t>can</a:t>
            </a:r>
            <a:r>
              <a:rPr sz="2200" spc="90" dirty="0">
                <a:latin typeface="Constantia"/>
                <a:cs typeface="Constantia"/>
              </a:rPr>
              <a:t> </a:t>
            </a:r>
            <a:r>
              <a:rPr sz="2200" dirty="0">
                <a:latin typeface="Constantia"/>
                <a:cs typeface="Constantia"/>
              </a:rPr>
              <a:t>invade</a:t>
            </a:r>
            <a:r>
              <a:rPr sz="2200" spc="80" dirty="0">
                <a:latin typeface="Constantia"/>
                <a:cs typeface="Constantia"/>
              </a:rPr>
              <a:t> </a:t>
            </a:r>
            <a:r>
              <a:rPr sz="2200" dirty="0">
                <a:latin typeface="Constantia"/>
                <a:cs typeface="Constantia"/>
              </a:rPr>
              <a:t>RBC.</a:t>
            </a:r>
            <a:r>
              <a:rPr sz="2200" spc="114" dirty="0">
                <a:latin typeface="Constantia"/>
                <a:cs typeface="Constantia"/>
              </a:rPr>
              <a:t> </a:t>
            </a:r>
            <a:r>
              <a:rPr sz="2200" spc="-25" dirty="0">
                <a:latin typeface="Constantia"/>
                <a:cs typeface="Constantia"/>
              </a:rPr>
              <a:t>If </a:t>
            </a:r>
            <a:r>
              <a:rPr sz="2200" dirty="0">
                <a:latin typeface="Constantia"/>
                <a:cs typeface="Constantia"/>
              </a:rPr>
              <a:t>large</a:t>
            </a:r>
            <a:r>
              <a:rPr sz="2200" spc="190" dirty="0">
                <a:latin typeface="Constantia"/>
                <a:cs typeface="Constantia"/>
              </a:rPr>
              <a:t> </a:t>
            </a:r>
            <a:r>
              <a:rPr sz="2200" dirty="0">
                <a:latin typeface="Constantia"/>
                <a:cs typeface="Constantia"/>
              </a:rPr>
              <a:t>numbers</a:t>
            </a:r>
            <a:r>
              <a:rPr sz="2200" spc="190" dirty="0">
                <a:latin typeface="Constantia"/>
                <a:cs typeface="Constantia"/>
              </a:rPr>
              <a:t> </a:t>
            </a:r>
            <a:r>
              <a:rPr sz="2200" dirty="0">
                <a:latin typeface="Constantia"/>
                <a:cs typeface="Constantia"/>
              </a:rPr>
              <a:t>of</a:t>
            </a:r>
            <a:r>
              <a:rPr sz="2200" spc="290" dirty="0">
                <a:latin typeface="Constantia"/>
                <a:cs typeface="Constantia"/>
              </a:rPr>
              <a:t> </a:t>
            </a:r>
            <a:r>
              <a:rPr sz="2200" dirty="0">
                <a:latin typeface="Constantia"/>
                <a:cs typeface="Constantia"/>
              </a:rPr>
              <a:t>red</a:t>
            </a:r>
            <a:r>
              <a:rPr sz="2200" spc="235" dirty="0">
                <a:latin typeface="Constantia"/>
                <a:cs typeface="Constantia"/>
              </a:rPr>
              <a:t> </a:t>
            </a:r>
            <a:r>
              <a:rPr sz="2200" dirty="0">
                <a:latin typeface="Constantia"/>
                <a:cs typeface="Constantia"/>
              </a:rPr>
              <a:t>cells</a:t>
            </a:r>
            <a:r>
              <a:rPr sz="2200" spc="185" dirty="0">
                <a:latin typeface="Constantia"/>
                <a:cs typeface="Constantia"/>
              </a:rPr>
              <a:t> </a:t>
            </a:r>
            <a:r>
              <a:rPr sz="2200" dirty="0">
                <a:latin typeface="Constantia"/>
                <a:cs typeface="Constantia"/>
              </a:rPr>
              <a:t>rupture</a:t>
            </a:r>
            <a:r>
              <a:rPr sz="2200" spc="190" dirty="0">
                <a:latin typeface="Constantia"/>
                <a:cs typeface="Constantia"/>
              </a:rPr>
              <a:t> </a:t>
            </a:r>
            <a:r>
              <a:rPr sz="2200" dirty="0">
                <a:latin typeface="Constantia"/>
                <a:cs typeface="Constantia"/>
              </a:rPr>
              <a:t>at</a:t>
            </a:r>
            <a:r>
              <a:rPr sz="2200" spc="185" dirty="0">
                <a:latin typeface="Constantia"/>
                <a:cs typeface="Constantia"/>
              </a:rPr>
              <a:t> </a:t>
            </a:r>
            <a:r>
              <a:rPr sz="2200" dirty="0">
                <a:latin typeface="Constantia"/>
                <a:cs typeface="Constantia"/>
              </a:rPr>
              <a:t>roughly</a:t>
            </a:r>
            <a:r>
              <a:rPr sz="2200" spc="195" dirty="0">
                <a:latin typeface="Constantia"/>
                <a:cs typeface="Constantia"/>
              </a:rPr>
              <a:t> </a:t>
            </a:r>
            <a:r>
              <a:rPr sz="2200" dirty="0">
                <a:latin typeface="Constantia"/>
                <a:cs typeface="Constantia"/>
              </a:rPr>
              <a:t>the</a:t>
            </a:r>
            <a:r>
              <a:rPr sz="2200" spc="190" dirty="0">
                <a:latin typeface="Constantia"/>
                <a:cs typeface="Constantia"/>
              </a:rPr>
              <a:t> </a:t>
            </a:r>
            <a:r>
              <a:rPr sz="2200" dirty="0">
                <a:latin typeface="Constantia"/>
                <a:cs typeface="Constantia"/>
              </a:rPr>
              <a:t>same</a:t>
            </a:r>
            <a:r>
              <a:rPr sz="2200" spc="195" dirty="0">
                <a:latin typeface="Constantia"/>
                <a:cs typeface="Constantia"/>
              </a:rPr>
              <a:t> </a:t>
            </a:r>
            <a:r>
              <a:rPr sz="2200" dirty="0">
                <a:latin typeface="Constantia"/>
                <a:cs typeface="Constantia"/>
              </a:rPr>
              <a:t>time,</a:t>
            </a:r>
            <a:r>
              <a:rPr sz="2200" spc="235" dirty="0">
                <a:latin typeface="Constantia"/>
                <a:cs typeface="Constantia"/>
              </a:rPr>
              <a:t> </a:t>
            </a:r>
            <a:r>
              <a:rPr sz="2200" dirty="0">
                <a:latin typeface="Constantia"/>
                <a:cs typeface="Constantia"/>
              </a:rPr>
              <a:t>a</a:t>
            </a:r>
            <a:r>
              <a:rPr sz="2200" spc="180" dirty="0">
                <a:latin typeface="Constantia"/>
                <a:cs typeface="Constantia"/>
              </a:rPr>
              <a:t> </a:t>
            </a:r>
            <a:r>
              <a:rPr sz="2200" spc="-10" dirty="0">
                <a:solidFill>
                  <a:srgbClr val="FF0000"/>
                </a:solidFill>
                <a:latin typeface="Constantia"/>
                <a:cs typeface="Constantia"/>
              </a:rPr>
              <a:t>Febrile </a:t>
            </a:r>
            <a:r>
              <a:rPr sz="2200" dirty="0">
                <a:latin typeface="Constantia"/>
                <a:cs typeface="Constantia"/>
              </a:rPr>
              <a:t>paroxysm</a:t>
            </a:r>
            <a:r>
              <a:rPr sz="2200" spc="225" dirty="0">
                <a:latin typeface="Constantia"/>
                <a:cs typeface="Constantia"/>
              </a:rPr>
              <a:t>  </a:t>
            </a:r>
            <a:r>
              <a:rPr sz="2200" dirty="0">
                <a:latin typeface="Constantia"/>
                <a:cs typeface="Constantia"/>
              </a:rPr>
              <a:t>of</a:t>
            </a:r>
            <a:r>
              <a:rPr sz="2200" spc="260" dirty="0">
                <a:latin typeface="Constantia"/>
                <a:cs typeface="Constantia"/>
              </a:rPr>
              <a:t>  </a:t>
            </a:r>
            <a:r>
              <a:rPr sz="2200" dirty="0">
                <a:latin typeface="Constantia"/>
                <a:cs typeface="Constantia"/>
              </a:rPr>
              <a:t>fever</a:t>
            </a:r>
            <a:r>
              <a:rPr sz="2200" spc="204" dirty="0">
                <a:latin typeface="Constantia"/>
                <a:cs typeface="Constantia"/>
              </a:rPr>
              <a:t>  </a:t>
            </a:r>
            <a:r>
              <a:rPr sz="2200" dirty="0">
                <a:latin typeface="Constantia"/>
                <a:cs typeface="Constantia"/>
              </a:rPr>
              <a:t>can</a:t>
            </a:r>
            <a:r>
              <a:rPr sz="2200" spc="215" dirty="0">
                <a:latin typeface="Constantia"/>
                <a:cs typeface="Constantia"/>
              </a:rPr>
              <a:t>  </a:t>
            </a:r>
            <a:r>
              <a:rPr sz="2200" dirty="0">
                <a:latin typeface="Constantia"/>
                <a:cs typeface="Constantia"/>
              </a:rPr>
              <a:t>result</a:t>
            </a:r>
            <a:r>
              <a:rPr sz="2200" spc="210" dirty="0">
                <a:latin typeface="Constantia"/>
                <a:cs typeface="Constantia"/>
              </a:rPr>
              <a:t>  </a:t>
            </a:r>
            <a:r>
              <a:rPr sz="2200" dirty="0">
                <a:latin typeface="Constantia"/>
                <a:cs typeface="Constantia"/>
              </a:rPr>
              <a:t>from</a:t>
            </a:r>
            <a:r>
              <a:rPr sz="2200" spc="225" dirty="0">
                <a:latin typeface="Constantia"/>
                <a:cs typeface="Constantia"/>
              </a:rPr>
              <a:t>  </a:t>
            </a:r>
            <a:r>
              <a:rPr sz="2200" dirty="0">
                <a:latin typeface="Constantia"/>
                <a:cs typeface="Constantia"/>
              </a:rPr>
              <a:t>the</a:t>
            </a:r>
            <a:r>
              <a:rPr sz="2200" spc="215" dirty="0">
                <a:latin typeface="Constantia"/>
                <a:cs typeface="Constantia"/>
              </a:rPr>
              <a:t>  </a:t>
            </a:r>
            <a:r>
              <a:rPr sz="2200" dirty="0">
                <a:latin typeface="Constantia"/>
                <a:cs typeface="Constantia"/>
              </a:rPr>
              <a:t>massive</a:t>
            </a:r>
            <a:r>
              <a:rPr sz="2200" spc="215" dirty="0">
                <a:latin typeface="Constantia"/>
                <a:cs typeface="Constantia"/>
              </a:rPr>
              <a:t>  </a:t>
            </a:r>
            <a:r>
              <a:rPr sz="2200" dirty="0">
                <a:latin typeface="Constantia"/>
                <a:cs typeface="Constantia"/>
              </a:rPr>
              <a:t>release</a:t>
            </a:r>
            <a:r>
              <a:rPr sz="2200" spc="215" dirty="0">
                <a:latin typeface="Constantia"/>
                <a:cs typeface="Constantia"/>
              </a:rPr>
              <a:t>  </a:t>
            </a:r>
            <a:r>
              <a:rPr sz="2200" dirty="0">
                <a:latin typeface="Constantia"/>
                <a:cs typeface="Constantia"/>
              </a:rPr>
              <a:t>of</a:t>
            </a:r>
            <a:r>
              <a:rPr sz="2200" spc="265" dirty="0">
                <a:latin typeface="Constantia"/>
                <a:cs typeface="Constantia"/>
              </a:rPr>
              <a:t>  </a:t>
            </a:r>
            <a:r>
              <a:rPr sz="2200" spc="-10" dirty="0">
                <a:latin typeface="Constantia"/>
                <a:cs typeface="Constantia"/>
              </a:rPr>
              <a:t>toxic substances.</a:t>
            </a:r>
            <a:endParaRPr sz="2200">
              <a:latin typeface="Constantia"/>
              <a:cs typeface="Constantia"/>
            </a:endParaRPr>
          </a:p>
          <a:p>
            <a:pPr marL="12700" algn="just">
              <a:lnSpc>
                <a:spcPct val="100000"/>
              </a:lnSpc>
              <a:spcBef>
                <a:spcPts val="530"/>
              </a:spcBef>
            </a:pPr>
            <a:r>
              <a:rPr sz="2200" dirty="0">
                <a:latin typeface="Constantia"/>
                <a:cs typeface="Constantia"/>
              </a:rPr>
              <a:t>P.falciparum</a:t>
            </a:r>
            <a:r>
              <a:rPr sz="2200" spc="445" dirty="0">
                <a:latin typeface="Constantia"/>
                <a:cs typeface="Constantia"/>
              </a:rPr>
              <a:t> </a:t>
            </a:r>
            <a:r>
              <a:rPr sz="2200" dirty="0">
                <a:latin typeface="Constantia"/>
                <a:cs typeface="Constantia"/>
              </a:rPr>
              <a:t>is</a:t>
            </a:r>
            <a:r>
              <a:rPr sz="2200" spc="440" dirty="0">
                <a:latin typeface="Constantia"/>
                <a:cs typeface="Constantia"/>
              </a:rPr>
              <a:t> </a:t>
            </a:r>
            <a:r>
              <a:rPr sz="2200" dirty="0">
                <a:latin typeface="Constantia"/>
                <a:cs typeface="Constantia"/>
              </a:rPr>
              <a:t>considered</a:t>
            </a:r>
            <a:r>
              <a:rPr sz="2200" spc="500" dirty="0">
                <a:latin typeface="Constantia"/>
                <a:cs typeface="Constantia"/>
              </a:rPr>
              <a:t> </a:t>
            </a:r>
            <a:r>
              <a:rPr sz="2200" dirty="0">
                <a:latin typeface="Constantia"/>
                <a:cs typeface="Constantia"/>
              </a:rPr>
              <a:t>to</a:t>
            </a:r>
            <a:r>
              <a:rPr sz="2200" spc="440" dirty="0">
                <a:latin typeface="Constantia"/>
                <a:cs typeface="Constantia"/>
              </a:rPr>
              <a:t> </a:t>
            </a:r>
            <a:r>
              <a:rPr sz="2200" dirty="0">
                <a:latin typeface="Constantia"/>
                <a:cs typeface="Constantia"/>
              </a:rPr>
              <a:t>be</a:t>
            </a:r>
            <a:r>
              <a:rPr sz="2200" spc="434" dirty="0">
                <a:latin typeface="Constantia"/>
                <a:cs typeface="Constantia"/>
              </a:rPr>
              <a:t> </a:t>
            </a:r>
            <a:r>
              <a:rPr sz="2200" dirty="0">
                <a:latin typeface="Constantia"/>
                <a:cs typeface="Constantia"/>
              </a:rPr>
              <a:t>the</a:t>
            </a:r>
            <a:r>
              <a:rPr sz="2200" spc="430" dirty="0">
                <a:latin typeface="Constantia"/>
                <a:cs typeface="Constantia"/>
              </a:rPr>
              <a:t> </a:t>
            </a:r>
            <a:r>
              <a:rPr sz="2200" dirty="0">
                <a:latin typeface="Constantia"/>
                <a:cs typeface="Constantia"/>
              </a:rPr>
              <a:t>one</a:t>
            </a:r>
            <a:r>
              <a:rPr sz="2200" spc="430" dirty="0">
                <a:latin typeface="Constantia"/>
                <a:cs typeface="Constantia"/>
              </a:rPr>
              <a:t> </a:t>
            </a:r>
            <a:r>
              <a:rPr sz="2200" dirty="0">
                <a:latin typeface="Constantia"/>
                <a:cs typeface="Constantia"/>
              </a:rPr>
              <a:t>causing</a:t>
            </a:r>
            <a:r>
              <a:rPr sz="2200" spc="475" dirty="0">
                <a:latin typeface="Constantia"/>
                <a:cs typeface="Constantia"/>
              </a:rPr>
              <a:t> </a:t>
            </a:r>
            <a:r>
              <a:rPr sz="2200" dirty="0">
                <a:latin typeface="Constantia"/>
                <a:cs typeface="Constantia"/>
              </a:rPr>
              <a:t>a</a:t>
            </a:r>
            <a:r>
              <a:rPr sz="2200" spc="430" dirty="0">
                <a:latin typeface="Constantia"/>
                <a:cs typeface="Constantia"/>
              </a:rPr>
              <a:t> </a:t>
            </a:r>
            <a:r>
              <a:rPr sz="2200" dirty="0">
                <a:latin typeface="Constantia"/>
                <a:cs typeface="Constantia"/>
              </a:rPr>
              <a:t>greater</a:t>
            </a:r>
            <a:r>
              <a:rPr sz="2200" spc="400" dirty="0">
                <a:latin typeface="Constantia"/>
                <a:cs typeface="Constantia"/>
              </a:rPr>
              <a:t> </a:t>
            </a:r>
            <a:r>
              <a:rPr sz="2200" dirty="0">
                <a:latin typeface="Constantia"/>
                <a:cs typeface="Constantia"/>
              </a:rPr>
              <a:t>number</a:t>
            </a:r>
            <a:r>
              <a:rPr sz="2200" spc="405" dirty="0">
                <a:latin typeface="Constantia"/>
                <a:cs typeface="Constantia"/>
              </a:rPr>
              <a:t> </a:t>
            </a:r>
            <a:r>
              <a:rPr sz="2200" spc="-25" dirty="0">
                <a:latin typeface="Constantia"/>
                <a:cs typeface="Constantia"/>
              </a:rPr>
              <a:t>of</a:t>
            </a:r>
            <a:endParaRPr sz="2200">
              <a:latin typeface="Constantia"/>
              <a:cs typeface="Constantia"/>
            </a:endParaRPr>
          </a:p>
        </p:txBody>
      </p:sp>
      <p:sp>
        <p:nvSpPr>
          <p:cNvPr id="3" name="object 3"/>
          <p:cNvSpPr txBox="1"/>
          <p:nvPr/>
        </p:nvSpPr>
        <p:spPr>
          <a:xfrm>
            <a:off x="351536" y="3504057"/>
            <a:ext cx="8720455" cy="695960"/>
          </a:xfrm>
          <a:prstGeom prst="rect">
            <a:avLst/>
          </a:prstGeom>
        </p:spPr>
        <p:txBody>
          <a:bodyPr vert="horz" wrap="square" lIns="0" tIns="12065" rIns="0" bIns="0" rtlCol="0">
            <a:spAutoFit/>
          </a:bodyPr>
          <a:lstStyle/>
          <a:p>
            <a:pPr marL="12700" marR="5080">
              <a:lnSpc>
                <a:spcPct val="100000"/>
              </a:lnSpc>
              <a:spcBef>
                <a:spcPts val="95"/>
              </a:spcBef>
              <a:tabLst>
                <a:tab pos="1338580" algn="l"/>
                <a:tab pos="2118995" algn="l"/>
                <a:tab pos="3705860" algn="l"/>
                <a:tab pos="4301490" algn="l"/>
                <a:tab pos="5274310" algn="l"/>
                <a:tab pos="5656580" algn="l"/>
                <a:tab pos="6054090" algn="l"/>
                <a:tab pos="6652259" algn="l"/>
                <a:tab pos="7459980" algn="l"/>
              </a:tabLst>
            </a:pPr>
            <a:r>
              <a:rPr sz="2200" spc="-10" dirty="0">
                <a:latin typeface="Constantia"/>
                <a:cs typeface="Constantia"/>
              </a:rPr>
              <a:t>mortality</a:t>
            </a:r>
            <a:r>
              <a:rPr sz="2200" dirty="0">
                <a:latin typeface="Constantia"/>
                <a:cs typeface="Constantia"/>
              </a:rPr>
              <a:t>	</a:t>
            </a:r>
            <a:r>
              <a:rPr sz="2200" spc="-20" dirty="0">
                <a:latin typeface="Constantia"/>
                <a:cs typeface="Constantia"/>
              </a:rPr>
              <a:t>rates</a:t>
            </a:r>
            <a:r>
              <a:rPr sz="2200" dirty="0">
                <a:latin typeface="Constantia"/>
                <a:cs typeface="Constantia"/>
              </a:rPr>
              <a:t>	</a:t>
            </a:r>
            <a:r>
              <a:rPr sz="2200" spc="-10" dirty="0">
                <a:latin typeface="Constantia"/>
                <a:cs typeface="Constantia"/>
              </a:rPr>
              <a:t>throughout</a:t>
            </a:r>
            <a:r>
              <a:rPr sz="2200" dirty="0">
                <a:latin typeface="Constantia"/>
                <a:cs typeface="Constantia"/>
              </a:rPr>
              <a:t>	</a:t>
            </a:r>
            <a:r>
              <a:rPr sz="2200" spc="-25" dirty="0">
                <a:latin typeface="Constantia"/>
                <a:cs typeface="Constantia"/>
              </a:rPr>
              <a:t>the</a:t>
            </a:r>
            <a:r>
              <a:rPr sz="2200" dirty="0">
                <a:latin typeface="Constantia"/>
                <a:cs typeface="Constantia"/>
              </a:rPr>
              <a:t>	</a:t>
            </a:r>
            <a:r>
              <a:rPr sz="2200" spc="-10" dirty="0">
                <a:latin typeface="Constantia"/>
                <a:cs typeface="Constantia"/>
              </a:rPr>
              <a:t>world,</a:t>
            </a:r>
            <a:r>
              <a:rPr sz="2200" dirty="0">
                <a:latin typeface="Constantia"/>
                <a:cs typeface="Constantia"/>
              </a:rPr>
              <a:t>	</a:t>
            </a:r>
            <a:r>
              <a:rPr sz="2200" spc="-25" dirty="0">
                <a:latin typeface="Constantia"/>
                <a:cs typeface="Constantia"/>
              </a:rPr>
              <a:t>it</a:t>
            </a:r>
            <a:r>
              <a:rPr sz="2200" dirty="0">
                <a:latin typeface="Constantia"/>
                <a:cs typeface="Constantia"/>
              </a:rPr>
              <a:t>	</a:t>
            </a:r>
            <a:r>
              <a:rPr sz="2200" spc="-25" dirty="0">
                <a:latin typeface="Constantia"/>
                <a:cs typeface="Constantia"/>
              </a:rPr>
              <a:t>is</a:t>
            </a:r>
            <a:r>
              <a:rPr sz="2200" dirty="0">
                <a:latin typeface="Constantia"/>
                <a:cs typeface="Constantia"/>
              </a:rPr>
              <a:t>	</a:t>
            </a:r>
            <a:r>
              <a:rPr sz="2200" spc="-25" dirty="0">
                <a:latin typeface="Constantia"/>
                <a:cs typeface="Constantia"/>
              </a:rPr>
              <a:t>the</a:t>
            </a:r>
            <a:r>
              <a:rPr sz="2200" dirty="0">
                <a:latin typeface="Constantia"/>
                <a:cs typeface="Constantia"/>
              </a:rPr>
              <a:t>	</a:t>
            </a:r>
            <a:r>
              <a:rPr sz="2200" spc="-20" dirty="0">
                <a:latin typeface="Constantia"/>
                <a:cs typeface="Constantia"/>
              </a:rPr>
              <a:t>most</a:t>
            </a:r>
            <a:r>
              <a:rPr sz="2200" dirty="0">
                <a:latin typeface="Constantia"/>
                <a:cs typeface="Constantia"/>
              </a:rPr>
              <a:t>	</a:t>
            </a:r>
            <a:r>
              <a:rPr sz="2200" spc="-20" dirty="0">
                <a:latin typeface="Constantia"/>
                <a:cs typeface="Constantia"/>
              </a:rPr>
              <a:t>dangerous </a:t>
            </a:r>
            <a:r>
              <a:rPr sz="2200" spc="-10" dirty="0">
                <a:latin typeface="Constantia"/>
                <a:cs typeface="Constantia"/>
              </a:rPr>
              <a:t>plasmodial</a:t>
            </a:r>
            <a:endParaRPr sz="2200">
              <a:latin typeface="Constantia"/>
              <a:cs typeface="Constantia"/>
            </a:endParaRPr>
          </a:p>
        </p:txBody>
      </p:sp>
      <p:sp>
        <p:nvSpPr>
          <p:cNvPr id="4" name="object 4"/>
          <p:cNvSpPr txBox="1"/>
          <p:nvPr/>
        </p:nvSpPr>
        <p:spPr>
          <a:xfrm>
            <a:off x="1906270" y="3839336"/>
            <a:ext cx="7160259" cy="360680"/>
          </a:xfrm>
          <a:prstGeom prst="rect">
            <a:avLst/>
          </a:prstGeom>
        </p:spPr>
        <p:txBody>
          <a:bodyPr vert="horz" wrap="square" lIns="0" tIns="12065" rIns="0" bIns="0" rtlCol="0">
            <a:spAutoFit/>
          </a:bodyPr>
          <a:lstStyle/>
          <a:p>
            <a:pPr marL="12700">
              <a:lnSpc>
                <a:spcPct val="100000"/>
              </a:lnSpc>
              <a:spcBef>
                <a:spcPts val="95"/>
              </a:spcBef>
              <a:tabLst>
                <a:tab pos="1170940" algn="l"/>
                <a:tab pos="1583690" algn="l"/>
                <a:tab pos="2237740" algn="l"/>
                <a:tab pos="3129280" algn="l"/>
                <a:tab pos="3492500" algn="l"/>
                <a:tab pos="4557395" algn="l"/>
                <a:tab pos="6211570" algn="l"/>
              </a:tabLst>
            </a:pPr>
            <a:r>
              <a:rPr sz="2200" spc="-10" dirty="0">
                <a:latin typeface="Constantia"/>
                <a:cs typeface="Constantia"/>
              </a:rPr>
              <a:t>species.</a:t>
            </a:r>
            <a:r>
              <a:rPr sz="2200" dirty="0">
                <a:latin typeface="Constantia"/>
                <a:cs typeface="Constantia"/>
              </a:rPr>
              <a:t>	</a:t>
            </a:r>
            <a:r>
              <a:rPr sz="2200" spc="-25" dirty="0">
                <a:latin typeface="Constantia"/>
                <a:cs typeface="Constantia"/>
              </a:rPr>
              <a:t>It</a:t>
            </a:r>
            <a:r>
              <a:rPr sz="2200" dirty="0">
                <a:latin typeface="Constantia"/>
                <a:cs typeface="Constantia"/>
              </a:rPr>
              <a:t>	</a:t>
            </a:r>
            <a:r>
              <a:rPr sz="2200" spc="-25" dirty="0">
                <a:latin typeface="Constantia"/>
                <a:cs typeface="Constantia"/>
              </a:rPr>
              <a:t>can</a:t>
            </a:r>
            <a:r>
              <a:rPr sz="2200" dirty="0">
                <a:latin typeface="Constantia"/>
                <a:cs typeface="Constantia"/>
              </a:rPr>
              <a:t>	</a:t>
            </a:r>
            <a:r>
              <a:rPr sz="2200" spc="-10" dirty="0">
                <a:latin typeface="Constantia"/>
                <a:cs typeface="Constantia"/>
              </a:rPr>
              <a:t>cause</a:t>
            </a:r>
            <a:r>
              <a:rPr sz="2200" dirty="0">
                <a:latin typeface="Constantia"/>
                <a:cs typeface="Constantia"/>
              </a:rPr>
              <a:t>	</a:t>
            </a:r>
            <a:r>
              <a:rPr sz="2200" spc="-50" dirty="0">
                <a:latin typeface="Constantia"/>
                <a:cs typeface="Constantia"/>
              </a:rPr>
              <a:t>a</a:t>
            </a:r>
            <a:r>
              <a:rPr sz="2200" dirty="0">
                <a:latin typeface="Constantia"/>
                <a:cs typeface="Constantia"/>
              </a:rPr>
              <a:t>	</a:t>
            </a:r>
            <a:r>
              <a:rPr sz="2200" spc="-10" dirty="0">
                <a:latin typeface="Constantia"/>
                <a:cs typeface="Constantia"/>
              </a:rPr>
              <a:t>rapidly</a:t>
            </a:r>
            <a:r>
              <a:rPr sz="2200" dirty="0">
                <a:latin typeface="Constantia"/>
                <a:cs typeface="Constantia"/>
              </a:rPr>
              <a:t>	</a:t>
            </a:r>
            <a:r>
              <a:rPr sz="2200" spc="-10" dirty="0">
                <a:latin typeface="Constantia"/>
                <a:cs typeface="Constantia"/>
              </a:rPr>
              <a:t>fulminating</a:t>
            </a:r>
            <a:r>
              <a:rPr sz="2200" dirty="0">
                <a:latin typeface="Constantia"/>
                <a:cs typeface="Constantia"/>
              </a:rPr>
              <a:t>	</a:t>
            </a:r>
            <a:r>
              <a:rPr sz="2200" spc="-10" dirty="0">
                <a:latin typeface="Constantia"/>
                <a:cs typeface="Constantia"/>
              </a:rPr>
              <a:t>disease,</a:t>
            </a:r>
            <a:endParaRPr sz="2200">
              <a:latin typeface="Constantia"/>
              <a:cs typeface="Constantia"/>
            </a:endParaRPr>
          </a:p>
        </p:txBody>
      </p:sp>
      <p:sp>
        <p:nvSpPr>
          <p:cNvPr id="5" name="object 5"/>
          <p:cNvSpPr txBox="1"/>
          <p:nvPr/>
        </p:nvSpPr>
        <p:spPr>
          <a:xfrm>
            <a:off x="78739" y="4174312"/>
            <a:ext cx="8994140" cy="2543810"/>
          </a:xfrm>
          <a:prstGeom prst="rect">
            <a:avLst/>
          </a:prstGeom>
        </p:spPr>
        <p:txBody>
          <a:bodyPr vert="horz" wrap="square" lIns="0" tIns="12065" rIns="0" bIns="0" rtlCol="0">
            <a:spAutoFit/>
          </a:bodyPr>
          <a:lstStyle/>
          <a:p>
            <a:pPr marL="285115" marR="5080" algn="just">
              <a:lnSpc>
                <a:spcPct val="100000"/>
              </a:lnSpc>
              <a:spcBef>
                <a:spcPts val="95"/>
              </a:spcBef>
            </a:pPr>
            <a:r>
              <a:rPr sz="2200" dirty="0">
                <a:latin typeface="Constantia"/>
                <a:cs typeface="Constantia"/>
              </a:rPr>
              <a:t>characterized</a:t>
            </a:r>
            <a:r>
              <a:rPr sz="2200" spc="60" dirty="0">
                <a:latin typeface="Constantia"/>
                <a:cs typeface="Constantia"/>
              </a:rPr>
              <a:t>  </a:t>
            </a:r>
            <a:r>
              <a:rPr sz="2200" dirty="0">
                <a:latin typeface="Constantia"/>
                <a:cs typeface="Constantia"/>
              </a:rPr>
              <a:t>by</a:t>
            </a:r>
            <a:r>
              <a:rPr sz="2200" spc="40" dirty="0">
                <a:latin typeface="Constantia"/>
                <a:cs typeface="Constantia"/>
              </a:rPr>
              <a:t>  </a:t>
            </a:r>
            <a:r>
              <a:rPr sz="2200" dirty="0">
                <a:latin typeface="Constantia"/>
                <a:cs typeface="Constantia"/>
              </a:rPr>
              <a:t>persistent</a:t>
            </a:r>
            <a:r>
              <a:rPr sz="2200" spc="40" dirty="0">
                <a:latin typeface="Constantia"/>
                <a:cs typeface="Constantia"/>
              </a:rPr>
              <a:t>  </a:t>
            </a:r>
            <a:r>
              <a:rPr sz="2200" dirty="0">
                <a:solidFill>
                  <a:srgbClr val="FF0000"/>
                </a:solidFill>
                <a:latin typeface="Constantia"/>
                <a:cs typeface="Constantia"/>
              </a:rPr>
              <a:t>high</a:t>
            </a:r>
            <a:r>
              <a:rPr sz="2200" spc="40" dirty="0">
                <a:solidFill>
                  <a:srgbClr val="FF0000"/>
                </a:solidFill>
                <a:latin typeface="Constantia"/>
                <a:cs typeface="Constantia"/>
              </a:rPr>
              <a:t>  </a:t>
            </a:r>
            <a:r>
              <a:rPr sz="2200" dirty="0">
                <a:solidFill>
                  <a:srgbClr val="FF0000"/>
                </a:solidFill>
                <a:latin typeface="Constantia"/>
                <a:cs typeface="Constantia"/>
              </a:rPr>
              <a:t>fever</a:t>
            </a:r>
            <a:r>
              <a:rPr sz="2200" spc="25" dirty="0">
                <a:solidFill>
                  <a:srgbClr val="FF0000"/>
                </a:solidFill>
                <a:latin typeface="Constantia"/>
                <a:cs typeface="Constantia"/>
              </a:rPr>
              <a:t>  </a:t>
            </a:r>
            <a:r>
              <a:rPr sz="2200" dirty="0">
                <a:solidFill>
                  <a:srgbClr val="FF0000"/>
                </a:solidFill>
                <a:latin typeface="Constantia"/>
                <a:cs typeface="Constantia"/>
              </a:rPr>
              <a:t>and</a:t>
            </a:r>
            <a:r>
              <a:rPr sz="2200" spc="65" dirty="0">
                <a:solidFill>
                  <a:srgbClr val="FF0000"/>
                </a:solidFill>
                <a:latin typeface="Constantia"/>
                <a:cs typeface="Constantia"/>
              </a:rPr>
              <a:t>  </a:t>
            </a:r>
            <a:r>
              <a:rPr sz="2200" dirty="0">
                <a:solidFill>
                  <a:srgbClr val="FF0000"/>
                </a:solidFill>
                <a:latin typeface="Constantia"/>
                <a:cs typeface="Constantia"/>
              </a:rPr>
              <a:t>orthostatic</a:t>
            </a:r>
            <a:r>
              <a:rPr sz="2200" spc="40" dirty="0">
                <a:solidFill>
                  <a:srgbClr val="FF0000"/>
                </a:solidFill>
                <a:latin typeface="Constantia"/>
                <a:cs typeface="Constantia"/>
              </a:rPr>
              <a:t>  </a:t>
            </a:r>
            <a:r>
              <a:rPr sz="2200" spc="-10" dirty="0">
                <a:solidFill>
                  <a:srgbClr val="FF0000"/>
                </a:solidFill>
                <a:latin typeface="Constantia"/>
                <a:cs typeface="Constantia"/>
              </a:rPr>
              <a:t>hypotension. </a:t>
            </a:r>
            <a:r>
              <a:rPr sz="2200" dirty="0">
                <a:latin typeface="Constantia"/>
                <a:cs typeface="Constantia"/>
              </a:rPr>
              <a:t>Infection</a:t>
            </a:r>
            <a:r>
              <a:rPr sz="2200" spc="40" dirty="0">
                <a:latin typeface="Constantia"/>
                <a:cs typeface="Constantia"/>
              </a:rPr>
              <a:t> </a:t>
            </a:r>
            <a:r>
              <a:rPr sz="2200" dirty="0">
                <a:latin typeface="Constantia"/>
                <a:cs typeface="Constantia"/>
              </a:rPr>
              <a:t>can</a:t>
            </a:r>
            <a:r>
              <a:rPr sz="2200" spc="35" dirty="0">
                <a:latin typeface="Constantia"/>
                <a:cs typeface="Constantia"/>
              </a:rPr>
              <a:t> </a:t>
            </a:r>
            <a:r>
              <a:rPr sz="2200" dirty="0">
                <a:latin typeface="Constantia"/>
                <a:cs typeface="Constantia"/>
              </a:rPr>
              <a:t>lead</a:t>
            </a:r>
            <a:r>
              <a:rPr sz="2200" spc="65" dirty="0">
                <a:latin typeface="Constantia"/>
                <a:cs typeface="Constantia"/>
              </a:rPr>
              <a:t> </a:t>
            </a:r>
            <a:r>
              <a:rPr sz="2200" dirty="0">
                <a:latin typeface="Constantia"/>
                <a:cs typeface="Constantia"/>
              </a:rPr>
              <a:t>to</a:t>
            </a:r>
            <a:r>
              <a:rPr sz="2200" spc="25" dirty="0">
                <a:latin typeface="Constantia"/>
                <a:cs typeface="Constantia"/>
              </a:rPr>
              <a:t> </a:t>
            </a:r>
            <a:r>
              <a:rPr sz="2200" dirty="0">
                <a:latin typeface="Constantia"/>
                <a:cs typeface="Constantia"/>
              </a:rPr>
              <a:t>capillary</a:t>
            </a:r>
            <a:r>
              <a:rPr sz="2200" spc="20" dirty="0">
                <a:latin typeface="Constantia"/>
                <a:cs typeface="Constantia"/>
              </a:rPr>
              <a:t> </a:t>
            </a:r>
            <a:r>
              <a:rPr sz="2200" dirty="0">
                <a:latin typeface="Constantia"/>
                <a:cs typeface="Constantia"/>
              </a:rPr>
              <a:t>obstruction</a:t>
            </a:r>
            <a:r>
              <a:rPr sz="2200" spc="40" dirty="0">
                <a:latin typeface="Constantia"/>
                <a:cs typeface="Constantia"/>
              </a:rPr>
              <a:t> </a:t>
            </a:r>
            <a:r>
              <a:rPr sz="2200" dirty="0">
                <a:latin typeface="Constantia"/>
                <a:cs typeface="Constantia"/>
              </a:rPr>
              <a:t>and</a:t>
            </a:r>
            <a:r>
              <a:rPr sz="2200" spc="70" dirty="0">
                <a:latin typeface="Constantia"/>
                <a:cs typeface="Constantia"/>
              </a:rPr>
              <a:t> </a:t>
            </a:r>
            <a:r>
              <a:rPr sz="2200" dirty="0">
                <a:latin typeface="Constantia"/>
                <a:cs typeface="Constantia"/>
              </a:rPr>
              <a:t>death</a:t>
            </a:r>
            <a:r>
              <a:rPr sz="2200" spc="40" dirty="0">
                <a:latin typeface="Constantia"/>
                <a:cs typeface="Constantia"/>
              </a:rPr>
              <a:t> </a:t>
            </a:r>
            <a:r>
              <a:rPr sz="2200" dirty="0">
                <a:latin typeface="Constantia"/>
                <a:cs typeface="Constantia"/>
              </a:rPr>
              <a:t>if</a:t>
            </a:r>
            <a:r>
              <a:rPr sz="2200" spc="100" dirty="0">
                <a:latin typeface="Constantia"/>
                <a:cs typeface="Constantia"/>
              </a:rPr>
              <a:t> </a:t>
            </a:r>
            <a:r>
              <a:rPr sz="2200" dirty="0">
                <a:latin typeface="Constantia"/>
                <a:cs typeface="Constantia"/>
              </a:rPr>
              <a:t>treatment</a:t>
            </a:r>
            <a:r>
              <a:rPr sz="2200" spc="25" dirty="0">
                <a:latin typeface="Constantia"/>
                <a:cs typeface="Constantia"/>
              </a:rPr>
              <a:t> </a:t>
            </a:r>
            <a:r>
              <a:rPr sz="2200" dirty="0">
                <a:latin typeface="Constantia"/>
                <a:cs typeface="Constantia"/>
              </a:rPr>
              <a:t>is</a:t>
            </a:r>
            <a:r>
              <a:rPr sz="2200" spc="20" dirty="0">
                <a:latin typeface="Constantia"/>
                <a:cs typeface="Constantia"/>
              </a:rPr>
              <a:t> </a:t>
            </a:r>
            <a:r>
              <a:rPr sz="2200" spc="-25" dirty="0">
                <a:latin typeface="Constantia"/>
                <a:cs typeface="Constantia"/>
              </a:rPr>
              <a:t>not </a:t>
            </a:r>
            <a:r>
              <a:rPr sz="2200" spc="-10" dirty="0">
                <a:latin typeface="Constantia"/>
                <a:cs typeface="Constantia"/>
              </a:rPr>
              <a:t>prompt.</a:t>
            </a:r>
            <a:endParaRPr sz="2200">
              <a:latin typeface="Constantia"/>
              <a:cs typeface="Constantia"/>
            </a:endParaRPr>
          </a:p>
          <a:p>
            <a:pPr marL="12700">
              <a:lnSpc>
                <a:spcPct val="100000"/>
              </a:lnSpc>
              <a:spcBef>
                <a:spcPts val="560"/>
              </a:spcBef>
            </a:pPr>
            <a:r>
              <a:rPr sz="2400" dirty="0">
                <a:latin typeface="Constantia"/>
                <a:cs typeface="Constantia"/>
              </a:rPr>
              <a:t>-</a:t>
            </a:r>
            <a:r>
              <a:rPr sz="2200" dirty="0">
                <a:latin typeface="Constantia"/>
                <a:cs typeface="Constantia"/>
              </a:rPr>
              <a:t>Destruction</a:t>
            </a:r>
            <a:r>
              <a:rPr sz="2200" spc="-55" dirty="0">
                <a:latin typeface="Constantia"/>
                <a:cs typeface="Constantia"/>
              </a:rPr>
              <a:t> </a:t>
            </a:r>
            <a:r>
              <a:rPr sz="2200" dirty="0">
                <a:latin typeface="Constantia"/>
                <a:cs typeface="Constantia"/>
              </a:rPr>
              <a:t>of</a:t>
            </a:r>
            <a:r>
              <a:rPr sz="2200" spc="30" dirty="0">
                <a:latin typeface="Constantia"/>
                <a:cs typeface="Constantia"/>
              </a:rPr>
              <a:t> </a:t>
            </a:r>
            <a:r>
              <a:rPr sz="2200" dirty="0">
                <a:latin typeface="Constantia"/>
                <a:cs typeface="Constantia"/>
              </a:rPr>
              <a:t>red</a:t>
            </a:r>
            <a:r>
              <a:rPr sz="2200" spc="-10" dirty="0">
                <a:latin typeface="Constantia"/>
                <a:cs typeface="Constantia"/>
              </a:rPr>
              <a:t> </a:t>
            </a:r>
            <a:r>
              <a:rPr sz="2200" dirty="0">
                <a:latin typeface="Constantia"/>
                <a:cs typeface="Constantia"/>
              </a:rPr>
              <a:t>blood</a:t>
            </a:r>
            <a:r>
              <a:rPr sz="2200" spc="-25" dirty="0">
                <a:latin typeface="Constantia"/>
                <a:cs typeface="Constantia"/>
              </a:rPr>
              <a:t> </a:t>
            </a:r>
            <a:r>
              <a:rPr sz="2200" dirty="0">
                <a:latin typeface="Constantia"/>
                <a:cs typeface="Constantia"/>
              </a:rPr>
              <a:t>cells</a:t>
            </a:r>
            <a:r>
              <a:rPr sz="2200" spc="-70" dirty="0">
                <a:latin typeface="Constantia"/>
                <a:cs typeface="Constantia"/>
              </a:rPr>
              <a:t> </a:t>
            </a:r>
            <a:r>
              <a:rPr sz="2200" dirty="0">
                <a:latin typeface="Constantia"/>
                <a:cs typeface="Constantia"/>
              </a:rPr>
              <a:t>by</a:t>
            </a:r>
            <a:r>
              <a:rPr sz="2200" spc="-65" dirty="0">
                <a:latin typeface="Constantia"/>
                <a:cs typeface="Constantia"/>
              </a:rPr>
              <a:t> </a:t>
            </a:r>
            <a:r>
              <a:rPr sz="2200" dirty="0">
                <a:latin typeface="Constantia"/>
                <a:cs typeface="Constantia"/>
              </a:rPr>
              <a:t>release</a:t>
            </a:r>
            <a:r>
              <a:rPr sz="2200" spc="-55" dirty="0">
                <a:latin typeface="Constantia"/>
                <a:cs typeface="Constantia"/>
              </a:rPr>
              <a:t> </a:t>
            </a:r>
            <a:r>
              <a:rPr sz="2200" dirty="0">
                <a:latin typeface="Constantia"/>
                <a:cs typeface="Constantia"/>
              </a:rPr>
              <a:t>of</a:t>
            </a:r>
            <a:r>
              <a:rPr sz="2200" spc="15" dirty="0">
                <a:latin typeface="Constantia"/>
                <a:cs typeface="Constantia"/>
              </a:rPr>
              <a:t> </a:t>
            </a:r>
            <a:r>
              <a:rPr sz="2200" spc="-10" dirty="0">
                <a:latin typeface="Constantia"/>
                <a:cs typeface="Constantia"/>
              </a:rPr>
              <a:t>merozoites</a:t>
            </a:r>
            <a:r>
              <a:rPr sz="2200" spc="-55" dirty="0">
                <a:latin typeface="Constantia"/>
                <a:cs typeface="Constantia"/>
              </a:rPr>
              <a:t> </a:t>
            </a:r>
            <a:r>
              <a:rPr sz="2200" dirty="0">
                <a:latin typeface="Constantia"/>
                <a:cs typeface="Constantia"/>
              </a:rPr>
              <a:t>&amp;</a:t>
            </a:r>
            <a:r>
              <a:rPr sz="2200" spc="-15" dirty="0">
                <a:latin typeface="Constantia"/>
                <a:cs typeface="Constantia"/>
              </a:rPr>
              <a:t> </a:t>
            </a:r>
            <a:r>
              <a:rPr sz="2200" dirty="0">
                <a:latin typeface="Constantia"/>
                <a:cs typeface="Constantia"/>
              </a:rPr>
              <a:t>the</a:t>
            </a:r>
            <a:r>
              <a:rPr sz="2200" spc="-65" dirty="0">
                <a:latin typeface="Constantia"/>
                <a:cs typeface="Constantia"/>
              </a:rPr>
              <a:t> </a:t>
            </a:r>
            <a:r>
              <a:rPr sz="2200" dirty="0">
                <a:latin typeface="Constantia"/>
                <a:cs typeface="Constantia"/>
              </a:rPr>
              <a:t>action</a:t>
            </a:r>
            <a:r>
              <a:rPr sz="2200" spc="-45" dirty="0">
                <a:latin typeface="Constantia"/>
                <a:cs typeface="Constantia"/>
              </a:rPr>
              <a:t> </a:t>
            </a:r>
            <a:r>
              <a:rPr sz="2200" dirty="0">
                <a:latin typeface="Constantia"/>
                <a:cs typeface="Constantia"/>
              </a:rPr>
              <a:t>of</a:t>
            </a:r>
            <a:r>
              <a:rPr sz="2200" spc="20" dirty="0">
                <a:latin typeface="Constantia"/>
                <a:cs typeface="Constantia"/>
              </a:rPr>
              <a:t> </a:t>
            </a:r>
            <a:r>
              <a:rPr sz="2200" spc="-25" dirty="0">
                <a:latin typeface="Constantia"/>
                <a:cs typeface="Constantia"/>
              </a:rPr>
              <a:t>the</a:t>
            </a:r>
            <a:endParaRPr sz="2200">
              <a:latin typeface="Constantia"/>
              <a:cs typeface="Constantia"/>
            </a:endParaRPr>
          </a:p>
          <a:p>
            <a:pPr marL="12700">
              <a:lnSpc>
                <a:spcPct val="100000"/>
              </a:lnSpc>
              <a:spcBef>
                <a:spcPts val="20"/>
              </a:spcBef>
            </a:pPr>
            <a:r>
              <a:rPr sz="2200" dirty="0">
                <a:latin typeface="Constantia"/>
                <a:cs typeface="Constantia"/>
              </a:rPr>
              <a:t>spleen</a:t>
            </a:r>
            <a:r>
              <a:rPr sz="2200" spc="-110" dirty="0">
                <a:latin typeface="Constantia"/>
                <a:cs typeface="Constantia"/>
              </a:rPr>
              <a:t> </a:t>
            </a:r>
            <a:r>
              <a:rPr sz="2200" dirty="0">
                <a:latin typeface="Constantia"/>
                <a:cs typeface="Constantia"/>
              </a:rPr>
              <a:t>to</a:t>
            </a:r>
            <a:r>
              <a:rPr sz="2200" spc="-95" dirty="0">
                <a:latin typeface="Constantia"/>
                <a:cs typeface="Constantia"/>
              </a:rPr>
              <a:t> </a:t>
            </a:r>
            <a:r>
              <a:rPr sz="2200" dirty="0">
                <a:latin typeface="Constantia"/>
                <a:cs typeface="Constantia"/>
              </a:rPr>
              <a:t>first</a:t>
            </a:r>
            <a:r>
              <a:rPr sz="2200" spc="-135" dirty="0">
                <a:latin typeface="Constantia"/>
                <a:cs typeface="Constantia"/>
              </a:rPr>
              <a:t> </a:t>
            </a:r>
            <a:r>
              <a:rPr sz="2200" spc="-10" dirty="0">
                <a:latin typeface="Constantia"/>
                <a:cs typeface="Constantia"/>
              </a:rPr>
              <a:t>sequester</a:t>
            </a:r>
            <a:r>
              <a:rPr sz="2200" spc="-125" dirty="0">
                <a:latin typeface="Constantia"/>
                <a:cs typeface="Constantia"/>
              </a:rPr>
              <a:t> </a:t>
            </a:r>
            <a:r>
              <a:rPr sz="2200" dirty="0">
                <a:latin typeface="Constantia"/>
                <a:cs typeface="Constantia"/>
              </a:rPr>
              <a:t>the</a:t>
            </a:r>
            <a:r>
              <a:rPr sz="2200" spc="-85" dirty="0">
                <a:latin typeface="Constantia"/>
                <a:cs typeface="Constantia"/>
              </a:rPr>
              <a:t> </a:t>
            </a:r>
            <a:r>
              <a:rPr sz="2200" dirty="0">
                <a:latin typeface="Constantia"/>
                <a:cs typeface="Constantia"/>
              </a:rPr>
              <a:t>infected</a:t>
            </a:r>
            <a:r>
              <a:rPr sz="2200" spc="-85" dirty="0">
                <a:latin typeface="Constantia"/>
                <a:cs typeface="Constantia"/>
              </a:rPr>
              <a:t> </a:t>
            </a:r>
            <a:r>
              <a:rPr sz="2200" dirty="0">
                <a:latin typeface="Constantia"/>
                <a:cs typeface="Constantia"/>
              </a:rPr>
              <a:t>red</a:t>
            </a:r>
            <a:r>
              <a:rPr sz="2200" spc="-80" dirty="0">
                <a:latin typeface="Constantia"/>
                <a:cs typeface="Constantia"/>
              </a:rPr>
              <a:t> </a:t>
            </a:r>
            <a:r>
              <a:rPr sz="2200" dirty="0">
                <a:latin typeface="Constantia"/>
                <a:cs typeface="Constantia"/>
              </a:rPr>
              <a:t>cells</a:t>
            </a:r>
            <a:r>
              <a:rPr sz="2200" spc="-75" dirty="0">
                <a:latin typeface="Constantia"/>
                <a:cs typeface="Constantia"/>
              </a:rPr>
              <a:t> </a:t>
            </a:r>
            <a:r>
              <a:rPr sz="2200" dirty="0">
                <a:latin typeface="Constantia"/>
                <a:cs typeface="Constantia"/>
              </a:rPr>
              <a:t>&amp;</a:t>
            </a:r>
            <a:r>
              <a:rPr sz="2200" spc="-50" dirty="0">
                <a:latin typeface="Constantia"/>
                <a:cs typeface="Constantia"/>
              </a:rPr>
              <a:t> </a:t>
            </a:r>
            <a:r>
              <a:rPr sz="2200" dirty="0">
                <a:latin typeface="Constantia"/>
                <a:cs typeface="Constantia"/>
              </a:rPr>
              <a:t>then</a:t>
            </a:r>
            <a:r>
              <a:rPr sz="2200" spc="-90" dirty="0">
                <a:latin typeface="Constantia"/>
                <a:cs typeface="Constantia"/>
              </a:rPr>
              <a:t> </a:t>
            </a:r>
            <a:r>
              <a:rPr sz="2200" dirty="0">
                <a:latin typeface="Constantia"/>
                <a:cs typeface="Constantia"/>
              </a:rPr>
              <a:t>to</a:t>
            </a:r>
            <a:r>
              <a:rPr sz="2200" spc="-75" dirty="0">
                <a:latin typeface="Constantia"/>
                <a:cs typeface="Constantia"/>
              </a:rPr>
              <a:t> </a:t>
            </a:r>
            <a:r>
              <a:rPr sz="2200" spc="-10" dirty="0">
                <a:latin typeface="Constantia"/>
                <a:cs typeface="Constantia"/>
              </a:rPr>
              <a:t>lyse</a:t>
            </a:r>
            <a:r>
              <a:rPr sz="2200" spc="-95" dirty="0">
                <a:latin typeface="Constantia"/>
                <a:cs typeface="Constantia"/>
              </a:rPr>
              <a:t> </a:t>
            </a:r>
            <a:r>
              <a:rPr sz="2200" spc="-10" dirty="0">
                <a:latin typeface="Constantia"/>
                <a:cs typeface="Constantia"/>
              </a:rPr>
              <a:t>them.</a:t>
            </a:r>
            <a:endParaRPr sz="2200">
              <a:latin typeface="Constantia"/>
              <a:cs typeface="Constantia"/>
            </a:endParaRPr>
          </a:p>
          <a:p>
            <a:pPr marL="12700" marR="7620">
              <a:lnSpc>
                <a:spcPct val="100000"/>
              </a:lnSpc>
              <a:spcBef>
                <a:spcPts val="530"/>
              </a:spcBef>
            </a:pPr>
            <a:r>
              <a:rPr sz="2200" dirty="0">
                <a:latin typeface="Constantia"/>
                <a:cs typeface="Constantia"/>
              </a:rPr>
              <a:t>-</a:t>
            </a:r>
            <a:r>
              <a:rPr sz="2200" spc="-40" dirty="0">
                <a:latin typeface="Constantia"/>
                <a:cs typeface="Constantia"/>
              </a:rPr>
              <a:t> </a:t>
            </a:r>
            <a:r>
              <a:rPr sz="2200" dirty="0">
                <a:latin typeface="Constantia"/>
                <a:cs typeface="Constantia"/>
              </a:rPr>
              <a:t>The</a:t>
            </a:r>
            <a:r>
              <a:rPr sz="2200" spc="-85" dirty="0">
                <a:latin typeface="Constantia"/>
                <a:cs typeface="Constantia"/>
              </a:rPr>
              <a:t> </a:t>
            </a:r>
            <a:r>
              <a:rPr sz="2200" dirty="0">
                <a:latin typeface="Constantia"/>
                <a:cs typeface="Constantia"/>
              </a:rPr>
              <a:t>enlarged</a:t>
            </a:r>
            <a:r>
              <a:rPr sz="2200" spc="-40" dirty="0">
                <a:latin typeface="Constantia"/>
                <a:cs typeface="Constantia"/>
              </a:rPr>
              <a:t> </a:t>
            </a:r>
            <a:r>
              <a:rPr sz="2200" dirty="0">
                <a:latin typeface="Constantia"/>
                <a:cs typeface="Constantia"/>
              </a:rPr>
              <a:t>spleen</a:t>
            </a:r>
            <a:r>
              <a:rPr sz="2200" spc="-65" dirty="0">
                <a:latin typeface="Constantia"/>
                <a:cs typeface="Constantia"/>
              </a:rPr>
              <a:t> </a:t>
            </a:r>
            <a:r>
              <a:rPr sz="2200" dirty="0">
                <a:latin typeface="Constantia"/>
                <a:cs typeface="Constantia"/>
              </a:rPr>
              <a:t>is</a:t>
            </a:r>
            <a:r>
              <a:rPr sz="2200" spc="-90" dirty="0">
                <a:latin typeface="Constantia"/>
                <a:cs typeface="Constantia"/>
              </a:rPr>
              <a:t> </a:t>
            </a:r>
            <a:r>
              <a:rPr sz="2200" dirty="0">
                <a:latin typeface="Constantia"/>
                <a:cs typeface="Constantia"/>
              </a:rPr>
              <a:t>due</a:t>
            </a:r>
            <a:r>
              <a:rPr sz="2200" spc="-80" dirty="0">
                <a:latin typeface="Constantia"/>
                <a:cs typeface="Constantia"/>
              </a:rPr>
              <a:t> </a:t>
            </a:r>
            <a:r>
              <a:rPr sz="2200" dirty="0">
                <a:latin typeface="Constantia"/>
                <a:cs typeface="Constantia"/>
              </a:rPr>
              <a:t>to</a:t>
            </a:r>
            <a:r>
              <a:rPr sz="2200" spc="-80" dirty="0">
                <a:latin typeface="Constantia"/>
                <a:cs typeface="Constantia"/>
              </a:rPr>
              <a:t> </a:t>
            </a:r>
            <a:r>
              <a:rPr sz="2200" dirty="0">
                <a:latin typeface="Constantia"/>
                <a:cs typeface="Constantia"/>
              </a:rPr>
              <a:t>congestion</a:t>
            </a:r>
            <a:r>
              <a:rPr sz="2200" spc="-55" dirty="0">
                <a:latin typeface="Constantia"/>
                <a:cs typeface="Constantia"/>
              </a:rPr>
              <a:t> </a:t>
            </a:r>
            <a:r>
              <a:rPr sz="2200" dirty="0">
                <a:latin typeface="Constantia"/>
                <a:cs typeface="Constantia"/>
              </a:rPr>
              <a:t>with</a:t>
            </a:r>
            <a:r>
              <a:rPr sz="2200" spc="-70" dirty="0">
                <a:latin typeface="Constantia"/>
                <a:cs typeface="Constantia"/>
              </a:rPr>
              <a:t> </a:t>
            </a:r>
            <a:r>
              <a:rPr sz="2200" dirty="0">
                <a:latin typeface="Constantia"/>
                <a:cs typeface="Constantia"/>
              </a:rPr>
              <a:t>erythrocytes,</a:t>
            </a:r>
            <a:r>
              <a:rPr sz="2200" spc="-25" dirty="0">
                <a:latin typeface="Constantia"/>
                <a:cs typeface="Constantia"/>
              </a:rPr>
              <a:t> </a:t>
            </a:r>
            <a:r>
              <a:rPr sz="2200" dirty="0">
                <a:latin typeface="Constantia"/>
                <a:cs typeface="Constantia"/>
              </a:rPr>
              <a:t>coupled</a:t>
            </a:r>
            <a:r>
              <a:rPr sz="2200" spc="-40" dirty="0">
                <a:latin typeface="Constantia"/>
                <a:cs typeface="Constantia"/>
              </a:rPr>
              <a:t> </a:t>
            </a:r>
            <a:r>
              <a:rPr sz="2200" spc="-20" dirty="0">
                <a:latin typeface="Constantia"/>
                <a:cs typeface="Constantia"/>
              </a:rPr>
              <a:t>with </a:t>
            </a:r>
            <a:r>
              <a:rPr sz="2200" spc="-10" dirty="0">
                <a:latin typeface="Constantia"/>
                <a:cs typeface="Constantia"/>
              </a:rPr>
              <a:t>hyperplasia</a:t>
            </a:r>
            <a:r>
              <a:rPr sz="2200" spc="-125" dirty="0">
                <a:latin typeface="Constantia"/>
                <a:cs typeface="Constantia"/>
              </a:rPr>
              <a:t> </a:t>
            </a:r>
            <a:r>
              <a:rPr sz="2200" dirty="0">
                <a:latin typeface="Constantia"/>
                <a:cs typeface="Constantia"/>
              </a:rPr>
              <a:t>of</a:t>
            </a:r>
            <a:r>
              <a:rPr sz="2200" spc="30" dirty="0">
                <a:latin typeface="Constantia"/>
                <a:cs typeface="Constantia"/>
              </a:rPr>
              <a:t> </a:t>
            </a:r>
            <a:r>
              <a:rPr sz="2200" spc="-10" dirty="0">
                <a:latin typeface="Constantia"/>
                <a:cs typeface="Constantia"/>
              </a:rPr>
              <a:t>lymphocytes</a:t>
            </a:r>
            <a:r>
              <a:rPr sz="2200" spc="-35" dirty="0">
                <a:latin typeface="Constantia"/>
                <a:cs typeface="Constantia"/>
              </a:rPr>
              <a:t> </a:t>
            </a:r>
            <a:r>
              <a:rPr sz="2200" dirty="0">
                <a:latin typeface="Constantia"/>
                <a:cs typeface="Constantia"/>
              </a:rPr>
              <a:t>&amp;</a:t>
            </a:r>
            <a:r>
              <a:rPr sz="2200" spc="-10" dirty="0">
                <a:latin typeface="Constantia"/>
                <a:cs typeface="Constantia"/>
              </a:rPr>
              <a:t> macrophages.</a:t>
            </a:r>
            <a:endParaRPr sz="2200">
              <a:latin typeface="Constantia"/>
              <a:cs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418846"/>
            <a:ext cx="8996680" cy="6061710"/>
          </a:xfrm>
          <a:prstGeom prst="rect">
            <a:avLst/>
          </a:prstGeom>
        </p:spPr>
        <p:txBody>
          <a:bodyPr vert="horz" wrap="square" lIns="0" tIns="12065" rIns="0" bIns="0" rtlCol="0">
            <a:spAutoFit/>
          </a:bodyPr>
          <a:lstStyle/>
          <a:p>
            <a:pPr marL="12700" marR="6350" algn="just">
              <a:lnSpc>
                <a:spcPct val="100000"/>
              </a:lnSpc>
              <a:spcBef>
                <a:spcPts val="95"/>
              </a:spcBef>
            </a:pPr>
            <a:r>
              <a:rPr sz="2200" dirty="0">
                <a:latin typeface="Constantia"/>
                <a:cs typeface="Constantia"/>
              </a:rPr>
              <a:t>-</a:t>
            </a:r>
            <a:r>
              <a:rPr sz="2200" spc="380" dirty="0">
                <a:latin typeface="Constantia"/>
                <a:cs typeface="Constantia"/>
              </a:rPr>
              <a:t> </a:t>
            </a:r>
            <a:r>
              <a:rPr sz="2200" dirty="0">
                <a:solidFill>
                  <a:srgbClr val="FF0000"/>
                </a:solidFill>
                <a:latin typeface="Constantia"/>
                <a:cs typeface="Constantia"/>
              </a:rPr>
              <a:t>P.</a:t>
            </a:r>
            <a:r>
              <a:rPr sz="2200" spc="375" dirty="0">
                <a:solidFill>
                  <a:srgbClr val="FF0000"/>
                </a:solidFill>
                <a:latin typeface="Constantia"/>
                <a:cs typeface="Constantia"/>
              </a:rPr>
              <a:t> </a:t>
            </a:r>
            <a:r>
              <a:rPr sz="2200" dirty="0">
                <a:solidFill>
                  <a:srgbClr val="FF0000"/>
                </a:solidFill>
                <a:latin typeface="Constantia"/>
                <a:cs typeface="Constantia"/>
              </a:rPr>
              <a:t>malariae,</a:t>
            </a:r>
            <a:r>
              <a:rPr sz="2200" spc="380" dirty="0">
                <a:solidFill>
                  <a:srgbClr val="FF0000"/>
                </a:solidFill>
                <a:latin typeface="Constantia"/>
                <a:cs typeface="Constantia"/>
              </a:rPr>
              <a:t> </a:t>
            </a:r>
            <a:r>
              <a:rPr sz="2200" dirty="0">
                <a:solidFill>
                  <a:srgbClr val="FF0000"/>
                </a:solidFill>
                <a:latin typeface="Constantia"/>
                <a:cs typeface="Constantia"/>
              </a:rPr>
              <a:t>P.</a:t>
            </a:r>
            <a:r>
              <a:rPr sz="2200" spc="370" dirty="0">
                <a:solidFill>
                  <a:srgbClr val="FF0000"/>
                </a:solidFill>
                <a:latin typeface="Constantia"/>
                <a:cs typeface="Constantia"/>
              </a:rPr>
              <a:t> </a:t>
            </a:r>
            <a:r>
              <a:rPr sz="2200" dirty="0">
                <a:solidFill>
                  <a:srgbClr val="FF0000"/>
                </a:solidFill>
                <a:latin typeface="Constantia"/>
                <a:cs typeface="Constantia"/>
              </a:rPr>
              <a:t>vivax,</a:t>
            </a:r>
            <a:r>
              <a:rPr sz="2200" spc="390" dirty="0">
                <a:solidFill>
                  <a:srgbClr val="FF0000"/>
                </a:solidFill>
                <a:latin typeface="Constantia"/>
                <a:cs typeface="Constantia"/>
              </a:rPr>
              <a:t> </a:t>
            </a:r>
            <a:r>
              <a:rPr sz="2200" dirty="0">
                <a:solidFill>
                  <a:srgbClr val="FF0000"/>
                </a:solidFill>
                <a:latin typeface="Constantia"/>
                <a:cs typeface="Constantia"/>
              </a:rPr>
              <a:t>and</a:t>
            </a:r>
            <a:r>
              <a:rPr sz="2200" spc="370" dirty="0">
                <a:solidFill>
                  <a:srgbClr val="FF0000"/>
                </a:solidFill>
                <a:latin typeface="Constantia"/>
                <a:cs typeface="Constantia"/>
              </a:rPr>
              <a:t> </a:t>
            </a:r>
            <a:r>
              <a:rPr sz="2200" dirty="0">
                <a:solidFill>
                  <a:srgbClr val="FF0000"/>
                </a:solidFill>
                <a:latin typeface="Constantia"/>
                <a:cs typeface="Constantia"/>
              </a:rPr>
              <a:t>P.</a:t>
            </a:r>
            <a:r>
              <a:rPr sz="2200" spc="380" dirty="0">
                <a:solidFill>
                  <a:srgbClr val="FF0000"/>
                </a:solidFill>
                <a:latin typeface="Constantia"/>
                <a:cs typeface="Constantia"/>
              </a:rPr>
              <a:t> </a:t>
            </a:r>
            <a:r>
              <a:rPr sz="2200" dirty="0">
                <a:solidFill>
                  <a:srgbClr val="FF0000"/>
                </a:solidFill>
                <a:latin typeface="Constantia"/>
                <a:cs typeface="Constantia"/>
              </a:rPr>
              <a:t>ovale</a:t>
            </a:r>
            <a:r>
              <a:rPr sz="2200" spc="330" dirty="0">
                <a:solidFill>
                  <a:srgbClr val="FF0000"/>
                </a:solidFill>
                <a:latin typeface="Constantia"/>
                <a:cs typeface="Constantia"/>
              </a:rPr>
              <a:t> </a:t>
            </a:r>
            <a:r>
              <a:rPr sz="2200" dirty="0">
                <a:solidFill>
                  <a:srgbClr val="FF0000"/>
                </a:solidFill>
                <a:latin typeface="Constantia"/>
                <a:cs typeface="Constantia"/>
              </a:rPr>
              <a:t>cause</a:t>
            </a:r>
            <a:r>
              <a:rPr sz="2200" spc="325" dirty="0">
                <a:solidFill>
                  <a:srgbClr val="FF0000"/>
                </a:solidFill>
                <a:latin typeface="Constantia"/>
                <a:cs typeface="Constantia"/>
              </a:rPr>
              <a:t> </a:t>
            </a:r>
            <a:r>
              <a:rPr sz="2200" dirty="0">
                <a:solidFill>
                  <a:srgbClr val="FF0000"/>
                </a:solidFill>
                <a:latin typeface="Constantia"/>
                <a:cs typeface="Constantia"/>
              </a:rPr>
              <a:t>milder</a:t>
            </a:r>
            <a:r>
              <a:rPr sz="2200" spc="310" dirty="0">
                <a:solidFill>
                  <a:srgbClr val="FF0000"/>
                </a:solidFill>
                <a:latin typeface="Constantia"/>
                <a:cs typeface="Constantia"/>
              </a:rPr>
              <a:t> </a:t>
            </a:r>
            <a:r>
              <a:rPr sz="2200" dirty="0">
                <a:solidFill>
                  <a:srgbClr val="FF0000"/>
                </a:solidFill>
                <a:latin typeface="Constantia"/>
                <a:cs typeface="Constantia"/>
              </a:rPr>
              <a:t>forms</a:t>
            </a:r>
            <a:r>
              <a:rPr sz="2200" spc="340" dirty="0">
                <a:solidFill>
                  <a:srgbClr val="FF0000"/>
                </a:solidFill>
                <a:latin typeface="Constantia"/>
                <a:cs typeface="Constantia"/>
              </a:rPr>
              <a:t> </a:t>
            </a:r>
            <a:r>
              <a:rPr sz="2200" dirty="0">
                <a:solidFill>
                  <a:srgbClr val="FF0000"/>
                </a:solidFill>
                <a:latin typeface="Constantia"/>
                <a:cs typeface="Constantia"/>
              </a:rPr>
              <a:t>of</a:t>
            </a:r>
            <a:r>
              <a:rPr sz="2200" spc="415" dirty="0">
                <a:solidFill>
                  <a:srgbClr val="FF0000"/>
                </a:solidFill>
                <a:latin typeface="Constantia"/>
                <a:cs typeface="Constantia"/>
              </a:rPr>
              <a:t> </a:t>
            </a:r>
            <a:r>
              <a:rPr sz="2200" dirty="0">
                <a:solidFill>
                  <a:srgbClr val="FF0000"/>
                </a:solidFill>
                <a:latin typeface="Constantia"/>
                <a:cs typeface="Constantia"/>
              </a:rPr>
              <a:t>the</a:t>
            </a:r>
            <a:r>
              <a:rPr sz="2200" spc="335" dirty="0">
                <a:solidFill>
                  <a:srgbClr val="FF0000"/>
                </a:solidFill>
                <a:latin typeface="Constantia"/>
                <a:cs typeface="Constantia"/>
              </a:rPr>
              <a:t> </a:t>
            </a:r>
            <a:r>
              <a:rPr sz="2200" spc="-10" dirty="0">
                <a:solidFill>
                  <a:srgbClr val="FF0000"/>
                </a:solidFill>
                <a:latin typeface="Constantia"/>
                <a:cs typeface="Constantia"/>
              </a:rPr>
              <a:t>disease, </a:t>
            </a:r>
            <a:r>
              <a:rPr sz="2200" dirty="0">
                <a:solidFill>
                  <a:srgbClr val="FF0000"/>
                </a:solidFill>
                <a:latin typeface="Constantia"/>
                <a:cs typeface="Constantia"/>
              </a:rPr>
              <a:t>because</a:t>
            </a:r>
            <a:r>
              <a:rPr sz="2200" spc="40" dirty="0">
                <a:solidFill>
                  <a:srgbClr val="FF0000"/>
                </a:solidFill>
                <a:latin typeface="Constantia"/>
                <a:cs typeface="Constantia"/>
              </a:rPr>
              <a:t> </a:t>
            </a:r>
            <a:r>
              <a:rPr sz="2200" dirty="0">
                <a:solidFill>
                  <a:srgbClr val="FF0000"/>
                </a:solidFill>
                <a:latin typeface="Constantia"/>
                <a:cs typeface="Constantia"/>
              </a:rPr>
              <a:t>they</a:t>
            </a:r>
            <a:r>
              <a:rPr sz="2200" spc="45" dirty="0">
                <a:solidFill>
                  <a:srgbClr val="FF0000"/>
                </a:solidFill>
                <a:latin typeface="Constantia"/>
                <a:cs typeface="Constantia"/>
              </a:rPr>
              <a:t> </a:t>
            </a:r>
            <a:r>
              <a:rPr sz="2200" dirty="0">
                <a:solidFill>
                  <a:srgbClr val="FF0000"/>
                </a:solidFill>
                <a:latin typeface="Constantia"/>
                <a:cs typeface="Constantia"/>
              </a:rPr>
              <a:t>invade</a:t>
            </a:r>
            <a:r>
              <a:rPr sz="2200" spc="55" dirty="0">
                <a:solidFill>
                  <a:srgbClr val="FF0000"/>
                </a:solidFill>
                <a:latin typeface="Constantia"/>
                <a:cs typeface="Constantia"/>
              </a:rPr>
              <a:t> </a:t>
            </a:r>
            <a:r>
              <a:rPr sz="2200" dirty="0">
                <a:solidFill>
                  <a:srgbClr val="FF0000"/>
                </a:solidFill>
                <a:latin typeface="Constantia"/>
                <a:cs typeface="Constantia"/>
              </a:rPr>
              <a:t>either</a:t>
            </a:r>
            <a:r>
              <a:rPr sz="2200" spc="35" dirty="0">
                <a:solidFill>
                  <a:srgbClr val="FF0000"/>
                </a:solidFill>
                <a:latin typeface="Constantia"/>
                <a:cs typeface="Constantia"/>
              </a:rPr>
              <a:t> </a:t>
            </a:r>
            <a:r>
              <a:rPr sz="2200" dirty="0">
                <a:solidFill>
                  <a:srgbClr val="FF0000"/>
                </a:solidFill>
                <a:latin typeface="Constantia"/>
                <a:cs typeface="Constantia"/>
              </a:rPr>
              <a:t>young</a:t>
            </a:r>
            <a:r>
              <a:rPr sz="2200" spc="95" dirty="0">
                <a:solidFill>
                  <a:srgbClr val="FF0000"/>
                </a:solidFill>
                <a:latin typeface="Constantia"/>
                <a:cs typeface="Constantia"/>
              </a:rPr>
              <a:t> </a:t>
            </a:r>
            <a:r>
              <a:rPr sz="2200" dirty="0">
                <a:solidFill>
                  <a:srgbClr val="FF0000"/>
                </a:solidFill>
                <a:latin typeface="Constantia"/>
                <a:cs typeface="Constantia"/>
              </a:rPr>
              <a:t>or</a:t>
            </a:r>
            <a:r>
              <a:rPr sz="2200" spc="15" dirty="0">
                <a:solidFill>
                  <a:srgbClr val="FF0000"/>
                </a:solidFill>
                <a:latin typeface="Constantia"/>
                <a:cs typeface="Constantia"/>
              </a:rPr>
              <a:t> </a:t>
            </a:r>
            <a:r>
              <a:rPr sz="2200" dirty="0">
                <a:solidFill>
                  <a:srgbClr val="FF0000"/>
                </a:solidFill>
                <a:latin typeface="Constantia"/>
                <a:cs typeface="Constantia"/>
              </a:rPr>
              <a:t>old</a:t>
            </a:r>
            <a:r>
              <a:rPr sz="2200" spc="100" dirty="0">
                <a:solidFill>
                  <a:srgbClr val="FF0000"/>
                </a:solidFill>
                <a:latin typeface="Constantia"/>
                <a:cs typeface="Constantia"/>
              </a:rPr>
              <a:t> </a:t>
            </a:r>
            <a:r>
              <a:rPr sz="2200" dirty="0">
                <a:solidFill>
                  <a:srgbClr val="FF0000"/>
                </a:solidFill>
                <a:latin typeface="Constantia"/>
                <a:cs typeface="Constantia"/>
              </a:rPr>
              <a:t>red</a:t>
            </a:r>
            <a:r>
              <a:rPr sz="2200" spc="105" dirty="0">
                <a:solidFill>
                  <a:srgbClr val="FF0000"/>
                </a:solidFill>
                <a:latin typeface="Constantia"/>
                <a:cs typeface="Constantia"/>
              </a:rPr>
              <a:t> </a:t>
            </a:r>
            <a:r>
              <a:rPr sz="2200" dirty="0">
                <a:solidFill>
                  <a:srgbClr val="FF0000"/>
                </a:solidFill>
                <a:latin typeface="Constantia"/>
                <a:cs typeface="Constantia"/>
              </a:rPr>
              <a:t>cells,</a:t>
            </a:r>
            <a:r>
              <a:rPr sz="2200" spc="105" dirty="0">
                <a:solidFill>
                  <a:srgbClr val="FF0000"/>
                </a:solidFill>
                <a:latin typeface="Constantia"/>
                <a:cs typeface="Constantia"/>
              </a:rPr>
              <a:t> </a:t>
            </a:r>
            <a:r>
              <a:rPr sz="2200" dirty="0">
                <a:solidFill>
                  <a:srgbClr val="FF0000"/>
                </a:solidFill>
                <a:latin typeface="Constantia"/>
                <a:cs typeface="Constantia"/>
              </a:rPr>
              <a:t>but</a:t>
            </a:r>
            <a:r>
              <a:rPr sz="2200" spc="60" dirty="0">
                <a:solidFill>
                  <a:srgbClr val="FF0000"/>
                </a:solidFill>
                <a:latin typeface="Constantia"/>
                <a:cs typeface="Constantia"/>
              </a:rPr>
              <a:t> </a:t>
            </a:r>
            <a:r>
              <a:rPr sz="2200" dirty="0">
                <a:solidFill>
                  <a:srgbClr val="FF0000"/>
                </a:solidFill>
                <a:latin typeface="Constantia"/>
                <a:cs typeface="Constantia"/>
              </a:rPr>
              <a:t>not</a:t>
            </a:r>
            <a:r>
              <a:rPr sz="2200" spc="50" dirty="0">
                <a:solidFill>
                  <a:srgbClr val="FF0000"/>
                </a:solidFill>
                <a:latin typeface="Constantia"/>
                <a:cs typeface="Constantia"/>
              </a:rPr>
              <a:t> </a:t>
            </a:r>
            <a:r>
              <a:rPr sz="2200" dirty="0">
                <a:solidFill>
                  <a:srgbClr val="FF0000"/>
                </a:solidFill>
                <a:latin typeface="Constantia"/>
                <a:cs typeface="Constantia"/>
              </a:rPr>
              <a:t>both</a:t>
            </a:r>
            <a:r>
              <a:rPr sz="2200" dirty="0">
                <a:latin typeface="Constantia"/>
                <a:cs typeface="Constantia"/>
              </a:rPr>
              <a:t>.</a:t>
            </a:r>
            <a:r>
              <a:rPr sz="2200" spc="100" dirty="0">
                <a:latin typeface="Constantia"/>
                <a:cs typeface="Constantia"/>
              </a:rPr>
              <a:t> </a:t>
            </a:r>
            <a:r>
              <a:rPr sz="2200" dirty="0">
                <a:latin typeface="Constantia"/>
                <a:cs typeface="Constantia"/>
              </a:rPr>
              <a:t>This</a:t>
            </a:r>
            <a:r>
              <a:rPr sz="2200" spc="55" dirty="0">
                <a:latin typeface="Constantia"/>
                <a:cs typeface="Constantia"/>
              </a:rPr>
              <a:t> </a:t>
            </a:r>
            <a:r>
              <a:rPr sz="2200" dirty="0">
                <a:latin typeface="Constantia"/>
                <a:cs typeface="Constantia"/>
              </a:rPr>
              <a:t>is</a:t>
            </a:r>
            <a:r>
              <a:rPr sz="2200" spc="65" dirty="0">
                <a:latin typeface="Constantia"/>
                <a:cs typeface="Constantia"/>
              </a:rPr>
              <a:t> </a:t>
            </a:r>
            <a:r>
              <a:rPr sz="2200" spc="-25" dirty="0">
                <a:latin typeface="Constantia"/>
                <a:cs typeface="Constantia"/>
              </a:rPr>
              <a:t>in </a:t>
            </a:r>
            <a:r>
              <a:rPr sz="2200" dirty="0">
                <a:latin typeface="Constantia"/>
                <a:cs typeface="Constantia"/>
              </a:rPr>
              <a:t>contrast</a:t>
            </a:r>
            <a:r>
              <a:rPr sz="2200" spc="-50" dirty="0">
                <a:latin typeface="Constantia"/>
                <a:cs typeface="Constantia"/>
              </a:rPr>
              <a:t> </a:t>
            </a:r>
            <a:r>
              <a:rPr sz="2200" dirty="0">
                <a:latin typeface="Constantia"/>
                <a:cs typeface="Constantia"/>
              </a:rPr>
              <a:t>to</a:t>
            </a:r>
            <a:r>
              <a:rPr sz="2200" spc="-60" dirty="0">
                <a:latin typeface="Constantia"/>
                <a:cs typeface="Constantia"/>
              </a:rPr>
              <a:t> </a:t>
            </a:r>
            <a:r>
              <a:rPr sz="2200" spc="-120" dirty="0">
                <a:solidFill>
                  <a:srgbClr val="FF0000"/>
                </a:solidFill>
                <a:latin typeface="Constantia"/>
                <a:cs typeface="Constantia"/>
              </a:rPr>
              <a:t>P.</a:t>
            </a:r>
            <a:r>
              <a:rPr sz="2200" spc="-10" dirty="0">
                <a:solidFill>
                  <a:srgbClr val="FF0000"/>
                </a:solidFill>
                <a:latin typeface="Constantia"/>
                <a:cs typeface="Constantia"/>
              </a:rPr>
              <a:t> </a:t>
            </a:r>
            <a:r>
              <a:rPr sz="2200" dirty="0">
                <a:solidFill>
                  <a:srgbClr val="FF0000"/>
                </a:solidFill>
                <a:latin typeface="Constantia"/>
                <a:cs typeface="Constantia"/>
              </a:rPr>
              <a:t>falciparum,</a:t>
            </a:r>
            <a:r>
              <a:rPr sz="2200" spc="-15" dirty="0">
                <a:solidFill>
                  <a:srgbClr val="FF0000"/>
                </a:solidFill>
                <a:latin typeface="Constantia"/>
                <a:cs typeface="Constantia"/>
              </a:rPr>
              <a:t> </a:t>
            </a:r>
            <a:r>
              <a:rPr sz="2200" dirty="0">
                <a:solidFill>
                  <a:srgbClr val="FF0000"/>
                </a:solidFill>
                <a:latin typeface="Constantia"/>
                <a:cs typeface="Constantia"/>
              </a:rPr>
              <a:t>which</a:t>
            </a:r>
            <a:r>
              <a:rPr sz="2200" spc="-40" dirty="0">
                <a:solidFill>
                  <a:srgbClr val="FF0000"/>
                </a:solidFill>
                <a:latin typeface="Constantia"/>
                <a:cs typeface="Constantia"/>
              </a:rPr>
              <a:t> </a:t>
            </a:r>
            <a:r>
              <a:rPr sz="2200" dirty="0">
                <a:solidFill>
                  <a:srgbClr val="FF0000"/>
                </a:solidFill>
                <a:latin typeface="Constantia"/>
                <a:cs typeface="Constantia"/>
              </a:rPr>
              <a:t>invades</a:t>
            </a:r>
            <a:r>
              <a:rPr sz="2200" spc="-55" dirty="0">
                <a:solidFill>
                  <a:srgbClr val="FF0000"/>
                </a:solidFill>
                <a:latin typeface="Constantia"/>
                <a:cs typeface="Constantia"/>
              </a:rPr>
              <a:t> </a:t>
            </a:r>
            <a:r>
              <a:rPr sz="2200" dirty="0">
                <a:solidFill>
                  <a:srgbClr val="FF0000"/>
                </a:solidFill>
                <a:latin typeface="Constantia"/>
                <a:cs typeface="Constantia"/>
              </a:rPr>
              <a:t>cells</a:t>
            </a:r>
            <a:r>
              <a:rPr sz="2200" spc="-60" dirty="0">
                <a:solidFill>
                  <a:srgbClr val="FF0000"/>
                </a:solidFill>
                <a:latin typeface="Constantia"/>
                <a:cs typeface="Constantia"/>
              </a:rPr>
              <a:t> </a:t>
            </a:r>
            <a:r>
              <a:rPr sz="2200" dirty="0">
                <a:solidFill>
                  <a:srgbClr val="FF0000"/>
                </a:solidFill>
                <a:latin typeface="Constantia"/>
                <a:cs typeface="Constantia"/>
              </a:rPr>
              <a:t>of</a:t>
            </a:r>
            <a:r>
              <a:rPr sz="2200" spc="35" dirty="0">
                <a:solidFill>
                  <a:srgbClr val="FF0000"/>
                </a:solidFill>
                <a:latin typeface="Constantia"/>
                <a:cs typeface="Constantia"/>
              </a:rPr>
              <a:t> </a:t>
            </a:r>
            <a:r>
              <a:rPr sz="2200" dirty="0">
                <a:solidFill>
                  <a:srgbClr val="FF0000"/>
                </a:solidFill>
                <a:latin typeface="Constantia"/>
                <a:cs typeface="Constantia"/>
              </a:rPr>
              <a:t>all</a:t>
            </a:r>
            <a:r>
              <a:rPr sz="2200" spc="-10" dirty="0">
                <a:solidFill>
                  <a:srgbClr val="FF0000"/>
                </a:solidFill>
                <a:latin typeface="Constantia"/>
                <a:cs typeface="Constantia"/>
              </a:rPr>
              <a:t> </a:t>
            </a:r>
            <a:r>
              <a:rPr sz="2200" dirty="0">
                <a:solidFill>
                  <a:srgbClr val="FF0000"/>
                </a:solidFill>
                <a:latin typeface="Constantia"/>
                <a:cs typeface="Constantia"/>
              </a:rPr>
              <a:t>ages</a:t>
            </a:r>
            <a:r>
              <a:rPr sz="2200" spc="-55" dirty="0">
                <a:solidFill>
                  <a:srgbClr val="FF0000"/>
                </a:solidFill>
                <a:latin typeface="Constantia"/>
                <a:cs typeface="Constantia"/>
              </a:rPr>
              <a:t> </a:t>
            </a:r>
            <a:r>
              <a:rPr sz="2200" dirty="0">
                <a:solidFill>
                  <a:srgbClr val="FF0000"/>
                </a:solidFill>
                <a:latin typeface="Constantia"/>
                <a:cs typeface="Constantia"/>
              </a:rPr>
              <a:t>of</a:t>
            </a:r>
            <a:r>
              <a:rPr sz="2200" spc="35" dirty="0">
                <a:solidFill>
                  <a:srgbClr val="FF0000"/>
                </a:solidFill>
                <a:latin typeface="Constantia"/>
                <a:cs typeface="Constantia"/>
              </a:rPr>
              <a:t> </a:t>
            </a:r>
            <a:r>
              <a:rPr sz="2200" dirty="0">
                <a:solidFill>
                  <a:srgbClr val="FF0000"/>
                </a:solidFill>
                <a:latin typeface="Constantia"/>
                <a:cs typeface="Constantia"/>
              </a:rPr>
              <a:t>RBC</a:t>
            </a:r>
            <a:r>
              <a:rPr sz="2200" dirty="0">
                <a:latin typeface="Constantia"/>
                <a:cs typeface="Constantia"/>
              </a:rPr>
              <a:t>.</a:t>
            </a:r>
            <a:r>
              <a:rPr sz="2200" spc="-10" dirty="0">
                <a:latin typeface="Constantia"/>
                <a:cs typeface="Constantia"/>
              </a:rPr>
              <a:t> </a:t>
            </a:r>
            <a:r>
              <a:rPr sz="2200" dirty="0">
                <a:latin typeface="Constantia"/>
                <a:cs typeface="Constantia"/>
              </a:rPr>
              <a:t>malarial</a:t>
            </a:r>
            <a:r>
              <a:rPr sz="2200" spc="-15" dirty="0">
                <a:latin typeface="Constantia"/>
                <a:cs typeface="Constantia"/>
              </a:rPr>
              <a:t> </a:t>
            </a:r>
            <a:r>
              <a:rPr sz="2200" spc="-25" dirty="0">
                <a:latin typeface="Constantia"/>
                <a:cs typeface="Constantia"/>
              </a:rPr>
              <a:t>is </a:t>
            </a:r>
            <a:r>
              <a:rPr sz="2200" dirty="0">
                <a:latin typeface="Constantia"/>
                <a:cs typeface="Constantia"/>
              </a:rPr>
              <a:t>a</a:t>
            </a:r>
            <a:r>
              <a:rPr sz="2200" spc="70" dirty="0">
                <a:latin typeface="Constantia"/>
                <a:cs typeface="Constantia"/>
              </a:rPr>
              <a:t> </a:t>
            </a:r>
            <a:r>
              <a:rPr sz="2200" dirty="0">
                <a:latin typeface="Constantia"/>
                <a:cs typeface="Constantia"/>
              </a:rPr>
              <a:t>common</a:t>
            </a:r>
            <a:r>
              <a:rPr sz="2200" spc="95" dirty="0">
                <a:latin typeface="Constantia"/>
                <a:cs typeface="Constantia"/>
              </a:rPr>
              <a:t> </a:t>
            </a:r>
            <a:r>
              <a:rPr sz="2200" dirty="0">
                <a:latin typeface="Constantia"/>
                <a:cs typeface="Constantia"/>
              </a:rPr>
              <a:t>and</a:t>
            </a:r>
            <a:r>
              <a:rPr sz="2200" spc="125" dirty="0">
                <a:latin typeface="Constantia"/>
                <a:cs typeface="Constantia"/>
              </a:rPr>
              <a:t> </a:t>
            </a:r>
            <a:r>
              <a:rPr sz="2200" dirty="0">
                <a:latin typeface="Constantia"/>
                <a:cs typeface="Constantia"/>
              </a:rPr>
              <a:t>serious</a:t>
            </a:r>
            <a:r>
              <a:rPr sz="2200" spc="75" dirty="0">
                <a:latin typeface="Constantia"/>
                <a:cs typeface="Constantia"/>
              </a:rPr>
              <a:t> </a:t>
            </a:r>
            <a:r>
              <a:rPr sz="2200" dirty="0">
                <a:latin typeface="Constantia"/>
                <a:cs typeface="Constantia"/>
              </a:rPr>
              <a:t>disease,</a:t>
            </a:r>
            <a:r>
              <a:rPr sz="2200" spc="120" dirty="0">
                <a:latin typeface="Constantia"/>
                <a:cs typeface="Constantia"/>
              </a:rPr>
              <a:t> </a:t>
            </a:r>
            <a:r>
              <a:rPr sz="2200" dirty="0">
                <a:latin typeface="Constantia"/>
                <a:cs typeface="Constantia"/>
              </a:rPr>
              <a:t>causing</a:t>
            </a:r>
            <a:r>
              <a:rPr sz="2200" spc="114" dirty="0">
                <a:latin typeface="Constantia"/>
                <a:cs typeface="Constantia"/>
              </a:rPr>
              <a:t> </a:t>
            </a:r>
            <a:r>
              <a:rPr sz="2200" dirty="0">
                <a:latin typeface="Constantia"/>
                <a:cs typeface="Constantia"/>
              </a:rPr>
              <a:t>300</a:t>
            </a:r>
            <a:r>
              <a:rPr sz="2200" spc="125" dirty="0">
                <a:latin typeface="Constantia"/>
                <a:cs typeface="Constantia"/>
              </a:rPr>
              <a:t> </a:t>
            </a:r>
            <a:r>
              <a:rPr sz="2200" dirty="0">
                <a:latin typeface="Constantia"/>
                <a:cs typeface="Constantia"/>
              </a:rPr>
              <a:t>million</a:t>
            </a:r>
            <a:r>
              <a:rPr sz="2200" spc="90" dirty="0">
                <a:latin typeface="Constantia"/>
                <a:cs typeface="Constantia"/>
              </a:rPr>
              <a:t> </a:t>
            </a:r>
            <a:r>
              <a:rPr sz="2200" dirty="0">
                <a:latin typeface="Constantia"/>
                <a:cs typeface="Constantia"/>
              </a:rPr>
              <a:t>cases</a:t>
            </a:r>
            <a:r>
              <a:rPr sz="2200" spc="70" dirty="0">
                <a:latin typeface="Constantia"/>
                <a:cs typeface="Constantia"/>
              </a:rPr>
              <a:t> </a:t>
            </a:r>
            <a:r>
              <a:rPr sz="2200" dirty="0">
                <a:latin typeface="Constantia"/>
                <a:cs typeface="Constantia"/>
              </a:rPr>
              <a:t>per</a:t>
            </a:r>
            <a:r>
              <a:rPr sz="2200" spc="40" dirty="0">
                <a:latin typeface="Constantia"/>
                <a:cs typeface="Constantia"/>
              </a:rPr>
              <a:t> </a:t>
            </a:r>
            <a:r>
              <a:rPr sz="2200" dirty="0">
                <a:latin typeface="Constantia"/>
                <a:cs typeface="Constantia"/>
              </a:rPr>
              <a:t>year,</a:t>
            </a:r>
            <a:r>
              <a:rPr sz="2200" spc="120" dirty="0">
                <a:latin typeface="Constantia"/>
                <a:cs typeface="Constantia"/>
              </a:rPr>
              <a:t> </a:t>
            </a:r>
            <a:r>
              <a:rPr sz="2200" dirty="0">
                <a:latin typeface="Constantia"/>
                <a:cs typeface="Constantia"/>
              </a:rPr>
              <a:t>with</a:t>
            </a:r>
            <a:r>
              <a:rPr sz="2200" spc="85" dirty="0">
                <a:latin typeface="Constantia"/>
                <a:cs typeface="Constantia"/>
              </a:rPr>
              <a:t> </a:t>
            </a:r>
            <a:r>
              <a:rPr sz="2200" spc="-50" dirty="0">
                <a:latin typeface="Constantia"/>
                <a:cs typeface="Constantia"/>
              </a:rPr>
              <a:t>a </a:t>
            </a:r>
            <a:r>
              <a:rPr sz="2200" dirty="0">
                <a:latin typeface="Constantia"/>
                <a:cs typeface="Constantia"/>
              </a:rPr>
              <a:t>death</a:t>
            </a:r>
            <a:r>
              <a:rPr sz="2200" spc="-110" dirty="0">
                <a:latin typeface="Constantia"/>
                <a:cs typeface="Constantia"/>
              </a:rPr>
              <a:t> </a:t>
            </a:r>
            <a:r>
              <a:rPr sz="2200" spc="-20" dirty="0">
                <a:latin typeface="Constantia"/>
                <a:cs typeface="Constantia"/>
              </a:rPr>
              <a:t>rate</a:t>
            </a:r>
            <a:r>
              <a:rPr sz="2200" spc="-120" dirty="0">
                <a:latin typeface="Constantia"/>
                <a:cs typeface="Constantia"/>
              </a:rPr>
              <a:t> </a:t>
            </a:r>
            <a:r>
              <a:rPr sz="2200" dirty="0">
                <a:latin typeface="Constantia"/>
                <a:cs typeface="Constantia"/>
              </a:rPr>
              <a:t>of</a:t>
            </a:r>
            <a:r>
              <a:rPr sz="2200" spc="-20" dirty="0">
                <a:latin typeface="Constantia"/>
                <a:cs typeface="Constantia"/>
              </a:rPr>
              <a:t> </a:t>
            </a:r>
            <a:r>
              <a:rPr sz="2200" dirty="0">
                <a:latin typeface="Constantia"/>
                <a:cs typeface="Constantia"/>
              </a:rPr>
              <a:t>about</a:t>
            </a:r>
            <a:r>
              <a:rPr sz="2200" spc="-125" dirty="0">
                <a:latin typeface="Constantia"/>
                <a:cs typeface="Constantia"/>
              </a:rPr>
              <a:t> </a:t>
            </a:r>
            <a:r>
              <a:rPr sz="2200" dirty="0">
                <a:latin typeface="Constantia"/>
                <a:cs typeface="Constantia"/>
              </a:rPr>
              <a:t>one</a:t>
            </a:r>
            <a:r>
              <a:rPr sz="2200" spc="-100" dirty="0">
                <a:latin typeface="Constantia"/>
                <a:cs typeface="Constantia"/>
              </a:rPr>
              <a:t> </a:t>
            </a:r>
            <a:r>
              <a:rPr sz="2200" spc="-10" dirty="0">
                <a:latin typeface="Constantia"/>
                <a:cs typeface="Constantia"/>
              </a:rPr>
              <a:t>percent.</a:t>
            </a:r>
            <a:endParaRPr sz="2200">
              <a:latin typeface="Constantia"/>
              <a:cs typeface="Constantia"/>
            </a:endParaRPr>
          </a:p>
          <a:p>
            <a:pPr marL="12700" marR="5080" algn="just">
              <a:lnSpc>
                <a:spcPct val="100000"/>
              </a:lnSpc>
              <a:spcBef>
                <a:spcPts val="530"/>
              </a:spcBef>
            </a:pPr>
            <a:r>
              <a:rPr sz="2200" dirty="0">
                <a:latin typeface="Constantia"/>
                <a:cs typeface="Constantia"/>
              </a:rPr>
              <a:t>-Malaria</a:t>
            </a:r>
            <a:r>
              <a:rPr sz="2200" spc="5" dirty="0">
                <a:latin typeface="Constantia"/>
                <a:cs typeface="Constantia"/>
              </a:rPr>
              <a:t> </a:t>
            </a:r>
            <a:r>
              <a:rPr sz="2200" dirty="0">
                <a:latin typeface="Constantia"/>
                <a:cs typeface="Constantia"/>
              </a:rPr>
              <a:t>caused</a:t>
            </a:r>
            <a:r>
              <a:rPr sz="2200" spc="55" dirty="0">
                <a:latin typeface="Constantia"/>
                <a:cs typeface="Constantia"/>
              </a:rPr>
              <a:t> </a:t>
            </a:r>
            <a:r>
              <a:rPr sz="2200" dirty="0">
                <a:latin typeface="Constantia"/>
                <a:cs typeface="Constantia"/>
              </a:rPr>
              <a:t>by</a:t>
            </a:r>
            <a:r>
              <a:rPr sz="2200" spc="5" dirty="0">
                <a:latin typeface="Constantia"/>
                <a:cs typeface="Constantia"/>
              </a:rPr>
              <a:t> </a:t>
            </a:r>
            <a:r>
              <a:rPr sz="2200" spc="-20" dirty="0">
                <a:latin typeface="Constantia"/>
                <a:cs typeface="Constantia"/>
              </a:rPr>
              <a:t>P.</a:t>
            </a:r>
            <a:r>
              <a:rPr sz="2200" spc="50" dirty="0">
                <a:latin typeface="Constantia"/>
                <a:cs typeface="Constantia"/>
              </a:rPr>
              <a:t> </a:t>
            </a:r>
            <a:r>
              <a:rPr sz="2200" dirty="0">
                <a:latin typeface="Constantia"/>
                <a:cs typeface="Constantia"/>
              </a:rPr>
              <a:t>falciparum</a:t>
            </a:r>
            <a:r>
              <a:rPr sz="2200" spc="15" dirty="0">
                <a:latin typeface="Constantia"/>
                <a:cs typeface="Constantia"/>
              </a:rPr>
              <a:t> </a:t>
            </a:r>
            <a:r>
              <a:rPr sz="2200" dirty="0">
                <a:latin typeface="Constantia"/>
                <a:cs typeface="Constantia"/>
              </a:rPr>
              <a:t>is</a:t>
            </a:r>
            <a:r>
              <a:rPr sz="2200" spc="5" dirty="0">
                <a:latin typeface="Constantia"/>
                <a:cs typeface="Constantia"/>
              </a:rPr>
              <a:t> </a:t>
            </a:r>
            <a:r>
              <a:rPr sz="2200" dirty="0">
                <a:latin typeface="Constantia"/>
                <a:cs typeface="Constantia"/>
              </a:rPr>
              <a:t>more</a:t>
            </a:r>
            <a:r>
              <a:rPr sz="2200" spc="15" dirty="0">
                <a:latin typeface="Constantia"/>
                <a:cs typeface="Constantia"/>
              </a:rPr>
              <a:t> </a:t>
            </a:r>
            <a:r>
              <a:rPr sz="2200" dirty="0">
                <a:latin typeface="Constantia"/>
                <a:cs typeface="Constantia"/>
              </a:rPr>
              <a:t>severe</a:t>
            </a:r>
            <a:r>
              <a:rPr sz="2200" spc="-15" dirty="0">
                <a:latin typeface="Constantia"/>
                <a:cs typeface="Constantia"/>
              </a:rPr>
              <a:t> </a:t>
            </a:r>
            <a:r>
              <a:rPr sz="2200" dirty="0">
                <a:latin typeface="Constantia"/>
                <a:cs typeface="Constantia"/>
              </a:rPr>
              <a:t>than</a:t>
            </a:r>
            <a:r>
              <a:rPr sz="2200" spc="20" dirty="0">
                <a:latin typeface="Constantia"/>
                <a:cs typeface="Constantia"/>
              </a:rPr>
              <a:t> </a:t>
            </a:r>
            <a:r>
              <a:rPr sz="2200" dirty="0">
                <a:latin typeface="Constantia"/>
                <a:cs typeface="Constantia"/>
              </a:rPr>
              <a:t>that</a:t>
            </a:r>
            <a:r>
              <a:rPr sz="2200" spc="10" dirty="0">
                <a:latin typeface="Constantia"/>
                <a:cs typeface="Constantia"/>
              </a:rPr>
              <a:t> </a:t>
            </a:r>
            <a:r>
              <a:rPr sz="2200" dirty="0">
                <a:latin typeface="Constantia"/>
                <a:cs typeface="Constantia"/>
              </a:rPr>
              <a:t>caused</a:t>
            </a:r>
            <a:r>
              <a:rPr sz="2200" spc="55" dirty="0">
                <a:latin typeface="Constantia"/>
                <a:cs typeface="Constantia"/>
              </a:rPr>
              <a:t> </a:t>
            </a:r>
            <a:r>
              <a:rPr sz="2200" dirty="0">
                <a:latin typeface="Constantia"/>
                <a:cs typeface="Constantia"/>
              </a:rPr>
              <a:t>by</a:t>
            </a:r>
            <a:r>
              <a:rPr sz="2200" spc="5" dirty="0">
                <a:latin typeface="Constantia"/>
                <a:cs typeface="Constantia"/>
              </a:rPr>
              <a:t> </a:t>
            </a:r>
            <a:r>
              <a:rPr sz="2200" spc="-10" dirty="0">
                <a:latin typeface="Constantia"/>
                <a:cs typeface="Constantia"/>
              </a:rPr>
              <a:t>other plasmodia:</a:t>
            </a:r>
            <a:endParaRPr sz="2200">
              <a:latin typeface="Constantia"/>
              <a:cs typeface="Constantia"/>
            </a:endParaRPr>
          </a:p>
          <a:p>
            <a:pPr marL="12700" marR="7620" indent="233679" algn="just">
              <a:lnSpc>
                <a:spcPct val="100000"/>
              </a:lnSpc>
              <a:spcBef>
                <a:spcPts val="530"/>
              </a:spcBef>
              <a:buAutoNum type="arabicPeriod"/>
              <a:tabLst>
                <a:tab pos="246379" algn="l"/>
              </a:tabLst>
            </a:pPr>
            <a:r>
              <a:rPr sz="2200" dirty="0">
                <a:latin typeface="Constantia"/>
                <a:cs typeface="Constantia"/>
              </a:rPr>
              <a:t>It</a:t>
            </a:r>
            <a:r>
              <a:rPr sz="2200" spc="-50" dirty="0">
                <a:latin typeface="Constantia"/>
                <a:cs typeface="Constantia"/>
              </a:rPr>
              <a:t> </a:t>
            </a:r>
            <a:r>
              <a:rPr sz="2200" dirty="0">
                <a:latin typeface="Constantia"/>
                <a:cs typeface="Constantia"/>
              </a:rPr>
              <a:t>is</a:t>
            </a:r>
            <a:r>
              <a:rPr sz="2200" spc="-50" dirty="0">
                <a:latin typeface="Constantia"/>
                <a:cs typeface="Constantia"/>
              </a:rPr>
              <a:t> </a:t>
            </a:r>
            <a:r>
              <a:rPr sz="2200" dirty="0">
                <a:latin typeface="Constantia"/>
                <a:cs typeface="Constantia"/>
              </a:rPr>
              <a:t>characterized</a:t>
            </a:r>
            <a:r>
              <a:rPr sz="2200" spc="-15" dirty="0">
                <a:latin typeface="Constantia"/>
                <a:cs typeface="Constantia"/>
              </a:rPr>
              <a:t> </a:t>
            </a:r>
            <a:r>
              <a:rPr sz="2200" dirty="0">
                <a:latin typeface="Constantia"/>
                <a:cs typeface="Constantia"/>
              </a:rPr>
              <a:t>by</a:t>
            </a:r>
            <a:r>
              <a:rPr sz="2200" spc="-50" dirty="0">
                <a:latin typeface="Constantia"/>
                <a:cs typeface="Constantia"/>
              </a:rPr>
              <a:t> </a:t>
            </a:r>
            <a:r>
              <a:rPr sz="2200" dirty="0">
                <a:latin typeface="Constantia"/>
                <a:cs typeface="Constantia"/>
              </a:rPr>
              <a:t>infection</a:t>
            </a:r>
            <a:r>
              <a:rPr sz="2200" spc="-30" dirty="0">
                <a:latin typeface="Constantia"/>
                <a:cs typeface="Constantia"/>
              </a:rPr>
              <a:t> </a:t>
            </a:r>
            <a:r>
              <a:rPr sz="2200" dirty="0">
                <a:latin typeface="Constantia"/>
                <a:cs typeface="Constantia"/>
              </a:rPr>
              <a:t>of</a:t>
            </a:r>
            <a:r>
              <a:rPr sz="2200" spc="30" dirty="0">
                <a:latin typeface="Constantia"/>
                <a:cs typeface="Constantia"/>
              </a:rPr>
              <a:t> </a:t>
            </a:r>
            <a:r>
              <a:rPr sz="2200" dirty="0">
                <a:latin typeface="Constantia"/>
                <a:cs typeface="Constantia"/>
              </a:rPr>
              <a:t>more</a:t>
            </a:r>
            <a:r>
              <a:rPr sz="2200" spc="-45" dirty="0">
                <a:latin typeface="Constantia"/>
                <a:cs typeface="Constantia"/>
              </a:rPr>
              <a:t> </a:t>
            </a:r>
            <a:r>
              <a:rPr sz="2200" dirty="0">
                <a:latin typeface="Constantia"/>
                <a:cs typeface="Constantia"/>
              </a:rPr>
              <a:t>red cells</a:t>
            </a:r>
            <a:r>
              <a:rPr sz="2200" spc="-50" dirty="0">
                <a:latin typeface="Constantia"/>
                <a:cs typeface="Constantia"/>
              </a:rPr>
              <a:t> </a:t>
            </a:r>
            <a:r>
              <a:rPr sz="2200" dirty="0">
                <a:latin typeface="Constantia"/>
                <a:cs typeface="Constantia"/>
              </a:rPr>
              <a:t>than</a:t>
            </a:r>
            <a:r>
              <a:rPr sz="2200" spc="-40" dirty="0">
                <a:latin typeface="Constantia"/>
                <a:cs typeface="Constantia"/>
              </a:rPr>
              <a:t> </a:t>
            </a:r>
            <a:r>
              <a:rPr sz="2200" dirty="0">
                <a:latin typeface="Constantia"/>
                <a:cs typeface="Constantia"/>
              </a:rPr>
              <a:t>the</a:t>
            </a:r>
            <a:r>
              <a:rPr sz="2200" spc="-45" dirty="0">
                <a:latin typeface="Constantia"/>
                <a:cs typeface="Constantia"/>
              </a:rPr>
              <a:t> </a:t>
            </a:r>
            <a:r>
              <a:rPr sz="2200" dirty="0">
                <a:latin typeface="Constantia"/>
                <a:cs typeface="Constantia"/>
              </a:rPr>
              <a:t>other</a:t>
            </a:r>
            <a:r>
              <a:rPr sz="2200" spc="-70" dirty="0">
                <a:latin typeface="Constantia"/>
                <a:cs typeface="Constantia"/>
              </a:rPr>
              <a:t> </a:t>
            </a:r>
            <a:r>
              <a:rPr sz="2200" dirty="0">
                <a:latin typeface="Constantia"/>
                <a:cs typeface="Constantia"/>
              </a:rPr>
              <a:t>species</a:t>
            </a:r>
            <a:r>
              <a:rPr sz="2200" spc="-50" dirty="0">
                <a:latin typeface="Constantia"/>
                <a:cs typeface="Constantia"/>
              </a:rPr>
              <a:t> &amp; </a:t>
            </a:r>
            <a:r>
              <a:rPr sz="2200" dirty="0">
                <a:latin typeface="Constantia"/>
                <a:cs typeface="Constantia"/>
              </a:rPr>
              <a:t>by</a:t>
            </a:r>
            <a:r>
              <a:rPr sz="2200" spc="-65" dirty="0">
                <a:latin typeface="Constantia"/>
                <a:cs typeface="Constantia"/>
              </a:rPr>
              <a:t> </a:t>
            </a:r>
            <a:r>
              <a:rPr sz="2200" dirty="0">
                <a:latin typeface="Constantia"/>
                <a:cs typeface="Constantia"/>
              </a:rPr>
              <a:t>occlusion</a:t>
            </a:r>
            <a:r>
              <a:rPr sz="2200" spc="-35" dirty="0">
                <a:latin typeface="Constantia"/>
                <a:cs typeface="Constantia"/>
              </a:rPr>
              <a:t> </a:t>
            </a:r>
            <a:r>
              <a:rPr sz="2200" dirty="0">
                <a:latin typeface="Constantia"/>
                <a:cs typeface="Constantia"/>
              </a:rPr>
              <a:t>of</a:t>
            </a:r>
            <a:r>
              <a:rPr sz="2200" spc="15" dirty="0">
                <a:latin typeface="Constantia"/>
                <a:cs typeface="Constantia"/>
              </a:rPr>
              <a:t> </a:t>
            </a:r>
            <a:r>
              <a:rPr sz="2200" dirty="0">
                <a:latin typeface="Constantia"/>
                <a:cs typeface="Constantia"/>
              </a:rPr>
              <a:t>the</a:t>
            </a:r>
            <a:r>
              <a:rPr sz="2200" spc="-60" dirty="0">
                <a:latin typeface="Constantia"/>
                <a:cs typeface="Constantia"/>
              </a:rPr>
              <a:t> </a:t>
            </a:r>
            <a:r>
              <a:rPr sz="2200" dirty="0">
                <a:latin typeface="Constantia"/>
                <a:cs typeface="Constantia"/>
              </a:rPr>
              <a:t>capillaries</a:t>
            </a:r>
            <a:r>
              <a:rPr sz="2200" spc="-60" dirty="0">
                <a:latin typeface="Constantia"/>
                <a:cs typeface="Constantia"/>
              </a:rPr>
              <a:t> </a:t>
            </a:r>
            <a:r>
              <a:rPr sz="2200" dirty="0">
                <a:latin typeface="Constantia"/>
                <a:cs typeface="Constantia"/>
              </a:rPr>
              <a:t>with</a:t>
            </a:r>
            <a:r>
              <a:rPr sz="2200" spc="-60" dirty="0">
                <a:latin typeface="Constantia"/>
                <a:cs typeface="Constantia"/>
              </a:rPr>
              <a:t> </a:t>
            </a:r>
            <a:r>
              <a:rPr sz="2200" dirty="0">
                <a:latin typeface="Constantia"/>
                <a:cs typeface="Constantia"/>
              </a:rPr>
              <a:t>aggregates</a:t>
            </a:r>
            <a:r>
              <a:rPr sz="2200" spc="-60" dirty="0">
                <a:latin typeface="Constantia"/>
                <a:cs typeface="Constantia"/>
              </a:rPr>
              <a:t> </a:t>
            </a:r>
            <a:r>
              <a:rPr sz="2200" dirty="0">
                <a:latin typeface="Constantia"/>
                <a:cs typeface="Constantia"/>
              </a:rPr>
              <a:t>of</a:t>
            </a:r>
            <a:r>
              <a:rPr sz="2200" spc="30" dirty="0">
                <a:latin typeface="Constantia"/>
                <a:cs typeface="Constantia"/>
              </a:rPr>
              <a:t> </a:t>
            </a:r>
            <a:r>
              <a:rPr sz="2200" dirty="0">
                <a:latin typeface="Constantia"/>
                <a:cs typeface="Constantia"/>
              </a:rPr>
              <a:t>parasitized</a:t>
            </a:r>
            <a:r>
              <a:rPr sz="2200" spc="-5" dirty="0">
                <a:latin typeface="Constantia"/>
                <a:cs typeface="Constantia"/>
              </a:rPr>
              <a:t> </a:t>
            </a:r>
            <a:r>
              <a:rPr sz="2200" dirty="0">
                <a:latin typeface="Constantia"/>
                <a:cs typeface="Constantia"/>
              </a:rPr>
              <a:t>red</a:t>
            </a:r>
            <a:r>
              <a:rPr sz="2200" spc="-20" dirty="0">
                <a:latin typeface="Constantia"/>
                <a:cs typeface="Constantia"/>
              </a:rPr>
              <a:t> </a:t>
            </a:r>
            <a:r>
              <a:rPr sz="2200" dirty="0">
                <a:latin typeface="Constantia"/>
                <a:cs typeface="Constantia"/>
              </a:rPr>
              <a:t>cells.</a:t>
            </a:r>
            <a:r>
              <a:rPr sz="2200" spc="-15" dirty="0">
                <a:latin typeface="Constantia"/>
                <a:cs typeface="Constantia"/>
              </a:rPr>
              <a:t> </a:t>
            </a:r>
            <a:r>
              <a:rPr sz="2200" spc="-20" dirty="0">
                <a:latin typeface="Constantia"/>
                <a:cs typeface="Constantia"/>
              </a:rPr>
              <a:t>This </a:t>
            </a:r>
            <a:r>
              <a:rPr sz="2200" dirty="0">
                <a:latin typeface="Constantia"/>
                <a:cs typeface="Constantia"/>
              </a:rPr>
              <a:t>is</a:t>
            </a:r>
            <a:r>
              <a:rPr sz="2200" spc="490" dirty="0">
                <a:latin typeface="Constantia"/>
                <a:cs typeface="Constantia"/>
              </a:rPr>
              <a:t> </a:t>
            </a:r>
            <a:r>
              <a:rPr sz="2200" dirty="0">
                <a:latin typeface="Constantia"/>
                <a:cs typeface="Constantia"/>
              </a:rPr>
              <a:t>lead</a:t>
            </a:r>
            <a:r>
              <a:rPr sz="2200" spc="535" dirty="0">
                <a:latin typeface="Constantia"/>
                <a:cs typeface="Constantia"/>
              </a:rPr>
              <a:t> </a:t>
            </a:r>
            <a:r>
              <a:rPr sz="2200" dirty="0">
                <a:latin typeface="Constantia"/>
                <a:cs typeface="Constantia"/>
              </a:rPr>
              <a:t>to</a:t>
            </a:r>
            <a:r>
              <a:rPr sz="2200" spc="480" dirty="0">
                <a:latin typeface="Constantia"/>
                <a:cs typeface="Constantia"/>
              </a:rPr>
              <a:t> </a:t>
            </a:r>
            <a:r>
              <a:rPr sz="2200" dirty="0">
                <a:latin typeface="Constantia"/>
                <a:cs typeface="Constantia"/>
              </a:rPr>
              <a:t>hemorrhage</a:t>
            </a:r>
            <a:r>
              <a:rPr sz="2200" spc="484" dirty="0">
                <a:latin typeface="Constantia"/>
                <a:cs typeface="Constantia"/>
              </a:rPr>
              <a:t> </a:t>
            </a:r>
            <a:r>
              <a:rPr sz="2200" dirty="0">
                <a:latin typeface="Constantia"/>
                <a:cs typeface="Constantia"/>
              </a:rPr>
              <a:t>and</a:t>
            </a:r>
            <a:r>
              <a:rPr sz="2200" spc="525" dirty="0">
                <a:latin typeface="Constantia"/>
                <a:cs typeface="Constantia"/>
              </a:rPr>
              <a:t> </a:t>
            </a:r>
            <a:r>
              <a:rPr sz="2200" dirty="0">
                <a:latin typeface="Constantia"/>
                <a:cs typeface="Constantia"/>
              </a:rPr>
              <a:t>necrosis</a:t>
            </a:r>
            <a:r>
              <a:rPr sz="2200" spc="500" dirty="0">
                <a:latin typeface="Constantia"/>
                <a:cs typeface="Constantia"/>
              </a:rPr>
              <a:t> </a:t>
            </a:r>
            <a:r>
              <a:rPr sz="2200" dirty="0">
                <a:latin typeface="Constantia"/>
                <a:cs typeface="Constantia"/>
              </a:rPr>
              <a:t>particularly</a:t>
            </a:r>
            <a:r>
              <a:rPr sz="2200" spc="490" dirty="0">
                <a:latin typeface="Constantia"/>
                <a:cs typeface="Constantia"/>
              </a:rPr>
              <a:t> </a:t>
            </a:r>
            <a:r>
              <a:rPr sz="2200" dirty="0">
                <a:latin typeface="Constantia"/>
                <a:cs typeface="Constantia"/>
              </a:rPr>
              <a:t>in</a:t>
            </a:r>
            <a:r>
              <a:rPr sz="2200" spc="500" dirty="0">
                <a:latin typeface="Constantia"/>
                <a:cs typeface="Constantia"/>
              </a:rPr>
              <a:t> </a:t>
            </a:r>
            <a:r>
              <a:rPr sz="2200" dirty="0">
                <a:latin typeface="Constantia"/>
                <a:cs typeface="Constantia"/>
              </a:rPr>
              <a:t>the</a:t>
            </a:r>
            <a:r>
              <a:rPr sz="2200" spc="500" dirty="0">
                <a:latin typeface="Constantia"/>
                <a:cs typeface="Constantia"/>
              </a:rPr>
              <a:t> </a:t>
            </a:r>
            <a:r>
              <a:rPr sz="2200" dirty="0">
                <a:latin typeface="Constantia"/>
                <a:cs typeface="Constantia"/>
              </a:rPr>
              <a:t>brain</a:t>
            </a:r>
            <a:r>
              <a:rPr sz="2200" spc="515" dirty="0">
                <a:latin typeface="Constantia"/>
                <a:cs typeface="Constantia"/>
              </a:rPr>
              <a:t> </a:t>
            </a:r>
            <a:r>
              <a:rPr sz="2200" spc="-10" dirty="0">
                <a:latin typeface="Constantia"/>
                <a:cs typeface="Constantia"/>
              </a:rPr>
              <a:t>(cerebral malaria).</a:t>
            </a:r>
            <a:endParaRPr sz="2200">
              <a:latin typeface="Constantia"/>
              <a:cs typeface="Constantia"/>
            </a:endParaRPr>
          </a:p>
          <a:p>
            <a:pPr marL="292100" indent="-279400" algn="just">
              <a:lnSpc>
                <a:spcPct val="100000"/>
              </a:lnSpc>
              <a:spcBef>
                <a:spcPts val="530"/>
              </a:spcBef>
              <a:buAutoNum type="arabicPeriod"/>
              <a:tabLst>
                <a:tab pos="292100" algn="l"/>
              </a:tabLst>
            </a:pPr>
            <a:r>
              <a:rPr sz="2200" spc="-145" dirty="0">
                <a:latin typeface="Constantia"/>
                <a:cs typeface="Constantia"/>
              </a:rPr>
              <a:t>P.</a:t>
            </a:r>
            <a:r>
              <a:rPr sz="2200" dirty="0">
                <a:latin typeface="Constantia"/>
                <a:cs typeface="Constantia"/>
              </a:rPr>
              <a:t> falciparum</a:t>
            </a:r>
            <a:r>
              <a:rPr sz="2200" spc="-65" dirty="0">
                <a:latin typeface="Constantia"/>
                <a:cs typeface="Constantia"/>
              </a:rPr>
              <a:t> </a:t>
            </a:r>
            <a:r>
              <a:rPr sz="2200" dirty="0">
                <a:latin typeface="Constantia"/>
                <a:cs typeface="Constantia"/>
              </a:rPr>
              <a:t>causes</a:t>
            </a:r>
            <a:r>
              <a:rPr sz="2200" spc="-70" dirty="0">
                <a:latin typeface="Constantia"/>
                <a:cs typeface="Constantia"/>
              </a:rPr>
              <a:t> </a:t>
            </a:r>
            <a:r>
              <a:rPr sz="2200" dirty="0">
                <a:latin typeface="Constantia"/>
                <a:cs typeface="Constantia"/>
              </a:rPr>
              <a:t>a</a:t>
            </a:r>
            <a:r>
              <a:rPr sz="2200" spc="-65" dirty="0">
                <a:latin typeface="Constantia"/>
                <a:cs typeface="Constantia"/>
              </a:rPr>
              <a:t> </a:t>
            </a:r>
            <a:r>
              <a:rPr sz="2200" dirty="0">
                <a:latin typeface="Constantia"/>
                <a:cs typeface="Constantia"/>
              </a:rPr>
              <a:t>high</a:t>
            </a:r>
            <a:r>
              <a:rPr sz="2200" spc="-40" dirty="0">
                <a:latin typeface="Constantia"/>
                <a:cs typeface="Constantia"/>
              </a:rPr>
              <a:t> </a:t>
            </a:r>
            <a:r>
              <a:rPr sz="2200" dirty="0">
                <a:latin typeface="Constantia"/>
                <a:cs typeface="Constantia"/>
              </a:rPr>
              <a:t>level</a:t>
            </a:r>
            <a:r>
              <a:rPr sz="2200" spc="-10" dirty="0">
                <a:latin typeface="Constantia"/>
                <a:cs typeface="Constantia"/>
              </a:rPr>
              <a:t> </a:t>
            </a:r>
            <a:r>
              <a:rPr sz="2200" dirty="0">
                <a:latin typeface="Constantia"/>
                <a:cs typeface="Constantia"/>
              </a:rPr>
              <a:t>of</a:t>
            </a:r>
            <a:r>
              <a:rPr sz="2200" spc="30" dirty="0">
                <a:latin typeface="Constantia"/>
                <a:cs typeface="Constantia"/>
              </a:rPr>
              <a:t> </a:t>
            </a:r>
            <a:r>
              <a:rPr sz="2200" spc="-10" dirty="0">
                <a:latin typeface="Constantia"/>
                <a:cs typeface="Constantia"/>
              </a:rPr>
              <a:t>parasitemia,</a:t>
            </a:r>
            <a:r>
              <a:rPr sz="2200" spc="-25" dirty="0">
                <a:latin typeface="Constantia"/>
                <a:cs typeface="Constantia"/>
              </a:rPr>
              <a:t> </a:t>
            </a:r>
            <a:r>
              <a:rPr sz="2200" dirty="0">
                <a:latin typeface="Constantia"/>
                <a:cs typeface="Constantia"/>
              </a:rPr>
              <a:t>because</a:t>
            </a:r>
            <a:r>
              <a:rPr sz="2200" spc="-70" dirty="0">
                <a:latin typeface="Constantia"/>
                <a:cs typeface="Constantia"/>
              </a:rPr>
              <a:t> </a:t>
            </a:r>
            <a:r>
              <a:rPr sz="2200" dirty="0">
                <a:latin typeface="Constantia"/>
                <a:cs typeface="Constantia"/>
              </a:rPr>
              <a:t>it</a:t>
            </a:r>
            <a:r>
              <a:rPr sz="2200" spc="-50" dirty="0">
                <a:latin typeface="Constantia"/>
                <a:cs typeface="Constantia"/>
              </a:rPr>
              <a:t> </a:t>
            </a:r>
            <a:r>
              <a:rPr sz="2200" dirty="0">
                <a:latin typeface="Constantia"/>
                <a:cs typeface="Constantia"/>
              </a:rPr>
              <a:t>can</a:t>
            </a:r>
            <a:r>
              <a:rPr sz="2200" spc="-35" dirty="0">
                <a:latin typeface="Constantia"/>
                <a:cs typeface="Constantia"/>
              </a:rPr>
              <a:t> </a:t>
            </a:r>
            <a:r>
              <a:rPr sz="2200" dirty="0">
                <a:latin typeface="Constantia"/>
                <a:cs typeface="Constantia"/>
              </a:rPr>
              <a:t>infect</a:t>
            </a:r>
            <a:r>
              <a:rPr sz="2200" spc="-50" dirty="0">
                <a:latin typeface="Constantia"/>
                <a:cs typeface="Constantia"/>
              </a:rPr>
              <a:t> </a:t>
            </a:r>
            <a:r>
              <a:rPr sz="2200" spc="-25" dirty="0">
                <a:latin typeface="Constantia"/>
                <a:cs typeface="Constantia"/>
              </a:rPr>
              <a:t>red</a:t>
            </a:r>
            <a:endParaRPr sz="2200">
              <a:latin typeface="Constantia"/>
              <a:cs typeface="Constantia"/>
            </a:endParaRPr>
          </a:p>
          <a:p>
            <a:pPr marL="12700" algn="just">
              <a:lnSpc>
                <a:spcPct val="100000"/>
              </a:lnSpc>
            </a:pPr>
            <a:r>
              <a:rPr sz="2200" spc="-10" dirty="0">
                <a:latin typeface="Constantia"/>
                <a:cs typeface="Constantia"/>
              </a:rPr>
              <a:t>cells</a:t>
            </a:r>
            <a:r>
              <a:rPr sz="2200" spc="-110" dirty="0">
                <a:latin typeface="Constantia"/>
                <a:cs typeface="Constantia"/>
              </a:rPr>
              <a:t> </a:t>
            </a:r>
            <a:r>
              <a:rPr sz="2200" dirty="0">
                <a:latin typeface="Constantia"/>
                <a:cs typeface="Constantia"/>
              </a:rPr>
              <a:t>of</a:t>
            </a:r>
            <a:r>
              <a:rPr sz="2200" spc="-10" dirty="0">
                <a:latin typeface="Constantia"/>
                <a:cs typeface="Constantia"/>
              </a:rPr>
              <a:t> </a:t>
            </a:r>
            <a:r>
              <a:rPr sz="2200" dirty="0">
                <a:latin typeface="Constantia"/>
                <a:cs typeface="Constantia"/>
              </a:rPr>
              <a:t>all</a:t>
            </a:r>
            <a:r>
              <a:rPr sz="2200" spc="-70" dirty="0">
                <a:latin typeface="Constantia"/>
                <a:cs typeface="Constantia"/>
              </a:rPr>
              <a:t> </a:t>
            </a:r>
            <a:r>
              <a:rPr sz="2200" spc="-10" dirty="0">
                <a:latin typeface="Constantia"/>
                <a:cs typeface="Constantia"/>
              </a:rPr>
              <a:t>ages.</a:t>
            </a:r>
            <a:endParaRPr sz="2200">
              <a:latin typeface="Constantia"/>
              <a:cs typeface="Constantia"/>
            </a:endParaRPr>
          </a:p>
          <a:p>
            <a:pPr marL="12700" marR="13970" algn="just">
              <a:lnSpc>
                <a:spcPct val="100000"/>
              </a:lnSpc>
              <a:spcBef>
                <a:spcPts val="530"/>
              </a:spcBef>
            </a:pPr>
            <a:r>
              <a:rPr sz="2200" dirty="0">
                <a:latin typeface="Constantia"/>
                <a:cs typeface="Constantia"/>
              </a:rPr>
              <a:t>Extensive</a:t>
            </a:r>
            <a:r>
              <a:rPr sz="2200" spc="180" dirty="0">
                <a:latin typeface="Constantia"/>
                <a:cs typeface="Constantia"/>
              </a:rPr>
              <a:t>   </a:t>
            </a:r>
            <a:r>
              <a:rPr sz="2200" dirty="0">
                <a:latin typeface="Constantia"/>
                <a:cs typeface="Constantia"/>
              </a:rPr>
              <a:t>hemolysis</a:t>
            </a:r>
            <a:r>
              <a:rPr sz="2200" spc="195" dirty="0">
                <a:latin typeface="Constantia"/>
                <a:cs typeface="Constantia"/>
              </a:rPr>
              <a:t>   </a:t>
            </a:r>
            <a:r>
              <a:rPr sz="2200" dirty="0">
                <a:latin typeface="Constantia"/>
                <a:cs typeface="Constantia"/>
              </a:rPr>
              <a:t>and</a:t>
            </a:r>
            <a:r>
              <a:rPr sz="2200" spc="204" dirty="0">
                <a:latin typeface="Constantia"/>
                <a:cs typeface="Constantia"/>
              </a:rPr>
              <a:t>   </a:t>
            </a:r>
            <a:r>
              <a:rPr sz="2200" dirty="0">
                <a:latin typeface="Constantia"/>
                <a:cs typeface="Constantia"/>
              </a:rPr>
              <a:t>kidney</a:t>
            </a:r>
            <a:r>
              <a:rPr sz="2200" spc="190" dirty="0">
                <a:latin typeface="Constantia"/>
                <a:cs typeface="Constantia"/>
              </a:rPr>
              <a:t>   </a:t>
            </a:r>
            <a:r>
              <a:rPr sz="2200" dirty="0">
                <a:latin typeface="Constantia"/>
                <a:cs typeface="Constantia"/>
              </a:rPr>
              <a:t>damage</a:t>
            </a:r>
            <a:r>
              <a:rPr sz="2200" spc="190" dirty="0">
                <a:latin typeface="Constantia"/>
                <a:cs typeface="Constantia"/>
              </a:rPr>
              <a:t>   </a:t>
            </a:r>
            <a:r>
              <a:rPr sz="2200" dirty="0">
                <a:latin typeface="Constantia"/>
                <a:cs typeface="Constantia"/>
              </a:rPr>
              <a:t>occur,</a:t>
            </a:r>
            <a:r>
              <a:rPr sz="2200" spc="204" dirty="0">
                <a:latin typeface="Constantia"/>
                <a:cs typeface="Constantia"/>
              </a:rPr>
              <a:t>   </a:t>
            </a:r>
            <a:r>
              <a:rPr sz="2200" dirty="0">
                <a:latin typeface="Constantia"/>
                <a:cs typeface="Constantia"/>
              </a:rPr>
              <a:t>with</a:t>
            </a:r>
            <a:r>
              <a:rPr sz="2200" spc="195" dirty="0">
                <a:latin typeface="Constantia"/>
                <a:cs typeface="Constantia"/>
              </a:rPr>
              <a:t>   </a:t>
            </a:r>
            <a:r>
              <a:rPr sz="2200" spc="-10" dirty="0">
                <a:latin typeface="Constantia"/>
                <a:cs typeface="Constantia"/>
              </a:rPr>
              <a:t>resulting </a:t>
            </a:r>
            <a:r>
              <a:rPr sz="2200" dirty="0">
                <a:latin typeface="Constantia"/>
                <a:cs typeface="Constantia"/>
              </a:rPr>
              <a:t>hemoglobinuria.</a:t>
            </a:r>
            <a:r>
              <a:rPr sz="2200" spc="-45" dirty="0">
                <a:latin typeface="Constantia"/>
                <a:cs typeface="Constantia"/>
              </a:rPr>
              <a:t> </a:t>
            </a:r>
            <a:r>
              <a:rPr sz="2200" b="1" dirty="0">
                <a:latin typeface="Constantia"/>
                <a:cs typeface="Constantia"/>
              </a:rPr>
              <a:t>The</a:t>
            </a:r>
            <a:r>
              <a:rPr sz="2200" b="1" spc="-90" dirty="0">
                <a:latin typeface="Constantia"/>
                <a:cs typeface="Constantia"/>
              </a:rPr>
              <a:t> </a:t>
            </a:r>
            <a:r>
              <a:rPr sz="2200" b="1" dirty="0">
                <a:latin typeface="Constantia"/>
                <a:cs typeface="Constantia"/>
              </a:rPr>
              <a:t>dark</a:t>
            </a:r>
            <a:r>
              <a:rPr sz="2200" b="1" spc="-60" dirty="0">
                <a:latin typeface="Constantia"/>
                <a:cs typeface="Constantia"/>
              </a:rPr>
              <a:t> </a:t>
            </a:r>
            <a:r>
              <a:rPr sz="2200" b="1" dirty="0">
                <a:latin typeface="Constantia"/>
                <a:cs typeface="Constantia"/>
              </a:rPr>
              <a:t>color</a:t>
            </a:r>
            <a:r>
              <a:rPr sz="2200" b="1" spc="-125" dirty="0">
                <a:latin typeface="Constantia"/>
                <a:cs typeface="Constantia"/>
              </a:rPr>
              <a:t> </a:t>
            </a:r>
            <a:r>
              <a:rPr sz="2200" b="1" dirty="0">
                <a:latin typeface="Constantia"/>
                <a:cs typeface="Constantia"/>
              </a:rPr>
              <a:t>of</a:t>
            </a:r>
            <a:r>
              <a:rPr sz="2200" b="1" spc="5" dirty="0">
                <a:latin typeface="Constantia"/>
                <a:cs typeface="Constantia"/>
              </a:rPr>
              <a:t> </a:t>
            </a:r>
            <a:r>
              <a:rPr sz="2200" b="1" dirty="0">
                <a:latin typeface="Constantia"/>
                <a:cs typeface="Constantia"/>
              </a:rPr>
              <a:t>the</a:t>
            </a:r>
            <a:r>
              <a:rPr sz="2200" b="1" spc="-85" dirty="0">
                <a:latin typeface="Constantia"/>
                <a:cs typeface="Constantia"/>
              </a:rPr>
              <a:t> </a:t>
            </a:r>
            <a:r>
              <a:rPr sz="2200" b="1" spc="-10" dirty="0">
                <a:latin typeface="Constantia"/>
                <a:cs typeface="Constantia"/>
              </a:rPr>
              <a:t>patient’s</a:t>
            </a:r>
            <a:r>
              <a:rPr sz="2200" b="1" spc="-70" dirty="0">
                <a:latin typeface="Constantia"/>
                <a:cs typeface="Constantia"/>
              </a:rPr>
              <a:t> </a:t>
            </a:r>
            <a:r>
              <a:rPr sz="2200" b="1" dirty="0">
                <a:latin typeface="Constantia"/>
                <a:cs typeface="Constantia"/>
              </a:rPr>
              <a:t>urine</a:t>
            </a:r>
            <a:r>
              <a:rPr sz="2200" b="1" spc="-95" dirty="0">
                <a:latin typeface="Constantia"/>
                <a:cs typeface="Constantia"/>
              </a:rPr>
              <a:t> </a:t>
            </a:r>
            <a:r>
              <a:rPr sz="2200" b="1" dirty="0">
                <a:latin typeface="Constantia"/>
                <a:cs typeface="Constantia"/>
              </a:rPr>
              <a:t>has</a:t>
            </a:r>
            <a:r>
              <a:rPr sz="2200" b="1" spc="-75" dirty="0">
                <a:latin typeface="Constantia"/>
                <a:cs typeface="Constantia"/>
              </a:rPr>
              <a:t> </a:t>
            </a:r>
            <a:r>
              <a:rPr sz="2200" b="1" spc="-10" dirty="0">
                <a:latin typeface="Constantia"/>
                <a:cs typeface="Constantia"/>
              </a:rPr>
              <a:t>given</a:t>
            </a:r>
            <a:r>
              <a:rPr sz="2200" b="1" spc="-85" dirty="0">
                <a:latin typeface="Constantia"/>
                <a:cs typeface="Constantia"/>
              </a:rPr>
              <a:t> </a:t>
            </a:r>
            <a:r>
              <a:rPr sz="2200" b="1" dirty="0">
                <a:latin typeface="Constantia"/>
                <a:cs typeface="Constantia"/>
              </a:rPr>
              <a:t>rise</a:t>
            </a:r>
            <a:r>
              <a:rPr sz="2200" b="1" spc="-80" dirty="0">
                <a:latin typeface="Constantia"/>
                <a:cs typeface="Constantia"/>
              </a:rPr>
              <a:t> </a:t>
            </a:r>
            <a:r>
              <a:rPr sz="2200" b="1" spc="-25" dirty="0">
                <a:latin typeface="Constantia"/>
                <a:cs typeface="Constantia"/>
              </a:rPr>
              <a:t>to </a:t>
            </a:r>
            <a:r>
              <a:rPr sz="2200" b="1" dirty="0">
                <a:latin typeface="Constantia"/>
                <a:cs typeface="Constantia"/>
              </a:rPr>
              <a:t>the</a:t>
            </a:r>
            <a:r>
              <a:rPr sz="2200" b="1" spc="-110" dirty="0">
                <a:latin typeface="Constantia"/>
                <a:cs typeface="Constantia"/>
              </a:rPr>
              <a:t> </a:t>
            </a:r>
            <a:r>
              <a:rPr sz="2200" b="1" dirty="0">
                <a:latin typeface="Constantia"/>
                <a:cs typeface="Constantia"/>
              </a:rPr>
              <a:t>term</a:t>
            </a:r>
            <a:r>
              <a:rPr sz="2200" b="1" spc="-55" dirty="0">
                <a:latin typeface="Constantia"/>
                <a:cs typeface="Constantia"/>
              </a:rPr>
              <a:t> </a:t>
            </a:r>
            <a:r>
              <a:rPr sz="2200" b="1" spc="-10" dirty="0">
                <a:latin typeface="Constantia"/>
                <a:cs typeface="Constantia"/>
              </a:rPr>
              <a:t>(black</a:t>
            </a:r>
            <a:r>
              <a:rPr sz="2200" b="1" spc="-110" dirty="0">
                <a:latin typeface="Constantia"/>
                <a:cs typeface="Constantia"/>
              </a:rPr>
              <a:t> </a:t>
            </a:r>
            <a:r>
              <a:rPr sz="2200" b="1" spc="-20" dirty="0">
                <a:latin typeface="Constantia"/>
                <a:cs typeface="Constantia"/>
              </a:rPr>
              <a:t>water</a:t>
            </a:r>
            <a:r>
              <a:rPr sz="2200" b="1" spc="-105" dirty="0">
                <a:latin typeface="Constantia"/>
                <a:cs typeface="Constantia"/>
              </a:rPr>
              <a:t> </a:t>
            </a:r>
            <a:r>
              <a:rPr sz="2200" b="1" spc="-10" dirty="0">
                <a:latin typeface="Constantia"/>
                <a:cs typeface="Constantia"/>
              </a:rPr>
              <a:t>fever).</a:t>
            </a:r>
            <a:endParaRPr sz="2200">
              <a:latin typeface="Constantia"/>
              <a:cs typeface="Constantia"/>
            </a:endParaRPr>
          </a:p>
          <a:p>
            <a:pPr marL="12700" algn="just">
              <a:lnSpc>
                <a:spcPct val="100000"/>
              </a:lnSpc>
              <a:spcBef>
                <a:spcPts val="530"/>
              </a:spcBef>
            </a:pPr>
            <a:r>
              <a:rPr sz="2200" dirty="0">
                <a:latin typeface="Constantia"/>
                <a:cs typeface="Constantia"/>
              </a:rPr>
              <a:t>The</a:t>
            </a:r>
            <a:r>
              <a:rPr sz="2200" spc="-50" dirty="0">
                <a:latin typeface="Constantia"/>
                <a:cs typeface="Constantia"/>
              </a:rPr>
              <a:t> </a:t>
            </a:r>
            <a:r>
              <a:rPr sz="2200" spc="-10" dirty="0">
                <a:latin typeface="Constantia"/>
                <a:cs typeface="Constantia"/>
              </a:rPr>
              <a:t>hemoglobinuria</a:t>
            </a:r>
            <a:r>
              <a:rPr sz="2200" spc="-135" dirty="0">
                <a:latin typeface="Constantia"/>
                <a:cs typeface="Constantia"/>
              </a:rPr>
              <a:t> </a:t>
            </a:r>
            <a:r>
              <a:rPr sz="2200" dirty="0">
                <a:latin typeface="Constantia"/>
                <a:cs typeface="Constantia"/>
              </a:rPr>
              <a:t>can</a:t>
            </a:r>
            <a:r>
              <a:rPr sz="2200" spc="-35" dirty="0">
                <a:latin typeface="Constantia"/>
                <a:cs typeface="Constantia"/>
              </a:rPr>
              <a:t> </a:t>
            </a:r>
            <a:r>
              <a:rPr sz="2200" dirty="0">
                <a:latin typeface="Constantia"/>
                <a:cs typeface="Constantia"/>
              </a:rPr>
              <a:t>lead</a:t>
            </a:r>
            <a:r>
              <a:rPr sz="2200" spc="-35" dirty="0">
                <a:latin typeface="Constantia"/>
                <a:cs typeface="Constantia"/>
              </a:rPr>
              <a:t> </a:t>
            </a:r>
            <a:r>
              <a:rPr sz="2200" spc="-30" dirty="0">
                <a:latin typeface="Constantia"/>
                <a:cs typeface="Constantia"/>
              </a:rPr>
              <a:t>to</a:t>
            </a:r>
            <a:r>
              <a:rPr sz="2200" spc="-110" dirty="0">
                <a:latin typeface="Constantia"/>
                <a:cs typeface="Constantia"/>
              </a:rPr>
              <a:t> </a:t>
            </a:r>
            <a:r>
              <a:rPr sz="2200" spc="-10" dirty="0">
                <a:latin typeface="Constantia"/>
                <a:cs typeface="Constantia"/>
              </a:rPr>
              <a:t>acute</a:t>
            </a:r>
            <a:r>
              <a:rPr sz="2200" spc="-95" dirty="0">
                <a:latin typeface="Constantia"/>
                <a:cs typeface="Constantia"/>
              </a:rPr>
              <a:t> </a:t>
            </a:r>
            <a:r>
              <a:rPr sz="2200" dirty="0">
                <a:latin typeface="Constantia"/>
                <a:cs typeface="Constantia"/>
              </a:rPr>
              <a:t>renal</a:t>
            </a:r>
            <a:r>
              <a:rPr sz="2200" spc="-40" dirty="0">
                <a:latin typeface="Constantia"/>
                <a:cs typeface="Constantia"/>
              </a:rPr>
              <a:t> </a:t>
            </a:r>
            <a:r>
              <a:rPr sz="2200" spc="-10" dirty="0">
                <a:latin typeface="Constantia"/>
                <a:cs typeface="Constantia"/>
              </a:rPr>
              <a:t>failure.</a:t>
            </a:r>
            <a:endParaRPr sz="2200">
              <a:latin typeface="Constantia"/>
              <a:cs typeface="Constant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487" y="35814"/>
            <a:ext cx="8887460" cy="1765935"/>
          </a:xfrm>
          <a:prstGeom prst="rect">
            <a:avLst/>
          </a:prstGeom>
        </p:spPr>
        <p:txBody>
          <a:bodyPr vert="horz" wrap="square" lIns="0" tIns="12065" rIns="0" bIns="0" rtlCol="0">
            <a:spAutoFit/>
          </a:bodyPr>
          <a:lstStyle/>
          <a:p>
            <a:pPr marL="12700" marR="5080" algn="just">
              <a:lnSpc>
                <a:spcPct val="100200"/>
              </a:lnSpc>
              <a:spcBef>
                <a:spcPts val="95"/>
              </a:spcBef>
            </a:pPr>
            <a:r>
              <a:rPr i="1" dirty="0">
                <a:latin typeface="Constantia"/>
                <a:cs typeface="Constantia"/>
              </a:rPr>
              <a:t>Clinical</a:t>
            </a:r>
            <a:r>
              <a:rPr i="1" spc="270" dirty="0">
                <a:latin typeface="Constantia"/>
                <a:cs typeface="Constantia"/>
              </a:rPr>
              <a:t> </a:t>
            </a:r>
            <a:r>
              <a:rPr i="1" dirty="0">
                <a:latin typeface="Constantia"/>
                <a:cs typeface="Constantia"/>
              </a:rPr>
              <a:t>symptoms</a:t>
            </a:r>
            <a:r>
              <a:rPr i="1" spc="280" dirty="0">
                <a:latin typeface="Constantia"/>
                <a:cs typeface="Constantia"/>
              </a:rPr>
              <a:t> </a:t>
            </a:r>
            <a:r>
              <a:rPr b="0" dirty="0">
                <a:latin typeface="Constantia"/>
                <a:cs typeface="Constantia"/>
              </a:rPr>
              <a:t>of</a:t>
            </a:r>
            <a:r>
              <a:rPr b="0" spc="265" dirty="0">
                <a:latin typeface="Constantia"/>
                <a:cs typeface="Constantia"/>
              </a:rPr>
              <a:t> </a:t>
            </a:r>
            <a:r>
              <a:rPr dirty="0"/>
              <a:t>Malaria.</a:t>
            </a:r>
            <a:r>
              <a:rPr spc="260" dirty="0"/>
              <a:t> </a:t>
            </a:r>
            <a:r>
              <a:rPr b="0" dirty="0">
                <a:latin typeface="Constantia"/>
                <a:cs typeface="Constantia"/>
              </a:rPr>
              <a:t>The</a:t>
            </a:r>
            <a:r>
              <a:rPr b="0" spc="170" dirty="0">
                <a:latin typeface="Constantia"/>
                <a:cs typeface="Constantia"/>
              </a:rPr>
              <a:t> </a:t>
            </a:r>
            <a:r>
              <a:rPr b="0" dirty="0">
                <a:latin typeface="Constantia"/>
                <a:cs typeface="Constantia"/>
              </a:rPr>
              <a:t>symptoms</a:t>
            </a:r>
            <a:r>
              <a:rPr b="0" spc="180" dirty="0">
                <a:latin typeface="Constantia"/>
                <a:cs typeface="Constantia"/>
              </a:rPr>
              <a:t> </a:t>
            </a:r>
            <a:r>
              <a:rPr b="0" dirty="0">
                <a:latin typeface="Constantia"/>
                <a:cs typeface="Constantia"/>
              </a:rPr>
              <a:t>of</a:t>
            </a:r>
            <a:r>
              <a:rPr b="0" spc="270" dirty="0">
                <a:latin typeface="Constantia"/>
                <a:cs typeface="Constantia"/>
              </a:rPr>
              <a:t> </a:t>
            </a:r>
            <a:r>
              <a:rPr b="0" dirty="0">
                <a:latin typeface="Constantia"/>
                <a:cs typeface="Constantia"/>
              </a:rPr>
              <a:t>Patients</a:t>
            </a:r>
            <a:r>
              <a:rPr b="0" spc="185" dirty="0">
                <a:latin typeface="Constantia"/>
                <a:cs typeface="Constantia"/>
              </a:rPr>
              <a:t> </a:t>
            </a:r>
            <a:r>
              <a:rPr b="0" spc="-10" dirty="0">
                <a:latin typeface="Constantia"/>
                <a:cs typeface="Constantia"/>
              </a:rPr>
              <a:t>begin </a:t>
            </a:r>
            <a:r>
              <a:rPr b="0" dirty="0">
                <a:latin typeface="Constantia"/>
                <a:cs typeface="Constantia"/>
              </a:rPr>
              <a:t>after</a:t>
            </a:r>
            <a:r>
              <a:rPr b="0" spc="-35" dirty="0">
                <a:latin typeface="Constantia"/>
                <a:cs typeface="Constantia"/>
              </a:rPr>
              <a:t> </a:t>
            </a:r>
            <a:r>
              <a:rPr b="0" dirty="0">
                <a:latin typeface="Constantia"/>
                <a:cs typeface="Constantia"/>
              </a:rPr>
              <a:t>the</a:t>
            </a:r>
            <a:r>
              <a:rPr b="0" spc="-25" dirty="0">
                <a:latin typeface="Constantia"/>
                <a:cs typeface="Constantia"/>
              </a:rPr>
              <a:t> </a:t>
            </a:r>
            <a:r>
              <a:rPr b="0" dirty="0">
                <a:latin typeface="Constantia"/>
                <a:cs typeface="Constantia"/>
              </a:rPr>
              <a:t>incubation period</a:t>
            </a:r>
            <a:r>
              <a:rPr b="0" spc="30" dirty="0">
                <a:latin typeface="Constantia"/>
                <a:cs typeface="Constantia"/>
              </a:rPr>
              <a:t> </a:t>
            </a:r>
            <a:r>
              <a:rPr b="0" dirty="0">
                <a:latin typeface="Constantia"/>
                <a:cs typeface="Constantia"/>
              </a:rPr>
              <a:t>from the</a:t>
            </a:r>
            <a:r>
              <a:rPr b="0" spc="-20" dirty="0">
                <a:latin typeface="Constantia"/>
                <a:cs typeface="Constantia"/>
              </a:rPr>
              <a:t> </a:t>
            </a:r>
            <a:r>
              <a:rPr b="0" dirty="0">
                <a:latin typeface="Constantia"/>
                <a:cs typeface="Constantia"/>
              </a:rPr>
              <a:t>first</a:t>
            </a:r>
            <a:r>
              <a:rPr b="0" spc="-15" dirty="0">
                <a:latin typeface="Constantia"/>
                <a:cs typeface="Constantia"/>
              </a:rPr>
              <a:t> </a:t>
            </a:r>
            <a:r>
              <a:rPr b="0" dirty="0">
                <a:latin typeface="Constantia"/>
                <a:cs typeface="Constantia"/>
              </a:rPr>
              <a:t>exposure</a:t>
            </a:r>
            <a:r>
              <a:rPr sz="2200" b="0" dirty="0">
                <a:latin typeface="Constantia"/>
                <a:cs typeface="Constantia"/>
              </a:rPr>
              <a:t>. These</a:t>
            </a:r>
            <a:r>
              <a:rPr sz="2200" b="0" spc="-45" dirty="0">
                <a:latin typeface="Constantia"/>
                <a:cs typeface="Constantia"/>
              </a:rPr>
              <a:t> </a:t>
            </a:r>
            <a:r>
              <a:rPr sz="2200" b="0" spc="-10" dirty="0">
                <a:latin typeface="Constantia"/>
                <a:cs typeface="Constantia"/>
              </a:rPr>
              <a:t>symptoms </a:t>
            </a:r>
            <a:r>
              <a:rPr sz="2200" b="0" dirty="0">
                <a:latin typeface="Constantia"/>
                <a:cs typeface="Constantia"/>
              </a:rPr>
              <a:t>usually</a:t>
            </a:r>
            <a:r>
              <a:rPr sz="2200" b="0" spc="285" dirty="0">
                <a:latin typeface="Constantia"/>
                <a:cs typeface="Constantia"/>
              </a:rPr>
              <a:t> </a:t>
            </a:r>
            <a:r>
              <a:rPr sz="2200" b="0" dirty="0">
                <a:latin typeface="Constantia"/>
                <a:cs typeface="Constantia"/>
              </a:rPr>
              <a:t>seen</a:t>
            </a:r>
            <a:r>
              <a:rPr sz="2200" b="0" spc="295" dirty="0">
                <a:latin typeface="Constantia"/>
                <a:cs typeface="Constantia"/>
              </a:rPr>
              <a:t> </a:t>
            </a:r>
            <a:r>
              <a:rPr sz="2200" b="0" dirty="0">
                <a:latin typeface="Constantia"/>
                <a:cs typeface="Constantia"/>
              </a:rPr>
              <a:t>in</a:t>
            </a:r>
            <a:r>
              <a:rPr sz="2200" b="0" spc="305" dirty="0">
                <a:latin typeface="Constantia"/>
                <a:cs typeface="Constantia"/>
              </a:rPr>
              <a:t> </a:t>
            </a:r>
            <a:r>
              <a:rPr sz="2200" b="0" dirty="0">
                <a:latin typeface="Constantia"/>
                <a:cs typeface="Constantia"/>
              </a:rPr>
              <a:t>cases</a:t>
            </a:r>
            <a:r>
              <a:rPr sz="2200" b="0" spc="290" dirty="0">
                <a:latin typeface="Constantia"/>
                <a:cs typeface="Constantia"/>
              </a:rPr>
              <a:t> </a:t>
            </a:r>
            <a:r>
              <a:rPr sz="2200" b="0" dirty="0">
                <a:latin typeface="Constantia"/>
                <a:cs typeface="Constantia"/>
              </a:rPr>
              <a:t>of</a:t>
            </a:r>
            <a:r>
              <a:rPr sz="2200" b="0" spc="375" dirty="0">
                <a:latin typeface="Constantia"/>
                <a:cs typeface="Constantia"/>
              </a:rPr>
              <a:t> </a:t>
            </a:r>
            <a:r>
              <a:rPr sz="2200" b="0" dirty="0">
                <a:latin typeface="Constantia"/>
                <a:cs typeface="Constantia"/>
              </a:rPr>
              <a:t>the</a:t>
            </a:r>
            <a:r>
              <a:rPr sz="2200" b="0" spc="285" dirty="0">
                <a:latin typeface="Constantia"/>
                <a:cs typeface="Constantia"/>
              </a:rPr>
              <a:t> </a:t>
            </a:r>
            <a:r>
              <a:rPr sz="2200" b="0" dirty="0">
                <a:latin typeface="Constantia"/>
                <a:cs typeface="Constantia"/>
              </a:rPr>
              <a:t>flu,</a:t>
            </a:r>
            <a:r>
              <a:rPr sz="2200" b="0" spc="340" dirty="0">
                <a:latin typeface="Constantia"/>
                <a:cs typeface="Constantia"/>
              </a:rPr>
              <a:t> </a:t>
            </a:r>
            <a:r>
              <a:rPr sz="2200" b="0" dirty="0">
                <a:latin typeface="Constantia"/>
                <a:cs typeface="Constantia"/>
              </a:rPr>
              <a:t>including</a:t>
            </a:r>
            <a:r>
              <a:rPr sz="2200" b="0" spc="340" dirty="0">
                <a:latin typeface="Constantia"/>
                <a:cs typeface="Constantia"/>
              </a:rPr>
              <a:t> </a:t>
            </a:r>
            <a:r>
              <a:rPr sz="2200" b="0" dirty="0">
                <a:latin typeface="Constantia"/>
                <a:cs typeface="Constantia"/>
              </a:rPr>
              <a:t>nausea,</a:t>
            </a:r>
            <a:r>
              <a:rPr sz="2200" b="0" spc="340" dirty="0">
                <a:latin typeface="Constantia"/>
                <a:cs typeface="Constantia"/>
              </a:rPr>
              <a:t> </a:t>
            </a:r>
            <a:r>
              <a:rPr sz="2200" b="0" dirty="0">
                <a:latin typeface="Constantia"/>
                <a:cs typeface="Constantia"/>
              </a:rPr>
              <a:t>vomiting,</a:t>
            </a:r>
            <a:r>
              <a:rPr sz="2200" b="0" spc="325" dirty="0">
                <a:latin typeface="Constantia"/>
                <a:cs typeface="Constantia"/>
              </a:rPr>
              <a:t> </a:t>
            </a:r>
            <a:r>
              <a:rPr sz="2200" b="0" spc="-10" dirty="0">
                <a:solidFill>
                  <a:srgbClr val="FF0000"/>
                </a:solidFill>
                <a:latin typeface="Constantia"/>
                <a:cs typeface="Constantia"/>
              </a:rPr>
              <a:t>headache</a:t>
            </a:r>
            <a:r>
              <a:rPr sz="2200" b="0" spc="-10" dirty="0">
                <a:latin typeface="Constantia"/>
                <a:cs typeface="Constantia"/>
              </a:rPr>
              <a:t>, </a:t>
            </a:r>
            <a:r>
              <a:rPr sz="2200" b="0" dirty="0">
                <a:latin typeface="Constantia"/>
                <a:cs typeface="Constantia"/>
              </a:rPr>
              <a:t>muscle</a:t>
            </a:r>
            <a:r>
              <a:rPr sz="2200" b="0" spc="90" dirty="0">
                <a:latin typeface="Constantia"/>
                <a:cs typeface="Constantia"/>
              </a:rPr>
              <a:t> </a:t>
            </a:r>
            <a:r>
              <a:rPr sz="2200" b="0" dirty="0">
                <a:latin typeface="Constantia"/>
                <a:cs typeface="Constantia"/>
              </a:rPr>
              <a:t>pains,</a:t>
            </a:r>
            <a:r>
              <a:rPr sz="2200" b="0" spc="140" dirty="0">
                <a:latin typeface="Constantia"/>
                <a:cs typeface="Constantia"/>
              </a:rPr>
              <a:t> </a:t>
            </a:r>
            <a:r>
              <a:rPr sz="2200" b="0" dirty="0">
                <a:latin typeface="Constantia"/>
                <a:cs typeface="Constantia"/>
              </a:rPr>
              <a:t>Abdominal</a:t>
            </a:r>
            <a:r>
              <a:rPr sz="2200" b="0" spc="135" dirty="0">
                <a:latin typeface="Constantia"/>
                <a:cs typeface="Constantia"/>
              </a:rPr>
              <a:t> </a:t>
            </a:r>
            <a:r>
              <a:rPr sz="2200" b="0" dirty="0">
                <a:latin typeface="Constantia"/>
                <a:cs typeface="Constantia"/>
              </a:rPr>
              <a:t>pain</a:t>
            </a:r>
            <a:r>
              <a:rPr sz="2200" b="0" dirty="0">
                <a:solidFill>
                  <a:srgbClr val="FF0000"/>
                </a:solidFill>
                <a:latin typeface="Constantia"/>
                <a:cs typeface="Constantia"/>
              </a:rPr>
              <a:t>,</a:t>
            </a:r>
            <a:r>
              <a:rPr sz="2200" b="0" spc="140" dirty="0">
                <a:solidFill>
                  <a:srgbClr val="FF0000"/>
                </a:solidFill>
                <a:latin typeface="Constantia"/>
                <a:cs typeface="Constantia"/>
              </a:rPr>
              <a:t> </a:t>
            </a:r>
            <a:r>
              <a:rPr sz="2200" b="0" dirty="0">
                <a:solidFill>
                  <a:srgbClr val="FF0000"/>
                </a:solidFill>
                <a:latin typeface="Constantia"/>
                <a:cs typeface="Constantia"/>
              </a:rPr>
              <a:t>Splenomegaly</a:t>
            </a:r>
            <a:r>
              <a:rPr sz="2200" b="0" spc="95" dirty="0">
                <a:solidFill>
                  <a:srgbClr val="FF0000"/>
                </a:solidFill>
                <a:latin typeface="Constantia"/>
                <a:cs typeface="Constantia"/>
              </a:rPr>
              <a:t> </a:t>
            </a:r>
            <a:r>
              <a:rPr sz="2200" b="0" dirty="0">
                <a:solidFill>
                  <a:srgbClr val="FF0000"/>
                </a:solidFill>
                <a:latin typeface="Constantia"/>
                <a:cs typeface="Constantia"/>
              </a:rPr>
              <a:t>&amp;</a:t>
            </a:r>
            <a:r>
              <a:rPr sz="2200" b="0" spc="135" dirty="0">
                <a:solidFill>
                  <a:srgbClr val="FF0000"/>
                </a:solidFill>
                <a:latin typeface="Constantia"/>
                <a:cs typeface="Constantia"/>
              </a:rPr>
              <a:t> </a:t>
            </a:r>
            <a:r>
              <a:rPr sz="2200" b="0" dirty="0">
                <a:solidFill>
                  <a:srgbClr val="FF0000"/>
                </a:solidFill>
                <a:latin typeface="Constantia"/>
                <a:cs typeface="Constantia"/>
              </a:rPr>
              <a:t>hepatomegaly</a:t>
            </a:r>
            <a:r>
              <a:rPr sz="2200" b="0" dirty="0">
                <a:latin typeface="Constantia"/>
                <a:cs typeface="Constantia"/>
              </a:rPr>
              <a:t>,</a:t>
            </a:r>
            <a:r>
              <a:rPr sz="2200" b="0" spc="140" dirty="0">
                <a:latin typeface="Constantia"/>
                <a:cs typeface="Constantia"/>
              </a:rPr>
              <a:t> </a:t>
            </a:r>
            <a:r>
              <a:rPr sz="2200" b="0" spc="-10" dirty="0">
                <a:latin typeface="Constantia"/>
                <a:cs typeface="Constantia"/>
              </a:rPr>
              <a:t>Myalgias </a:t>
            </a:r>
            <a:r>
              <a:rPr sz="2200" b="0" dirty="0">
                <a:latin typeface="Constantia"/>
                <a:cs typeface="Constantia"/>
              </a:rPr>
              <a:t>&amp;</a:t>
            </a:r>
            <a:r>
              <a:rPr sz="2200" b="0" spc="-50" dirty="0">
                <a:latin typeface="Constantia"/>
                <a:cs typeface="Constantia"/>
              </a:rPr>
              <a:t> </a:t>
            </a:r>
            <a:r>
              <a:rPr sz="2200" b="0" spc="-10" dirty="0">
                <a:latin typeface="Constantia"/>
                <a:cs typeface="Constantia"/>
              </a:rPr>
              <a:t>Arthralgias.</a:t>
            </a:r>
            <a:endParaRPr sz="2200">
              <a:latin typeface="Constantia"/>
              <a:cs typeface="Constantia"/>
            </a:endParaRPr>
          </a:p>
        </p:txBody>
      </p:sp>
      <p:sp>
        <p:nvSpPr>
          <p:cNvPr id="3" name="object 3"/>
          <p:cNvSpPr txBox="1"/>
          <p:nvPr/>
        </p:nvSpPr>
        <p:spPr>
          <a:xfrm>
            <a:off x="113487" y="1843531"/>
            <a:ext cx="8890635" cy="5055235"/>
          </a:xfrm>
          <a:prstGeom prst="rect">
            <a:avLst/>
          </a:prstGeom>
        </p:spPr>
        <p:txBody>
          <a:bodyPr vert="horz" wrap="square" lIns="0" tIns="12065" rIns="0" bIns="0" rtlCol="0">
            <a:spAutoFit/>
          </a:bodyPr>
          <a:lstStyle/>
          <a:p>
            <a:pPr marL="12700" marR="5080" algn="just">
              <a:lnSpc>
                <a:spcPct val="100000"/>
              </a:lnSpc>
              <a:spcBef>
                <a:spcPts val="95"/>
              </a:spcBef>
            </a:pPr>
            <a:r>
              <a:rPr sz="2200" dirty="0">
                <a:latin typeface="Constantia"/>
                <a:cs typeface="Constantia"/>
              </a:rPr>
              <a:t>As</a:t>
            </a:r>
            <a:r>
              <a:rPr sz="2200" spc="-50" dirty="0">
                <a:latin typeface="Constantia"/>
                <a:cs typeface="Constantia"/>
              </a:rPr>
              <a:t> </a:t>
            </a:r>
            <a:r>
              <a:rPr sz="2200" dirty="0">
                <a:latin typeface="Constantia"/>
                <a:cs typeface="Constantia"/>
              </a:rPr>
              <a:t>infected</a:t>
            </a:r>
            <a:r>
              <a:rPr sz="2200" spc="-5" dirty="0">
                <a:latin typeface="Constantia"/>
                <a:cs typeface="Constantia"/>
              </a:rPr>
              <a:t> </a:t>
            </a:r>
            <a:r>
              <a:rPr sz="2200" dirty="0">
                <a:latin typeface="Constantia"/>
                <a:cs typeface="Constantia"/>
              </a:rPr>
              <a:t>RBCs</a:t>
            </a:r>
            <a:r>
              <a:rPr sz="2200" spc="-45" dirty="0">
                <a:latin typeface="Constantia"/>
                <a:cs typeface="Constantia"/>
              </a:rPr>
              <a:t> </a:t>
            </a:r>
            <a:r>
              <a:rPr sz="2200" dirty="0">
                <a:latin typeface="Constantia"/>
                <a:cs typeface="Constantia"/>
              </a:rPr>
              <a:t>begin</a:t>
            </a:r>
            <a:r>
              <a:rPr sz="2200" spc="-35" dirty="0">
                <a:latin typeface="Constantia"/>
                <a:cs typeface="Constantia"/>
              </a:rPr>
              <a:t> </a:t>
            </a:r>
            <a:r>
              <a:rPr sz="2200" dirty="0">
                <a:latin typeface="Constantia"/>
                <a:cs typeface="Constantia"/>
              </a:rPr>
              <a:t>to</a:t>
            </a:r>
            <a:r>
              <a:rPr sz="2200" spc="-55" dirty="0">
                <a:latin typeface="Constantia"/>
                <a:cs typeface="Constantia"/>
              </a:rPr>
              <a:t> </a:t>
            </a:r>
            <a:r>
              <a:rPr sz="2200" dirty="0">
                <a:latin typeface="Constantia"/>
                <a:cs typeface="Constantia"/>
              </a:rPr>
              <a:t>rupture,</a:t>
            </a:r>
            <a:r>
              <a:rPr sz="2200" spc="-10" dirty="0">
                <a:latin typeface="Constantia"/>
                <a:cs typeface="Constantia"/>
              </a:rPr>
              <a:t> </a:t>
            </a:r>
            <a:r>
              <a:rPr sz="2200" dirty="0">
                <a:latin typeface="Constantia"/>
                <a:cs typeface="Constantia"/>
              </a:rPr>
              <a:t>the</a:t>
            </a:r>
            <a:r>
              <a:rPr sz="2200" spc="-45" dirty="0">
                <a:latin typeface="Constantia"/>
                <a:cs typeface="Constantia"/>
              </a:rPr>
              <a:t> </a:t>
            </a:r>
            <a:r>
              <a:rPr sz="2200" dirty="0">
                <a:latin typeface="Constantia"/>
                <a:cs typeface="Constantia"/>
              </a:rPr>
              <a:t>resulting</a:t>
            </a:r>
            <a:r>
              <a:rPr sz="2200" spc="-10" dirty="0">
                <a:latin typeface="Constantia"/>
                <a:cs typeface="Constantia"/>
              </a:rPr>
              <a:t> merozoites,</a:t>
            </a:r>
            <a:r>
              <a:rPr sz="2200" spc="-25" dirty="0">
                <a:latin typeface="Constantia"/>
                <a:cs typeface="Constantia"/>
              </a:rPr>
              <a:t> </a:t>
            </a:r>
            <a:r>
              <a:rPr sz="2200" spc="-10" dirty="0">
                <a:latin typeface="Constantia"/>
                <a:cs typeface="Constantia"/>
              </a:rPr>
              <a:t>hemoglobin, </a:t>
            </a:r>
            <a:r>
              <a:rPr sz="2200" dirty="0">
                <a:latin typeface="Constantia"/>
                <a:cs typeface="Constantia"/>
              </a:rPr>
              <a:t>and</a:t>
            </a:r>
            <a:r>
              <a:rPr sz="2200" spc="125" dirty="0">
                <a:latin typeface="Constantia"/>
                <a:cs typeface="Constantia"/>
              </a:rPr>
              <a:t> </a:t>
            </a:r>
            <a:r>
              <a:rPr sz="2200" dirty="0">
                <a:latin typeface="Constantia"/>
                <a:cs typeface="Constantia"/>
              </a:rPr>
              <a:t>toxic</a:t>
            </a:r>
            <a:r>
              <a:rPr sz="2200" spc="80" dirty="0">
                <a:latin typeface="Constantia"/>
                <a:cs typeface="Constantia"/>
              </a:rPr>
              <a:t> </a:t>
            </a:r>
            <a:r>
              <a:rPr sz="2200" dirty="0">
                <a:latin typeface="Constantia"/>
                <a:cs typeface="Constantia"/>
              </a:rPr>
              <a:t>cellular</a:t>
            </a:r>
            <a:r>
              <a:rPr sz="2200" spc="65" dirty="0">
                <a:latin typeface="Constantia"/>
                <a:cs typeface="Constantia"/>
              </a:rPr>
              <a:t> </a:t>
            </a:r>
            <a:r>
              <a:rPr sz="2200" dirty="0">
                <a:latin typeface="Constantia"/>
                <a:cs typeface="Constantia"/>
              </a:rPr>
              <a:t>was</a:t>
            </a:r>
            <a:r>
              <a:rPr sz="2200" spc="95" dirty="0">
                <a:latin typeface="Constantia"/>
                <a:cs typeface="Constantia"/>
              </a:rPr>
              <a:t> </a:t>
            </a:r>
            <a:r>
              <a:rPr sz="2200" dirty="0">
                <a:latin typeface="Constantia"/>
                <a:cs typeface="Constantia"/>
              </a:rPr>
              <a:t>products</a:t>
            </a:r>
            <a:r>
              <a:rPr sz="2200" spc="90" dirty="0">
                <a:latin typeface="Constantia"/>
                <a:cs typeface="Constantia"/>
              </a:rPr>
              <a:t> </a:t>
            </a:r>
            <a:r>
              <a:rPr sz="2200" dirty="0">
                <a:latin typeface="Constantia"/>
                <a:cs typeface="Constantia"/>
              </a:rPr>
              <a:t>initiate</a:t>
            </a:r>
            <a:r>
              <a:rPr sz="2200" spc="80" dirty="0">
                <a:latin typeface="Constantia"/>
                <a:cs typeface="Constantia"/>
              </a:rPr>
              <a:t> </a:t>
            </a:r>
            <a:r>
              <a:rPr sz="2200" dirty="0">
                <a:latin typeface="Constantia"/>
                <a:cs typeface="Constantia"/>
              </a:rPr>
              <a:t>the</a:t>
            </a:r>
            <a:r>
              <a:rPr sz="2200" spc="90" dirty="0">
                <a:latin typeface="Constantia"/>
                <a:cs typeface="Constantia"/>
              </a:rPr>
              <a:t> </a:t>
            </a:r>
            <a:r>
              <a:rPr sz="2200" dirty="0">
                <a:latin typeface="Constantia"/>
                <a:cs typeface="Constantia"/>
              </a:rPr>
              <a:t>first</a:t>
            </a:r>
            <a:r>
              <a:rPr sz="2200" spc="80" dirty="0">
                <a:latin typeface="Constantia"/>
                <a:cs typeface="Constantia"/>
              </a:rPr>
              <a:t> </a:t>
            </a:r>
            <a:r>
              <a:rPr sz="2200" dirty="0">
                <a:latin typeface="Constantia"/>
                <a:cs typeface="Constantia"/>
              </a:rPr>
              <a:t>in</a:t>
            </a:r>
            <a:r>
              <a:rPr sz="2200" spc="95" dirty="0">
                <a:latin typeface="Constantia"/>
                <a:cs typeface="Constantia"/>
              </a:rPr>
              <a:t> </a:t>
            </a:r>
            <a:r>
              <a:rPr sz="2200" dirty="0">
                <a:latin typeface="Constantia"/>
                <a:cs typeface="Constantia"/>
              </a:rPr>
              <a:t>a</a:t>
            </a:r>
            <a:r>
              <a:rPr sz="2200" spc="90" dirty="0">
                <a:latin typeface="Constantia"/>
                <a:cs typeface="Constantia"/>
              </a:rPr>
              <a:t> </a:t>
            </a:r>
            <a:r>
              <a:rPr sz="2200" dirty="0">
                <a:latin typeface="Constantia"/>
                <a:cs typeface="Constantia"/>
              </a:rPr>
              <a:t>series</a:t>
            </a:r>
            <a:r>
              <a:rPr sz="2200" spc="90" dirty="0">
                <a:latin typeface="Constantia"/>
                <a:cs typeface="Constantia"/>
              </a:rPr>
              <a:t> </a:t>
            </a:r>
            <a:r>
              <a:rPr sz="2200" dirty="0">
                <a:latin typeface="Constantia"/>
                <a:cs typeface="Constantia"/>
              </a:rPr>
              <a:t>of</a:t>
            </a:r>
            <a:r>
              <a:rPr sz="2200" spc="170" dirty="0">
                <a:latin typeface="Constantia"/>
                <a:cs typeface="Constantia"/>
              </a:rPr>
              <a:t> </a:t>
            </a:r>
            <a:r>
              <a:rPr sz="2200" spc="-10" dirty="0">
                <a:latin typeface="Constantia"/>
                <a:cs typeface="Constantia"/>
              </a:rPr>
              <a:t>paroxysms. </a:t>
            </a:r>
            <a:r>
              <a:rPr sz="2200" dirty="0">
                <a:latin typeface="Constantia"/>
                <a:cs typeface="Constantia"/>
              </a:rPr>
              <a:t>These</a:t>
            </a:r>
            <a:r>
              <a:rPr sz="2200" spc="-55" dirty="0">
                <a:latin typeface="Constantia"/>
                <a:cs typeface="Constantia"/>
              </a:rPr>
              <a:t> </a:t>
            </a:r>
            <a:r>
              <a:rPr sz="2200" spc="-10" dirty="0">
                <a:latin typeface="Constantia"/>
                <a:cs typeface="Constantia"/>
              </a:rPr>
              <a:t>paroxysms</a:t>
            </a:r>
            <a:r>
              <a:rPr sz="2200" spc="-40" dirty="0">
                <a:latin typeface="Constantia"/>
                <a:cs typeface="Constantia"/>
              </a:rPr>
              <a:t> </a:t>
            </a:r>
            <a:r>
              <a:rPr sz="2200" dirty="0">
                <a:latin typeface="Constantia"/>
                <a:cs typeface="Constantia"/>
              </a:rPr>
              <a:t>typically</a:t>
            </a:r>
            <a:r>
              <a:rPr sz="2200" spc="-55" dirty="0">
                <a:latin typeface="Constantia"/>
                <a:cs typeface="Constantia"/>
              </a:rPr>
              <a:t> </a:t>
            </a:r>
            <a:r>
              <a:rPr sz="2200" dirty="0">
                <a:latin typeface="Constantia"/>
                <a:cs typeface="Constantia"/>
              </a:rPr>
              <a:t>occur</a:t>
            </a:r>
            <a:r>
              <a:rPr sz="2200" spc="-70" dirty="0">
                <a:latin typeface="Constantia"/>
                <a:cs typeface="Constantia"/>
              </a:rPr>
              <a:t> </a:t>
            </a:r>
            <a:r>
              <a:rPr sz="2200" dirty="0">
                <a:latin typeface="Constantia"/>
                <a:cs typeface="Constantia"/>
              </a:rPr>
              <a:t>every</a:t>
            </a:r>
            <a:r>
              <a:rPr sz="2200" spc="-45" dirty="0">
                <a:latin typeface="Constantia"/>
                <a:cs typeface="Constantia"/>
              </a:rPr>
              <a:t> </a:t>
            </a:r>
            <a:r>
              <a:rPr sz="2200" dirty="0">
                <a:latin typeface="Constantia"/>
                <a:cs typeface="Constantia"/>
              </a:rPr>
              <a:t>48</a:t>
            </a:r>
            <a:r>
              <a:rPr sz="2200" spc="-5" dirty="0">
                <a:latin typeface="Constantia"/>
                <a:cs typeface="Constantia"/>
              </a:rPr>
              <a:t> </a:t>
            </a:r>
            <a:r>
              <a:rPr sz="2200" dirty="0">
                <a:latin typeface="Constantia"/>
                <a:cs typeface="Constantia"/>
              </a:rPr>
              <a:t>hours.</a:t>
            </a:r>
            <a:r>
              <a:rPr sz="2200" spc="5" dirty="0">
                <a:latin typeface="Constantia"/>
                <a:cs typeface="Constantia"/>
              </a:rPr>
              <a:t> </a:t>
            </a:r>
            <a:r>
              <a:rPr sz="2200" b="1" dirty="0">
                <a:solidFill>
                  <a:srgbClr val="FF0000"/>
                </a:solidFill>
                <a:latin typeface="Constantia"/>
                <a:cs typeface="Constantia"/>
              </a:rPr>
              <a:t>The</a:t>
            </a:r>
            <a:r>
              <a:rPr sz="2200" b="1" spc="-10" dirty="0">
                <a:solidFill>
                  <a:srgbClr val="FF0000"/>
                </a:solidFill>
                <a:latin typeface="Constantia"/>
                <a:cs typeface="Constantia"/>
              </a:rPr>
              <a:t> </a:t>
            </a:r>
            <a:r>
              <a:rPr sz="2200" b="1" dirty="0">
                <a:solidFill>
                  <a:srgbClr val="FF0000"/>
                </a:solidFill>
                <a:latin typeface="Constantia"/>
                <a:cs typeface="Constantia"/>
              </a:rPr>
              <a:t>main</a:t>
            </a:r>
            <a:r>
              <a:rPr sz="2200" b="1" spc="-5" dirty="0">
                <a:solidFill>
                  <a:srgbClr val="FF0000"/>
                </a:solidFill>
                <a:latin typeface="Constantia"/>
                <a:cs typeface="Constantia"/>
              </a:rPr>
              <a:t> </a:t>
            </a:r>
            <a:r>
              <a:rPr sz="2200" b="1" dirty="0">
                <a:solidFill>
                  <a:srgbClr val="FF0000"/>
                </a:solidFill>
                <a:latin typeface="Constantia"/>
                <a:cs typeface="Constantia"/>
              </a:rPr>
              <a:t>symptoms</a:t>
            </a:r>
            <a:r>
              <a:rPr sz="2200" b="1" spc="-5" dirty="0">
                <a:solidFill>
                  <a:srgbClr val="FF0000"/>
                </a:solidFill>
                <a:latin typeface="Constantia"/>
                <a:cs typeface="Constantia"/>
              </a:rPr>
              <a:t> </a:t>
            </a:r>
            <a:r>
              <a:rPr sz="2200" b="1" spc="-25" dirty="0">
                <a:solidFill>
                  <a:srgbClr val="FF0000"/>
                </a:solidFill>
                <a:latin typeface="Constantia"/>
                <a:cs typeface="Constantia"/>
              </a:rPr>
              <a:t>is </a:t>
            </a:r>
            <a:r>
              <a:rPr sz="2200" b="1" dirty="0">
                <a:solidFill>
                  <a:srgbClr val="FF0000"/>
                </a:solidFill>
                <a:latin typeface="Constantia"/>
                <a:cs typeface="Constantia"/>
              </a:rPr>
              <a:t>Anemia</a:t>
            </a:r>
            <a:r>
              <a:rPr sz="2200" b="1" spc="220" dirty="0">
                <a:solidFill>
                  <a:srgbClr val="FF0000"/>
                </a:solidFill>
                <a:latin typeface="Constantia"/>
                <a:cs typeface="Constantia"/>
              </a:rPr>
              <a:t>   </a:t>
            </a:r>
            <a:r>
              <a:rPr sz="2200" b="1" dirty="0">
                <a:solidFill>
                  <a:srgbClr val="FF0000"/>
                </a:solidFill>
                <a:latin typeface="Constantia"/>
                <a:cs typeface="Constantia"/>
              </a:rPr>
              <a:t>and</a:t>
            </a:r>
            <a:r>
              <a:rPr sz="2200" b="1" spc="250" dirty="0">
                <a:solidFill>
                  <a:srgbClr val="FF0000"/>
                </a:solidFill>
                <a:latin typeface="Constantia"/>
                <a:cs typeface="Constantia"/>
              </a:rPr>
              <a:t> </a:t>
            </a:r>
            <a:r>
              <a:rPr sz="2200" b="1" spc="-25" dirty="0">
                <a:solidFill>
                  <a:srgbClr val="FF0000"/>
                </a:solidFill>
                <a:latin typeface="Constantia"/>
                <a:cs typeface="Constantia"/>
              </a:rPr>
              <a:t>High-</a:t>
            </a:r>
            <a:r>
              <a:rPr sz="2200" b="1" dirty="0">
                <a:solidFill>
                  <a:srgbClr val="FF0000"/>
                </a:solidFill>
                <a:latin typeface="Constantia"/>
                <a:cs typeface="Constantia"/>
              </a:rPr>
              <a:t>grade</a:t>
            </a:r>
            <a:r>
              <a:rPr sz="2200" b="1" spc="180" dirty="0">
                <a:solidFill>
                  <a:srgbClr val="FF0000"/>
                </a:solidFill>
                <a:latin typeface="Constantia"/>
                <a:cs typeface="Constantia"/>
              </a:rPr>
              <a:t> </a:t>
            </a:r>
            <a:r>
              <a:rPr sz="2200" b="1" dirty="0">
                <a:solidFill>
                  <a:srgbClr val="FF0000"/>
                </a:solidFill>
                <a:latin typeface="Constantia"/>
                <a:cs typeface="Constantia"/>
              </a:rPr>
              <a:t>fever</a:t>
            </a:r>
            <a:r>
              <a:rPr sz="2200" b="1" spc="155" dirty="0">
                <a:solidFill>
                  <a:srgbClr val="FF0000"/>
                </a:solidFill>
                <a:latin typeface="Constantia"/>
                <a:cs typeface="Constantia"/>
              </a:rPr>
              <a:t> </a:t>
            </a:r>
            <a:r>
              <a:rPr sz="2200" b="1" dirty="0">
                <a:solidFill>
                  <a:srgbClr val="FF0000"/>
                </a:solidFill>
                <a:latin typeface="Constantia"/>
                <a:cs typeface="Constantia"/>
              </a:rPr>
              <a:t>(reach</a:t>
            </a:r>
            <a:r>
              <a:rPr sz="2200" b="1" spc="215" dirty="0">
                <a:solidFill>
                  <a:srgbClr val="FF0000"/>
                </a:solidFill>
                <a:latin typeface="Constantia"/>
                <a:cs typeface="Constantia"/>
              </a:rPr>
              <a:t> </a:t>
            </a:r>
            <a:r>
              <a:rPr sz="2200" b="1" dirty="0">
                <a:solidFill>
                  <a:srgbClr val="FF0000"/>
                </a:solidFill>
                <a:latin typeface="Constantia"/>
                <a:cs typeface="Constantia"/>
              </a:rPr>
              <a:t>41</a:t>
            </a:r>
            <a:r>
              <a:rPr sz="2200" b="1" spc="235" dirty="0">
                <a:solidFill>
                  <a:srgbClr val="FF0000"/>
                </a:solidFill>
                <a:latin typeface="Constantia"/>
                <a:cs typeface="Constantia"/>
              </a:rPr>
              <a:t> </a:t>
            </a:r>
            <a:r>
              <a:rPr sz="2200" b="1" dirty="0">
                <a:solidFill>
                  <a:srgbClr val="FF0000"/>
                </a:solidFill>
                <a:latin typeface="Constantia"/>
                <a:cs typeface="Constantia"/>
              </a:rPr>
              <a:t>C),</a:t>
            </a:r>
            <a:r>
              <a:rPr sz="2200" b="1" spc="220" dirty="0">
                <a:solidFill>
                  <a:srgbClr val="FF0000"/>
                </a:solidFill>
                <a:latin typeface="Constantia"/>
                <a:cs typeface="Constantia"/>
              </a:rPr>
              <a:t> </a:t>
            </a:r>
            <a:r>
              <a:rPr sz="2200" dirty="0">
                <a:latin typeface="Constantia"/>
                <a:cs typeface="Constantia"/>
              </a:rPr>
              <a:t>and</a:t>
            </a:r>
            <a:r>
              <a:rPr sz="2200" spc="215" dirty="0">
                <a:latin typeface="Constantia"/>
                <a:cs typeface="Constantia"/>
              </a:rPr>
              <a:t> </a:t>
            </a:r>
            <a:r>
              <a:rPr sz="2200" dirty="0">
                <a:latin typeface="Constantia"/>
                <a:cs typeface="Constantia"/>
              </a:rPr>
              <a:t>chills</a:t>
            </a:r>
            <a:r>
              <a:rPr sz="2200" spc="160" dirty="0">
                <a:latin typeface="Constantia"/>
                <a:cs typeface="Constantia"/>
              </a:rPr>
              <a:t> </a:t>
            </a:r>
            <a:r>
              <a:rPr sz="2200" dirty="0">
                <a:latin typeface="Constantia"/>
                <a:cs typeface="Constantia"/>
              </a:rPr>
              <a:t>are</a:t>
            </a:r>
            <a:r>
              <a:rPr sz="2200" spc="155" dirty="0">
                <a:latin typeface="Constantia"/>
                <a:cs typeface="Constantia"/>
              </a:rPr>
              <a:t> </a:t>
            </a:r>
            <a:r>
              <a:rPr sz="2200" dirty="0">
                <a:latin typeface="Constantia"/>
                <a:cs typeface="Constantia"/>
              </a:rPr>
              <a:t>the</a:t>
            </a:r>
            <a:r>
              <a:rPr sz="2200" spc="165" dirty="0">
                <a:latin typeface="Constantia"/>
                <a:cs typeface="Constantia"/>
              </a:rPr>
              <a:t> </a:t>
            </a:r>
            <a:r>
              <a:rPr sz="2200" spc="-20" dirty="0">
                <a:latin typeface="Constantia"/>
                <a:cs typeface="Constantia"/>
              </a:rPr>
              <a:t>most </a:t>
            </a:r>
            <a:r>
              <a:rPr sz="2200" dirty="0">
                <a:latin typeface="Constantia"/>
                <a:cs typeface="Constantia"/>
              </a:rPr>
              <a:t>common</a:t>
            </a:r>
            <a:r>
              <a:rPr sz="2200" spc="-20" dirty="0">
                <a:latin typeface="Constantia"/>
                <a:cs typeface="Constantia"/>
              </a:rPr>
              <a:t> </a:t>
            </a:r>
            <a:r>
              <a:rPr sz="2200" dirty="0">
                <a:latin typeface="Constantia"/>
                <a:cs typeface="Constantia"/>
              </a:rPr>
              <a:t>in</a:t>
            </a:r>
            <a:r>
              <a:rPr sz="2200" spc="-20" dirty="0">
                <a:latin typeface="Constantia"/>
                <a:cs typeface="Constantia"/>
              </a:rPr>
              <a:t> </a:t>
            </a:r>
            <a:r>
              <a:rPr sz="2200" dirty="0">
                <a:latin typeface="Constantia"/>
                <a:cs typeface="Constantia"/>
              </a:rPr>
              <a:t>people</a:t>
            </a:r>
            <a:r>
              <a:rPr sz="2200" spc="-35" dirty="0">
                <a:latin typeface="Constantia"/>
                <a:cs typeface="Constantia"/>
              </a:rPr>
              <a:t> </a:t>
            </a:r>
            <a:r>
              <a:rPr sz="2200" dirty="0">
                <a:latin typeface="Constantia"/>
                <a:cs typeface="Constantia"/>
              </a:rPr>
              <a:t>who</a:t>
            </a:r>
            <a:r>
              <a:rPr sz="2200" spc="-35" dirty="0">
                <a:latin typeface="Constantia"/>
                <a:cs typeface="Constantia"/>
              </a:rPr>
              <a:t> </a:t>
            </a:r>
            <a:r>
              <a:rPr sz="2200" dirty="0">
                <a:latin typeface="Constantia"/>
                <a:cs typeface="Constantia"/>
              </a:rPr>
              <a:t>are</a:t>
            </a:r>
            <a:r>
              <a:rPr sz="2200" spc="-35" dirty="0">
                <a:latin typeface="Constantia"/>
                <a:cs typeface="Constantia"/>
              </a:rPr>
              <a:t> </a:t>
            </a:r>
            <a:r>
              <a:rPr sz="2200" dirty="0">
                <a:latin typeface="Constantia"/>
                <a:cs typeface="Constantia"/>
              </a:rPr>
              <a:t>infected</a:t>
            </a:r>
            <a:r>
              <a:rPr sz="2200" spc="5" dirty="0">
                <a:latin typeface="Constantia"/>
                <a:cs typeface="Constantia"/>
              </a:rPr>
              <a:t> </a:t>
            </a:r>
            <a:r>
              <a:rPr sz="2200" dirty="0">
                <a:latin typeface="Constantia"/>
                <a:cs typeface="Constantia"/>
              </a:rPr>
              <a:t>with</a:t>
            </a:r>
            <a:r>
              <a:rPr sz="2200" spc="-20" dirty="0">
                <a:latin typeface="Constantia"/>
                <a:cs typeface="Constantia"/>
              </a:rPr>
              <a:t> </a:t>
            </a:r>
            <a:r>
              <a:rPr sz="2200" dirty="0">
                <a:latin typeface="Constantia"/>
                <a:cs typeface="Constantia"/>
              </a:rPr>
              <a:t>malaria.</a:t>
            </a:r>
            <a:r>
              <a:rPr sz="2200" spc="25" dirty="0">
                <a:latin typeface="Constantia"/>
                <a:cs typeface="Constantia"/>
              </a:rPr>
              <a:t> </a:t>
            </a:r>
            <a:r>
              <a:rPr sz="2200" dirty="0">
                <a:solidFill>
                  <a:srgbClr val="FF0000"/>
                </a:solidFill>
                <a:latin typeface="Constantia"/>
                <a:cs typeface="Constantia"/>
              </a:rPr>
              <a:t>The</a:t>
            </a:r>
            <a:r>
              <a:rPr sz="2200" spc="-30" dirty="0">
                <a:solidFill>
                  <a:srgbClr val="FF0000"/>
                </a:solidFill>
                <a:latin typeface="Constantia"/>
                <a:cs typeface="Constantia"/>
              </a:rPr>
              <a:t> </a:t>
            </a:r>
            <a:r>
              <a:rPr sz="2200" dirty="0">
                <a:solidFill>
                  <a:srgbClr val="FF0000"/>
                </a:solidFill>
                <a:latin typeface="Constantia"/>
                <a:cs typeface="Constantia"/>
              </a:rPr>
              <a:t>timing</a:t>
            </a:r>
            <a:r>
              <a:rPr sz="2200" spc="15" dirty="0">
                <a:solidFill>
                  <a:srgbClr val="FF0000"/>
                </a:solidFill>
                <a:latin typeface="Constantia"/>
                <a:cs typeface="Constantia"/>
              </a:rPr>
              <a:t> </a:t>
            </a:r>
            <a:r>
              <a:rPr sz="2200" dirty="0">
                <a:solidFill>
                  <a:srgbClr val="FF0000"/>
                </a:solidFill>
                <a:latin typeface="Constantia"/>
                <a:cs typeface="Constantia"/>
              </a:rPr>
              <a:t>of</a:t>
            </a:r>
            <a:r>
              <a:rPr sz="2200" spc="55" dirty="0">
                <a:solidFill>
                  <a:srgbClr val="FF0000"/>
                </a:solidFill>
                <a:latin typeface="Constantia"/>
                <a:cs typeface="Constantia"/>
              </a:rPr>
              <a:t> </a:t>
            </a:r>
            <a:r>
              <a:rPr sz="2200" dirty="0">
                <a:solidFill>
                  <a:srgbClr val="FF0000"/>
                </a:solidFill>
                <a:latin typeface="Constantia"/>
                <a:cs typeface="Constantia"/>
              </a:rPr>
              <a:t>the</a:t>
            </a:r>
            <a:r>
              <a:rPr sz="2200" spc="-35" dirty="0">
                <a:solidFill>
                  <a:srgbClr val="FF0000"/>
                </a:solidFill>
                <a:latin typeface="Constantia"/>
                <a:cs typeface="Constantia"/>
              </a:rPr>
              <a:t> </a:t>
            </a:r>
            <a:r>
              <a:rPr sz="2200" spc="-10" dirty="0">
                <a:solidFill>
                  <a:srgbClr val="FF0000"/>
                </a:solidFill>
                <a:latin typeface="Constantia"/>
                <a:cs typeface="Constantia"/>
              </a:rPr>
              <a:t>fever </a:t>
            </a:r>
            <a:r>
              <a:rPr sz="2200" dirty="0">
                <a:solidFill>
                  <a:srgbClr val="FF0000"/>
                </a:solidFill>
                <a:latin typeface="Constantia"/>
                <a:cs typeface="Constantia"/>
              </a:rPr>
              <a:t>cycle</a:t>
            </a:r>
            <a:r>
              <a:rPr sz="2200" spc="-65" dirty="0">
                <a:solidFill>
                  <a:srgbClr val="FF0000"/>
                </a:solidFill>
                <a:latin typeface="Constantia"/>
                <a:cs typeface="Constantia"/>
              </a:rPr>
              <a:t> </a:t>
            </a:r>
            <a:r>
              <a:rPr sz="2200" dirty="0">
                <a:solidFill>
                  <a:srgbClr val="FF0000"/>
                </a:solidFill>
                <a:latin typeface="Constantia"/>
                <a:cs typeface="Constantia"/>
              </a:rPr>
              <a:t>is</a:t>
            </a:r>
            <a:r>
              <a:rPr sz="2200" spc="-60" dirty="0">
                <a:solidFill>
                  <a:srgbClr val="FF0000"/>
                </a:solidFill>
                <a:latin typeface="Constantia"/>
                <a:cs typeface="Constantia"/>
              </a:rPr>
              <a:t> </a:t>
            </a:r>
            <a:r>
              <a:rPr sz="2200" dirty="0">
                <a:solidFill>
                  <a:srgbClr val="FF0000"/>
                </a:solidFill>
                <a:latin typeface="Constantia"/>
                <a:cs typeface="Constantia"/>
              </a:rPr>
              <a:t>72</a:t>
            </a:r>
            <a:r>
              <a:rPr sz="2200" spc="-10" dirty="0">
                <a:solidFill>
                  <a:srgbClr val="FF0000"/>
                </a:solidFill>
                <a:latin typeface="Constantia"/>
                <a:cs typeface="Constantia"/>
              </a:rPr>
              <a:t> </a:t>
            </a:r>
            <a:r>
              <a:rPr sz="2200" dirty="0">
                <a:solidFill>
                  <a:srgbClr val="FF0000"/>
                </a:solidFill>
                <a:latin typeface="Constantia"/>
                <a:cs typeface="Constantia"/>
              </a:rPr>
              <a:t>h.</a:t>
            </a:r>
            <a:r>
              <a:rPr sz="2200" spc="-20" dirty="0">
                <a:solidFill>
                  <a:srgbClr val="FF0000"/>
                </a:solidFill>
                <a:latin typeface="Constantia"/>
                <a:cs typeface="Constantia"/>
              </a:rPr>
              <a:t> </a:t>
            </a:r>
            <a:r>
              <a:rPr sz="2200" dirty="0">
                <a:solidFill>
                  <a:srgbClr val="FF0000"/>
                </a:solidFill>
                <a:latin typeface="Constantia"/>
                <a:cs typeface="Constantia"/>
              </a:rPr>
              <a:t>for</a:t>
            </a:r>
            <a:r>
              <a:rPr sz="2200" spc="-110" dirty="0">
                <a:solidFill>
                  <a:srgbClr val="FF0000"/>
                </a:solidFill>
                <a:latin typeface="Constantia"/>
                <a:cs typeface="Constantia"/>
              </a:rPr>
              <a:t> </a:t>
            </a:r>
            <a:r>
              <a:rPr sz="2200" spc="-145" dirty="0">
                <a:solidFill>
                  <a:srgbClr val="FF0000"/>
                </a:solidFill>
                <a:latin typeface="Constantia"/>
                <a:cs typeface="Constantia"/>
              </a:rPr>
              <a:t>P.</a:t>
            </a:r>
            <a:r>
              <a:rPr sz="2200" dirty="0">
                <a:solidFill>
                  <a:srgbClr val="FF0000"/>
                </a:solidFill>
                <a:latin typeface="Constantia"/>
                <a:cs typeface="Constantia"/>
              </a:rPr>
              <a:t> malariae</a:t>
            </a:r>
            <a:r>
              <a:rPr sz="2200" spc="-100" dirty="0">
                <a:solidFill>
                  <a:srgbClr val="FF0000"/>
                </a:solidFill>
                <a:latin typeface="Constantia"/>
                <a:cs typeface="Constantia"/>
              </a:rPr>
              <a:t> </a:t>
            </a:r>
            <a:r>
              <a:rPr sz="2200" dirty="0">
                <a:solidFill>
                  <a:srgbClr val="FF0000"/>
                </a:solidFill>
                <a:latin typeface="Constantia"/>
                <a:cs typeface="Constantia"/>
              </a:rPr>
              <a:t>&amp;</a:t>
            </a:r>
            <a:r>
              <a:rPr sz="2200" spc="-10" dirty="0">
                <a:solidFill>
                  <a:srgbClr val="FF0000"/>
                </a:solidFill>
                <a:latin typeface="Constantia"/>
                <a:cs typeface="Constantia"/>
              </a:rPr>
              <a:t> </a:t>
            </a:r>
            <a:r>
              <a:rPr sz="2200" dirty="0">
                <a:solidFill>
                  <a:srgbClr val="FF0000"/>
                </a:solidFill>
                <a:latin typeface="Constantia"/>
                <a:cs typeface="Constantia"/>
              </a:rPr>
              <a:t>48</a:t>
            </a:r>
            <a:r>
              <a:rPr sz="2200" spc="-15" dirty="0">
                <a:solidFill>
                  <a:srgbClr val="FF0000"/>
                </a:solidFill>
                <a:latin typeface="Constantia"/>
                <a:cs typeface="Constantia"/>
              </a:rPr>
              <a:t> </a:t>
            </a:r>
            <a:r>
              <a:rPr sz="2200" dirty="0">
                <a:solidFill>
                  <a:srgbClr val="FF0000"/>
                </a:solidFill>
                <a:latin typeface="Constantia"/>
                <a:cs typeface="Constantia"/>
              </a:rPr>
              <a:t>h.</a:t>
            </a:r>
            <a:r>
              <a:rPr sz="2200" spc="-20" dirty="0">
                <a:solidFill>
                  <a:srgbClr val="FF0000"/>
                </a:solidFill>
                <a:latin typeface="Constantia"/>
                <a:cs typeface="Constantia"/>
              </a:rPr>
              <a:t> </a:t>
            </a:r>
            <a:r>
              <a:rPr sz="2200" dirty="0">
                <a:solidFill>
                  <a:srgbClr val="FF0000"/>
                </a:solidFill>
                <a:latin typeface="Constantia"/>
                <a:cs typeface="Constantia"/>
              </a:rPr>
              <a:t>for</a:t>
            </a:r>
            <a:r>
              <a:rPr sz="2200" spc="-125" dirty="0">
                <a:solidFill>
                  <a:srgbClr val="FF0000"/>
                </a:solidFill>
                <a:latin typeface="Constantia"/>
                <a:cs typeface="Constantia"/>
              </a:rPr>
              <a:t> </a:t>
            </a:r>
            <a:r>
              <a:rPr sz="2200" dirty="0">
                <a:solidFill>
                  <a:srgbClr val="FF0000"/>
                </a:solidFill>
                <a:latin typeface="Constantia"/>
                <a:cs typeface="Constantia"/>
              </a:rPr>
              <a:t>the</a:t>
            </a:r>
            <a:r>
              <a:rPr sz="2200" spc="-114" dirty="0">
                <a:solidFill>
                  <a:srgbClr val="FF0000"/>
                </a:solidFill>
                <a:latin typeface="Constantia"/>
                <a:cs typeface="Constantia"/>
              </a:rPr>
              <a:t> </a:t>
            </a:r>
            <a:r>
              <a:rPr sz="2200" spc="-10" dirty="0">
                <a:solidFill>
                  <a:srgbClr val="FF0000"/>
                </a:solidFill>
                <a:latin typeface="Constantia"/>
                <a:cs typeface="Constantia"/>
              </a:rPr>
              <a:t>other</a:t>
            </a:r>
            <a:r>
              <a:rPr sz="2200" spc="-125" dirty="0">
                <a:solidFill>
                  <a:srgbClr val="FF0000"/>
                </a:solidFill>
                <a:latin typeface="Constantia"/>
                <a:cs typeface="Constantia"/>
              </a:rPr>
              <a:t> </a:t>
            </a:r>
            <a:r>
              <a:rPr sz="2200" spc="-10" dirty="0">
                <a:solidFill>
                  <a:srgbClr val="FF0000"/>
                </a:solidFill>
                <a:latin typeface="Constantia"/>
                <a:cs typeface="Constantia"/>
              </a:rPr>
              <a:t>plasmodia</a:t>
            </a:r>
            <a:r>
              <a:rPr sz="2200" spc="-120" dirty="0">
                <a:solidFill>
                  <a:srgbClr val="FF0000"/>
                </a:solidFill>
                <a:latin typeface="Constantia"/>
                <a:cs typeface="Constantia"/>
              </a:rPr>
              <a:t> </a:t>
            </a:r>
            <a:r>
              <a:rPr sz="2200" spc="-10" dirty="0">
                <a:solidFill>
                  <a:srgbClr val="FF0000"/>
                </a:solidFill>
                <a:latin typeface="Constantia"/>
                <a:cs typeface="Constantia"/>
              </a:rPr>
              <a:t>Types</a:t>
            </a:r>
            <a:endParaRPr sz="2200">
              <a:latin typeface="Constantia"/>
              <a:cs typeface="Constantia"/>
            </a:endParaRPr>
          </a:p>
          <a:p>
            <a:pPr marL="12700" marR="2033270">
              <a:lnSpc>
                <a:spcPct val="120000"/>
              </a:lnSpc>
              <a:spcBef>
                <a:spcPts val="5"/>
              </a:spcBef>
            </a:pPr>
            <a:r>
              <a:rPr sz="2200" spc="-10" dirty="0">
                <a:latin typeface="Constantia"/>
                <a:cs typeface="Constantia"/>
              </a:rPr>
              <a:t>After</a:t>
            </a:r>
            <a:r>
              <a:rPr sz="2200" spc="-105" dirty="0">
                <a:latin typeface="Constantia"/>
                <a:cs typeface="Constantia"/>
              </a:rPr>
              <a:t> </a:t>
            </a:r>
            <a:r>
              <a:rPr sz="2200" dirty="0">
                <a:latin typeface="Constantia"/>
                <a:cs typeface="Constantia"/>
              </a:rPr>
              <a:t>infection</a:t>
            </a:r>
            <a:r>
              <a:rPr sz="2200" spc="-80" dirty="0">
                <a:latin typeface="Constantia"/>
                <a:cs typeface="Constantia"/>
              </a:rPr>
              <a:t> </a:t>
            </a:r>
            <a:r>
              <a:rPr sz="2200" spc="-25" dirty="0">
                <a:latin typeface="Constantia"/>
                <a:cs typeface="Constantia"/>
              </a:rPr>
              <a:t>liver</a:t>
            </a:r>
            <a:r>
              <a:rPr sz="2200" spc="-130" dirty="0">
                <a:latin typeface="Constantia"/>
                <a:cs typeface="Constantia"/>
              </a:rPr>
              <a:t> </a:t>
            </a:r>
            <a:r>
              <a:rPr sz="2200" dirty="0">
                <a:latin typeface="Constantia"/>
                <a:cs typeface="Constantia"/>
              </a:rPr>
              <a:t>and</a:t>
            </a:r>
            <a:r>
              <a:rPr sz="2200" spc="-25" dirty="0">
                <a:latin typeface="Constantia"/>
                <a:cs typeface="Constantia"/>
              </a:rPr>
              <a:t> </a:t>
            </a:r>
            <a:r>
              <a:rPr sz="2200" dirty="0">
                <a:latin typeface="Constantia"/>
                <a:cs typeface="Constantia"/>
              </a:rPr>
              <a:t>RBC,</a:t>
            </a:r>
            <a:r>
              <a:rPr sz="2200" spc="-40" dirty="0">
                <a:latin typeface="Constantia"/>
                <a:cs typeface="Constantia"/>
              </a:rPr>
              <a:t> </a:t>
            </a:r>
            <a:r>
              <a:rPr sz="2200" dirty="0">
                <a:latin typeface="Constantia"/>
                <a:cs typeface="Constantia"/>
              </a:rPr>
              <a:t>typical</a:t>
            </a:r>
            <a:r>
              <a:rPr sz="2200" spc="-50" dirty="0">
                <a:latin typeface="Constantia"/>
                <a:cs typeface="Constantia"/>
              </a:rPr>
              <a:t> </a:t>
            </a:r>
            <a:r>
              <a:rPr sz="2200" spc="-10" dirty="0">
                <a:latin typeface="Constantia"/>
                <a:cs typeface="Constantia"/>
              </a:rPr>
              <a:t>picture</a:t>
            </a:r>
            <a:r>
              <a:rPr sz="2200" spc="-114" dirty="0">
                <a:latin typeface="Constantia"/>
                <a:cs typeface="Constantia"/>
              </a:rPr>
              <a:t> </a:t>
            </a:r>
            <a:r>
              <a:rPr sz="2200" dirty="0">
                <a:latin typeface="Constantia"/>
                <a:cs typeface="Constantia"/>
              </a:rPr>
              <a:t>of</a:t>
            </a:r>
            <a:r>
              <a:rPr sz="2200" spc="20" dirty="0">
                <a:latin typeface="Constantia"/>
                <a:cs typeface="Constantia"/>
              </a:rPr>
              <a:t> </a:t>
            </a:r>
            <a:r>
              <a:rPr sz="2200" dirty="0">
                <a:latin typeface="Constantia"/>
                <a:cs typeface="Constantia"/>
              </a:rPr>
              <a:t>malaria</a:t>
            </a:r>
            <a:r>
              <a:rPr sz="2200" spc="-95" dirty="0">
                <a:latin typeface="Constantia"/>
                <a:cs typeface="Constantia"/>
              </a:rPr>
              <a:t> </a:t>
            </a:r>
            <a:r>
              <a:rPr sz="2200" spc="-25" dirty="0">
                <a:latin typeface="Constantia"/>
                <a:cs typeface="Constantia"/>
              </a:rPr>
              <a:t>is </a:t>
            </a:r>
            <a:r>
              <a:rPr sz="2200" dirty="0">
                <a:latin typeface="Constantia"/>
                <a:cs typeface="Constantia"/>
              </a:rPr>
              <a:t>1-</a:t>
            </a:r>
            <a:r>
              <a:rPr sz="2200" spc="-35" dirty="0">
                <a:latin typeface="Constantia"/>
                <a:cs typeface="Constantia"/>
              </a:rPr>
              <a:t> </a:t>
            </a:r>
            <a:r>
              <a:rPr sz="2200" spc="-10" dirty="0">
                <a:solidFill>
                  <a:srgbClr val="FF0000"/>
                </a:solidFill>
                <a:latin typeface="Constantia"/>
                <a:cs typeface="Constantia"/>
              </a:rPr>
              <a:t>Febrile</a:t>
            </a:r>
            <a:r>
              <a:rPr sz="2200" spc="-130" dirty="0">
                <a:solidFill>
                  <a:srgbClr val="FF0000"/>
                </a:solidFill>
                <a:latin typeface="Constantia"/>
                <a:cs typeface="Constantia"/>
              </a:rPr>
              <a:t> </a:t>
            </a:r>
            <a:r>
              <a:rPr sz="2200" spc="-10" dirty="0">
                <a:solidFill>
                  <a:srgbClr val="FF0000"/>
                </a:solidFill>
                <a:latin typeface="Constantia"/>
                <a:cs typeface="Constantia"/>
              </a:rPr>
              <a:t>paroxysm</a:t>
            </a:r>
            <a:r>
              <a:rPr sz="2200" spc="-10" dirty="0">
                <a:latin typeface="Constantia"/>
                <a:cs typeface="Constantia"/>
              </a:rPr>
              <a:t>.</a:t>
            </a:r>
            <a:r>
              <a:rPr sz="2200" spc="-30" dirty="0">
                <a:latin typeface="Constantia"/>
                <a:cs typeface="Constantia"/>
              </a:rPr>
              <a:t> </a:t>
            </a:r>
            <a:r>
              <a:rPr sz="2200" dirty="0">
                <a:latin typeface="Constantia"/>
                <a:cs typeface="Constantia"/>
              </a:rPr>
              <a:t>Has</a:t>
            </a:r>
            <a:r>
              <a:rPr sz="2200" spc="-110" dirty="0">
                <a:latin typeface="Constantia"/>
                <a:cs typeface="Constantia"/>
              </a:rPr>
              <a:t> </a:t>
            </a:r>
            <a:r>
              <a:rPr sz="2200" spc="-10" dirty="0">
                <a:latin typeface="Constantia"/>
                <a:cs typeface="Constantia"/>
              </a:rPr>
              <a:t>three</a:t>
            </a:r>
            <a:r>
              <a:rPr sz="2200" spc="-125" dirty="0">
                <a:latin typeface="Constantia"/>
                <a:cs typeface="Constantia"/>
              </a:rPr>
              <a:t> </a:t>
            </a:r>
            <a:r>
              <a:rPr sz="2200" spc="-10" dirty="0">
                <a:latin typeface="Constantia"/>
                <a:cs typeface="Constantia"/>
              </a:rPr>
              <a:t>stages</a:t>
            </a:r>
            <a:endParaRPr sz="2200">
              <a:latin typeface="Constantia"/>
              <a:cs typeface="Constantia"/>
            </a:endParaRPr>
          </a:p>
          <a:p>
            <a:pPr marL="335915" indent="-323215">
              <a:lnSpc>
                <a:spcPct val="100000"/>
              </a:lnSpc>
              <a:spcBef>
                <a:spcPts val="530"/>
              </a:spcBef>
              <a:buAutoNum type="alphaLcParenR"/>
              <a:tabLst>
                <a:tab pos="335915" algn="l"/>
              </a:tabLst>
            </a:pPr>
            <a:r>
              <a:rPr sz="2200" u="sng" dirty="0">
                <a:uFill>
                  <a:solidFill>
                    <a:srgbClr val="000000"/>
                  </a:solidFill>
                </a:uFill>
                <a:latin typeface="Constantia"/>
                <a:cs typeface="Constantia"/>
              </a:rPr>
              <a:t>Cold</a:t>
            </a:r>
            <a:r>
              <a:rPr sz="2200" u="sng" spc="90" dirty="0">
                <a:uFill>
                  <a:solidFill>
                    <a:srgbClr val="000000"/>
                  </a:solidFill>
                </a:uFill>
                <a:latin typeface="Constantia"/>
                <a:cs typeface="Constantia"/>
              </a:rPr>
              <a:t> </a:t>
            </a:r>
            <a:r>
              <a:rPr sz="2200" u="sng" dirty="0">
                <a:uFill>
                  <a:solidFill>
                    <a:srgbClr val="000000"/>
                  </a:solidFill>
                </a:uFill>
                <a:latin typeface="Constantia"/>
                <a:cs typeface="Constantia"/>
              </a:rPr>
              <a:t>stage</a:t>
            </a:r>
            <a:r>
              <a:rPr sz="2200" dirty="0">
                <a:latin typeface="Constantia"/>
                <a:cs typeface="Constantia"/>
              </a:rPr>
              <a:t>:</a:t>
            </a:r>
            <a:r>
              <a:rPr sz="2200" spc="90" dirty="0">
                <a:latin typeface="Constantia"/>
                <a:cs typeface="Constantia"/>
              </a:rPr>
              <a:t> </a:t>
            </a:r>
            <a:r>
              <a:rPr sz="2200" dirty="0">
                <a:latin typeface="Constantia"/>
                <a:cs typeface="Constantia"/>
              </a:rPr>
              <a:t>it</a:t>
            </a:r>
            <a:r>
              <a:rPr sz="2200" spc="35" dirty="0">
                <a:latin typeface="Constantia"/>
                <a:cs typeface="Constantia"/>
              </a:rPr>
              <a:t> </a:t>
            </a:r>
            <a:r>
              <a:rPr sz="2200" dirty="0">
                <a:latin typeface="Constantia"/>
                <a:cs typeface="Constantia"/>
              </a:rPr>
              <a:t>lasts</a:t>
            </a:r>
            <a:r>
              <a:rPr sz="2200" spc="30" dirty="0">
                <a:latin typeface="Constantia"/>
                <a:cs typeface="Constantia"/>
              </a:rPr>
              <a:t> </a:t>
            </a:r>
            <a:r>
              <a:rPr sz="2200" dirty="0">
                <a:latin typeface="Constantia"/>
                <a:cs typeface="Constantia"/>
              </a:rPr>
              <a:t>for</a:t>
            </a:r>
            <a:r>
              <a:rPr sz="2200" spc="10" dirty="0">
                <a:latin typeface="Constantia"/>
                <a:cs typeface="Constantia"/>
              </a:rPr>
              <a:t> </a:t>
            </a:r>
            <a:r>
              <a:rPr sz="2200" dirty="0">
                <a:latin typeface="Constantia"/>
                <a:cs typeface="Constantia"/>
              </a:rPr>
              <a:t>15–60</a:t>
            </a:r>
            <a:r>
              <a:rPr sz="2200" spc="90" dirty="0">
                <a:latin typeface="Constantia"/>
                <a:cs typeface="Constantia"/>
              </a:rPr>
              <a:t> </a:t>
            </a:r>
            <a:r>
              <a:rPr sz="2200" dirty="0">
                <a:latin typeface="Constantia"/>
                <a:cs typeface="Constantia"/>
              </a:rPr>
              <a:t>minutes,</a:t>
            </a:r>
            <a:r>
              <a:rPr sz="2200" spc="95" dirty="0">
                <a:latin typeface="Constantia"/>
                <a:cs typeface="Constantia"/>
              </a:rPr>
              <a:t> </a:t>
            </a:r>
            <a:r>
              <a:rPr sz="2200" dirty="0">
                <a:latin typeface="Constantia"/>
                <a:cs typeface="Constantia"/>
              </a:rPr>
              <a:t>the</a:t>
            </a:r>
            <a:r>
              <a:rPr sz="2200" spc="45" dirty="0">
                <a:latin typeface="Constantia"/>
                <a:cs typeface="Constantia"/>
              </a:rPr>
              <a:t> </a:t>
            </a:r>
            <a:r>
              <a:rPr sz="2200" dirty="0">
                <a:latin typeface="Constantia"/>
                <a:cs typeface="Constantia"/>
              </a:rPr>
              <a:t>patient</a:t>
            </a:r>
            <a:r>
              <a:rPr sz="2200" spc="50" dirty="0">
                <a:latin typeface="Constantia"/>
                <a:cs typeface="Constantia"/>
              </a:rPr>
              <a:t> </a:t>
            </a:r>
            <a:r>
              <a:rPr sz="2200" dirty="0">
                <a:latin typeface="Constantia"/>
                <a:cs typeface="Constantia"/>
              </a:rPr>
              <a:t>has</a:t>
            </a:r>
            <a:r>
              <a:rPr sz="2200" spc="45" dirty="0">
                <a:latin typeface="Constantia"/>
                <a:cs typeface="Constantia"/>
              </a:rPr>
              <a:t> </a:t>
            </a:r>
            <a:r>
              <a:rPr sz="2200" dirty="0">
                <a:latin typeface="Constantia"/>
                <a:cs typeface="Constantia"/>
              </a:rPr>
              <a:t>intense</a:t>
            </a:r>
            <a:r>
              <a:rPr sz="2200" spc="45" dirty="0">
                <a:latin typeface="Constantia"/>
                <a:cs typeface="Constantia"/>
              </a:rPr>
              <a:t> </a:t>
            </a:r>
            <a:r>
              <a:rPr sz="2200" dirty="0">
                <a:latin typeface="Constantia"/>
                <a:cs typeface="Constantia"/>
              </a:rPr>
              <a:t>cold</a:t>
            </a:r>
            <a:r>
              <a:rPr sz="2200" spc="90" dirty="0">
                <a:latin typeface="Constantia"/>
                <a:cs typeface="Constantia"/>
              </a:rPr>
              <a:t> </a:t>
            </a:r>
            <a:r>
              <a:rPr sz="2200" spc="-25" dirty="0">
                <a:latin typeface="Constantia"/>
                <a:cs typeface="Constantia"/>
              </a:rPr>
              <a:t>and</a:t>
            </a:r>
            <a:endParaRPr sz="2200">
              <a:latin typeface="Constantia"/>
              <a:cs typeface="Constantia"/>
            </a:endParaRPr>
          </a:p>
          <a:p>
            <a:pPr marL="12700">
              <a:lnSpc>
                <a:spcPct val="100000"/>
              </a:lnSpc>
            </a:pPr>
            <a:r>
              <a:rPr sz="2200" spc="-10" dirty="0">
                <a:latin typeface="Constantia"/>
                <a:cs typeface="Constantia"/>
              </a:rPr>
              <a:t>uncontrolled</a:t>
            </a:r>
            <a:r>
              <a:rPr sz="2200" spc="-70" dirty="0">
                <a:latin typeface="Constantia"/>
                <a:cs typeface="Constantia"/>
              </a:rPr>
              <a:t> </a:t>
            </a:r>
            <a:r>
              <a:rPr sz="2200" spc="-10" dirty="0">
                <a:latin typeface="Constantia"/>
                <a:cs typeface="Constantia"/>
              </a:rPr>
              <a:t>shivering</a:t>
            </a:r>
            <a:endParaRPr sz="2200">
              <a:latin typeface="Constantia"/>
              <a:cs typeface="Constantia"/>
            </a:endParaRPr>
          </a:p>
          <a:p>
            <a:pPr marL="340995" indent="-328295" algn="just">
              <a:lnSpc>
                <a:spcPct val="100000"/>
              </a:lnSpc>
              <a:spcBef>
                <a:spcPts val="530"/>
              </a:spcBef>
              <a:buAutoNum type="alphaLcParenR" startAt="2"/>
              <a:tabLst>
                <a:tab pos="340995" algn="l"/>
              </a:tabLst>
            </a:pPr>
            <a:r>
              <a:rPr sz="2200" u="sng" spc="-25" dirty="0">
                <a:uFill>
                  <a:solidFill>
                    <a:srgbClr val="000000"/>
                  </a:solidFill>
                </a:uFill>
                <a:latin typeface="Constantia"/>
                <a:cs typeface="Constantia"/>
              </a:rPr>
              <a:t>Hot</a:t>
            </a:r>
            <a:r>
              <a:rPr sz="2200" u="sng" spc="-114" dirty="0">
                <a:uFill>
                  <a:solidFill>
                    <a:srgbClr val="000000"/>
                  </a:solidFill>
                </a:uFill>
                <a:latin typeface="Constantia"/>
                <a:cs typeface="Constantia"/>
              </a:rPr>
              <a:t> </a:t>
            </a:r>
            <a:r>
              <a:rPr sz="2200" u="sng" dirty="0">
                <a:uFill>
                  <a:solidFill>
                    <a:srgbClr val="000000"/>
                  </a:solidFill>
                </a:uFill>
                <a:latin typeface="Constantia"/>
                <a:cs typeface="Constantia"/>
              </a:rPr>
              <a:t>stage</a:t>
            </a:r>
            <a:r>
              <a:rPr sz="2200" dirty="0">
                <a:latin typeface="Constantia"/>
                <a:cs typeface="Constantia"/>
              </a:rPr>
              <a:t>:</a:t>
            </a:r>
            <a:r>
              <a:rPr sz="2200" spc="-60" dirty="0">
                <a:latin typeface="Constantia"/>
                <a:cs typeface="Constantia"/>
              </a:rPr>
              <a:t> </a:t>
            </a:r>
            <a:r>
              <a:rPr sz="2200" dirty="0">
                <a:latin typeface="Constantia"/>
                <a:cs typeface="Constantia"/>
              </a:rPr>
              <a:t>it</a:t>
            </a:r>
            <a:r>
              <a:rPr sz="2200" spc="-75" dirty="0">
                <a:latin typeface="Constantia"/>
                <a:cs typeface="Constantia"/>
              </a:rPr>
              <a:t> </a:t>
            </a:r>
            <a:r>
              <a:rPr sz="2200" dirty="0">
                <a:latin typeface="Constantia"/>
                <a:cs typeface="Constantia"/>
              </a:rPr>
              <a:t>lasts</a:t>
            </a:r>
            <a:r>
              <a:rPr sz="2200" spc="-85" dirty="0">
                <a:latin typeface="Constantia"/>
                <a:cs typeface="Constantia"/>
              </a:rPr>
              <a:t> </a:t>
            </a:r>
            <a:r>
              <a:rPr sz="2200" dirty="0">
                <a:latin typeface="Constantia"/>
                <a:cs typeface="Constantia"/>
              </a:rPr>
              <a:t>for</a:t>
            </a:r>
            <a:r>
              <a:rPr sz="2200" spc="-110" dirty="0">
                <a:latin typeface="Constantia"/>
                <a:cs typeface="Constantia"/>
              </a:rPr>
              <a:t> </a:t>
            </a:r>
            <a:r>
              <a:rPr sz="2200" dirty="0">
                <a:latin typeface="Constantia"/>
                <a:cs typeface="Constantia"/>
              </a:rPr>
              <a:t>2-6</a:t>
            </a:r>
            <a:r>
              <a:rPr sz="2200" spc="-35" dirty="0">
                <a:latin typeface="Constantia"/>
                <a:cs typeface="Constantia"/>
              </a:rPr>
              <a:t> </a:t>
            </a:r>
            <a:r>
              <a:rPr sz="2200" dirty="0">
                <a:latin typeface="Constantia"/>
                <a:cs typeface="Constantia"/>
              </a:rPr>
              <a:t>hrs.</a:t>
            </a:r>
            <a:r>
              <a:rPr sz="2200" spc="-45" dirty="0">
                <a:latin typeface="Constantia"/>
                <a:cs typeface="Constantia"/>
              </a:rPr>
              <a:t> </a:t>
            </a:r>
            <a:r>
              <a:rPr sz="2200" dirty="0">
                <a:latin typeface="Constantia"/>
                <a:cs typeface="Constantia"/>
              </a:rPr>
              <a:t>the</a:t>
            </a:r>
            <a:r>
              <a:rPr sz="2200" spc="-100" dirty="0">
                <a:latin typeface="Constantia"/>
                <a:cs typeface="Constantia"/>
              </a:rPr>
              <a:t> </a:t>
            </a:r>
            <a:r>
              <a:rPr sz="2200" spc="-10" dirty="0">
                <a:latin typeface="Constantia"/>
                <a:cs typeface="Constantia"/>
              </a:rPr>
              <a:t>temperature</a:t>
            </a:r>
            <a:r>
              <a:rPr sz="2200" spc="-100" dirty="0">
                <a:latin typeface="Constantia"/>
                <a:cs typeface="Constantia"/>
              </a:rPr>
              <a:t> </a:t>
            </a:r>
            <a:r>
              <a:rPr sz="2200" dirty="0">
                <a:latin typeface="Constantia"/>
                <a:cs typeface="Constantia"/>
              </a:rPr>
              <a:t>is</a:t>
            </a:r>
            <a:r>
              <a:rPr sz="2200" spc="-60" dirty="0">
                <a:latin typeface="Constantia"/>
                <a:cs typeface="Constantia"/>
              </a:rPr>
              <a:t> </a:t>
            </a:r>
            <a:r>
              <a:rPr sz="2200" dirty="0">
                <a:latin typeface="Constantia"/>
                <a:cs typeface="Constantia"/>
              </a:rPr>
              <a:t>41°C</a:t>
            </a:r>
            <a:r>
              <a:rPr sz="2200" spc="-95" dirty="0">
                <a:latin typeface="Constantia"/>
                <a:cs typeface="Constantia"/>
              </a:rPr>
              <a:t> </a:t>
            </a:r>
            <a:r>
              <a:rPr sz="2200" dirty="0">
                <a:latin typeface="Constantia"/>
                <a:cs typeface="Constantia"/>
              </a:rPr>
              <a:t>or</a:t>
            </a:r>
            <a:r>
              <a:rPr sz="2200" spc="-100" dirty="0">
                <a:latin typeface="Constantia"/>
                <a:cs typeface="Constantia"/>
              </a:rPr>
              <a:t> </a:t>
            </a:r>
            <a:r>
              <a:rPr sz="2200" spc="-10" dirty="0">
                <a:latin typeface="Constantia"/>
                <a:cs typeface="Constantia"/>
              </a:rPr>
              <a:t>higher</a:t>
            </a:r>
            <a:endParaRPr sz="2200">
              <a:latin typeface="Constantia"/>
              <a:cs typeface="Constantia"/>
            </a:endParaRPr>
          </a:p>
          <a:p>
            <a:pPr marL="12700" marR="6985" indent="352425" algn="just">
              <a:lnSpc>
                <a:spcPct val="100000"/>
              </a:lnSpc>
              <a:spcBef>
                <a:spcPts val="525"/>
              </a:spcBef>
              <a:buAutoNum type="alphaLcParenR" startAt="2"/>
              <a:tabLst>
                <a:tab pos="365125" algn="l"/>
              </a:tabLst>
            </a:pPr>
            <a:r>
              <a:rPr sz="2200" u="sng" dirty="0">
                <a:uFill>
                  <a:solidFill>
                    <a:srgbClr val="000000"/>
                  </a:solidFill>
                </a:uFill>
                <a:latin typeface="Constantia"/>
                <a:cs typeface="Constantia"/>
              </a:rPr>
              <a:t>Sweating</a:t>
            </a:r>
            <a:r>
              <a:rPr sz="2200" dirty="0">
                <a:latin typeface="Constantia"/>
                <a:cs typeface="Constantia"/>
              </a:rPr>
              <a:t>:</a:t>
            </a:r>
            <a:r>
              <a:rPr sz="2200" spc="345" dirty="0">
                <a:latin typeface="Constantia"/>
                <a:cs typeface="Constantia"/>
              </a:rPr>
              <a:t> </a:t>
            </a:r>
            <a:r>
              <a:rPr sz="2200" dirty="0">
                <a:latin typeface="Constantia"/>
                <a:cs typeface="Constantia"/>
              </a:rPr>
              <a:t>when</a:t>
            </a:r>
            <a:r>
              <a:rPr sz="2200" spc="335" dirty="0">
                <a:latin typeface="Constantia"/>
                <a:cs typeface="Constantia"/>
              </a:rPr>
              <a:t> </a:t>
            </a:r>
            <a:r>
              <a:rPr sz="2200" dirty="0">
                <a:latin typeface="Constantia"/>
                <a:cs typeface="Constantia"/>
              </a:rPr>
              <a:t>the</a:t>
            </a:r>
            <a:r>
              <a:rPr sz="2200" spc="300" dirty="0">
                <a:latin typeface="Constantia"/>
                <a:cs typeface="Constantia"/>
              </a:rPr>
              <a:t> </a:t>
            </a:r>
            <a:r>
              <a:rPr sz="2200" dirty="0">
                <a:latin typeface="Constantia"/>
                <a:cs typeface="Constantia"/>
              </a:rPr>
              <a:t>patient</a:t>
            </a:r>
            <a:r>
              <a:rPr sz="2200" spc="305" dirty="0">
                <a:latin typeface="Constantia"/>
                <a:cs typeface="Constantia"/>
              </a:rPr>
              <a:t> </a:t>
            </a:r>
            <a:r>
              <a:rPr sz="2200" dirty="0">
                <a:latin typeface="Constantia"/>
                <a:cs typeface="Constantia"/>
              </a:rPr>
              <a:t>goes</a:t>
            </a:r>
            <a:r>
              <a:rPr sz="2200" spc="315" dirty="0">
                <a:latin typeface="Constantia"/>
                <a:cs typeface="Constantia"/>
              </a:rPr>
              <a:t> </a:t>
            </a:r>
            <a:r>
              <a:rPr sz="2200" dirty="0">
                <a:latin typeface="Constantia"/>
                <a:cs typeface="Constantia"/>
              </a:rPr>
              <a:t>in</a:t>
            </a:r>
            <a:r>
              <a:rPr sz="2200" spc="330" dirty="0">
                <a:latin typeface="Constantia"/>
                <a:cs typeface="Constantia"/>
              </a:rPr>
              <a:t> </a:t>
            </a:r>
            <a:r>
              <a:rPr sz="2200" dirty="0">
                <a:latin typeface="Constantia"/>
                <a:cs typeface="Constantia"/>
              </a:rPr>
              <a:t>profuse</a:t>
            </a:r>
            <a:r>
              <a:rPr sz="2200" spc="305" dirty="0">
                <a:latin typeface="Constantia"/>
                <a:cs typeface="Constantia"/>
              </a:rPr>
              <a:t> </a:t>
            </a:r>
            <a:r>
              <a:rPr sz="2200" dirty="0">
                <a:latin typeface="Constantia"/>
                <a:cs typeface="Constantia"/>
              </a:rPr>
              <a:t>sweat.</a:t>
            </a:r>
            <a:r>
              <a:rPr sz="2200" spc="355" dirty="0">
                <a:latin typeface="Constantia"/>
                <a:cs typeface="Constantia"/>
              </a:rPr>
              <a:t> </a:t>
            </a:r>
            <a:r>
              <a:rPr sz="2200" dirty="0">
                <a:latin typeface="Constantia"/>
                <a:cs typeface="Constantia"/>
              </a:rPr>
              <a:t>The</a:t>
            </a:r>
            <a:r>
              <a:rPr sz="2200" spc="305" dirty="0">
                <a:latin typeface="Constantia"/>
                <a:cs typeface="Constantia"/>
              </a:rPr>
              <a:t> </a:t>
            </a:r>
            <a:r>
              <a:rPr sz="2200" spc="-10" dirty="0">
                <a:latin typeface="Constantia"/>
                <a:cs typeface="Constantia"/>
              </a:rPr>
              <a:t>temperature </a:t>
            </a:r>
            <a:r>
              <a:rPr sz="2200" dirty="0">
                <a:latin typeface="Constantia"/>
                <a:cs typeface="Constantia"/>
              </a:rPr>
              <a:t>drops</a:t>
            </a:r>
            <a:r>
              <a:rPr sz="2200" spc="465" dirty="0">
                <a:latin typeface="Constantia"/>
                <a:cs typeface="Constantia"/>
              </a:rPr>
              <a:t> </a:t>
            </a:r>
            <a:r>
              <a:rPr sz="2200" dirty="0">
                <a:latin typeface="Constantia"/>
                <a:cs typeface="Constantia"/>
              </a:rPr>
              <a:t>rapidly</a:t>
            </a:r>
            <a:r>
              <a:rPr sz="2200" spc="470" dirty="0">
                <a:latin typeface="Constantia"/>
                <a:cs typeface="Constantia"/>
              </a:rPr>
              <a:t> </a:t>
            </a:r>
            <a:r>
              <a:rPr sz="2200" dirty="0">
                <a:latin typeface="Constantia"/>
                <a:cs typeface="Constantia"/>
              </a:rPr>
              <a:t>&amp;</a:t>
            </a:r>
            <a:r>
              <a:rPr sz="2200" spc="520" dirty="0">
                <a:latin typeface="Constantia"/>
                <a:cs typeface="Constantia"/>
              </a:rPr>
              <a:t> </a:t>
            </a:r>
            <a:r>
              <a:rPr sz="2200" dirty="0">
                <a:latin typeface="Constantia"/>
                <a:cs typeface="Constantia"/>
              </a:rPr>
              <a:t>the</a:t>
            </a:r>
            <a:r>
              <a:rPr sz="2200" spc="465" dirty="0">
                <a:latin typeface="Constantia"/>
                <a:cs typeface="Constantia"/>
              </a:rPr>
              <a:t> </a:t>
            </a:r>
            <a:r>
              <a:rPr sz="2200" dirty="0">
                <a:latin typeface="Constantia"/>
                <a:cs typeface="Constantia"/>
              </a:rPr>
              <a:t>patient</a:t>
            </a:r>
            <a:r>
              <a:rPr sz="2200" spc="459" dirty="0">
                <a:latin typeface="Constantia"/>
                <a:cs typeface="Constantia"/>
              </a:rPr>
              <a:t> </a:t>
            </a:r>
            <a:r>
              <a:rPr sz="2200" dirty="0">
                <a:latin typeface="Constantia"/>
                <a:cs typeface="Constantia"/>
              </a:rPr>
              <a:t>usually</a:t>
            </a:r>
            <a:r>
              <a:rPr sz="2200" spc="470" dirty="0">
                <a:latin typeface="Constantia"/>
                <a:cs typeface="Constantia"/>
              </a:rPr>
              <a:t> </a:t>
            </a:r>
            <a:r>
              <a:rPr sz="2200" dirty="0">
                <a:latin typeface="Constantia"/>
                <a:cs typeface="Constantia"/>
              </a:rPr>
              <a:t>falls</a:t>
            </a:r>
            <a:r>
              <a:rPr sz="2200" spc="470" dirty="0">
                <a:latin typeface="Constantia"/>
                <a:cs typeface="Constantia"/>
              </a:rPr>
              <a:t> </a:t>
            </a:r>
            <a:r>
              <a:rPr sz="2200" dirty="0">
                <a:latin typeface="Constantia"/>
                <a:cs typeface="Constantia"/>
              </a:rPr>
              <a:t>into</a:t>
            </a:r>
            <a:r>
              <a:rPr sz="2200" spc="465" dirty="0">
                <a:latin typeface="Constantia"/>
                <a:cs typeface="Constantia"/>
              </a:rPr>
              <a:t> </a:t>
            </a:r>
            <a:r>
              <a:rPr sz="2200" dirty="0">
                <a:latin typeface="Constantia"/>
                <a:cs typeface="Constantia"/>
              </a:rPr>
              <a:t>deep</a:t>
            </a:r>
            <a:r>
              <a:rPr sz="2200" spc="459" dirty="0">
                <a:latin typeface="Constantia"/>
                <a:cs typeface="Constantia"/>
              </a:rPr>
              <a:t> </a:t>
            </a:r>
            <a:r>
              <a:rPr sz="2200" dirty="0">
                <a:latin typeface="Constantia"/>
                <a:cs typeface="Constantia"/>
              </a:rPr>
              <a:t>sleep,</a:t>
            </a:r>
            <a:r>
              <a:rPr sz="2200" spc="509" dirty="0">
                <a:latin typeface="Constantia"/>
                <a:cs typeface="Constantia"/>
              </a:rPr>
              <a:t> </a:t>
            </a:r>
            <a:r>
              <a:rPr sz="2200" dirty="0">
                <a:latin typeface="Constantia"/>
                <a:cs typeface="Constantia"/>
              </a:rPr>
              <a:t>to</a:t>
            </a:r>
            <a:r>
              <a:rPr sz="2200" spc="475" dirty="0">
                <a:latin typeface="Constantia"/>
                <a:cs typeface="Constantia"/>
              </a:rPr>
              <a:t> </a:t>
            </a:r>
            <a:r>
              <a:rPr sz="2200" dirty="0">
                <a:latin typeface="Constantia"/>
                <a:cs typeface="Constantia"/>
              </a:rPr>
              <a:t>wake</a:t>
            </a:r>
            <a:r>
              <a:rPr sz="2200" spc="465" dirty="0">
                <a:latin typeface="Constantia"/>
                <a:cs typeface="Constantia"/>
              </a:rPr>
              <a:t> </a:t>
            </a:r>
            <a:r>
              <a:rPr sz="2200" spc="-25" dirty="0">
                <a:latin typeface="Constantia"/>
                <a:cs typeface="Constantia"/>
              </a:rPr>
              <a:t>up </a:t>
            </a:r>
            <a:r>
              <a:rPr sz="2200" spc="-10" dirty="0">
                <a:latin typeface="Constantia"/>
                <a:cs typeface="Constantia"/>
              </a:rPr>
              <a:t>refreshed</a:t>
            </a:r>
            <a:endParaRPr sz="2200">
              <a:latin typeface="Constantia"/>
              <a:cs typeface="Constant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1851"/>
            <a:ext cx="8888095" cy="6692900"/>
          </a:xfrm>
          <a:prstGeom prst="rect">
            <a:avLst/>
          </a:prstGeom>
        </p:spPr>
        <p:txBody>
          <a:bodyPr vert="horz" wrap="square" lIns="0" tIns="73660" rIns="0" bIns="0" rtlCol="0">
            <a:spAutoFit/>
          </a:bodyPr>
          <a:lstStyle/>
          <a:p>
            <a:pPr marL="12700">
              <a:lnSpc>
                <a:spcPct val="100000"/>
              </a:lnSpc>
              <a:spcBef>
                <a:spcPts val="580"/>
              </a:spcBef>
            </a:pPr>
            <a:r>
              <a:rPr sz="2000" b="1" dirty="0">
                <a:solidFill>
                  <a:srgbClr val="FF0000"/>
                </a:solidFill>
                <a:latin typeface="Constantia"/>
                <a:cs typeface="Constantia"/>
              </a:rPr>
              <a:t>Lab.</a:t>
            </a:r>
            <a:r>
              <a:rPr sz="2000" b="1" spc="-15" dirty="0">
                <a:solidFill>
                  <a:srgbClr val="FF0000"/>
                </a:solidFill>
                <a:latin typeface="Constantia"/>
                <a:cs typeface="Constantia"/>
              </a:rPr>
              <a:t> </a:t>
            </a:r>
            <a:r>
              <a:rPr sz="2000" b="1" spc="-10" dirty="0">
                <a:solidFill>
                  <a:srgbClr val="FF0000"/>
                </a:solidFill>
                <a:latin typeface="Constantia"/>
                <a:cs typeface="Constantia"/>
              </a:rPr>
              <a:t>Diagnosis</a:t>
            </a:r>
            <a:r>
              <a:rPr sz="2000" b="1" spc="-114" dirty="0">
                <a:solidFill>
                  <a:srgbClr val="FF0000"/>
                </a:solidFill>
                <a:latin typeface="Constantia"/>
                <a:cs typeface="Constantia"/>
              </a:rPr>
              <a:t> </a:t>
            </a:r>
            <a:r>
              <a:rPr sz="2000" b="1" dirty="0">
                <a:solidFill>
                  <a:srgbClr val="FF0000"/>
                </a:solidFill>
                <a:latin typeface="Constantia"/>
                <a:cs typeface="Constantia"/>
              </a:rPr>
              <a:t>of</a:t>
            </a:r>
            <a:r>
              <a:rPr sz="2000" b="1" spc="35" dirty="0">
                <a:solidFill>
                  <a:srgbClr val="FF0000"/>
                </a:solidFill>
                <a:latin typeface="Constantia"/>
                <a:cs typeface="Constantia"/>
              </a:rPr>
              <a:t> </a:t>
            </a:r>
            <a:r>
              <a:rPr sz="2000" b="1" spc="-10" dirty="0">
                <a:solidFill>
                  <a:srgbClr val="FF0000"/>
                </a:solidFill>
                <a:latin typeface="Constantia"/>
                <a:cs typeface="Constantia"/>
              </a:rPr>
              <a:t>Plasmodium</a:t>
            </a:r>
            <a:endParaRPr sz="2000">
              <a:latin typeface="Constantia"/>
              <a:cs typeface="Constantia"/>
            </a:endParaRPr>
          </a:p>
          <a:p>
            <a:pPr marL="12700">
              <a:lnSpc>
                <a:spcPct val="100000"/>
              </a:lnSpc>
              <a:spcBef>
                <a:spcPts val="480"/>
              </a:spcBef>
            </a:pPr>
            <a:r>
              <a:rPr sz="2000" spc="-10" dirty="0">
                <a:latin typeface="Constantia"/>
                <a:cs typeface="Constantia"/>
              </a:rPr>
              <a:t>Detection</a:t>
            </a:r>
            <a:r>
              <a:rPr sz="2000" spc="-100" dirty="0">
                <a:latin typeface="Constantia"/>
                <a:cs typeface="Constantia"/>
              </a:rPr>
              <a:t> </a:t>
            </a:r>
            <a:r>
              <a:rPr sz="2000" dirty="0">
                <a:latin typeface="Constantia"/>
                <a:cs typeface="Constantia"/>
              </a:rPr>
              <a:t>of</a:t>
            </a:r>
            <a:r>
              <a:rPr sz="2000" spc="35" dirty="0">
                <a:latin typeface="Constantia"/>
                <a:cs typeface="Constantia"/>
              </a:rPr>
              <a:t> </a:t>
            </a:r>
            <a:r>
              <a:rPr sz="2000" spc="-10" dirty="0">
                <a:latin typeface="Constantia"/>
                <a:cs typeface="Constantia"/>
              </a:rPr>
              <a:t>parasite</a:t>
            </a:r>
            <a:r>
              <a:rPr sz="2000" spc="-45" dirty="0">
                <a:latin typeface="Constantia"/>
                <a:cs typeface="Constantia"/>
              </a:rPr>
              <a:t> </a:t>
            </a:r>
            <a:r>
              <a:rPr sz="2000" dirty="0">
                <a:latin typeface="Constantia"/>
                <a:cs typeface="Constantia"/>
              </a:rPr>
              <a:t>in</a:t>
            </a:r>
            <a:r>
              <a:rPr sz="2000" spc="-25" dirty="0">
                <a:latin typeface="Constantia"/>
                <a:cs typeface="Constantia"/>
              </a:rPr>
              <a:t> </a:t>
            </a:r>
            <a:r>
              <a:rPr sz="2000" spc="-20" dirty="0">
                <a:latin typeface="Constantia"/>
                <a:cs typeface="Constantia"/>
              </a:rPr>
              <a:t>intracellular</a:t>
            </a:r>
            <a:r>
              <a:rPr sz="2000" spc="-125" dirty="0">
                <a:latin typeface="Constantia"/>
                <a:cs typeface="Constantia"/>
              </a:rPr>
              <a:t> </a:t>
            </a:r>
            <a:r>
              <a:rPr sz="2000" dirty="0">
                <a:latin typeface="Constantia"/>
                <a:cs typeface="Constantia"/>
              </a:rPr>
              <a:t>of</a:t>
            </a:r>
            <a:r>
              <a:rPr sz="2000" spc="75" dirty="0">
                <a:latin typeface="Constantia"/>
                <a:cs typeface="Constantia"/>
              </a:rPr>
              <a:t> </a:t>
            </a:r>
            <a:r>
              <a:rPr sz="2000" spc="-25" dirty="0">
                <a:latin typeface="Constantia"/>
                <a:cs typeface="Constantia"/>
              </a:rPr>
              <a:t>RBC</a:t>
            </a:r>
            <a:endParaRPr sz="2000">
              <a:latin typeface="Constantia"/>
              <a:cs typeface="Constantia"/>
            </a:endParaRPr>
          </a:p>
          <a:p>
            <a:pPr marL="12700" marR="398145">
              <a:lnSpc>
                <a:spcPct val="120000"/>
              </a:lnSpc>
            </a:pPr>
            <a:r>
              <a:rPr sz="2000" spc="-20" dirty="0">
                <a:latin typeface="Constantia"/>
                <a:cs typeface="Constantia"/>
              </a:rPr>
              <a:t>-</a:t>
            </a:r>
            <a:r>
              <a:rPr sz="2000" spc="-10" dirty="0">
                <a:latin typeface="Constantia"/>
                <a:cs typeface="Constantia"/>
              </a:rPr>
              <a:t>Microscopic</a:t>
            </a:r>
            <a:r>
              <a:rPr sz="2000" spc="-120" dirty="0">
                <a:latin typeface="Constantia"/>
                <a:cs typeface="Constantia"/>
              </a:rPr>
              <a:t> </a:t>
            </a:r>
            <a:r>
              <a:rPr sz="2000" spc="-10" dirty="0">
                <a:latin typeface="Constantia"/>
                <a:cs typeface="Constantia"/>
              </a:rPr>
              <a:t>examination</a:t>
            </a:r>
            <a:r>
              <a:rPr sz="2000" spc="-114" dirty="0">
                <a:latin typeface="Constantia"/>
                <a:cs typeface="Constantia"/>
              </a:rPr>
              <a:t> </a:t>
            </a:r>
            <a:r>
              <a:rPr sz="2000" dirty="0">
                <a:latin typeface="Constantia"/>
                <a:cs typeface="Constantia"/>
              </a:rPr>
              <a:t>of</a:t>
            </a:r>
            <a:r>
              <a:rPr sz="2000" spc="35" dirty="0">
                <a:latin typeface="Constantia"/>
                <a:cs typeface="Constantia"/>
              </a:rPr>
              <a:t> </a:t>
            </a:r>
            <a:r>
              <a:rPr sz="2000" dirty="0">
                <a:latin typeface="Constantia"/>
                <a:cs typeface="Constantia"/>
              </a:rPr>
              <a:t>blood,</a:t>
            </a:r>
            <a:r>
              <a:rPr sz="2000" spc="-30" dirty="0">
                <a:latin typeface="Constantia"/>
                <a:cs typeface="Constantia"/>
              </a:rPr>
              <a:t> </a:t>
            </a:r>
            <a:r>
              <a:rPr sz="2000" dirty="0">
                <a:latin typeface="Constantia"/>
                <a:cs typeface="Constantia"/>
              </a:rPr>
              <a:t>by</a:t>
            </a:r>
            <a:r>
              <a:rPr sz="2000" spc="-80" dirty="0">
                <a:latin typeface="Constantia"/>
                <a:cs typeface="Constantia"/>
              </a:rPr>
              <a:t> </a:t>
            </a:r>
            <a:r>
              <a:rPr sz="2000" dirty="0">
                <a:latin typeface="Constantia"/>
                <a:cs typeface="Constantia"/>
              </a:rPr>
              <a:t>thick</a:t>
            </a:r>
            <a:r>
              <a:rPr sz="2000" spc="-85" dirty="0">
                <a:latin typeface="Constantia"/>
                <a:cs typeface="Constantia"/>
              </a:rPr>
              <a:t> </a:t>
            </a:r>
            <a:r>
              <a:rPr sz="2000" dirty="0">
                <a:latin typeface="Constantia"/>
                <a:cs typeface="Constantia"/>
              </a:rPr>
              <a:t>and</a:t>
            </a:r>
            <a:r>
              <a:rPr sz="2000" spc="-30" dirty="0">
                <a:latin typeface="Constantia"/>
                <a:cs typeface="Constantia"/>
              </a:rPr>
              <a:t> </a:t>
            </a:r>
            <a:r>
              <a:rPr sz="2000" dirty="0">
                <a:latin typeface="Constantia"/>
                <a:cs typeface="Constantia"/>
              </a:rPr>
              <a:t>thin</a:t>
            </a:r>
            <a:r>
              <a:rPr sz="2000" spc="-60" dirty="0">
                <a:latin typeface="Constantia"/>
                <a:cs typeface="Constantia"/>
              </a:rPr>
              <a:t> </a:t>
            </a:r>
            <a:r>
              <a:rPr sz="2000" dirty="0">
                <a:latin typeface="Constantia"/>
                <a:cs typeface="Constantia"/>
              </a:rPr>
              <a:t>Giemsa-stained</a:t>
            </a:r>
            <a:r>
              <a:rPr sz="2000" spc="-70" dirty="0">
                <a:latin typeface="Constantia"/>
                <a:cs typeface="Constantia"/>
              </a:rPr>
              <a:t> </a:t>
            </a:r>
            <a:r>
              <a:rPr sz="2000" spc="-10" dirty="0">
                <a:latin typeface="Constantia"/>
                <a:cs typeface="Constantia"/>
              </a:rPr>
              <a:t>smears. </a:t>
            </a:r>
            <a:r>
              <a:rPr sz="2000" dirty="0">
                <a:latin typeface="Constantia"/>
                <a:cs typeface="Constantia"/>
              </a:rPr>
              <a:t>Thick</a:t>
            </a:r>
            <a:r>
              <a:rPr sz="2000" spc="-65" dirty="0">
                <a:latin typeface="Constantia"/>
                <a:cs typeface="Constantia"/>
              </a:rPr>
              <a:t> </a:t>
            </a:r>
            <a:r>
              <a:rPr sz="2000" spc="-10" dirty="0">
                <a:latin typeface="Constantia"/>
                <a:cs typeface="Constantia"/>
              </a:rPr>
              <a:t>smear</a:t>
            </a:r>
            <a:r>
              <a:rPr sz="2000" spc="-95" dirty="0">
                <a:latin typeface="Constantia"/>
                <a:cs typeface="Constantia"/>
              </a:rPr>
              <a:t> </a:t>
            </a:r>
            <a:r>
              <a:rPr sz="2000" spc="-10" dirty="0">
                <a:latin typeface="Constantia"/>
                <a:cs typeface="Constantia"/>
              </a:rPr>
              <a:t>to</a:t>
            </a:r>
            <a:r>
              <a:rPr sz="2000" spc="-105" dirty="0">
                <a:latin typeface="Constantia"/>
                <a:cs typeface="Constantia"/>
              </a:rPr>
              <a:t> </a:t>
            </a:r>
            <a:r>
              <a:rPr sz="2000" spc="-10" dirty="0">
                <a:latin typeface="Constantia"/>
                <a:cs typeface="Constantia"/>
              </a:rPr>
              <a:t>screen</a:t>
            </a:r>
            <a:r>
              <a:rPr sz="2000" spc="-55" dirty="0">
                <a:latin typeface="Constantia"/>
                <a:cs typeface="Constantia"/>
              </a:rPr>
              <a:t> </a:t>
            </a:r>
            <a:r>
              <a:rPr sz="2000" dirty="0">
                <a:latin typeface="Constantia"/>
                <a:cs typeface="Constantia"/>
              </a:rPr>
              <a:t>for</a:t>
            </a:r>
            <a:r>
              <a:rPr sz="2000" spc="-95" dirty="0">
                <a:latin typeface="Constantia"/>
                <a:cs typeface="Constantia"/>
              </a:rPr>
              <a:t> </a:t>
            </a:r>
            <a:r>
              <a:rPr sz="2000" dirty="0">
                <a:latin typeface="Constantia"/>
                <a:cs typeface="Constantia"/>
              </a:rPr>
              <a:t>the</a:t>
            </a:r>
            <a:r>
              <a:rPr sz="2000" spc="-90" dirty="0">
                <a:latin typeface="Constantia"/>
                <a:cs typeface="Constantia"/>
              </a:rPr>
              <a:t> </a:t>
            </a:r>
            <a:r>
              <a:rPr sz="2000" spc="-25" dirty="0">
                <a:latin typeface="Constantia"/>
                <a:cs typeface="Constantia"/>
              </a:rPr>
              <a:t>presence</a:t>
            </a:r>
            <a:r>
              <a:rPr sz="2000" spc="-90" dirty="0">
                <a:latin typeface="Constantia"/>
                <a:cs typeface="Constantia"/>
              </a:rPr>
              <a:t> </a:t>
            </a:r>
            <a:r>
              <a:rPr sz="2000" dirty="0">
                <a:latin typeface="Constantia"/>
                <a:cs typeface="Constantia"/>
              </a:rPr>
              <a:t>of</a:t>
            </a:r>
            <a:r>
              <a:rPr sz="2000" spc="-5" dirty="0">
                <a:latin typeface="Constantia"/>
                <a:cs typeface="Constantia"/>
              </a:rPr>
              <a:t> </a:t>
            </a:r>
            <a:r>
              <a:rPr sz="2000" spc="-10" dirty="0">
                <a:latin typeface="Constantia"/>
                <a:cs typeface="Constantia"/>
              </a:rPr>
              <a:t>organisms</a:t>
            </a:r>
            <a:r>
              <a:rPr sz="2000" spc="-95" dirty="0">
                <a:latin typeface="Constantia"/>
                <a:cs typeface="Constantia"/>
              </a:rPr>
              <a:t> </a:t>
            </a:r>
            <a:r>
              <a:rPr sz="2000" dirty="0">
                <a:solidFill>
                  <a:srgbClr val="FF0000"/>
                </a:solidFill>
                <a:latin typeface="Constantia"/>
                <a:cs typeface="Constantia"/>
              </a:rPr>
              <a:t>during</a:t>
            </a:r>
            <a:r>
              <a:rPr sz="2000" spc="-30" dirty="0">
                <a:solidFill>
                  <a:srgbClr val="FF0000"/>
                </a:solidFill>
                <a:latin typeface="Constantia"/>
                <a:cs typeface="Constantia"/>
              </a:rPr>
              <a:t> </a:t>
            </a:r>
            <a:r>
              <a:rPr sz="2000" dirty="0">
                <a:solidFill>
                  <a:srgbClr val="FF0000"/>
                </a:solidFill>
                <a:latin typeface="Constantia"/>
                <a:cs typeface="Constantia"/>
              </a:rPr>
              <a:t>febrile</a:t>
            </a:r>
            <a:r>
              <a:rPr sz="2000" spc="-95" dirty="0">
                <a:solidFill>
                  <a:srgbClr val="FF0000"/>
                </a:solidFill>
                <a:latin typeface="Constantia"/>
                <a:cs typeface="Constantia"/>
              </a:rPr>
              <a:t> </a:t>
            </a:r>
            <a:r>
              <a:rPr sz="2000" spc="-10" dirty="0">
                <a:solidFill>
                  <a:srgbClr val="FF0000"/>
                </a:solidFill>
                <a:latin typeface="Constantia"/>
                <a:cs typeface="Constantia"/>
              </a:rPr>
              <a:t>paroxysm</a:t>
            </a:r>
            <a:endParaRPr sz="2000">
              <a:latin typeface="Constantia"/>
              <a:cs typeface="Constantia"/>
            </a:endParaRPr>
          </a:p>
          <a:p>
            <a:pPr marL="12700">
              <a:lnSpc>
                <a:spcPct val="100000"/>
              </a:lnSpc>
              <a:spcBef>
                <a:spcPts val="480"/>
              </a:spcBef>
            </a:pPr>
            <a:r>
              <a:rPr sz="2000" dirty="0">
                <a:latin typeface="Constantia"/>
                <a:cs typeface="Constantia"/>
              </a:rPr>
              <a:t>-</a:t>
            </a:r>
            <a:r>
              <a:rPr sz="2000" spc="-25" dirty="0">
                <a:latin typeface="Constantia"/>
                <a:cs typeface="Constantia"/>
              </a:rPr>
              <a:t> </a:t>
            </a:r>
            <a:r>
              <a:rPr sz="2000" spc="-10" dirty="0">
                <a:latin typeface="Constantia"/>
                <a:cs typeface="Constantia"/>
              </a:rPr>
              <a:t>PCR-</a:t>
            </a:r>
            <a:r>
              <a:rPr sz="2000" dirty="0">
                <a:latin typeface="Constantia"/>
                <a:cs typeface="Constantia"/>
              </a:rPr>
              <a:t>based</a:t>
            </a:r>
            <a:r>
              <a:rPr sz="2000" spc="-35" dirty="0">
                <a:latin typeface="Constantia"/>
                <a:cs typeface="Constantia"/>
              </a:rPr>
              <a:t> </a:t>
            </a:r>
            <a:r>
              <a:rPr sz="2000" dirty="0">
                <a:latin typeface="Constantia"/>
                <a:cs typeface="Constantia"/>
              </a:rPr>
              <a:t>test</a:t>
            </a:r>
            <a:r>
              <a:rPr sz="2000" spc="-105" dirty="0">
                <a:latin typeface="Constantia"/>
                <a:cs typeface="Constantia"/>
              </a:rPr>
              <a:t> </a:t>
            </a:r>
            <a:r>
              <a:rPr sz="2000" dirty="0">
                <a:latin typeface="Constantia"/>
                <a:cs typeface="Constantia"/>
              </a:rPr>
              <a:t>for</a:t>
            </a:r>
            <a:r>
              <a:rPr sz="2000" spc="-100" dirty="0">
                <a:latin typeface="Constantia"/>
                <a:cs typeface="Constantia"/>
              </a:rPr>
              <a:t> </a:t>
            </a:r>
            <a:r>
              <a:rPr sz="2000" dirty="0">
                <a:latin typeface="Constantia"/>
                <a:cs typeface="Constantia"/>
              </a:rPr>
              <a:t>Plasmodium</a:t>
            </a:r>
            <a:r>
              <a:rPr sz="2000" spc="-55" dirty="0">
                <a:latin typeface="Constantia"/>
                <a:cs typeface="Constantia"/>
              </a:rPr>
              <a:t> </a:t>
            </a:r>
            <a:r>
              <a:rPr sz="2000" spc="-10" dirty="0">
                <a:latin typeface="Constantia"/>
                <a:cs typeface="Constantia"/>
              </a:rPr>
              <a:t>nucleic</a:t>
            </a:r>
            <a:r>
              <a:rPr sz="2000" spc="-114" dirty="0">
                <a:latin typeface="Constantia"/>
                <a:cs typeface="Constantia"/>
              </a:rPr>
              <a:t> </a:t>
            </a:r>
            <a:r>
              <a:rPr sz="2000" spc="-10" dirty="0">
                <a:latin typeface="Constantia"/>
                <a:cs typeface="Constantia"/>
              </a:rPr>
              <a:t>acids</a:t>
            </a:r>
            <a:endParaRPr sz="2000">
              <a:latin typeface="Constantia"/>
              <a:cs typeface="Constantia"/>
            </a:endParaRPr>
          </a:p>
          <a:p>
            <a:pPr marL="12700">
              <a:lnSpc>
                <a:spcPct val="100000"/>
              </a:lnSpc>
              <a:spcBef>
                <a:spcPts val="484"/>
              </a:spcBef>
            </a:pPr>
            <a:r>
              <a:rPr sz="2000" spc="-20" dirty="0">
                <a:latin typeface="Constantia"/>
                <a:cs typeface="Constantia"/>
              </a:rPr>
              <a:t>-</a:t>
            </a:r>
            <a:r>
              <a:rPr sz="2000" spc="-10" dirty="0">
                <a:latin typeface="Constantia"/>
                <a:cs typeface="Constantia"/>
              </a:rPr>
              <a:t>Serologic</a:t>
            </a:r>
            <a:r>
              <a:rPr sz="2000" spc="-90" dirty="0">
                <a:latin typeface="Constantia"/>
                <a:cs typeface="Constantia"/>
              </a:rPr>
              <a:t> </a:t>
            </a:r>
            <a:r>
              <a:rPr sz="2000" spc="-20" dirty="0">
                <a:latin typeface="Constantia"/>
                <a:cs typeface="Constantia"/>
              </a:rPr>
              <a:t>procedures</a:t>
            </a:r>
            <a:r>
              <a:rPr sz="2000" spc="-60" dirty="0">
                <a:latin typeface="Constantia"/>
                <a:cs typeface="Constantia"/>
              </a:rPr>
              <a:t> </a:t>
            </a:r>
            <a:r>
              <a:rPr sz="2000" dirty="0">
                <a:latin typeface="Constantia"/>
                <a:cs typeface="Constantia"/>
              </a:rPr>
              <a:t>(ELISA</a:t>
            </a:r>
            <a:r>
              <a:rPr sz="2000" spc="-60" dirty="0">
                <a:latin typeface="Constantia"/>
                <a:cs typeface="Constantia"/>
              </a:rPr>
              <a:t> </a:t>
            </a:r>
            <a:r>
              <a:rPr sz="2000" dirty="0">
                <a:latin typeface="Constantia"/>
                <a:cs typeface="Constantia"/>
              </a:rPr>
              <a:t>test)</a:t>
            </a:r>
            <a:r>
              <a:rPr sz="2000" spc="-35" dirty="0">
                <a:latin typeface="Constantia"/>
                <a:cs typeface="Constantia"/>
              </a:rPr>
              <a:t> </a:t>
            </a:r>
            <a:r>
              <a:rPr sz="2000" spc="-10" dirty="0">
                <a:latin typeface="Constantia"/>
                <a:cs typeface="Constantia"/>
              </a:rPr>
              <a:t>for</a:t>
            </a:r>
            <a:r>
              <a:rPr sz="2000" spc="-130" dirty="0">
                <a:latin typeface="Constantia"/>
                <a:cs typeface="Constantia"/>
              </a:rPr>
              <a:t> </a:t>
            </a:r>
            <a:r>
              <a:rPr sz="2000" dirty="0">
                <a:latin typeface="Constantia"/>
                <a:cs typeface="Constantia"/>
              </a:rPr>
              <a:t>a</a:t>
            </a:r>
            <a:r>
              <a:rPr sz="2000" spc="-70" dirty="0">
                <a:latin typeface="Constantia"/>
                <a:cs typeface="Constantia"/>
              </a:rPr>
              <a:t> </a:t>
            </a:r>
            <a:r>
              <a:rPr sz="2000" spc="-20" dirty="0">
                <a:latin typeface="Constantia"/>
                <a:cs typeface="Constantia"/>
              </a:rPr>
              <a:t>protein</a:t>
            </a:r>
            <a:r>
              <a:rPr sz="2000" spc="-95" dirty="0">
                <a:latin typeface="Constantia"/>
                <a:cs typeface="Constantia"/>
              </a:rPr>
              <a:t> </a:t>
            </a:r>
            <a:r>
              <a:rPr sz="2000" dirty="0">
                <a:latin typeface="Constantia"/>
                <a:cs typeface="Constantia"/>
              </a:rPr>
              <a:t>specific</a:t>
            </a:r>
            <a:r>
              <a:rPr sz="2000" spc="-50" dirty="0">
                <a:latin typeface="Constantia"/>
                <a:cs typeface="Constantia"/>
              </a:rPr>
              <a:t> </a:t>
            </a:r>
            <a:r>
              <a:rPr sz="2000" dirty="0">
                <a:latin typeface="Constantia"/>
                <a:cs typeface="Constantia"/>
              </a:rPr>
              <a:t>for</a:t>
            </a:r>
            <a:r>
              <a:rPr sz="2000" spc="-90" dirty="0">
                <a:latin typeface="Constantia"/>
                <a:cs typeface="Constantia"/>
              </a:rPr>
              <a:t> </a:t>
            </a:r>
            <a:r>
              <a:rPr sz="2000" spc="-125" dirty="0">
                <a:latin typeface="Constantia"/>
                <a:cs typeface="Constantia"/>
              </a:rPr>
              <a:t>P.</a:t>
            </a:r>
            <a:r>
              <a:rPr sz="2000" spc="-15" dirty="0">
                <a:latin typeface="Constantia"/>
                <a:cs typeface="Constantia"/>
              </a:rPr>
              <a:t> </a:t>
            </a:r>
            <a:r>
              <a:rPr sz="2000" spc="-10" dirty="0">
                <a:latin typeface="Constantia"/>
                <a:cs typeface="Constantia"/>
              </a:rPr>
              <a:t>falciparum.</a:t>
            </a:r>
            <a:endParaRPr sz="2000">
              <a:latin typeface="Constantia"/>
              <a:cs typeface="Constantia"/>
            </a:endParaRPr>
          </a:p>
          <a:p>
            <a:pPr marL="12700" marR="13970">
              <a:lnSpc>
                <a:spcPts val="2860"/>
              </a:lnSpc>
              <a:spcBef>
                <a:spcPts val="685"/>
              </a:spcBef>
              <a:tabLst>
                <a:tab pos="1740535" algn="l"/>
                <a:tab pos="2425065" algn="l"/>
                <a:tab pos="3665854" algn="l"/>
                <a:tab pos="4068445" algn="l"/>
                <a:tab pos="6036310" algn="l"/>
                <a:tab pos="6339205" algn="l"/>
                <a:tab pos="6899275" algn="l"/>
              </a:tabLst>
            </a:pPr>
            <a:r>
              <a:rPr sz="2400" b="1" spc="-10" dirty="0">
                <a:solidFill>
                  <a:srgbClr val="FF0000"/>
                </a:solidFill>
                <a:latin typeface="Constantia"/>
                <a:cs typeface="Constantia"/>
              </a:rPr>
              <a:t>Prevention</a:t>
            </a:r>
            <a:r>
              <a:rPr sz="2400" b="1" dirty="0">
                <a:solidFill>
                  <a:srgbClr val="FF0000"/>
                </a:solidFill>
                <a:latin typeface="Constantia"/>
                <a:cs typeface="Constantia"/>
              </a:rPr>
              <a:t>	</a:t>
            </a:r>
            <a:r>
              <a:rPr sz="2400" b="1" spc="-25" dirty="0">
                <a:solidFill>
                  <a:srgbClr val="FF0000"/>
                </a:solidFill>
                <a:latin typeface="Constantia"/>
                <a:cs typeface="Constantia"/>
              </a:rPr>
              <a:t>and</a:t>
            </a:r>
            <a:r>
              <a:rPr sz="2400" b="1" dirty="0">
                <a:solidFill>
                  <a:srgbClr val="FF0000"/>
                </a:solidFill>
                <a:latin typeface="Constantia"/>
                <a:cs typeface="Constantia"/>
              </a:rPr>
              <a:t>	</a:t>
            </a:r>
            <a:r>
              <a:rPr sz="2400" b="1" spc="-10" dirty="0">
                <a:solidFill>
                  <a:srgbClr val="FF0000"/>
                </a:solidFill>
                <a:latin typeface="Constantia"/>
                <a:cs typeface="Constantia"/>
              </a:rPr>
              <a:t>Control</a:t>
            </a:r>
            <a:r>
              <a:rPr sz="2400" b="1" dirty="0">
                <a:solidFill>
                  <a:srgbClr val="FF0000"/>
                </a:solidFill>
                <a:latin typeface="Constantia"/>
                <a:cs typeface="Constantia"/>
              </a:rPr>
              <a:t>	</a:t>
            </a:r>
            <a:r>
              <a:rPr sz="2400" spc="-25" dirty="0">
                <a:solidFill>
                  <a:srgbClr val="FF0000"/>
                </a:solidFill>
                <a:latin typeface="Constantia"/>
                <a:cs typeface="Constantia"/>
              </a:rPr>
              <a:t>of</a:t>
            </a:r>
            <a:r>
              <a:rPr sz="2400" dirty="0">
                <a:solidFill>
                  <a:srgbClr val="FF0000"/>
                </a:solidFill>
                <a:latin typeface="Constantia"/>
                <a:cs typeface="Constantia"/>
              </a:rPr>
              <a:t>	</a:t>
            </a:r>
            <a:r>
              <a:rPr sz="2400" b="1" spc="-10" dirty="0">
                <a:solidFill>
                  <a:srgbClr val="FF0000"/>
                </a:solidFill>
                <a:latin typeface="Constantia"/>
                <a:cs typeface="Constantia"/>
              </a:rPr>
              <a:t>Plasmodium</a:t>
            </a:r>
            <a:r>
              <a:rPr sz="2400" b="1" dirty="0">
                <a:solidFill>
                  <a:srgbClr val="FF0000"/>
                </a:solidFill>
                <a:latin typeface="Constantia"/>
                <a:cs typeface="Constantia"/>
              </a:rPr>
              <a:t>	</a:t>
            </a:r>
            <a:r>
              <a:rPr sz="2400" spc="-50" dirty="0">
                <a:solidFill>
                  <a:srgbClr val="FF0000"/>
                </a:solidFill>
                <a:latin typeface="Constantia"/>
                <a:cs typeface="Constantia"/>
              </a:rPr>
              <a:t>=</a:t>
            </a:r>
            <a:r>
              <a:rPr sz="2400" dirty="0">
                <a:solidFill>
                  <a:srgbClr val="FF0000"/>
                </a:solidFill>
                <a:latin typeface="Constantia"/>
                <a:cs typeface="Constantia"/>
              </a:rPr>
              <a:t>	</a:t>
            </a:r>
            <a:r>
              <a:rPr sz="2400" spc="-25" dirty="0">
                <a:solidFill>
                  <a:srgbClr val="FF0000"/>
                </a:solidFill>
                <a:latin typeface="Constantia"/>
                <a:cs typeface="Constantia"/>
              </a:rPr>
              <a:t>the</a:t>
            </a:r>
            <a:r>
              <a:rPr sz="2400" dirty="0">
                <a:solidFill>
                  <a:srgbClr val="FF0000"/>
                </a:solidFill>
                <a:latin typeface="Constantia"/>
                <a:cs typeface="Constantia"/>
              </a:rPr>
              <a:t>	vector</a:t>
            </a:r>
            <a:r>
              <a:rPr sz="2400" spc="225" dirty="0">
                <a:solidFill>
                  <a:srgbClr val="FF0000"/>
                </a:solidFill>
                <a:latin typeface="Constantia"/>
                <a:cs typeface="Constantia"/>
              </a:rPr>
              <a:t> </a:t>
            </a:r>
            <a:r>
              <a:rPr sz="2400" spc="-10" dirty="0">
                <a:solidFill>
                  <a:srgbClr val="FF0000"/>
                </a:solidFill>
                <a:latin typeface="Constantia"/>
                <a:cs typeface="Constantia"/>
              </a:rPr>
              <a:t>control, </a:t>
            </a:r>
            <a:r>
              <a:rPr sz="2400" dirty="0">
                <a:solidFill>
                  <a:srgbClr val="FF0000"/>
                </a:solidFill>
                <a:latin typeface="Constantia"/>
                <a:cs typeface="Constantia"/>
              </a:rPr>
              <a:t>and</a:t>
            </a:r>
            <a:r>
              <a:rPr sz="2400" spc="-90" dirty="0">
                <a:solidFill>
                  <a:srgbClr val="FF0000"/>
                </a:solidFill>
                <a:latin typeface="Constantia"/>
                <a:cs typeface="Constantia"/>
              </a:rPr>
              <a:t> </a:t>
            </a:r>
            <a:r>
              <a:rPr sz="2400" spc="-25" dirty="0">
                <a:solidFill>
                  <a:srgbClr val="FF0000"/>
                </a:solidFill>
                <a:latin typeface="Constantia"/>
                <a:cs typeface="Constantia"/>
              </a:rPr>
              <a:t>avoidance</a:t>
            </a:r>
            <a:r>
              <a:rPr sz="2400" spc="-125" dirty="0">
                <a:solidFill>
                  <a:srgbClr val="FF0000"/>
                </a:solidFill>
                <a:latin typeface="Constantia"/>
                <a:cs typeface="Constantia"/>
              </a:rPr>
              <a:t> </a:t>
            </a:r>
            <a:r>
              <a:rPr sz="2400" dirty="0">
                <a:solidFill>
                  <a:srgbClr val="FF0000"/>
                </a:solidFill>
                <a:latin typeface="Constantia"/>
                <a:cs typeface="Constantia"/>
              </a:rPr>
              <a:t>anopheles</a:t>
            </a:r>
            <a:r>
              <a:rPr sz="2400" spc="-80" dirty="0">
                <a:solidFill>
                  <a:srgbClr val="FF0000"/>
                </a:solidFill>
                <a:latin typeface="Constantia"/>
                <a:cs typeface="Constantia"/>
              </a:rPr>
              <a:t> </a:t>
            </a:r>
            <a:r>
              <a:rPr sz="2400" spc="-10" dirty="0">
                <a:solidFill>
                  <a:srgbClr val="FF0000"/>
                </a:solidFill>
                <a:latin typeface="Constantia"/>
                <a:cs typeface="Constantia"/>
              </a:rPr>
              <a:t>mosquitoes</a:t>
            </a:r>
            <a:r>
              <a:rPr sz="2400" spc="-90" dirty="0">
                <a:solidFill>
                  <a:srgbClr val="FF0000"/>
                </a:solidFill>
                <a:latin typeface="Constantia"/>
                <a:cs typeface="Constantia"/>
              </a:rPr>
              <a:t> </a:t>
            </a:r>
            <a:r>
              <a:rPr sz="2400" dirty="0">
                <a:solidFill>
                  <a:srgbClr val="FF0000"/>
                </a:solidFill>
                <a:latin typeface="Constantia"/>
                <a:cs typeface="Constantia"/>
              </a:rPr>
              <a:t>by</a:t>
            </a:r>
            <a:r>
              <a:rPr sz="2400" spc="-130" dirty="0">
                <a:solidFill>
                  <a:srgbClr val="FF0000"/>
                </a:solidFill>
                <a:latin typeface="Constantia"/>
                <a:cs typeface="Constantia"/>
              </a:rPr>
              <a:t> </a:t>
            </a:r>
            <a:r>
              <a:rPr sz="2400" dirty="0">
                <a:solidFill>
                  <a:srgbClr val="FF0000"/>
                </a:solidFill>
                <a:latin typeface="Constantia"/>
                <a:cs typeface="Constantia"/>
              </a:rPr>
              <a:t>using</a:t>
            </a:r>
            <a:r>
              <a:rPr sz="2400" spc="-35" dirty="0">
                <a:solidFill>
                  <a:srgbClr val="FF0000"/>
                </a:solidFill>
                <a:latin typeface="Constantia"/>
                <a:cs typeface="Constantia"/>
              </a:rPr>
              <a:t> </a:t>
            </a:r>
            <a:r>
              <a:rPr sz="2400" spc="-10" dirty="0">
                <a:solidFill>
                  <a:srgbClr val="FF0000"/>
                </a:solidFill>
                <a:latin typeface="Constantia"/>
                <a:cs typeface="Constantia"/>
              </a:rPr>
              <a:t>insecticide</a:t>
            </a:r>
            <a:endParaRPr sz="2400">
              <a:latin typeface="Constantia"/>
              <a:cs typeface="Constantia"/>
            </a:endParaRPr>
          </a:p>
          <a:p>
            <a:pPr marL="12700" marR="144780" algn="just">
              <a:lnSpc>
                <a:spcPct val="100000"/>
              </a:lnSpc>
              <a:spcBef>
                <a:spcPts val="414"/>
              </a:spcBef>
            </a:pPr>
            <a:r>
              <a:rPr sz="1800" spc="-30" dirty="0">
                <a:latin typeface="Constantia"/>
                <a:cs typeface="Constantia"/>
              </a:rPr>
              <a:t>Avoidance</a:t>
            </a:r>
            <a:r>
              <a:rPr sz="1800" spc="-85" dirty="0">
                <a:latin typeface="Constantia"/>
                <a:cs typeface="Constantia"/>
              </a:rPr>
              <a:t> </a:t>
            </a:r>
            <a:r>
              <a:rPr sz="1800" dirty="0">
                <a:latin typeface="Constantia"/>
                <a:cs typeface="Constantia"/>
              </a:rPr>
              <a:t>of</a:t>
            </a:r>
            <a:r>
              <a:rPr sz="1800" spc="-20" dirty="0">
                <a:latin typeface="Constantia"/>
                <a:cs typeface="Constantia"/>
              </a:rPr>
              <a:t> exposure</a:t>
            </a:r>
            <a:r>
              <a:rPr sz="1800" spc="-90" dirty="0">
                <a:latin typeface="Constantia"/>
                <a:cs typeface="Constantia"/>
              </a:rPr>
              <a:t> </a:t>
            </a:r>
            <a:r>
              <a:rPr sz="1800" dirty="0">
                <a:latin typeface="Constantia"/>
                <a:cs typeface="Constantia"/>
              </a:rPr>
              <a:t>to</a:t>
            </a:r>
            <a:r>
              <a:rPr sz="1800" spc="-55" dirty="0">
                <a:latin typeface="Constantia"/>
                <a:cs typeface="Constantia"/>
              </a:rPr>
              <a:t> </a:t>
            </a:r>
            <a:r>
              <a:rPr sz="1800" spc="-10" dirty="0">
                <a:latin typeface="Constantia"/>
                <a:cs typeface="Constantia"/>
              </a:rPr>
              <a:t>mosquitoes</a:t>
            </a:r>
            <a:r>
              <a:rPr sz="1800" spc="-70" dirty="0">
                <a:latin typeface="Constantia"/>
                <a:cs typeface="Constantia"/>
              </a:rPr>
              <a:t> </a:t>
            </a:r>
            <a:r>
              <a:rPr sz="1800" dirty="0">
                <a:latin typeface="Constantia"/>
                <a:cs typeface="Constantia"/>
              </a:rPr>
              <a:t>at</a:t>
            </a:r>
            <a:r>
              <a:rPr sz="1800" spc="-75" dirty="0">
                <a:latin typeface="Constantia"/>
                <a:cs typeface="Constantia"/>
              </a:rPr>
              <a:t> </a:t>
            </a:r>
            <a:r>
              <a:rPr sz="1800" spc="-10" dirty="0">
                <a:latin typeface="Constantia"/>
                <a:cs typeface="Constantia"/>
              </a:rPr>
              <a:t>there</a:t>
            </a:r>
            <a:r>
              <a:rPr sz="1800" spc="-95" dirty="0">
                <a:latin typeface="Constantia"/>
                <a:cs typeface="Constantia"/>
              </a:rPr>
              <a:t> </a:t>
            </a:r>
            <a:r>
              <a:rPr sz="1800" dirty="0">
                <a:latin typeface="Constantia"/>
                <a:cs typeface="Constantia"/>
              </a:rPr>
              <a:t>peak </a:t>
            </a:r>
            <a:r>
              <a:rPr sz="2000" dirty="0">
                <a:latin typeface="Constantia"/>
                <a:cs typeface="Constantia"/>
              </a:rPr>
              <a:t>feeding</a:t>
            </a:r>
            <a:r>
              <a:rPr sz="2000" spc="-90" dirty="0">
                <a:latin typeface="Constantia"/>
                <a:cs typeface="Constantia"/>
              </a:rPr>
              <a:t> </a:t>
            </a:r>
            <a:r>
              <a:rPr sz="1800" dirty="0">
                <a:latin typeface="Constantia"/>
                <a:cs typeface="Constantia"/>
              </a:rPr>
              <a:t>time</a:t>
            </a:r>
            <a:r>
              <a:rPr sz="1800" spc="-50" dirty="0">
                <a:latin typeface="Constantia"/>
                <a:cs typeface="Constantia"/>
              </a:rPr>
              <a:t> </a:t>
            </a:r>
            <a:r>
              <a:rPr sz="1800" spc="-10" dirty="0">
                <a:latin typeface="Constantia"/>
                <a:cs typeface="Constantia"/>
              </a:rPr>
              <a:t>(usually</a:t>
            </a:r>
            <a:r>
              <a:rPr sz="1800" spc="-100" dirty="0">
                <a:latin typeface="Constantia"/>
                <a:cs typeface="Constantia"/>
              </a:rPr>
              <a:t> </a:t>
            </a:r>
            <a:r>
              <a:rPr sz="1800" dirty="0">
                <a:latin typeface="Constantia"/>
                <a:cs typeface="Constantia"/>
              </a:rPr>
              <a:t>dusk</a:t>
            </a:r>
            <a:r>
              <a:rPr sz="1800" spc="-45" dirty="0">
                <a:latin typeface="Constantia"/>
                <a:cs typeface="Constantia"/>
              </a:rPr>
              <a:t> </a:t>
            </a:r>
            <a:r>
              <a:rPr sz="1800" spc="-30" dirty="0">
                <a:latin typeface="Constantia"/>
                <a:cs typeface="Constantia"/>
              </a:rPr>
              <a:t>to</a:t>
            </a:r>
            <a:r>
              <a:rPr sz="1800" spc="-85" dirty="0">
                <a:latin typeface="Constantia"/>
                <a:cs typeface="Constantia"/>
              </a:rPr>
              <a:t> </a:t>
            </a:r>
            <a:r>
              <a:rPr sz="1800" spc="-10" dirty="0">
                <a:latin typeface="Constantia"/>
                <a:cs typeface="Constantia"/>
              </a:rPr>
              <a:t>dawn). </a:t>
            </a:r>
            <a:r>
              <a:rPr sz="1800" dirty="0">
                <a:latin typeface="Constantia"/>
                <a:cs typeface="Constantia"/>
              </a:rPr>
              <a:t>Insect</a:t>
            </a:r>
            <a:r>
              <a:rPr sz="1800" spc="-110" dirty="0">
                <a:latin typeface="Constantia"/>
                <a:cs typeface="Constantia"/>
              </a:rPr>
              <a:t> </a:t>
            </a:r>
            <a:r>
              <a:rPr sz="1800" dirty="0">
                <a:latin typeface="Constantia"/>
                <a:cs typeface="Constantia"/>
              </a:rPr>
              <a:t>repellents,</a:t>
            </a:r>
            <a:r>
              <a:rPr sz="1800" spc="-55" dirty="0">
                <a:latin typeface="Constantia"/>
                <a:cs typeface="Constantia"/>
              </a:rPr>
              <a:t> </a:t>
            </a:r>
            <a:r>
              <a:rPr sz="1800" dirty="0">
                <a:latin typeface="Constantia"/>
                <a:cs typeface="Constantia"/>
              </a:rPr>
              <a:t>insecticide,</a:t>
            </a:r>
            <a:r>
              <a:rPr sz="1800" spc="-10" dirty="0">
                <a:latin typeface="Constantia"/>
                <a:cs typeface="Constantia"/>
              </a:rPr>
              <a:t> impregnated</a:t>
            </a:r>
            <a:r>
              <a:rPr sz="1800" spc="-15" dirty="0">
                <a:latin typeface="Constantia"/>
                <a:cs typeface="Constantia"/>
              </a:rPr>
              <a:t> </a:t>
            </a:r>
            <a:r>
              <a:rPr sz="1800" dirty="0">
                <a:latin typeface="Constantia"/>
                <a:cs typeface="Constantia"/>
              </a:rPr>
              <a:t>bed</a:t>
            </a:r>
            <a:r>
              <a:rPr sz="1800" spc="-80" dirty="0">
                <a:latin typeface="Constantia"/>
                <a:cs typeface="Constantia"/>
              </a:rPr>
              <a:t> </a:t>
            </a:r>
            <a:r>
              <a:rPr sz="1800" dirty="0">
                <a:latin typeface="Constantia"/>
                <a:cs typeface="Constantia"/>
              </a:rPr>
              <a:t>or</a:t>
            </a:r>
            <a:r>
              <a:rPr sz="1800" spc="-110" dirty="0">
                <a:latin typeface="Constantia"/>
                <a:cs typeface="Constantia"/>
              </a:rPr>
              <a:t> </a:t>
            </a:r>
            <a:r>
              <a:rPr sz="1800" spc="-10" dirty="0">
                <a:latin typeface="Constantia"/>
                <a:cs typeface="Constantia"/>
              </a:rPr>
              <a:t>Widespread</a:t>
            </a:r>
            <a:r>
              <a:rPr sz="1800" spc="-60" dirty="0">
                <a:latin typeface="Constantia"/>
                <a:cs typeface="Constantia"/>
              </a:rPr>
              <a:t> </a:t>
            </a:r>
            <a:r>
              <a:rPr sz="1800" dirty="0">
                <a:latin typeface="Constantia"/>
                <a:cs typeface="Constantia"/>
              </a:rPr>
              <a:t>use</a:t>
            </a:r>
            <a:r>
              <a:rPr sz="1800" spc="-114" dirty="0">
                <a:latin typeface="Constantia"/>
                <a:cs typeface="Constantia"/>
              </a:rPr>
              <a:t> </a:t>
            </a:r>
            <a:r>
              <a:rPr sz="1800" dirty="0">
                <a:latin typeface="Constantia"/>
                <a:cs typeface="Constantia"/>
              </a:rPr>
              <a:t>of</a:t>
            </a:r>
            <a:r>
              <a:rPr sz="1800" spc="5" dirty="0">
                <a:latin typeface="Constantia"/>
                <a:cs typeface="Constantia"/>
              </a:rPr>
              <a:t> </a:t>
            </a:r>
            <a:r>
              <a:rPr sz="1800" dirty="0">
                <a:latin typeface="Constantia"/>
                <a:cs typeface="Constantia"/>
              </a:rPr>
              <a:t>bed</a:t>
            </a:r>
            <a:r>
              <a:rPr sz="1800" spc="-30" dirty="0">
                <a:latin typeface="Constantia"/>
                <a:cs typeface="Constantia"/>
              </a:rPr>
              <a:t> </a:t>
            </a:r>
            <a:r>
              <a:rPr sz="1800" dirty="0">
                <a:latin typeface="Constantia"/>
                <a:cs typeface="Constantia"/>
              </a:rPr>
              <a:t>nets</a:t>
            </a:r>
            <a:r>
              <a:rPr sz="1800" spc="385" dirty="0">
                <a:latin typeface="Constantia"/>
                <a:cs typeface="Constantia"/>
              </a:rPr>
              <a:t> </a:t>
            </a:r>
            <a:r>
              <a:rPr sz="1800" dirty="0">
                <a:latin typeface="Constantia"/>
                <a:cs typeface="Constantia"/>
              </a:rPr>
              <a:t>&amp;</a:t>
            </a:r>
            <a:r>
              <a:rPr sz="1800" spc="-80" dirty="0">
                <a:latin typeface="Constantia"/>
                <a:cs typeface="Constantia"/>
              </a:rPr>
              <a:t> </a:t>
            </a:r>
            <a:r>
              <a:rPr sz="1800" spc="-10" dirty="0">
                <a:latin typeface="Constantia"/>
                <a:cs typeface="Constantia"/>
              </a:rPr>
              <a:t>suitable clothing.</a:t>
            </a:r>
            <a:endParaRPr sz="1800">
              <a:latin typeface="Constantia"/>
              <a:cs typeface="Constantia"/>
            </a:endParaRPr>
          </a:p>
          <a:p>
            <a:pPr marL="12700" algn="just">
              <a:lnSpc>
                <a:spcPct val="100000"/>
              </a:lnSpc>
              <a:spcBef>
                <a:spcPts val="545"/>
              </a:spcBef>
            </a:pPr>
            <a:r>
              <a:rPr sz="2400" b="1" spc="-25" dirty="0">
                <a:solidFill>
                  <a:srgbClr val="FF0000"/>
                </a:solidFill>
                <a:latin typeface="Constantia"/>
                <a:cs typeface="Constantia"/>
              </a:rPr>
              <a:t>Treatment</a:t>
            </a:r>
            <a:r>
              <a:rPr sz="2400" b="1" spc="-70" dirty="0">
                <a:solidFill>
                  <a:srgbClr val="FF0000"/>
                </a:solidFill>
                <a:latin typeface="Constantia"/>
                <a:cs typeface="Constantia"/>
              </a:rPr>
              <a:t> </a:t>
            </a:r>
            <a:r>
              <a:rPr sz="2400" dirty="0">
                <a:solidFill>
                  <a:srgbClr val="FF0000"/>
                </a:solidFill>
                <a:latin typeface="Constantia"/>
                <a:cs typeface="Constantia"/>
              </a:rPr>
              <a:t>of</a:t>
            </a:r>
            <a:r>
              <a:rPr sz="2400" spc="20" dirty="0">
                <a:solidFill>
                  <a:srgbClr val="FF0000"/>
                </a:solidFill>
                <a:latin typeface="Constantia"/>
                <a:cs typeface="Constantia"/>
              </a:rPr>
              <a:t> </a:t>
            </a:r>
            <a:r>
              <a:rPr sz="2400" b="1" spc="-10" dirty="0">
                <a:solidFill>
                  <a:srgbClr val="FF0000"/>
                </a:solidFill>
                <a:latin typeface="Constantia"/>
                <a:cs typeface="Constantia"/>
              </a:rPr>
              <a:t>Plasmodium</a:t>
            </a:r>
            <a:endParaRPr sz="2400">
              <a:latin typeface="Constantia"/>
              <a:cs typeface="Constantia"/>
            </a:endParaRPr>
          </a:p>
          <a:p>
            <a:pPr marL="12700" marR="5080" algn="just">
              <a:lnSpc>
                <a:spcPct val="100000"/>
              </a:lnSpc>
              <a:spcBef>
                <a:spcPts val="509"/>
              </a:spcBef>
            </a:pPr>
            <a:r>
              <a:rPr sz="2000" b="1" dirty="0">
                <a:latin typeface="Constantia"/>
                <a:cs typeface="Constantia"/>
              </a:rPr>
              <a:t>Drug</a:t>
            </a:r>
            <a:r>
              <a:rPr sz="2000" b="1" spc="380" dirty="0">
                <a:latin typeface="Constantia"/>
                <a:cs typeface="Constantia"/>
              </a:rPr>
              <a:t> </a:t>
            </a:r>
            <a:r>
              <a:rPr sz="2000" b="1" dirty="0">
                <a:latin typeface="Constantia"/>
                <a:cs typeface="Constantia"/>
              </a:rPr>
              <a:t>treatment</a:t>
            </a:r>
            <a:r>
              <a:rPr sz="2000" b="1" spc="375" dirty="0">
                <a:latin typeface="Constantia"/>
                <a:cs typeface="Constantia"/>
              </a:rPr>
              <a:t> </a:t>
            </a:r>
            <a:r>
              <a:rPr sz="2000" dirty="0">
                <a:latin typeface="Constantia"/>
                <a:cs typeface="Constantia"/>
              </a:rPr>
              <a:t>depends</a:t>
            </a:r>
            <a:r>
              <a:rPr sz="2000" spc="320" dirty="0">
                <a:latin typeface="Constantia"/>
                <a:cs typeface="Constantia"/>
              </a:rPr>
              <a:t> </a:t>
            </a:r>
            <a:r>
              <a:rPr sz="2000" dirty="0">
                <a:latin typeface="Constantia"/>
                <a:cs typeface="Constantia"/>
              </a:rPr>
              <a:t>on</a:t>
            </a:r>
            <a:r>
              <a:rPr sz="2000" spc="335" dirty="0">
                <a:latin typeface="Constantia"/>
                <a:cs typeface="Constantia"/>
              </a:rPr>
              <a:t> </a:t>
            </a:r>
            <a:r>
              <a:rPr sz="2000" dirty="0">
                <a:latin typeface="Constantia"/>
                <a:cs typeface="Constantia"/>
              </a:rPr>
              <a:t>the</a:t>
            </a:r>
            <a:r>
              <a:rPr sz="2000" spc="320" dirty="0">
                <a:latin typeface="Constantia"/>
                <a:cs typeface="Constantia"/>
              </a:rPr>
              <a:t> </a:t>
            </a:r>
            <a:r>
              <a:rPr sz="2000" dirty="0">
                <a:latin typeface="Constantia"/>
                <a:cs typeface="Constantia"/>
              </a:rPr>
              <a:t>stage</a:t>
            </a:r>
            <a:r>
              <a:rPr sz="2000" spc="315" dirty="0">
                <a:latin typeface="Constantia"/>
                <a:cs typeface="Constantia"/>
              </a:rPr>
              <a:t> </a:t>
            </a:r>
            <a:r>
              <a:rPr sz="2000" dirty="0">
                <a:latin typeface="Constantia"/>
                <a:cs typeface="Constantia"/>
              </a:rPr>
              <a:t>of</a:t>
            </a:r>
            <a:r>
              <a:rPr sz="2000" spc="415" dirty="0">
                <a:latin typeface="Constantia"/>
                <a:cs typeface="Constantia"/>
              </a:rPr>
              <a:t> </a:t>
            </a:r>
            <a:r>
              <a:rPr sz="2000" dirty="0">
                <a:latin typeface="Constantia"/>
                <a:cs typeface="Constantia"/>
              </a:rPr>
              <a:t>infection.</a:t>
            </a:r>
            <a:r>
              <a:rPr sz="2000" spc="355" dirty="0">
                <a:latin typeface="Constantia"/>
                <a:cs typeface="Constantia"/>
              </a:rPr>
              <a:t> </a:t>
            </a:r>
            <a:r>
              <a:rPr sz="2000" b="1" dirty="0">
                <a:latin typeface="Constantia"/>
                <a:cs typeface="Constantia"/>
              </a:rPr>
              <a:t>Primaquine</a:t>
            </a:r>
            <a:r>
              <a:rPr sz="2000" b="1" spc="380" dirty="0">
                <a:latin typeface="Constantia"/>
                <a:cs typeface="Constantia"/>
              </a:rPr>
              <a:t> </a:t>
            </a:r>
            <a:r>
              <a:rPr sz="2000" dirty="0">
                <a:latin typeface="Constantia"/>
                <a:cs typeface="Constantia"/>
              </a:rPr>
              <a:t>is</a:t>
            </a:r>
            <a:r>
              <a:rPr sz="2000" spc="335" dirty="0">
                <a:latin typeface="Constantia"/>
                <a:cs typeface="Constantia"/>
              </a:rPr>
              <a:t> </a:t>
            </a:r>
            <a:r>
              <a:rPr sz="2000" spc="-10" dirty="0">
                <a:latin typeface="Constantia"/>
                <a:cs typeface="Constantia"/>
              </a:rPr>
              <a:t>effective </a:t>
            </a:r>
            <a:r>
              <a:rPr sz="2000" dirty="0">
                <a:latin typeface="Constantia"/>
                <a:cs typeface="Constantia"/>
              </a:rPr>
              <a:t>against</a:t>
            </a:r>
            <a:r>
              <a:rPr sz="2000" spc="80" dirty="0">
                <a:latin typeface="Constantia"/>
                <a:cs typeface="Constantia"/>
              </a:rPr>
              <a:t> </a:t>
            </a:r>
            <a:r>
              <a:rPr sz="2000" dirty="0">
                <a:latin typeface="Constantia"/>
                <a:cs typeface="Constantia"/>
              </a:rPr>
              <a:t>the</a:t>
            </a:r>
            <a:r>
              <a:rPr sz="2000" spc="85" dirty="0">
                <a:latin typeface="Constantia"/>
                <a:cs typeface="Constantia"/>
              </a:rPr>
              <a:t> </a:t>
            </a:r>
            <a:r>
              <a:rPr sz="2000" dirty="0">
                <a:latin typeface="Constantia"/>
                <a:cs typeface="Constantia"/>
              </a:rPr>
              <a:t>exoerythrocytic</a:t>
            </a:r>
            <a:r>
              <a:rPr sz="2000" spc="85" dirty="0">
                <a:latin typeface="Constantia"/>
                <a:cs typeface="Constantia"/>
              </a:rPr>
              <a:t> </a:t>
            </a:r>
            <a:r>
              <a:rPr sz="2000" dirty="0">
                <a:latin typeface="Constantia"/>
                <a:cs typeface="Constantia"/>
              </a:rPr>
              <a:t>forms</a:t>
            </a:r>
            <a:r>
              <a:rPr sz="2000" spc="105" dirty="0">
                <a:latin typeface="Constantia"/>
                <a:cs typeface="Constantia"/>
              </a:rPr>
              <a:t> </a:t>
            </a:r>
            <a:r>
              <a:rPr sz="2000" dirty="0">
                <a:latin typeface="Constantia"/>
                <a:cs typeface="Constantia"/>
              </a:rPr>
              <a:t>in</a:t>
            </a:r>
            <a:r>
              <a:rPr sz="2000" spc="95" dirty="0">
                <a:latin typeface="Constantia"/>
                <a:cs typeface="Constantia"/>
              </a:rPr>
              <a:t> </a:t>
            </a:r>
            <a:r>
              <a:rPr sz="2000" dirty="0">
                <a:latin typeface="Constantia"/>
                <a:cs typeface="Constantia"/>
              </a:rPr>
              <a:t>the</a:t>
            </a:r>
            <a:r>
              <a:rPr sz="2000" spc="80" dirty="0">
                <a:latin typeface="Constantia"/>
                <a:cs typeface="Constantia"/>
              </a:rPr>
              <a:t> </a:t>
            </a:r>
            <a:r>
              <a:rPr sz="2000" dirty="0">
                <a:latin typeface="Constantia"/>
                <a:cs typeface="Constantia"/>
              </a:rPr>
              <a:t>liver</a:t>
            </a:r>
            <a:r>
              <a:rPr sz="2000" spc="65" dirty="0">
                <a:latin typeface="Constantia"/>
                <a:cs typeface="Constantia"/>
              </a:rPr>
              <a:t> </a:t>
            </a:r>
            <a:r>
              <a:rPr sz="2000" dirty="0">
                <a:latin typeface="Constantia"/>
                <a:cs typeface="Constantia"/>
              </a:rPr>
              <a:t>and</a:t>
            </a:r>
            <a:r>
              <a:rPr sz="2000" spc="125" dirty="0">
                <a:latin typeface="Constantia"/>
                <a:cs typeface="Constantia"/>
              </a:rPr>
              <a:t> </a:t>
            </a:r>
            <a:r>
              <a:rPr sz="2000" dirty="0">
                <a:latin typeface="Constantia"/>
                <a:cs typeface="Constantia"/>
              </a:rPr>
              <a:t>bloodstream</a:t>
            </a:r>
            <a:r>
              <a:rPr sz="2000" spc="100" dirty="0">
                <a:latin typeface="Constantia"/>
                <a:cs typeface="Constantia"/>
              </a:rPr>
              <a:t> </a:t>
            </a:r>
            <a:r>
              <a:rPr sz="2000" dirty="0">
                <a:latin typeface="Constantia"/>
                <a:cs typeface="Constantia"/>
              </a:rPr>
              <a:t>and</a:t>
            </a:r>
            <a:r>
              <a:rPr sz="2000" spc="125" dirty="0">
                <a:latin typeface="Constantia"/>
                <a:cs typeface="Constantia"/>
              </a:rPr>
              <a:t> </a:t>
            </a:r>
            <a:r>
              <a:rPr sz="2000" dirty="0">
                <a:latin typeface="Constantia"/>
                <a:cs typeface="Constantia"/>
              </a:rPr>
              <a:t>also</a:t>
            </a:r>
            <a:r>
              <a:rPr sz="2000" spc="85" dirty="0">
                <a:latin typeface="Constantia"/>
                <a:cs typeface="Constantia"/>
              </a:rPr>
              <a:t> </a:t>
            </a:r>
            <a:r>
              <a:rPr sz="2000" spc="-10" dirty="0">
                <a:latin typeface="Constantia"/>
                <a:cs typeface="Constantia"/>
              </a:rPr>
              <a:t>against </a:t>
            </a:r>
            <a:r>
              <a:rPr sz="2000" dirty="0">
                <a:latin typeface="Constantia"/>
                <a:cs typeface="Constantia"/>
              </a:rPr>
              <a:t>the</a:t>
            </a:r>
            <a:r>
              <a:rPr sz="2000" spc="-65" dirty="0">
                <a:latin typeface="Constantia"/>
                <a:cs typeface="Constantia"/>
              </a:rPr>
              <a:t> </a:t>
            </a:r>
            <a:r>
              <a:rPr sz="2000" dirty="0">
                <a:latin typeface="Constantia"/>
                <a:cs typeface="Constantia"/>
              </a:rPr>
              <a:t>gametocytic</a:t>
            </a:r>
            <a:r>
              <a:rPr sz="2000" spc="-60" dirty="0">
                <a:latin typeface="Constantia"/>
                <a:cs typeface="Constantia"/>
              </a:rPr>
              <a:t> </a:t>
            </a:r>
            <a:r>
              <a:rPr sz="2000" dirty="0">
                <a:latin typeface="Constantia"/>
                <a:cs typeface="Constantia"/>
              </a:rPr>
              <a:t>form,</a:t>
            </a:r>
            <a:r>
              <a:rPr sz="2000" spc="-25" dirty="0">
                <a:latin typeface="Constantia"/>
                <a:cs typeface="Constantia"/>
              </a:rPr>
              <a:t> </a:t>
            </a:r>
            <a:r>
              <a:rPr sz="2000" dirty="0">
                <a:latin typeface="Constantia"/>
                <a:cs typeface="Constantia"/>
              </a:rPr>
              <a:t>but</a:t>
            </a:r>
            <a:r>
              <a:rPr sz="2000" spc="-60" dirty="0">
                <a:latin typeface="Constantia"/>
                <a:cs typeface="Constantia"/>
              </a:rPr>
              <a:t> </a:t>
            </a:r>
            <a:r>
              <a:rPr sz="2000" spc="-10" dirty="0">
                <a:latin typeface="Constantia"/>
                <a:cs typeface="Constantia"/>
              </a:rPr>
              <a:t>inactive</a:t>
            </a:r>
            <a:r>
              <a:rPr sz="2000" spc="-65" dirty="0">
                <a:latin typeface="Constantia"/>
                <a:cs typeface="Constantia"/>
              </a:rPr>
              <a:t> </a:t>
            </a:r>
            <a:r>
              <a:rPr sz="2000" dirty="0">
                <a:latin typeface="Constantia"/>
                <a:cs typeface="Constantia"/>
              </a:rPr>
              <a:t>against</a:t>
            </a:r>
            <a:r>
              <a:rPr sz="2000" spc="-60" dirty="0">
                <a:latin typeface="Constantia"/>
                <a:cs typeface="Constantia"/>
              </a:rPr>
              <a:t> </a:t>
            </a:r>
            <a:r>
              <a:rPr sz="2000" spc="-10" dirty="0">
                <a:latin typeface="Constantia"/>
                <a:cs typeface="Constantia"/>
              </a:rPr>
              <a:t>parasites</a:t>
            </a:r>
            <a:r>
              <a:rPr sz="2000" spc="-45" dirty="0">
                <a:latin typeface="Constantia"/>
                <a:cs typeface="Constantia"/>
              </a:rPr>
              <a:t> </a:t>
            </a:r>
            <a:r>
              <a:rPr sz="2000" dirty="0">
                <a:latin typeface="Constantia"/>
                <a:cs typeface="Constantia"/>
              </a:rPr>
              <a:t>in</a:t>
            </a:r>
            <a:r>
              <a:rPr sz="2000" spc="-60" dirty="0">
                <a:latin typeface="Constantia"/>
                <a:cs typeface="Constantia"/>
              </a:rPr>
              <a:t> </a:t>
            </a:r>
            <a:r>
              <a:rPr sz="2000" dirty="0">
                <a:latin typeface="Constantia"/>
                <a:cs typeface="Constantia"/>
              </a:rPr>
              <a:t>red</a:t>
            </a:r>
            <a:r>
              <a:rPr sz="2000" spc="-10" dirty="0">
                <a:latin typeface="Constantia"/>
                <a:cs typeface="Constantia"/>
              </a:rPr>
              <a:t> </a:t>
            </a:r>
            <a:r>
              <a:rPr sz="2000" dirty="0">
                <a:latin typeface="Constantia"/>
                <a:cs typeface="Constantia"/>
              </a:rPr>
              <a:t>blood</a:t>
            </a:r>
            <a:r>
              <a:rPr sz="2000" spc="-30" dirty="0">
                <a:latin typeface="Constantia"/>
                <a:cs typeface="Constantia"/>
              </a:rPr>
              <a:t> </a:t>
            </a:r>
            <a:r>
              <a:rPr sz="2000" dirty="0">
                <a:latin typeface="Constantia"/>
                <a:cs typeface="Constantia"/>
              </a:rPr>
              <a:t>cells.</a:t>
            </a:r>
            <a:r>
              <a:rPr sz="2000" spc="-20" dirty="0">
                <a:latin typeface="Constantia"/>
                <a:cs typeface="Constantia"/>
              </a:rPr>
              <a:t> </a:t>
            </a:r>
            <a:r>
              <a:rPr sz="2000" spc="-10" dirty="0">
                <a:latin typeface="Constantia"/>
                <a:cs typeface="Constantia"/>
              </a:rPr>
              <a:t>Therefore, </a:t>
            </a:r>
            <a:r>
              <a:rPr sz="2000" dirty="0">
                <a:latin typeface="Constantia"/>
                <a:cs typeface="Constantia"/>
              </a:rPr>
              <a:t>for</a:t>
            </a:r>
            <a:r>
              <a:rPr sz="2000" spc="345" dirty="0">
                <a:latin typeface="Constantia"/>
                <a:cs typeface="Constantia"/>
              </a:rPr>
              <a:t> </a:t>
            </a:r>
            <a:r>
              <a:rPr sz="2000" dirty="0">
                <a:latin typeface="Constantia"/>
                <a:cs typeface="Constantia"/>
              </a:rPr>
              <a:t>the</a:t>
            </a:r>
            <a:r>
              <a:rPr sz="2000" spc="380" dirty="0">
                <a:latin typeface="Constantia"/>
                <a:cs typeface="Constantia"/>
              </a:rPr>
              <a:t> </a:t>
            </a:r>
            <a:r>
              <a:rPr sz="2000" dirty="0">
                <a:latin typeface="Constantia"/>
                <a:cs typeface="Constantia"/>
              </a:rPr>
              <a:t>erythrocytic</a:t>
            </a:r>
            <a:r>
              <a:rPr sz="2000" spc="370" dirty="0">
                <a:latin typeface="Constantia"/>
                <a:cs typeface="Constantia"/>
              </a:rPr>
              <a:t> </a:t>
            </a:r>
            <a:r>
              <a:rPr sz="2000" dirty="0">
                <a:latin typeface="Constantia"/>
                <a:cs typeface="Constantia"/>
              </a:rPr>
              <a:t>form,</a:t>
            </a:r>
            <a:r>
              <a:rPr sz="2000" spc="420" dirty="0">
                <a:latin typeface="Constantia"/>
                <a:cs typeface="Constantia"/>
              </a:rPr>
              <a:t> </a:t>
            </a:r>
            <a:r>
              <a:rPr sz="2000" dirty="0">
                <a:latin typeface="Constantia"/>
                <a:cs typeface="Constantia"/>
              </a:rPr>
              <a:t>primaquine</a:t>
            </a:r>
            <a:r>
              <a:rPr sz="2000" spc="365" dirty="0">
                <a:latin typeface="Constantia"/>
                <a:cs typeface="Constantia"/>
              </a:rPr>
              <a:t> </a:t>
            </a:r>
            <a:r>
              <a:rPr sz="2000" dirty="0">
                <a:latin typeface="Constantia"/>
                <a:cs typeface="Constantia"/>
              </a:rPr>
              <a:t>is</a:t>
            </a:r>
            <a:r>
              <a:rPr sz="2000" spc="390" dirty="0">
                <a:latin typeface="Constantia"/>
                <a:cs typeface="Constantia"/>
              </a:rPr>
              <a:t> </a:t>
            </a:r>
            <a:r>
              <a:rPr sz="2000" dirty="0">
                <a:latin typeface="Constantia"/>
                <a:cs typeface="Constantia"/>
              </a:rPr>
              <a:t>administered</a:t>
            </a:r>
            <a:r>
              <a:rPr sz="2000" spc="425" dirty="0">
                <a:latin typeface="Constantia"/>
                <a:cs typeface="Constantia"/>
              </a:rPr>
              <a:t> </a:t>
            </a:r>
            <a:r>
              <a:rPr sz="2000" dirty="0">
                <a:latin typeface="Constantia"/>
                <a:cs typeface="Constantia"/>
              </a:rPr>
              <a:t>in</a:t>
            </a:r>
            <a:r>
              <a:rPr sz="2000" spc="400" dirty="0">
                <a:latin typeface="Constantia"/>
                <a:cs typeface="Constantia"/>
              </a:rPr>
              <a:t> </a:t>
            </a:r>
            <a:r>
              <a:rPr sz="2000" dirty="0">
                <a:latin typeface="Constantia"/>
                <a:cs typeface="Constantia"/>
              </a:rPr>
              <a:t>conjunction</a:t>
            </a:r>
            <a:r>
              <a:rPr sz="2000" spc="385" dirty="0">
                <a:latin typeface="Constantia"/>
                <a:cs typeface="Constantia"/>
              </a:rPr>
              <a:t> </a:t>
            </a:r>
            <a:r>
              <a:rPr sz="2000" dirty="0">
                <a:latin typeface="Constantia"/>
                <a:cs typeface="Constantia"/>
              </a:rPr>
              <a:t>with</a:t>
            </a:r>
            <a:r>
              <a:rPr sz="2000" spc="400" dirty="0">
                <a:latin typeface="Constantia"/>
                <a:cs typeface="Constantia"/>
              </a:rPr>
              <a:t> </a:t>
            </a:r>
            <a:r>
              <a:rPr sz="2000" spc="-50" dirty="0">
                <a:latin typeface="Constantia"/>
                <a:cs typeface="Constantia"/>
              </a:rPr>
              <a:t>a </a:t>
            </a:r>
            <a:r>
              <a:rPr sz="2000" dirty="0">
                <a:latin typeface="Constantia"/>
                <a:cs typeface="Constantia"/>
              </a:rPr>
              <a:t>blood</a:t>
            </a:r>
            <a:r>
              <a:rPr sz="2000" spc="-65" dirty="0">
                <a:latin typeface="Constantia"/>
                <a:cs typeface="Constantia"/>
              </a:rPr>
              <a:t> </a:t>
            </a:r>
            <a:r>
              <a:rPr sz="2000" spc="-10" dirty="0">
                <a:latin typeface="Constantia"/>
                <a:cs typeface="Constantia"/>
              </a:rPr>
              <a:t>schizontocide</a:t>
            </a:r>
            <a:r>
              <a:rPr sz="2000" spc="-125" dirty="0">
                <a:latin typeface="Constantia"/>
                <a:cs typeface="Constantia"/>
              </a:rPr>
              <a:t> </a:t>
            </a:r>
            <a:r>
              <a:rPr sz="2000" dirty="0">
                <a:latin typeface="Constantia"/>
                <a:cs typeface="Constantia"/>
              </a:rPr>
              <a:t>such</a:t>
            </a:r>
            <a:r>
              <a:rPr sz="2000" spc="-90" dirty="0">
                <a:latin typeface="Constantia"/>
                <a:cs typeface="Constantia"/>
              </a:rPr>
              <a:t> </a:t>
            </a:r>
            <a:r>
              <a:rPr sz="2000" dirty="0">
                <a:latin typeface="Constantia"/>
                <a:cs typeface="Constantia"/>
              </a:rPr>
              <a:t>as</a:t>
            </a:r>
            <a:r>
              <a:rPr sz="2000" spc="-35" dirty="0">
                <a:latin typeface="Constantia"/>
                <a:cs typeface="Constantia"/>
              </a:rPr>
              <a:t> </a:t>
            </a:r>
            <a:r>
              <a:rPr sz="2000" b="1" spc="-10" dirty="0">
                <a:latin typeface="Constantia"/>
                <a:cs typeface="Constantia"/>
              </a:rPr>
              <a:t>chloroquine</a:t>
            </a:r>
            <a:r>
              <a:rPr sz="2000" spc="-10" dirty="0">
                <a:latin typeface="Constantia"/>
                <a:cs typeface="Constantia"/>
              </a:rPr>
              <a:t>.</a:t>
            </a:r>
            <a:endParaRPr sz="2000">
              <a:latin typeface="Constantia"/>
              <a:cs typeface="Constantia"/>
            </a:endParaRPr>
          </a:p>
          <a:p>
            <a:pPr marL="12700" marR="85725" algn="just">
              <a:lnSpc>
                <a:spcPts val="2770"/>
              </a:lnSpc>
              <a:spcBef>
                <a:spcPts val="270"/>
              </a:spcBef>
            </a:pPr>
            <a:r>
              <a:rPr sz="2000" spc="-20" dirty="0">
                <a:solidFill>
                  <a:srgbClr val="FF0000"/>
                </a:solidFill>
                <a:latin typeface="Constantia"/>
                <a:cs typeface="Constantia"/>
              </a:rPr>
              <a:t>-</a:t>
            </a:r>
            <a:r>
              <a:rPr sz="2000" spc="-10" dirty="0">
                <a:solidFill>
                  <a:srgbClr val="FF0000"/>
                </a:solidFill>
                <a:latin typeface="Constantia"/>
                <a:cs typeface="Constantia"/>
              </a:rPr>
              <a:t>chloroquine-resistant</a:t>
            </a:r>
            <a:r>
              <a:rPr sz="2000" spc="-114" dirty="0">
                <a:solidFill>
                  <a:srgbClr val="FF0000"/>
                </a:solidFill>
                <a:latin typeface="Constantia"/>
                <a:cs typeface="Constantia"/>
              </a:rPr>
              <a:t> </a:t>
            </a:r>
            <a:r>
              <a:rPr sz="2000" spc="-10" dirty="0">
                <a:solidFill>
                  <a:srgbClr val="FF0000"/>
                </a:solidFill>
                <a:latin typeface="Constantia"/>
                <a:cs typeface="Constantia"/>
              </a:rPr>
              <a:t>strains</a:t>
            </a:r>
            <a:r>
              <a:rPr sz="2000" spc="-80" dirty="0">
                <a:solidFill>
                  <a:srgbClr val="FF0000"/>
                </a:solidFill>
                <a:latin typeface="Constantia"/>
                <a:cs typeface="Constantia"/>
              </a:rPr>
              <a:t> </a:t>
            </a:r>
            <a:r>
              <a:rPr sz="2000" dirty="0">
                <a:solidFill>
                  <a:srgbClr val="FF0000"/>
                </a:solidFill>
                <a:latin typeface="Constantia"/>
                <a:cs typeface="Constantia"/>
              </a:rPr>
              <a:t>of</a:t>
            </a:r>
            <a:r>
              <a:rPr sz="2000" spc="70" dirty="0">
                <a:solidFill>
                  <a:srgbClr val="FF0000"/>
                </a:solidFill>
                <a:latin typeface="Constantia"/>
                <a:cs typeface="Constantia"/>
              </a:rPr>
              <a:t> </a:t>
            </a:r>
            <a:r>
              <a:rPr sz="2000" spc="-140" dirty="0">
                <a:solidFill>
                  <a:srgbClr val="FF0000"/>
                </a:solidFill>
                <a:latin typeface="Constantia"/>
                <a:cs typeface="Constantia"/>
              </a:rPr>
              <a:t>P.</a:t>
            </a:r>
            <a:r>
              <a:rPr sz="2000" spc="15" dirty="0">
                <a:solidFill>
                  <a:srgbClr val="FF0000"/>
                </a:solidFill>
                <a:latin typeface="Constantia"/>
                <a:cs typeface="Constantia"/>
              </a:rPr>
              <a:t> </a:t>
            </a:r>
            <a:r>
              <a:rPr sz="2000" spc="-10" dirty="0">
                <a:solidFill>
                  <a:srgbClr val="FF0000"/>
                </a:solidFill>
                <a:latin typeface="Constantia"/>
                <a:cs typeface="Constantia"/>
              </a:rPr>
              <a:t>falciparum</a:t>
            </a:r>
            <a:r>
              <a:rPr sz="2000" spc="-40" dirty="0">
                <a:solidFill>
                  <a:srgbClr val="FF0000"/>
                </a:solidFill>
                <a:latin typeface="Constantia"/>
                <a:cs typeface="Constantia"/>
              </a:rPr>
              <a:t> </a:t>
            </a:r>
            <a:r>
              <a:rPr sz="2000" dirty="0">
                <a:solidFill>
                  <a:srgbClr val="FF0000"/>
                </a:solidFill>
                <a:latin typeface="Constantia"/>
                <a:cs typeface="Constantia"/>
              </a:rPr>
              <a:t>either</a:t>
            </a:r>
            <a:r>
              <a:rPr sz="2000" spc="-45" dirty="0">
                <a:solidFill>
                  <a:srgbClr val="FF0000"/>
                </a:solidFill>
                <a:latin typeface="Constantia"/>
                <a:cs typeface="Constantia"/>
              </a:rPr>
              <a:t> </a:t>
            </a:r>
            <a:r>
              <a:rPr sz="2000" dirty="0">
                <a:solidFill>
                  <a:srgbClr val="FF0000"/>
                </a:solidFill>
                <a:latin typeface="Constantia"/>
                <a:cs typeface="Constantia"/>
              </a:rPr>
              <a:t>Mefloquine</a:t>
            </a:r>
            <a:r>
              <a:rPr sz="2000" spc="-80" dirty="0">
                <a:solidFill>
                  <a:srgbClr val="FF0000"/>
                </a:solidFill>
                <a:latin typeface="Constantia"/>
                <a:cs typeface="Constantia"/>
              </a:rPr>
              <a:t> </a:t>
            </a:r>
            <a:r>
              <a:rPr sz="2000" spc="-20" dirty="0">
                <a:solidFill>
                  <a:srgbClr val="FF0000"/>
                </a:solidFill>
                <a:latin typeface="Constantia"/>
                <a:cs typeface="Constantia"/>
              </a:rPr>
              <a:t>or</a:t>
            </a:r>
            <a:r>
              <a:rPr sz="2000" spc="-105" dirty="0">
                <a:solidFill>
                  <a:srgbClr val="FF0000"/>
                </a:solidFill>
                <a:latin typeface="Constantia"/>
                <a:cs typeface="Constantia"/>
              </a:rPr>
              <a:t> </a:t>
            </a:r>
            <a:r>
              <a:rPr sz="2000" spc="-10" dirty="0">
                <a:solidFill>
                  <a:srgbClr val="FF0000"/>
                </a:solidFill>
                <a:latin typeface="Constantia"/>
                <a:cs typeface="Constantia"/>
              </a:rPr>
              <a:t>combination </a:t>
            </a:r>
            <a:r>
              <a:rPr sz="2000" dirty="0">
                <a:solidFill>
                  <a:srgbClr val="FF0000"/>
                </a:solidFill>
                <a:latin typeface="Constantia"/>
                <a:cs typeface="Constantia"/>
              </a:rPr>
              <a:t>of</a:t>
            </a:r>
            <a:r>
              <a:rPr sz="2000" spc="-15" dirty="0">
                <a:solidFill>
                  <a:srgbClr val="FF0000"/>
                </a:solidFill>
                <a:latin typeface="Constantia"/>
                <a:cs typeface="Constantia"/>
              </a:rPr>
              <a:t> </a:t>
            </a:r>
            <a:r>
              <a:rPr sz="2000" dirty="0">
                <a:solidFill>
                  <a:srgbClr val="FF0000"/>
                </a:solidFill>
                <a:latin typeface="Constantia"/>
                <a:cs typeface="Constantia"/>
              </a:rPr>
              <a:t>quinine</a:t>
            </a:r>
            <a:r>
              <a:rPr sz="2000" spc="-50" dirty="0">
                <a:solidFill>
                  <a:srgbClr val="FF0000"/>
                </a:solidFill>
                <a:latin typeface="Constantia"/>
                <a:cs typeface="Constantia"/>
              </a:rPr>
              <a:t> </a:t>
            </a:r>
            <a:r>
              <a:rPr sz="2000" dirty="0">
                <a:solidFill>
                  <a:srgbClr val="FF0000"/>
                </a:solidFill>
                <a:latin typeface="Constantia"/>
                <a:cs typeface="Constantia"/>
              </a:rPr>
              <a:t>&amp;</a:t>
            </a:r>
            <a:r>
              <a:rPr sz="2000" spc="-60" dirty="0">
                <a:solidFill>
                  <a:srgbClr val="FF0000"/>
                </a:solidFill>
                <a:latin typeface="Constantia"/>
                <a:cs typeface="Constantia"/>
              </a:rPr>
              <a:t> </a:t>
            </a:r>
            <a:r>
              <a:rPr sz="2000" spc="-20" dirty="0">
                <a:solidFill>
                  <a:srgbClr val="FF0000"/>
                </a:solidFill>
                <a:latin typeface="Constantia"/>
                <a:cs typeface="Constantia"/>
              </a:rPr>
              <a:t>doxycycline</a:t>
            </a:r>
            <a:r>
              <a:rPr sz="2000" spc="-65" dirty="0">
                <a:solidFill>
                  <a:srgbClr val="FF0000"/>
                </a:solidFill>
                <a:latin typeface="Constantia"/>
                <a:cs typeface="Constantia"/>
              </a:rPr>
              <a:t> </a:t>
            </a:r>
            <a:r>
              <a:rPr sz="2000" dirty="0">
                <a:solidFill>
                  <a:srgbClr val="FF0000"/>
                </a:solidFill>
                <a:latin typeface="Constantia"/>
                <a:cs typeface="Constantia"/>
              </a:rPr>
              <a:t>is</a:t>
            </a:r>
            <a:r>
              <a:rPr sz="2000" spc="-65" dirty="0">
                <a:solidFill>
                  <a:srgbClr val="FF0000"/>
                </a:solidFill>
                <a:latin typeface="Constantia"/>
                <a:cs typeface="Constantia"/>
              </a:rPr>
              <a:t> </a:t>
            </a:r>
            <a:r>
              <a:rPr sz="2000" spc="-10" dirty="0">
                <a:solidFill>
                  <a:srgbClr val="FF0000"/>
                </a:solidFill>
                <a:latin typeface="Constantia"/>
                <a:cs typeface="Constantia"/>
              </a:rPr>
              <a:t>used</a:t>
            </a:r>
            <a:r>
              <a:rPr sz="2400" spc="-10" dirty="0">
                <a:solidFill>
                  <a:srgbClr val="FF0000"/>
                </a:solidFill>
                <a:latin typeface="Constantia"/>
                <a:cs typeface="Constantia"/>
              </a:rPr>
              <a:t>.</a:t>
            </a:r>
            <a:endParaRPr sz="2400">
              <a:latin typeface="Constantia"/>
              <a:cs typeface="Constant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334" y="85732"/>
            <a:ext cx="8736965" cy="6652895"/>
          </a:xfrm>
          <a:prstGeom prst="rect">
            <a:avLst/>
          </a:prstGeom>
        </p:spPr>
        <p:txBody>
          <a:bodyPr vert="horz" wrap="square" lIns="0" tIns="142875" rIns="0" bIns="0" rtlCol="0">
            <a:spAutoFit/>
          </a:bodyPr>
          <a:lstStyle/>
          <a:p>
            <a:pPr marL="284480" indent="-271780">
              <a:lnSpc>
                <a:spcPct val="100000"/>
              </a:lnSpc>
              <a:spcBef>
                <a:spcPts val="1125"/>
              </a:spcBef>
              <a:buClr>
                <a:srgbClr val="0AD0D9"/>
              </a:buClr>
              <a:buSzPct val="93750"/>
              <a:buFont typeface="Segoe UI Symbol"/>
              <a:buChar char="⚫"/>
              <a:tabLst>
                <a:tab pos="284480" algn="l"/>
              </a:tabLst>
            </a:pPr>
            <a:r>
              <a:rPr sz="2400" b="1" u="sng" dirty="0">
                <a:uFill>
                  <a:solidFill>
                    <a:srgbClr val="000000"/>
                  </a:solidFill>
                </a:uFill>
                <a:latin typeface="Constantia"/>
                <a:cs typeface="Constantia"/>
              </a:rPr>
              <a:t>B:</a:t>
            </a:r>
            <a:r>
              <a:rPr sz="2400" b="1" u="sng" spc="-70" dirty="0">
                <a:uFill>
                  <a:solidFill>
                    <a:srgbClr val="000000"/>
                  </a:solidFill>
                </a:uFill>
                <a:latin typeface="Constantia"/>
                <a:cs typeface="Constantia"/>
              </a:rPr>
              <a:t> </a:t>
            </a:r>
            <a:r>
              <a:rPr sz="2400" b="1" u="sng" spc="-35" dirty="0">
                <a:uFill>
                  <a:solidFill>
                    <a:srgbClr val="000000"/>
                  </a:solidFill>
                </a:uFill>
                <a:latin typeface="Constantia"/>
                <a:cs typeface="Constantia"/>
              </a:rPr>
              <a:t>Toxoplasmosis </a:t>
            </a:r>
            <a:r>
              <a:rPr sz="2400" b="1" u="sng" spc="-30" dirty="0">
                <a:uFill>
                  <a:solidFill>
                    <a:srgbClr val="000000"/>
                  </a:solidFill>
                </a:uFill>
                <a:latin typeface="Constantia"/>
                <a:cs typeface="Constantia"/>
              </a:rPr>
              <a:t>(</a:t>
            </a:r>
            <a:r>
              <a:rPr sz="2400" b="1" i="1" u="sng" spc="-30" dirty="0">
                <a:uFill>
                  <a:solidFill>
                    <a:srgbClr val="000000"/>
                  </a:solidFill>
                </a:uFill>
                <a:latin typeface="Constantia"/>
                <a:cs typeface="Constantia"/>
              </a:rPr>
              <a:t>Toxoplasma</a:t>
            </a:r>
            <a:r>
              <a:rPr sz="2400" b="1" i="1" u="sng" spc="-20" dirty="0">
                <a:uFill>
                  <a:solidFill>
                    <a:srgbClr val="000000"/>
                  </a:solidFill>
                </a:uFill>
                <a:latin typeface="Constantia"/>
                <a:cs typeface="Constantia"/>
              </a:rPr>
              <a:t> </a:t>
            </a:r>
            <a:r>
              <a:rPr sz="2400" b="1" i="1" u="sng" spc="-10" dirty="0">
                <a:uFill>
                  <a:solidFill>
                    <a:srgbClr val="000000"/>
                  </a:solidFill>
                </a:uFill>
                <a:latin typeface="Constantia"/>
                <a:cs typeface="Constantia"/>
              </a:rPr>
              <a:t>gondii)</a:t>
            </a:r>
            <a:endParaRPr sz="2400">
              <a:latin typeface="Constantia"/>
              <a:cs typeface="Constantia"/>
            </a:endParaRPr>
          </a:p>
          <a:p>
            <a:pPr marL="12700" marR="13335">
              <a:lnSpc>
                <a:spcPct val="100000"/>
              </a:lnSpc>
              <a:spcBef>
                <a:spcPts val="1019"/>
              </a:spcBef>
              <a:tabLst>
                <a:tab pos="1705610" algn="l"/>
                <a:tab pos="2649220" algn="l"/>
                <a:tab pos="2987675" algn="l"/>
                <a:tab pos="4458335" algn="l"/>
                <a:tab pos="6252210" algn="l"/>
                <a:tab pos="6624320" algn="l"/>
                <a:tab pos="7595234" algn="l"/>
                <a:tab pos="7933690" algn="l"/>
              </a:tabLst>
            </a:pPr>
            <a:r>
              <a:rPr sz="2400" i="1" spc="-10" dirty="0">
                <a:latin typeface="Constantia"/>
                <a:cs typeface="Constantia"/>
              </a:rPr>
              <a:t>Toxoplasma</a:t>
            </a:r>
            <a:r>
              <a:rPr sz="2400" i="1" dirty="0">
                <a:latin typeface="Constantia"/>
                <a:cs typeface="Constantia"/>
              </a:rPr>
              <a:t>	</a:t>
            </a:r>
            <a:r>
              <a:rPr sz="2400" i="1" spc="-10" dirty="0">
                <a:latin typeface="Constantia"/>
                <a:cs typeface="Constantia"/>
              </a:rPr>
              <a:t>gondii</a:t>
            </a:r>
            <a:r>
              <a:rPr sz="2400" i="1" dirty="0">
                <a:latin typeface="Constantia"/>
                <a:cs typeface="Constantia"/>
              </a:rPr>
              <a:t>	</a:t>
            </a:r>
            <a:r>
              <a:rPr sz="2400" spc="-25" dirty="0">
                <a:latin typeface="Constantia"/>
                <a:cs typeface="Constantia"/>
              </a:rPr>
              <a:t>is</a:t>
            </a:r>
            <a:r>
              <a:rPr sz="2400" dirty="0">
                <a:latin typeface="Constantia"/>
                <a:cs typeface="Constantia"/>
              </a:rPr>
              <a:t>	</a:t>
            </a:r>
            <a:r>
              <a:rPr sz="2400" spc="-10" dirty="0">
                <a:latin typeface="Constantia"/>
                <a:cs typeface="Constantia"/>
              </a:rPr>
              <a:t>obligatory</a:t>
            </a:r>
            <a:r>
              <a:rPr sz="2400" dirty="0">
                <a:latin typeface="Constantia"/>
                <a:cs typeface="Constantia"/>
              </a:rPr>
              <a:t>	</a:t>
            </a:r>
            <a:r>
              <a:rPr sz="2400" spc="-10" dirty="0">
                <a:latin typeface="Constantia"/>
                <a:cs typeface="Constantia"/>
              </a:rPr>
              <a:t>intracellular,</a:t>
            </a:r>
            <a:r>
              <a:rPr sz="2400" dirty="0">
                <a:latin typeface="Constantia"/>
                <a:cs typeface="Constantia"/>
              </a:rPr>
              <a:t>	</a:t>
            </a:r>
            <a:r>
              <a:rPr sz="2400" spc="-35" dirty="0">
                <a:solidFill>
                  <a:srgbClr val="FF0000"/>
                </a:solidFill>
                <a:latin typeface="Constantia"/>
                <a:cs typeface="Constantia"/>
              </a:rPr>
              <a:t>T.</a:t>
            </a:r>
            <a:r>
              <a:rPr sz="2400" dirty="0">
                <a:solidFill>
                  <a:srgbClr val="FF0000"/>
                </a:solidFill>
                <a:latin typeface="Constantia"/>
                <a:cs typeface="Constantia"/>
              </a:rPr>
              <a:t>	</a:t>
            </a:r>
            <a:r>
              <a:rPr sz="2400" spc="-10" dirty="0">
                <a:solidFill>
                  <a:srgbClr val="FF0000"/>
                </a:solidFill>
                <a:latin typeface="Constantia"/>
                <a:cs typeface="Constantia"/>
              </a:rPr>
              <a:t>gondii</a:t>
            </a:r>
            <a:r>
              <a:rPr sz="2400" dirty="0">
                <a:solidFill>
                  <a:srgbClr val="FF0000"/>
                </a:solidFill>
                <a:latin typeface="Constantia"/>
                <a:cs typeface="Constantia"/>
              </a:rPr>
              <a:t>	</a:t>
            </a:r>
            <a:r>
              <a:rPr sz="2400" spc="-25" dirty="0">
                <a:solidFill>
                  <a:srgbClr val="FF0000"/>
                </a:solidFill>
                <a:latin typeface="Constantia"/>
                <a:cs typeface="Constantia"/>
              </a:rPr>
              <a:t>is</a:t>
            </a:r>
            <a:r>
              <a:rPr sz="2400" dirty="0">
                <a:solidFill>
                  <a:srgbClr val="FF0000"/>
                </a:solidFill>
                <a:latin typeface="Constantia"/>
                <a:cs typeface="Constantia"/>
              </a:rPr>
              <a:t>	</a:t>
            </a:r>
            <a:r>
              <a:rPr sz="2400" spc="-10" dirty="0">
                <a:solidFill>
                  <a:srgbClr val="FF0000"/>
                </a:solidFill>
                <a:latin typeface="Constantia"/>
                <a:cs typeface="Constantia"/>
              </a:rPr>
              <a:t>found </a:t>
            </a:r>
            <a:r>
              <a:rPr sz="2400" dirty="0">
                <a:solidFill>
                  <a:srgbClr val="FF0000"/>
                </a:solidFill>
                <a:latin typeface="Constantia"/>
                <a:cs typeface="Constantia"/>
              </a:rPr>
              <a:t>inside</a:t>
            </a:r>
            <a:r>
              <a:rPr sz="2400" spc="-95" dirty="0">
                <a:solidFill>
                  <a:srgbClr val="FF0000"/>
                </a:solidFill>
                <a:latin typeface="Constantia"/>
                <a:cs typeface="Constantia"/>
              </a:rPr>
              <a:t> </a:t>
            </a:r>
            <a:r>
              <a:rPr sz="2400" dirty="0">
                <a:solidFill>
                  <a:srgbClr val="FF0000"/>
                </a:solidFill>
                <a:latin typeface="Constantia"/>
                <a:cs typeface="Constantia"/>
              </a:rPr>
              <a:t>the</a:t>
            </a:r>
            <a:r>
              <a:rPr sz="2400" spc="-100" dirty="0">
                <a:solidFill>
                  <a:srgbClr val="FF0000"/>
                </a:solidFill>
                <a:latin typeface="Constantia"/>
                <a:cs typeface="Constantia"/>
              </a:rPr>
              <a:t> </a:t>
            </a:r>
            <a:r>
              <a:rPr sz="2400" spc="-10" dirty="0">
                <a:solidFill>
                  <a:srgbClr val="FF0000"/>
                </a:solidFill>
                <a:latin typeface="Constantia"/>
                <a:cs typeface="Constantia"/>
              </a:rPr>
              <a:t>reticuloendothelial</a:t>
            </a:r>
            <a:r>
              <a:rPr sz="2400" spc="-45" dirty="0">
                <a:solidFill>
                  <a:srgbClr val="FF0000"/>
                </a:solidFill>
                <a:latin typeface="Constantia"/>
                <a:cs typeface="Constantia"/>
              </a:rPr>
              <a:t> </a:t>
            </a:r>
            <a:r>
              <a:rPr sz="2400" spc="-10" dirty="0">
                <a:solidFill>
                  <a:srgbClr val="FF0000"/>
                </a:solidFill>
                <a:latin typeface="Constantia"/>
                <a:cs typeface="Constantia"/>
              </a:rPr>
              <a:t>cells.</a:t>
            </a:r>
            <a:endParaRPr sz="2400">
              <a:latin typeface="Constantia"/>
              <a:cs typeface="Constantia"/>
            </a:endParaRPr>
          </a:p>
          <a:p>
            <a:pPr marL="12700">
              <a:lnSpc>
                <a:spcPct val="100000"/>
              </a:lnSpc>
              <a:spcBef>
                <a:spcPts val="575"/>
              </a:spcBef>
            </a:pPr>
            <a:r>
              <a:rPr sz="2400" b="1" spc="-20" dirty="0">
                <a:latin typeface="Constantia"/>
                <a:cs typeface="Constantia"/>
              </a:rPr>
              <a:t>Mode</a:t>
            </a:r>
            <a:r>
              <a:rPr sz="2400" b="1" spc="-120" dirty="0">
                <a:latin typeface="Constantia"/>
                <a:cs typeface="Constantia"/>
              </a:rPr>
              <a:t> </a:t>
            </a:r>
            <a:r>
              <a:rPr sz="2400" b="1" dirty="0">
                <a:latin typeface="Constantia"/>
                <a:cs typeface="Constantia"/>
              </a:rPr>
              <a:t>of</a:t>
            </a:r>
            <a:r>
              <a:rPr sz="2400" b="1" spc="55" dirty="0">
                <a:latin typeface="Constantia"/>
                <a:cs typeface="Constantia"/>
              </a:rPr>
              <a:t> </a:t>
            </a:r>
            <a:r>
              <a:rPr sz="2400" b="1" spc="-10" dirty="0">
                <a:latin typeface="Constantia"/>
                <a:cs typeface="Constantia"/>
              </a:rPr>
              <a:t>infection</a:t>
            </a:r>
            <a:endParaRPr sz="2400">
              <a:latin typeface="Constantia"/>
              <a:cs typeface="Constantia"/>
            </a:endParaRPr>
          </a:p>
          <a:p>
            <a:pPr marL="12700" marR="233679" indent="-6350">
              <a:lnSpc>
                <a:spcPct val="100000"/>
              </a:lnSpc>
              <a:spcBef>
                <a:spcPts val="580"/>
              </a:spcBef>
              <a:buSzPct val="95833"/>
              <a:buAutoNum type="arabicPeriod"/>
              <a:tabLst>
                <a:tab pos="186055" algn="l"/>
              </a:tabLst>
            </a:pPr>
            <a:r>
              <a:rPr sz="2400" spc="-10" dirty="0">
                <a:solidFill>
                  <a:srgbClr val="FF0000"/>
                </a:solidFill>
                <a:latin typeface="Constantia"/>
                <a:cs typeface="Constantia"/>
              </a:rPr>
              <a:t>	Humans</a:t>
            </a:r>
            <a:r>
              <a:rPr sz="2400" spc="-140" dirty="0">
                <a:solidFill>
                  <a:srgbClr val="FF0000"/>
                </a:solidFill>
                <a:latin typeface="Constantia"/>
                <a:cs typeface="Constantia"/>
              </a:rPr>
              <a:t> </a:t>
            </a:r>
            <a:r>
              <a:rPr sz="2400" dirty="0">
                <a:solidFill>
                  <a:srgbClr val="FF0000"/>
                </a:solidFill>
                <a:latin typeface="Constantia"/>
                <a:cs typeface="Constantia"/>
              </a:rPr>
              <a:t>can</a:t>
            </a:r>
            <a:r>
              <a:rPr sz="2400" spc="-95" dirty="0">
                <a:solidFill>
                  <a:srgbClr val="FF0000"/>
                </a:solidFill>
                <a:latin typeface="Constantia"/>
                <a:cs typeface="Constantia"/>
              </a:rPr>
              <a:t> </a:t>
            </a:r>
            <a:r>
              <a:rPr sz="2400" spc="-10" dirty="0">
                <a:solidFill>
                  <a:srgbClr val="FF0000"/>
                </a:solidFill>
                <a:latin typeface="Constantia"/>
                <a:cs typeface="Constantia"/>
              </a:rPr>
              <a:t>become</a:t>
            </a:r>
            <a:r>
              <a:rPr sz="2400" spc="-100" dirty="0">
                <a:solidFill>
                  <a:srgbClr val="FF0000"/>
                </a:solidFill>
                <a:latin typeface="Constantia"/>
                <a:cs typeface="Constantia"/>
              </a:rPr>
              <a:t> </a:t>
            </a:r>
            <a:r>
              <a:rPr sz="2400" dirty="0">
                <a:solidFill>
                  <a:srgbClr val="FF0000"/>
                </a:solidFill>
                <a:latin typeface="Constantia"/>
                <a:cs typeface="Constantia"/>
              </a:rPr>
              <a:t>infected</a:t>
            </a:r>
            <a:r>
              <a:rPr sz="2400" spc="-55" dirty="0">
                <a:solidFill>
                  <a:srgbClr val="FF0000"/>
                </a:solidFill>
                <a:latin typeface="Constantia"/>
                <a:cs typeface="Constantia"/>
              </a:rPr>
              <a:t> </a:t>
            </a:r>
            <a:r>
              <a:rPr sz="2400" dirty="0">
                <a:solidFill>
                  <a:srgbClr val="FF0000"/>
                </a:solidFill>
                <a:latin typeface="Constantia"/>
                <a:cs typeface="Constantia"/>
              </a:rPr>
              <a:t>by</a:t>
            </a:r>
            <a:r>
              <a:rPr sz="2400" spc="-130" dirty="0">
                <a:solidFill>
                  <a:srgbClr val="FF0000"/>
                </a:solidFill>
                <a:latin typeface="Constantia"/>
                <a:cs typeface="Constantia"/>
              </a:rPr>
              <a:t> </a:t>
            </a:r>
            <a:r>
              <a:rPr sz="2400" dirty="0">
                <a:solidFill>
                  <a:srgbClr val="FF0000"/>
                </a:solidFill>
                <a:latin typeface="Constantia"/>
                <a:cs typeface="Constantia"/>
              </a:rPr>
              <a:t>the</a:t>
            </a:r>
            <a:r>
              <a:rPr sz="2400" spc="-150" dirty="0">
                <a:solidFill>
                  <a:srgbClr val="FF0000"/>
                </a:solidFill>
                <a:latin typeface="Constantia"/>
                <a:cs typeface="Constantia"/>
              </a:rPr>
              <a:t> </a:t>
            </a:r>
            <a:r>
              <a:rPr sz="2400" spc="-10" dirty="0">
                <a:solidFill>
                  <a:srgbClr val="FF0000"/>
                </a:solidFill>
                <a:latin typeface="Constantia"/>
                <a:cs typeface="Constantia"/>
              </a:rPr>
              <a:t>accidental</a:t>
            </a:r>
            <a:r>
              <a:rPr sz="2400" spc="-40" dirty="0">
                <a:solidFill>
                  <a:srgbClr val="FF0000"/>
                </a:solidFill>
                <a:latin typeface="Constantia"/>
                <a:cs typeface="Constantia"/>
              </a:rPr>
              <a:t> </a:t>
            </a:r>
            <a:r>
              <a:rPr sz="2400" spc="-20" dirty="0">
                <a:solidFill>
                  <a:srgbClr val="FF0000"/>
                </a:solidFill>
                <a:latin typeface="Constantia"/>
                <a:cs typeface="Constantia"/>
              </a:rPr>
              <a:t>ingestion</a:t>
            </a:r>
            <a:r>
              <a:rPr sz="2400" spc="-130" dirty="0">
                <a:solidFill>
                  <a:srgbClr val="FF0000"/>
                </a:solidFill>
                <a:latin typeface="Constantia"/>
                <a:cs typeface="Constantia"/>
              </a:rPr>
              <a:t> </a:t>
            </a:r>
            <a:r>
              <a:rPr sz="2400" spc="-25" dirty="0">
                <a:solidFill>
                  <a:srgbClr val="FF0000"/>
                </a:solidFill>
                <a:latin typeface="Constantia"/>
                <a:cs typeface="Constantia"/>
              </a:rPr>
              <a:t>of </a:t>
            </a:r>
            <a:r>
              <a:rPr sz="2400" dirty="0">
                <a:latin typeface="Constantia"/>
                <a:cs typeface="Constantia"/>
              </a:rPr>
              <a:t>food,</a:t>
            </a:r>
            <a:r>
              <a:rPr sz="2400" spc="-150" dirty="0">
                <a:latin typeface="Constantia"/>
                <a:cs typeface="Constantia"/>
              </a:rPr>
              <a:t> </a:t>
            </a:r>
            <a:r>
              <a:rPr sz="2400" spc="-30" dirty="0">
                <a:latin typeface="Constantia"/>
                <a:cs typeface="Constantia"/>
              </a:rPr>
              <a:t>water</a:t>
            </a:r>
            <a:r>
              <a:rPr sz="2400" spc="-130" dirty="0">
                <a:latin typeface="Constantia"/>
                <a:cs typeface="Constantia"/>
              </a:rPr>
              <a:t> </a:t>
            </a:r>
            <a:r>
              <a:rPr sz="2400" dirty="0">
                <a:latin typeface="Constantia"/>
                <a:cs typeface="Constantia"/>
              </a:rPr>
              <a:t>contain</a:t>
            </a:r>
            <a:r>
              <a:rPr sz="2400" spc="-90" dirty="0">
                <a:latin typeface="Constantia"/>
                <a:cs typeface="Constantia"/>
              </a:rPr>
              <a:t> </a:t>
            </a:r>
            <a:r>
              <a:rPr sz="2400" spc="-10" dirty="0">
                <a:solidFill>
                  <a:srgbClr val="FF0000"/>
                </a:solidFill>
                <a:latin typeface="Constantia"/>
                <a:cs typeface="Constantia"/>
              </a:rPr>
              <a:t>mature</a:t>
            </a:r>
            <a:r>
              <a:rPr sz="2400" spc="-140" dirty="0">
                <a:solidFill>
                  <a:srgbClr val="FF0000"/>
                </a:solidFill>
                <a:latin typeface="Constantia"/>
                <a:cs typeface="Constantia"/>
              </a:rPr>
              <a:t> </a:t>
            </a:r>
            <a:r>
              <a:rPr sz="2400" spc="-10" dirty="0">
                <a:solidFill>
                  <a:srgbClr val="FF0000"/>
                </a:solidFill>
                <a:latin typeface="Constantia"/>
                <a:cs typeface="Constantia"/>
              </a:rPr>
              <a:t>oocysts</a:t>
            </a:r>
            <a:r>
              <a:rPr sz="2400" spc="-100" dirty="0">
                <a:solidFill>
                  <a:srgbClr val="FF0000"/>
                </a:solidFill>
                <a:latin typeface="Constantia"/>
                <a:cs typeface="Constantia"/>
              </a:rPr>
              <a:t> </a:t>
            </a:r>
            <a:r>
              <a:rPr sz="2400" spc="-10" dirty="0">
                <a:solidFill>
                  <a:srgbClr val="FF0000"/>
                </a:solidFill>
                <a:latin typeface="Constantia"/>
                <a:cs typeface="Constantia"/>
              </a:rPr>
              <a:t>present</a:t>
            </a:r>
            <a:r>
              <a:rPr sz="2400" spc="-100" dirty="0">
                <a:solidFill>
                  <a:srgbClr val="FF0000"/>
                </a:solidFill>
                <a:latin typeface="Constantia"/>
                <a:cs typeface="Constantia"/>
              </a:rPr>
              <a:t> </a:t>
            </a:r>
            <a:r>
              <a:rPr sz="2400" dirty="0">
                <a:solidFill>
                  <a:srgbClr val="FF0000"/>
                </a:solidFill>
                <a:latin typeface="Constantia"/>
                <a:cs typeface="Constantia"/>
              </a:rPr>
              <a:t>in</a:t>
            </a:r>
            <a:r>
              <a:rPr sz="2400" spc="-145" dirty="0">
                <a:solidFill>
                  <a:srgbClr val="FF0000"/>
                </a:solidFill>
                <a:latin typeface="Constantia"/>
                <a:cs typeface="Constantia"/>
              </a:rPr>
              <a:t> </a:t>
            </a:r>
            <a:r>
              <a:rPr sz="2400" dirty="0">
                <a:solidFill>
                  <a:srgbClr val="FF0000"/>
                </a:solidFill>
                <a:latin typeface="Constantia"/>
                <a:cs typeface="Constantia"/>
              </a:rPr>
              <a:t>cat</a:t>
            </a:r>
            <a:r>
              <a:rPr sz="2400" spc="-100" dirty="0">
                <a:solidFill>
                  <a:srgbClr val="FF0000"/>
                </a:solidFill>
                <a:latin typeface="Constantia"/>
                <a:cs typeface="Constantia"/>
              </a:rPr>
              <a:t> </a:t>
            </a:r>
            <a:r>
              <a:rPr sz="2400" spc="-10" dirty="0">
                <a:solidFill>
                  <a:srgbClr val="FF0000"/>
                </a:solidFill>
                <a:latin typeface="Constantia"/>
                <a:cs typeface="Constantia"/>
              </a:rPr>
              <a:t>feces,</a:t>
            </a:r>
            <a:r>
              <a:rPr sz="2400" spc="-70" dirty="0">
                <a:solidFill>
                  <a:srgbClr val="FF0000"/>
                </a:solidFill>
                <a:latin typeface="Constantia"/>
                <a:cs typeface="Constantia"/>
              </a:rPr>
              <a:t> </a:t>
            </a:r>
            <a:r>
              <a:rPr sz="2400" spc="-10" dirty="0">
                <a:solidFill>
                  <a:srgbClr val="FF0000"/>
                </a:solidFill>
                <a:latin typeface="Constantia"/>
                <a:cs typeface="Constantia"/>
              </a:rPr>
              <a:t>by</a:t>
            </a:r>
            <a:r>
              <a:rPr sz="2400" spc="-140" dirty="0">
                <a:solidFill>
                  <a:srgbClr val="FF0000"/>
                </a:solidFill>
                <a:latin typeface="Constantia"/>
                <a:cs typeface="Constantia"/>
              </a:rPr>
              <a:t> </a:t>
            </a:r>
            <a:r>
              <a:rPr sz="2400" spc="-10" dirty="0">
                <a:solidFill>
                  <a:srgbClr val="FF0000"/>
                </a:solidFill>
                <a:latin typeface="Constantia"/>
                <a:cs typeface="Constantia"/>
              </a:rPr>
              <a:t>eating </a:t>
            </a:r>
            <a:r>
              <a:rPr sz="2400" spc="-40" dirty="0">
                <a:solidFill>
                  <a:srgbClr val="FF0000"/>
                </a:solidFill>
                <a:latin typeface="Constantia"/>
                <a:cs typeface="Constantia"/>
              </a:rPr>
              <a:t>raw</a:t>
            </a:r>
            <a:r>
              <a:rPr sz="2400" spc="-110" dirty="0">
                <a:solidFill>
                  <a:srgbClr val="FF0000"/>
                </a:solidFill>
                <a:latin typeface="Constantia"/>
                <a:cs typeface="Constantia"/>
              </a:rPr>
              <a:t> </a:t>
            </a:r>
            <a:r>
              <a:rPr sz="2400" spc="-10" dirty="0">
                <a:solidFill>
                  <a:srgbClr val="FF0000"/>
                </a:solidFill>
                <a:latin typeface="Constantia"/>
                <a:cs typeface="Constantia"/>
              </a:rPr>
              <a:t>or</a:t>
            </a:r>
            <a:r>
              <a:rPr sz="2400" spc="-140" dirty="0">
                <a:solidFill>
                  <a:srgbClr val="FF0000"/>
                </a:solidFill>
                <a:latin typeface="Constantia"/>
                <a:cs typeface="Constantia"/>
              </a:rPr>
              <a:t> </a:t>
            </a:r>
            <a:r>
              <a:rPr sz="2400" spc="-10" dirty="0">
                <a:solidFill>
                  <a:srgbClr val="FF0000"/>
                </a:solidFill>
                <a:latin typeface="Constantia"/>
                <a:cs typeface="Constantia"/>
              </a:rPr>
              <a:t>undercooked</a:t>
            </a:r>
            <a:r>
              <a:rPr sz="2400" spc="-85" dirty="0">
                <a:solidFill>
                  <a:srgbClr val="FF0000"/>
                </a:solidFill>
                <a:latin typeface="Constantia"/>
                <a:cs typeface="Constantia"/>
              </a:rPr>
              <a:t> </a:t>
            </a:r>
            <a:r>
              <a:rPr sz="2400" dirty="0">
                <a:solidFill>
                  <a:srgbClr val="FF0000"/>
                </a:solidFill>
                <a:latin typeface="Constantia"/>
                <a:cs typeface="Constantia"/>
              </a:rPr>
              <a:t>meat</a:t>
            </a:r>
            <a:r>
              <a:rPr sz="2400" spc="-150" dirty="0">
                <a:solidFill>
                  <a:srgbClr val="FF0000"/>
                </a:solidFill>
                <a:latin typeface="Constantia"/>
                <a:cs typeface="Constantia"/>
              </a:rPr>
              <a:t> </a:t>
            </a:r>
            <a:r>
              <a:rPr sz="2400" spc="-10" dirty="0">
                <a:latin typeface="Constantia"/>
                <a:cs typeface="Constantia"/>
              </a:rPr>
              <a:t>containing</a:t>
            </a:r>
            <a:r>
              <a:rPr sz="2400" spc="-55" dirty="0">
                <a:latin typeface="Constantia"/>
                <a:cs typeface="Constantia"/>
              </a:rPr>
              <a:t> </a:t>
            </a:r>
            <a:r>
              <a:rPr sz="2400" spc="-10" dirty="0">
                <a:latin typeface="Constantia"/>
                <a:cs typeface="Constantia"/>
              </a:rPr>
              <a:t>tissue</a:t>
            </a:r>
            <a:r>
              <a:rPr sz="2400" spc="-140" dirty="0">
                <a:latin typeface="Constantia"/>
                <a:cs typeface="Constantia"/>
              </a:rPr>
              <a:t> </a:t>
            </a:r>
            <a:r>
              <a:rPr sz="2400" dirty="0">
                <a:latin typeface="Constantia"/>
                <a:cs typeface="Constantia"/>
              </a:rPr>
              <a:t>cyst,</a:t>
            </a:r>
            <a:r>
              <a:rPr sz="2400" spc="-90" dirty="0">
                <a:latin typeface="Constantia"/>
                <a:cs typeface="Constantia"/>
              </a:rPr>
              <a:t> </a:t>
            </a:r>
            <a:r>
              <a:rPr sz="2400" dirty="0">
                <a:latin typeface="Constantia"/>
                <a:cs typeface="Constantia"/>
              </a:rPr>
              <a:t>or</a:t>
            </a:r>
            <a:r>
              <a:rPr sz="2400" spc="-120" dirty="0">
                <a:latin typeface="Constantia"/>
                <a:cs typeface="Constantia"/>
              </a:rPr>
              <a:t> </a:t>
            </a:r>
            <a:r>
              <a:rPr sz="2400" spc="-10" dirty="0">
                <a:latin typeface="Constantia"/>
                <a:cs typeface="Constantia"/>
              </a:rPr>
              <a:t>fingers </a:t>
            </a:r>
            <a:r>
              <a:rPr sz="2400" spc="-20" dirty="0">
                <a:latin typeface="Constantia"/>
                <a:cs typeface="Constantia"/>
              </a:rPr>
              <a:t>contaminated</a:t>
            </a:r>
            <a:r>
              <a:rPr sz="2400" spc="-60" dirty="0">
                <a:latin typeface="Constantia"/>
                <a:cs typeface="Constantia"/>
              </a:rPr>
              <a:t> </a:t>
            </a:r>
            <a:r>
              <a:rPr sz="2400" dirty="0">
                <a:latin typeface="Constantia"/>
                <a:cs typeface="Constantia"/>
              </a:rPr>
              <a:t>with</a:t>
            </a:r>
            <a:r>
              <a:rPr sz="2400" spc="-120" dirty="0">
                <a:latin typeface="Constantia"/>
                <a:cs typeface="Constantia"/>
              </a:rPr>
              <a:t> </a:t>
            </a:r>
            <a:r>
              <a:rPr sz="2400" dirty="0">
                <a:latin typeface="Constantia"/>
                <a:cs typeface="Constantia"/>
              </a:rPr>
              <a:t>cat</a:t>
            </a:r>
            <a:r>
              <a:rPr sz="2400" spc="-70" dirty="0">
                <a:latin typeface="Constantia"/>
                <a:cs typeface="Constantia"/>
              </a:rPr>
              <a:t> </a:t>
            </a:r>
            <a:r>
              <a:rPr sz="2400" spc="-10" dirty="0">
                <a:latin typeface="Constantia"/>
                <a:cs typeface="Constantia"/>
              </a:rPr>
              <a:t>feces.</a:t>
            </a:r>
            <a:endParaRPr sz="2400">
              <a:latin typeface="Constantia"/>
              <a:cs typeface="Constantia"/>
            </a:endParaRPr>
          </a:p>
          <a:p>
            <a:pPr marL="12700" marR="581660" indent="-3810">
              <a:lnSpc>
                <a:spcPct val="100000"/>
              </a:lnSpc>
              <a:spcBef>
                <a:spcPts val="580"/>
              </a:spcBef>
              <a:buSzPct val="95833"/>
              <a:buAutoNum type="arabicPeriod"/>
              <a:tabLst>
                <a:tab pos="237490" algn="l"/>
              </a:tabLst>
            </a:pPr>
            <a:r>
              <a:rPr sz="2400" spc="-20" dirty="0">
                <a:solidFill>
                  <a:srgbClr val="FF0000"/>
                </a:solidFill>
                <a:latin typeface="Constantia"/>
                <a:cs typeface="Constantia"/>
              </a:rPr>
              <a:t>	congenitally</a:t>
            </a:r>
            <a:r>
              <a:rPr sz="2400" spc="-105" dirty="0">
                <a:solidFill>
                  <a:srgbClr val="FF0000"/>
                </a:solidFill>
                <a:latin typeface="Constantia"/>
                <a:cs typeface="Constantia"/>
              </a:rPr>
              <a:t> </a:t>
            </a:r>
            <a:r>
              <a:rPr sz="2400" dirty="0">
                <a:solidFill>
                  <a:srgbClr val="FF0000"/>
                </a:solidFill>
                <a:latin typeface="Constantia"/>
                <a:cs typeface="Constantia"/>
              </a:rPr>
              <a:t>from</a:t>
            </a:r>
            <a:r>
              <a:rPr sz="2400" spc="-150" dirty="0">
                <a:solidFill>
                  <a:srgbClr val="FF0000"/>
                </a:solidFill>
                <a:latin typeface="Constantia"/>
                <a:cs typeface="Constantia"/>
              </a:rPr>
              <a:t> </a:t>
            </a:r>
            <a:r>
              <a:rPr sz="2400" dirty="0">
                <a:solidFill>
                  <a:srgbClr val="FF0000"/>
                </a:solidFill>
                <a:latin typeface="Constantia"/>
                <a:cs typeface="Constantia"/>
              </a:rPr>
              <a:t>an</a:t>
            </a:r>
            <a:r>
              <a:rPr sz="2400" spc="-90" dirty="0">
                <a:solidFill>
                  <a:srgbClr val="FF0000"/>
                </a:solidFill>
                <a:latin typeface="Constantia"/>
                <a:cs typeface="Constantia"/>
              </a:rPr>
              <a:t> </a:t>
            </a:r>
            <a:r>
              <a:rPr sz="2400" dirty="0">
                <a:solidFill>
                  <a:srgbClr val="FF0000"/>
                </a:solidFill>
                <a:latin typeface="Constantia"/>
                <a:cs typeface="Constantia"/>
              </a:rPr>
              <a:t>infected</a:t>
            </a:r>
            <a:r>
              <a:rPr sz="2400" spc="-65" dirty="0">
                <a:solidFill>
                  <a:srgbClr val="FF0000"/>
                </a:solidFill>
                <a:latin typeface="Constantia"/>
                <a:cs typeface="Constantia"/>
              </a:rPr>
              <a:t> </a:t>
            </a:r>
            <a:r>
              <a:rPr sz="2400" spc="-10" dirty="0">
                <a:solidFill>
                  <a:srgbClr val="FF0000"/>
                </a:solidFill>
                <a:latin typeface="Constantia"/>
                <a:cs typeface="Constantia"/>
              </a:rPr>
              <a:t>mother</a:t>
            </a:r>
            <a:r>
              <a:rPr sz="2400" spc="-130" dirty="0">
                <a:solidFill>
                  <a:srgbClr val="FF0000"/>
                </a:solidFill>
                <a:latin typeface="Constantia"/>
                <a:cs typeface="Constantia"/>
              </a:rPr>
              <a:t> </a:t>
            </a:r>
            <a:r>
              <a:rPr sz="2400" spc="-10" dirty="0">
                <a:solidFill>
                  <a:srgbClr val="FF0000"/>
                </a:solidFill>
                <a:latin typeface="Constantia"/>
                <a:cs typeface="Constantia"/>
              </a:rPr>
              <a:t>(</a:t>
            </a:r>
            <a:r>
              <a:rPr sz="2400" spc="-10" dirty="0">
                <a:latin typeface="Constantia"/>
                <a:cs typeface="Constantia"/>
              </a:rPr>
              <a:t>Intrauterine</a:t>
            </a:r>
            <a:r>
              <a:rPr sz="2400" spc="-120" dirty="0">
                <a:latin typeface="Constantia"/>
                <a:cs typeface="Constantia"/>
              </a:rPr>
              <a:t> </a:t>
            </a:r>
            <a:r>
              <a:rPr sz="2400" spc="-10" dirty="0">
                <a:latin typeface="Constantia"/>
                <a:cs typeface="Constantia"/>
              </a:rPr>
              <a:t>infection </a:t>
            </a:r>
            <a:r>
              <a:rPr sz="2400" dirty="0">
                <a:latin typeface="Constantia"/>
                <a:cs typeface="Constantia"/>
              </a:rPr>
              <a:t>from</a:t>
            </a:r>
            <a:r>
              <a:rPr sz="2400" spc="-90" dirty="0">
                <a:latin typeface="Constantia"/>
                <a:cs typeface="Constantia"/>
              </a:rPr>
              <a:t> </a:t>
            </a:r>
            <a:r>
              <a:rPr sz="2400" dirty="0">
                <a:latin typeface="Constantia"/>
                <a:cs typeface="Constantia"/>
              </a:rPr>
              <a:t>mother</a:t>
            </a:r>
            <a:r>
              <a:rPr sz="2400" spc="-150" dirty="0">
                <a:latin typeface="Constantia"/>
                <a:cs typeface="Constantia"/>
              </a:rPr>
              <a:t> </a:t>
            </a:r>
            <a:r>
              <a:rPr sz="2400" dirty="0">
                <a:latin typeface="Constantia"/>
                <a:cs typeface="Constantia"/>
              </a:rPr>
              <a:t>to</a:t>
            </a:r>
            <a:r>
              <a:rPr sz="2400" spc="-120" dirty="0">
                <a:latin typeface="Constantia"/>
                <a:cs typeface="Constantia"/>
              </a:rPr>
              <a:t> </a:t>
            </a:r>
            <a:r>
              <a:rPr sz="2400" spc="-10" dirty="0">
                <a:latin typeface="Constantia"/>
                <a:cs typeface="Constantia"/>
              </a:rPr>
              <a:t>fetus)</a:t>
            </a:r>
            <a:endParaRPr sz="2400">
              <a:latin typeface="Constantia"/>
              <a:cs typeface="Constantia"/>
            </a:endParaRPr>
          </a:p>
          <a:p>
            <a:pPr marL="304800" indent="-292100">
              <a:lnSpc>
                <a:spcPct val="100000"/>
              </a:lnSpc>
              <a:spcBef>
                <a:spcPts val="575"/>
              </a:spcBef>
              <a:buSzPct val="95833"/>
              <a:buAutoNum type="arabicPeriod"/>
              <a:tabLst>
                <a:tab pos="304800" algn="l"/>
              </a:tabLst>
            </a:pPr>
            <a:r>
              <a:rPr sz="2400" dirty="0">
                <a:solidFill>
                  <a:srgbClr val="FF0000"/>
                </a:solidFill>
                <a:latin typeface="Constantia"/>
                <a:cs typeface="Constantia"/>
              </a:rPr>
              <a:t>from</a:t>
            </a:r>
            <a:r>
              <a:rPr sz="2400" spc="-75" dirty="0">
                <a:solidFill>
                  <a:srgbClr val="FF0000"/>
                </a:solidFill>
                <a:latin typeface="Constantia"/>
                <a:cs typeface="Constantia"/>
              </a:rPr>
              <a:t> </a:t>
            </a:r>
            <a:r>
              <a:rPr sz="2400" dirty="0">
                <a:latin typeface="Constantia"/>
                <a:cs typeface="Constantia"/>
              </a:rPr>
              <a:t>Blood</a:t>
            </a:r>
            <a:r>
              <a:rPr sz="2400" spc="-40" dirty="0">
                <a:latin typeface="Constantia"/>
                <a:cs typeface="Constantia"/>
              </a:rPr>
              <a:t> </a:t>
            </a:r>
            <a:r>
              <a:rPr sz="2400" spc="-10" dirty="0">
                <a:latin typeface="Constantia"/>
                <a:cs typeface="Constantia"/>
              </a:rPr>
              <a:t>transfusion</a:t>
            </a:r>
            <a:r>
              <a:rPr sz="2400" spc="-135" dirty="0">
                <a:latin typeface="Constantia"/>
                <a:cs typeface="Constantia"/>
              </a:rPr>
              <a:t> </a:t>
            </a:r>
            <a:r>
              <a:rPr sz="2400" dirty="0">
                <a:latin typeface="Constantia"/>
                <a:cs typeface="Constantia"/>
              </a:rPr>
              <a:t>or</a:t>
            </a:r>
            <a:r>
              <a:rPr sz="2400" spc="-125" dirty="0">
                <a:latin typeface="Constantia"/>
                <a:cs typeface="Constantia"/>
              </a:rPr>
              <a:t> </a:t>
            </a:r>
            <a:r>
              <a:rPr sz="2400" spc="-10" dirty="0">
                <a:latin typeface="Constantia"/>
                <a:cs typeface="Constantia"/>
              </a:rPr>
              <a:t>transplantation</a:t>
            </a:r>
            <a:r>
              <a:rPr sz="2400" spc="-85" dirty="0">
                <a:latin typeface="Constantia"/>
                <a:cs typeface="Constantia"/>
              </a:rPr>
              <a:t> </a:t>
            </a:r>
            <a:r>
              <a:rPr sz="2400" dirty="0">
                <a:latin typeface="Constantia"/>
                <a:cs typeface="Constantia"/>
              </a:rPr>
              <a:t>from</a:t>
            </a:r>
            <a:r>
              <a:rPr sz="2400" spc="-75" dirty="0">
                <a:latin typeface="Constantia"/>
                <a:cs typeface="Constantia"/>
              </a:rPr>
              <a:t> </a:t>
            </a:r>
            <a:r>
              <a:rPr sz="2400" spc="-10" dirty="0">
                <a:latin typeface="Constantia"/>
                <a:cs typeface="Constantia"/>
              </a:rPr>
              <a:t>infected</a:t>
            </a:r>
            <a:r>
              <a:rPr sz="2400" spc="-95" dirty="0">
                <a:latin typeface="Constantia"/>
                <a:cs typeface="Constantia"/>
              </a:rPr>
              <a:t> </a:t>
            </a:r>
            <a:r>
              <a:rPr sz="2400" spc="-10" dirty="0">
                <a:latin typeface="Constantia"/>
                <a:cs typeface="Constantia"/>
              </a:rPr>
              <a:t>donors.</a:t>
            </a:r>
            <a:endParaRPr sz="2400">
              <a:latin typeface="Constantia"/>
              <a:cs typeface="Constantia"/>
            </a:endParaRPr>
          </a:p>
          <a:p>
            <a:pPr marL="12700" marR="13335">
              <a:lnSpc>
                <a:spcPct val="100000"/>
              </a:lnSpc>
              <a:spcBef>
                <a:spcPts val="580"/>
              </a:spcBef>
              <a:tabLst>
                <a:tab pos="850265" algn="l"/>
              </a:tabLst>
            </a:pPr>
            <a:r>
              <a:rPr sz="2400" dirty="0">
                <a:latin typeface="Constantia"/>
                <a:cs typeface="Constantia"/>
              </a:rPr>
              <a:t>-Intermediate</a:t>
            </a:r>
            <a:r>
              <a:rPr sz="2400" spc="215" dirty="0">
                <a:latin typeface="Constantia"/>
                <a:cs typeface="Constantia"/>
              </a:rPr>
              <a:t> </a:t>
            </a:r>
            <a:r>
              <a:rPr sz="2400" dirty="0">
                <a:latin typeface="Constantia"/>
                <a:cs typeface="Constantia"/>
              </a:rPr>
              <a:t>host:</a:t>
            </a:r>
            <a:r>
              <a:rPr sz="2400" spc="270" dirty="0">
                <a:latin typeface="Constantia"/>
                <a:cs typeface="Constantia"/>
              </a:rPr>
              <a:t> </a:t>
            </a:r>
            <a:r>
              <a:rPr sz="2400" dirty="0">
                <a:latin typeface="Constantia"/>
                <a:cs typeface="Constantia"/>
              </a:rPr>
              <a:t>human</a:t>
            </a:r>
            <a:r>
              <a:rPr sz="2400" spc="225" dirty="0">
                <a:latin typeface="Constantia"/>
                <a:cs typeface="Constantia"/>
              </a:rPr>
              <a:t> </a:t>
            </a:r>
            <a:r>
              <a:rPr sz="2400" dirty="0">
                <a:latin typeface="Constantia"/>
                <a:cs typeface="Constantia"/>
              </a:rPr>
              <a:t>(Accidental</a:t>
            </a:r>
            <a:r>
              <a:rPr sz="2400" spc="265" dirty="0">
                <a:latin typeface="Constantia"/>
                <a:cs typeface="Constantia"/>
              </a:rPr>
              <a:t> </a:t>
            </a:r>
            <a:r>
              <a:rPr sz="2400" dirty="0">
                <a:latin typeface="Constantia"/>
                <a:cs typeface="Constantia"/>
              </a:rPr>
              <a:t>host</a:t>
            </a:r>
            <a:r>
              <a:rPr sz="2400" spc="225" dirty="0">
                <a:latin typeface="Constantia"/>
                <a:cs typeface="Constantia"/>
              </a:rPr>
              <a:t> </a:t>
            </a:r>
            <a:r>
              <a:rPr sz="2400" dirty="0">
                <a:latin typeface="Constantia"/>
                <a:cs typeface="Constantia"/>
              </a:rPr>
              <a:t>),</a:t>
            </a:r>
            <a:r>
              <a:rPr sz="2400" spc="270" dirty="0">
                <a:latin typeface="Constantia"/>
                <a:cs typeface="Constantia"/>
              </a:rPr>
              <a:t> </a:t>
            </a:r>
            <a:r>
              <a:rPr sz="2400" dirty="0">
                <a:latin typeface="Constantia"/>
                <a:cs typeface="Constantia"/>
              </a:rPr>
              <a:t>cattle</a:t>
            </a:r>
            <a:r>
              <a:rPr sz="2400" spc="220" dirty="0">
                <a:latin typeface="Constantia"/>
                <a:cs typeface="Constantia"/>
              </a:rPr>
              <a:t> </a:t>
            </a:r>
            <a:r>
              <a:rPr sz="2400" dirty="0">
                <a:latin typeface="Constantia"/>
                <a:cs typeface="Constantia"/>
              </a:rPr>
              <a:t>,</a:t>
            </a:r>
            <a:r>
              <a:rPr sz="2400" spc="265" dirty="0">
                <a:latin typeface="Constantia"/>
                <a:cs typeface="Constantia"/>
              </a:rPr>
              <a:t> </a:t>
            </a:r>
            <a:r>
              <a:rPr sz="2400" dirty="0">
                <a:latin typeface="Constantia"/>
                <a:cs typeface="Constantia"/>
              </a:rPr>
              <a:t>lamb</a:t>
            </a:r>
            <a:r>
              <a:rPr sz="2400" spc="204" dirty="0">
                <a:latin typeface="Constantia"/>
                <a:cs typeface="Constantia"/>
              </a:rPr>
              <a:t> </a:t>
            </a:r>
            <a:r>
              <a:rPr sz="2400" spc="-25" dirty="0">
                <a:latin typeface="Constantia"/>
                <a:cs typeface="Constantia"/>
              </a:rPr>
              <a:t>and </a:t>
            </a:r>
            <a:r>
              <a:rPr sz="2400" spc="-10" dirty="0">
                <a:latin typeface="Constantia"/>
                <a:cs typeface="Constantia"/>
              </a:rPr>
              <a:t>pork,</a:t>
            </a:r>
            <a:r>
              <a:rPr sz="2400" dirty="0">
                <a:latin typeface="Constantia"/>
                <a:cs typeface="Constantia"/>
              </a:rPr>
              <a:t>	</a:t>
            </a:r>
            <a:r>
              <a:rPr sz="2400" spc="-10" dirty="0">
                <a:latin typeface="Constantia"/>
                <a:cs typeface="Constantia"/>
              </a:rPr>
              <a:t>rodents.</a:t>
            </a:r>
            <a:endParaRPr sz="2400">
              <a:latin typeface="Constantia"/>
              <a:cs typeface="Constantia"/>
            </a:endParaRPr>
          </a:p>
          <a:p>
            <a:pPr marL="12700">
              <a:lnSpc>
                <a:spcPct val="100000"/>
              </a:lnSpc>
              <a:spcBef>
                <a:spcPts val="575"/>
              </a:spcBef>
              <a:tabLst>
                <a:tab pos="1567180" algn="l"/>
              </a:tabLst>
            </a:pPr>
            <a:r>
              <a:rPr sz="2400" dirty="0">
                <a:latin typeface="Constantia"/>
                <a:cs typeface="Constantia"/>
              </a:rPr>
              <a:t>-Final</a:t>
            </a:r>
            <a:r>
              <a:rPr sz="2400" spc="-50" dirty="0">
                <a:latin typeface="Constantia"/>
                <a:cs typeface="Constantia"/>
              </a:rPr>
              <a:t> </a:t>
            </a:r>
            <a:r>
              <a:rPr sz="2400" spc="-20" dirty="0">
                <a:latin typeface="Constantia"/>
                <a:cs typeface="Constantia"/>
              </a:rPr>
              <a:t>host</a:t>
            </a:r>
            <a:r>
              <a:rPr sz="2400" dirty="0">
                <a:latin typeface="Constantia"/>
                <a:cs typeface="Constantia"/>
              </a:rPr>
              <a:t>	</a:t>
            </a:r>
            <a:r>
              <a:rPr sz="2400" spc="-20" dirty="0">
                <a:solidFill>
                  <a:srgbClr val="FF0000"/>
                </a:solidFill>
                <a:latin typeface="Constantia"/>
                <a:cs typeface="Constantia"/>
              </a:rPr>
              <a:t>or</a:t>
            </a:r>
            <a:r>
              <a:rPr sz="2400" spc="-145" dirty="0">
                <a:solidFill>
                  <a:srgbClr val="FF0000"/>
                </a:solidFill>
                <a:latin typeface="Constantia"/>
                <a:cs typeface="Constantia"/>
              </a:rPr>
              <a:t> </a:t>
            </a:r>
            <a:r>
              <a:rPr sz="2400" dirty="0">
                <a:solidFill>
                  <a:srgbClr val="FF0000"/>
                </a:solidFill>
                <a:latin typeface="Constantia"/>
                <a:cs typeface="Constantia"/>
              </a:rPr>
              <a:t>definitive</a:t>
            </a:r>
            <a:r>
              <a:rPr sz="2400" spc="-130" dirty="0">
                <a:solidFill>
                  <a:srgbClr val="FF0000"/>
                </a:solidFill>
                <a:latin typeface="Constantia"/>
                <a:cs typeface="Constantia"/>
              </a:rPr>
              <a:t> </a:t>
            </a:r>
            <a:r>
              <a:rPr sz="2400" dirty="0">
                <a:solidFill>
                  <a:srgbClr val="FF0000"/>
                </a:solidFill>
                <a:latin typeface="Constantia"/>
                <a:cs typeface="Constantia"/>
              </a:rPr>
              <a:t>hosts</a:t>
            </a:r>
            <a:r>
              <a:rPr sz="2400" spc="-70" dirty="0">
                <a:solidFill>
                  <a:srgbClr val="FF0000"/>
                </a:solidFill>
                <a:latin typeface="Constantia"/>
                <a:cs typeface="Constantia"/>
              </a:rPr>
              <a:t> </a:t>
            </a:r>
            <a:r>
              <a:rPr sz="2400" dirty="0">
                <a:latin typeface="Constantia"/>
                <a:cs typeface="Constantia"/>
              </a:rPr>
              <a:t>:</a:t>
            </a:r>
            <a:r>
              <a:rPr sz="2400" spc="-85" dirty="0">
                <a:latin typeface="Constantia"/>
                <a:cs typeface="Constantia"/>
              </a:rPr>
              <a:t> </a:t>
            </a:r>
            <a:r>
              <a:rPr sz="2400" dirty="0">
                <a:latin typeface="Constantia"/>
                <a:cs typeface="Constantia"/>
              </a:rPr>
              <a:t>cats</a:t>
            </a:r>
            <a:r>
              <a:rPr sz="2400" spc="-80" dirty="0">
                <a:latin typeface="Constantia"/>
                <a:cs typeface="Constantia"/>
              </a:rPr>
              <a:t> </a:t>
            </a:r>
            <a:r>
              <a:rPr sz="2400" dirty="0">
                <a:latin typeface="Constantia"/>
                <a:cs typeface="Constantia"/>
              </a:rPr>
              <a:t>(sexual</a:t>
            </a:r>
            <a:r>
              <a:rPr sz="2400" spc="-90" dirty="0">
                <a:latin typeface="Constantia"/>
                <a:cs typeface="Constantia"/>
              </a:rPr>
              <a:t> </a:t>
            </a:r>
            <a:r>
              <a:rPr sz="2400" spc="-10" dirty="0">
                <a:latin typeface="Constantia"/>
                <a:cs typeface="Constantia"/>
              </a:rPr>
              <a:t>cycle</a:t>
            </a:r>
            <a:endParaRPr sz="2400">
              <a:latin typeface="Constantia"/>
              <a:cs typeface="Constantia"/>
            </a:endParaRPr>
          </a:p>
          <a:p>
            <a:pPr marL="12700" marR="5080">
              <a:lnSpc>
                <a:spcPct val="100400"/>
              </a:lnSpc>
              <a:spcBef>
                <a:spcPts val="565"/>
              </a:spcBef>
            </a:pPr>
            <a:r>
              <a:rPr sz="2400" dirty="0">
                <a:latin typeface="Constantia"/>
                <a:cs typeface="Constantia"/>
              </a:rPr>
              <a:t>-</a:t>
            </a:r>
            <a:r>
              <a:rPr sz="2400" spc="-20" dirty="0">
                <a:latin typeface="Constantia"/>
                <a:cs typeface="Constantia"/>
              </a:rPr>
              <a:t>Infective</a:t>
            </a:r>
            <a:r>
              <a:rPr sz="2400" spc="-130" dirty="0">
                <a:latin typeface="Constantia"/>
                <a:cs typeface="Constantia"/>
              </a:rPr>
              <a:t> </a:t>
            </a:r>
            <a:r>
              <a:rPr sz="2400" dirty="0">
                <a:latin typeface="Constantia"/>
                <a:cs typeface="Constantia"/>
              </a:rPr>
              <a:t>stage:</a:t>
            </a:r>
            <a:r>
              <a:rPr sz="2400" spc="-60" dirty="0">
                <a:latin typeface="Constantia"/>
                <a:cs typeface="Constantia"/>
              </a:rPr>
              <a:t> </a:t>
            </a:r>
            <a:r>
              <a:rPr sz="2400" dirty="0">
                <a:latin typeface="Constantia"/>
                <a:cs typeface="Constantia"/>
              </a:rPr>
              <a:t>fecal</a:t>
            </a:r>
            <a:r>
              <a:rPr sz="2400" spc="-75" dirty="0">
                <a:latin typeface="Constantia"/>
                <a:cs typeface="Constantia"/>
              </a:rPr>
              <a:t> </a:t>
            </a:r>
            <a:r>
              <a:rPr sz="2400" spc="-10" dirty="0">
                <a:latin typeface="Constantia"/>
                <a:cs typeface="Constantia"/>
              </a:rPr>
              <a:t>oocyst</a:t>
            </a:r>
            <a:r>
              <a:rPr sz="2400" spc="-100" dirty="0">
                <a:latin typeface="Constantia"/>
                <a:cs typeface="Constantia"/>
              </a:rPr>
              <a:t> </a:t>
            </a:r>
            <a:r>
              <a:rPr sz="2400" dirty="0">
                <a:latin typeface="Constantia"/>
                <a:cs typeface="Constantia"/>
              </a:rPr>
              <a:t>from</a:t>
            </a:r>
            <a:r>
              <a:rPr sz="2400" spc="-90" dirty="0">
                <a:latin typeface="Constantia"/>
                <a:cs typeface="Constantia"/>
              </a:rPr>
              <a:t> </a:t>
            </a:r>
            <a:r>
              <a:rPr sz="2400" dirty="0">
                <a:latin typeface="Constantia"/>
                <a:cs typeface="Constantia"/>
              </a:rPr>
              <a:t>cats</a:t>
            </a:r>
            <a:r>
              <a:rPr sz="2400" spc="-85" dirty="0">
                <a:latin typeface="Constantia"/>
                <a:cs typeface="Constantia"/>
              </a:rPr>
              <a:t> </a:t>
            </a:r>
            <a:r>
              <a:rPr sz="2400" dirty="0">
                <a:latin typeface="Constantia"/>
                <a:cs typeface="Constantia"/>
              </a:rPr>
              <a:t>,</a:t>
            </a:r>
            <a:r>
              <a:rPr sz="2400" spc="-65" dirty="0">
                <a:latin typeface="Constantia"/>
                <a:cs typeface="Constantia"/>
              </a:rPr>
              <a:t> </a:t>
            </a:r>
            <a:r>
              <a:rPr sz="2400" dirty="0">
                <a:latin typeface="Constantia"/>
                <a:cs typeface="Constantia"/>
              </a:rPr>
              <a:t>or</a:t>
            </a:r>
            <a:r>
              <a:rPr sz="2400" spc="-140" dirty="0">
                <a:latin typeface="Constantia"/>
                <a:cs typeface="Constantia"/>
              </a:rPr>
              <a:t> </a:t>
            </a:r>
            <a:r>
              <a:rPr sz="2400" dirty="0">
                <a:latin typeface="Constantia"/>
                <a:cs typeface="Constantia"/>
              </a:rPr>
              <a:t>tissue</a:t>
            </a:r>
            <a:r>
              <a:rPr sz="2400" spc="-114" dirty="0">
                <a:latin typeface="Constantia"/>
                <a:cs typeface="Constantia"/>
              </a:rPr>
              <a:t> </a:t>
            </a:r>
            <a:r>
              <a:rPr sz="2400" dirty="0">
                <a:latin typeface="Constantia"/>
                <a:cs typeface="Constantia"/>
              </a:rPr>
              <a:t>cyst</a:t>
            </a:r>
            <a:r>
              <a:rPr sz="2400" spc="-100" dirty="0">
                <a:latin typeface="Constantia"/>
                <a:cs typeface="Constantia"/>
              </a:rPr>
              <a:t> </a:t>
            </a:r>
            <a:r>
              <a:rPr sz="2400" dirty="0">
                <a:latin typeface="Constantia"/>
                <a:cs typeface="Constantia"/>
              </a:rPr>
              <a:t>from</a:t>
            </a:r>
            <a:r>
              <a:rPr sz="2400" spc="-100" dirty="0">
                <a:latin typeface="Constantia"/>
                <a:cs typeface="Constantia"/>
              </a:rPr>
              <a:t> </a:t>
            </a:r>
            <a:r>
              <a:rPr sz="2400" spc="-20" dirty="0">
                <a:latin typeface="Constantia"/>
                <a:cs typeface="Constantia"/>
              </a:rPr>
              <a:t>cattle</a:t>
            </a:r>
            <a:r>
              <a:rPr sz="2400" spc="-130" dirty="0">
                <a:latin typeface="Constantia"/>
                <a:cs typeface="Constantia"/>
              </a:rPr>
              <a:t> </a:t>
            </a:r>
            <a:r>
              <a:rPr sz="2400" spc="-25" dirty="0">
                <a:latin typeface="Constantia"/>
                <a:cs typeface="Constantia"/>
              </a:rPr>
              <a:t>or </a:t>
            </a:r>
            <a:r>
              <a:rPr sz="2400" spc="-35" dirty="0">
                <a:latin typeface="Constantia"/>
                <a:cs typeface="Constantia"/>
              </a:rPr>
              <a:t>Tachyzoite</a:t>
            </a:r>
            <a:r>
              <a:rPr sz="2400" spc="-80" dirty="0">
                <a:latin typeface="Constantia"/>
                <a:cs typeface="Constantia"/>
              </a:rPr>
              <a:t> </a:t>
            </a:r>
            <a:r>
              <a:rPr sz="2400" dirty="0">
                <a:latin typeface="Times New Roman"/>
                <a:cs typeface="Times New Roman"/>
              </a:rPr>
              <a:t>→</a:t>
            </a:r>
            <a:r>
              <a:rPr sz="2400" spc="-15" dirty="0">
                <a:latin typeface="Times New Roman"/>
                <a:cs typeface="Times New Roman"/>
              </a:rPr>
              <a:t> </a:t>
            </a:r>
            <a:r>
              <a:rPr sz="2400" dirty="0">
                <a:latin typeface="Constantia"/>
                <a:cs typeface="Constantia"/>
              </a:rPr>
              <a:t>from</a:t>
            </a:r>
            <a:r>
              <a:rPr sz="2400" spc="-80" dirty="0">
                <a:latin typeface="Constantia"/>
                <a:cs typeface="Constantia"/>
              </a:rPr>
              <a:t> </a:t>
            </a:r>
            <a:r>
              <a:rPr sz="2400" spc="-20" dirty="0">
                <a:latin typeface="Constantia"/>
                <a:cs typeface="Constantia"/>
              </a:rPr>
              <a:t>pregnant</a:t>
            </a:r>
            <a:r>
              <a:rPr sz="2400" spc="-100" dirty="0">
                <a:latin typeface="Constantia"/>
                <a:cs typeface="Constantia"/>
              </a:rPr>
              <a:t> </a:t>
            </a:r>
            <a:r>
              <a:rPr sz="2400" spc="-10" dirty="0">
                <a:latin typeface="Constantia"/>
                <a:cs typeface="Constantia"/>
              </a:rPr>
              <a:t>women</a:t>
            </a:r>
            <a:endParaRPr sz="2400">
              <a:latin typeface="Constantia"/>
              <a:cs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0" y="-3175"/>
          <a:ext cx="9033509" cy="6687819"/>
        </p:xfrm>
        <a:graphic>
          <a:graphicData uri="http://schemas.openxmlformats.org/drawingml/2006/table">
            <a:tbl>
              <a:tblPr firstRow="1" bandRow="1">
                <a:tableStyleId>{2D5ABB26-0587-4C30-8999-92F81FD0307C}</a:tableStyleId>
              </a:tblPr>
              <a:tblGrid>
                <a:gridCol w="2912745">
                  <a:extLst>
                    <a:ext uri="{9D8B030D-6E8A-4147-A177-3AD203B41FA5}">
                      <a16:colId xmlns:a16="http://schemas.microsoft.com/office/drawing/2014/main" val="20000"/>
                    </a:ext>
                  </a:extLst>
                </a:gridCol>
                <a:gridCol w="6120764">
                  <a:extLst>
                    <a:ext uri="{9D8B030D-6E8A-4147-A177-3AD203B41FA5}">
                      <a16:colId xmlns:a16="http://schemas.microsoft.com/office/drawing/2014/main" val="20001"/>
                    </a:ext>
                  </a:extLst>
                </a:gridCol>
              </a:tblGrid>
              <a:tr h="518795">
                <a:tc gridSpan="2">
                  <a:txBody>
                    <a:bodyPr/>
                    <a:lstStyle/>
                    <a:p>
                      <a:pPr marL="64769">
                        <a:lnSpc>
                          <a:spcPts val="2305"/>
                        </a:lnSpc>
                      </a:pPr>
                      <a:r>
                        <a:rPr sz="2000" b="1" spc="-25" dirty="0">
                          <a:latin typeface="Times New Roman"/>
                          <a:cs typeface="Times New Roman"/>
                        </a:rPr>
                        <a:t>Table </a:t>
                      </a:r>
                      <a:r>
                        <a:rPr sz="2000" b="1" dirty="0">
                          <a:latin typeface="Times New Roman"/>
                          <a:cs typeface="Times New Roman"/>
                        </a:rPr>
                        <a:t>(</a:t>
                      </a:r>
                      <a:r>
                        <a:rPr sz="2000" b="1" spc="-10" dirty="0">
                          <a:latin typeface="Times New Roman"/>
                          <a:cs typeface="Times New Roman"/>
                        </a:rPr>
                        <a:t> </a:t>
                      </a:r>
                      <a:r>
                        <a:rPr sz="2000" b="1" dirty="0">
                          <a:latin typeface="Times New Roman"/>
                          <a:cs typeface="Times New Roman"/>
                        </a:rPr>
                        <a:t>2</a:t>
                      </a:r>
                      <a:r>
                        <a:rPr sz="2000" b="1" spc="-15" dirty="0">
                          <a:latin typeface="Times New Roman"/>
                          <a:cs typeface="Times New Roman"/>
                        </a:rPr>
                        <a:t> </a:t>
                      </a:r>
                      <a:r>
                        <a:rPr sz="2000" b="1" dirty="0">
                          <a:latin typeface="Times New Roman"/>
                          <a:cs typeface="Times New Roman"/>
                        </a:rPr>
                        <a:t>):</a:t>
                      </a:r>
                      <a:r>
                        <a:rPr sz="2000" b="1" spc="-25" dirty="0">
                          <a:latin typeface="Times New Roman"/>
                          <a:cs typeface="Times New Roman"/>
                        </a:rPr>
                        <a:t> </a:t>
                      </a:r>
                      <a:r>
                        <a:rPr sz="2000" b="1" i="1" spc="-20" dirty="0">
                          <a:latin typeface="Times New Roman"/>
                          <a:cs typeface="Times New Roman"/>
                        </a:rPr>
                        <a:t>Toxoplasma</a:t>
                      </a:r>
                      <a:r>
                        <a:rPr sz="2000" b="1" i="1" spc="-45" dirty="0">
                          <a:latin typeface="Times New Roman"/>
                          <a:cs typeface="Times New Roman"/>
                        </a:rPr>
                        <a:t> </a:t>
                      </a:r>
                      <a:r>
                        <a:rPr sz="2000" b="1" i="1" dirty="0">
                          <a:latin typeface="Times New Roman"/>
                          <a:cs typeface="Times New Roman"/>
                        </a:rPr>
                        <a:t>gondii</a:t>
                      </a:r>
                      <a:r>
                        <a:rPr sz="2000" b="1" i="1" spc="-45" dirty="0">
                          <a:latin typeface="Times New Roman"/>
                          <a:cs typeface="Times New Roman"/>
                        </a:rPr>
                        <a:t> </a:t>
                      </a:r>
                      <a:r>
                        <a:rPr sz="2000" b="1" dirty="0">
                          <a:latin typeface="Times New Roman"/>
                          <a:cs typeface="Times New Roman"/>
                        </a:rPr>
                        <a:t>oocyst</a:t>
                      </a:r>
                      <a:r>
                        <a:rPr sz="2000" b="1" spc="-40" dirty="0">
                          <a:latin typeface="Times New Roman"/>
                          <a:cs typeface="Times New Roman"/>
                        </a:rPr>
                        <a:t> </a:t>
                      </a:r>
                      <a:r>
                        <a:rPr sz="2000" b="1" dirty="0">
                          <a:latin typeface="Times New Roman"/>
                          <a:cs typeface="Times New Roman"/>
                        </a:rPr>
                        <a:t>:</a:t>
                      </a:r>
                      <a:r>
                        <a:rPr sz="2000" b="1" spc="-50" dirty="0">
                          <a:latin typeface="Times New Roman"/>
                          <a:cs typeface="Times New Roman"/>
                        </a:rPr>
                        <a:t> </a:t>
                      </a:r>
                      <a:r>
                        <a:rPr sz="2000" b="1" spc="-20" dirty="0">
                          <a:latin typeface="Times New Roman"/>
                          <a:cs typeface="Times New Roman"/>
                        </a:rPr>
                        <a:t>Typical</a:t>
                      </a:r>
                      <a:r>
                        <a:rPr sz="2000" b="1" spc="-25" dirty="0">
                          <a:latin typeface="Times New Roman"/>
                          <a:cs typeface="Times New Roman"/>
                        </a:rPr>
                        <a:t> </a:t>
                      </a:r>
                      <a:r>
                        <a:rPr sz="2000" b="1" spc="-10" dirty="0">
                          <a:latin typeface="Times New Roman"/>
                          <a:cs typeface="Times New Roman"/>
                        </a:rPr>
                        <a:t>characteristics</a:t>
                      </a:r>
                      <a:endParaRPr sz="2000">
                        <a:latin typeface="Times New Roman"/>
                        <a:cs typeface="Times New Roman"/>
                      </a:endParaRPr>
                    </a:p>
                  </a:txBody>
                  <a:tcPr marL="0" marR="0" marT="0" marB="0">
                    <a:lnL w="635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521334">
                <a:tc>
                  <a:txBody>
                    <a:bodyPr/>
                    <a:lstStyle/>
                    <a:p>
                      <a:pPr marL="64769">
                        <a:lnSpc>
                          <a:spcPts val="2335"/>
                        </a:lnSpc>
                      </a:pPr>
                      <a:r>
                        <a:rPr sz="2000" b="1" dirty="0">
                          <a:latin typeface="Times New Roman"/>
                          <a:cs typeface="Times New Roman"/>
                        </a:rPr>
                        <a:t>Size</a:t>
                      </a:r>
                      <a:r>
                        <a:rPr sz="2000" b="1" spc="-20" dirty="0">
                          <a:latin typeface="Times New Roman"/>
                          <a:cs typeface="Times New Roman"/>
                        </a:rPr>
                        <a:t> range</a:t>
                      </a:r>
                      <a:endParaRPr sz="20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dirty="0">
                          <a:latin typeface="Times New Roman"/>
                          <a:cs typeface="Times New Roman"/>
                        </a:rPr>
                        <a:t>25</a:t>
                      </a:r>
                      <a:r>
                        <a:rPr sz="2000" b="1" spc="-15" dirty="0">
                          <a:latin typeface="Times New Roman"/>
                          <a:cs typeface="Times New Roman"/>
                        </a:rPr>
                        <a:t> </a:t>
                      </a:r>
                      <a:r>
                        <a:rPr sz="2000" b="1" dirty="0">
                          <a:latin typeface="Times New Roman"/>
                          <a:cs typeface="Times New Roman"/>
                        </a:rPr>
                        <a:t>to</a:t>
                      </a:r>
                      <a:r>
                        <a:rPr sz="2000" b="1" spc="-5" dirty="0">
                          <a:latin typeface="Times New Roman"/>
                          <a:cs typeface="Times New Roman"/>
                        </a:rPr>
                        <a:t> </a:t>
                      </a:r>
                      <a:r>
                        <a:rPr sz="2000" b="1" dirty="0">
                          <a:latin typeface="Times New Roman"/>
                          <a:cs typeface="Times New Roman"/>
                        </a:rPr>
                        <a:t>35</a:t>
                      </a:r>
                      <a:r>
                        <a:rPr sz="2000" b="1" spc="-15" dirty="0">
                          <a:latin typeface="Times New Roman"/>
                          <a:cs typeface="Times New Roman"/>
                        </a:rPr>
                        <a:t> </a:t>
                      </a:r>
                      <a:r>
                        <a:rPr sz="2000" b="1" dirty="0">
                          <a:latin typeface="Times New Roman"/>
                          <a:cs typeface="Times New Roman"/>
                        </a:rPr>
                        <a:t>μm</a:t>
                      </a:r>
                      <a:r>
                        <a:rPr sz="2000" b="1" spc="-10" dirty="0">
                          <a:latin typeface="Times New Roman"/>
                          <a:cs typeface="Times New Roman"/>
                        </a:rPr>
                        <a:t> </a:t>
                      </a:r>
                      <a:r>
                        <a:rPr sz="2000" b="1" dirty="0">
                          <a:latin typeface="Times New Roman"/>
                          <a:cs typeface="Times New Roman"/>
                        </a:rPr>
                        <a:t>long</a:t>
                      </a:r>
                      <a:r>
                        <a:rPr sz="2000" b="1" spc="-15" dirty="0">
                          <a:latin typeface="Times New Roman"/>
                          <a:cs typeface="Times New Roman"/>
                        </a:rPr>
                        <a:t> </a:t>
                      </a:r>
                      <a:r>
                        <a:rPr sz="2000" b="1" dirty="0">
                          <a:latin typeface="Times New Roman"/>
                          <a:cs typeface="Times New Roman"/>
                        </a:rPr>
                        <a:t>,</a:t>
                      </a:r>
                      <a:r>
                        <a:rPr sz="2000" b="1" spc="-5" dirty="0">
                          <a:latin typeface="Times New Roman"/>
                          <a:cs typeface="Times New Roman"/>
                        </a:rPr>
                        <a:t> </a:t>
                      </a:r>
                      <a:r>
                        <a:rPr sz="2000" b="1" dirty="0">
                          <a:latin typeface="Times New Roman"/>
                          <a:cs typeface="Times New Roman"/>
                        </a:rPr>
                        <a:t>10</a:t>
                      </a:r>
                      <a:r>
                        <a:rPr sz="2000" b="1" spc="-15" dirty="0">
                          <a:latin typeface="Times New Roman"/>
                          <a:cs typeface="Times New Roman"/>
                        </a:rPr>
                        <a:t> </a:t>
                      </a:r>
                      <a:r>
                        <a:rPr sz="2000" b="1" dirty="0">
                          <a:latin typeface="Times New Roman"/>
                          <a:cs typeface="Times New Roman"/>
                        </a:rPr>
                        <a:t>to</a:t>
                      </a:r>
                      <a:r>
                        <a:rPr sz="2000" b="1" spc="-5" dirty="0">
                          <a:latin typeface="Times New Roman"/>
                          <a:cs typeface="Times New Roman"/>
                        </a:rPr>
                        <a:t> </a:t>
                      </a:r>
                      <a:r>
                        <a:rPr sz="2000" b="1" dirty="0">
                          <a:latin typeface="Times New Roman"/>
                          <a:cs typeface="Times New Roman"/>
                        </a:rPr>
                        <a:t>15</a:t>
                      </a:r>
                      <a:r>
                        <a:rPr sz="2000" b="1" spc="-15" dirty="0">
                          <a:latin typeface="Times New Roman"/>
                          <a:cs typeface="Times New Roman"/>
                        </a:rPr>
                        <a:t> </a:t>
                      </a:r>
                      <a:r>
                        <a:rPr sz="2000" b="1" dirty="0">
                          <a:latin typeface="Times New Roman"/>
                          <a:cs typeface="Times New Roman"/>
                        </a:rPr>
                        <a:t>μm</a:t>
                      </a:r>
                      <a:r>
                        <a:rPr sz="2000" b="1" spc="-10" dirty="0">
                          <a:latin typeface="Times New Roman"/>
                          <a:cs typeface="Times New Roman"/>
                        </a:rPr>
                        <a:t> </a:t>
                      </a:r>
                      <a:r>
                        <a:rPr sz="2000" b="1" spc="-20" dirty="0">
                          <a:latin typeface="Times New Roman"/>
                          <a:cs typeface="Times New Roman"/>
                        </a:rPr>
                        <a:t>wide</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21970">
                <a:tc>
                  <a:txBody>
                    <a:bodyPr/>
                    <a:lstStyle/>
                    <a:p>
                      <a:pPr marL="64769">
                        <a:lnSpc>
                          <a:spcPts val="2335"/>
                        </a:lnSpc>
                      </a:pPr>
                      <a:r>
                        <a:rPr sz="2000" b="1" spc="-10" dirty="0">
                          <a:latin typeface="Times New Roman"/>
                          <a:cs typeface="Times New Roman"/>
                        </a:rPr>
                        <a:t>Appearance</a:t>
                      </a:r>
                      <a:endParaRPr sz="20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spc="-10" dirty="0">
                          <a:latin typeface="Times New Roman"/>
                          <a:cs typeface="Times New Roman"/>
                        </a:rPr>
                        <a:t>Transparent</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21970">
                <a:tc>
                  <a:txBody>
                    <a:bodyPr/>
                    <a:lstStyle/>
                    <a:p>
                      <a:pPr marL="64769">
                        <a:lnSpc>
                          <a:spcPts val="2335"/>
                        </a:lnSpc>
                      </a:pPr>
                      <a:r>
                        <a:rPr sz="2000" b="1" spc="-10" dirty="0">
                          <a:latin typeface="Times New Roman"/>
                          <a:cs typeface="Times New Roman"/>
                        </a:rPr>
                        <a:t>Shape</a:t>
                      </a:r>
                      <a:endParaRPr sz="20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spc="-20" dirty="0">
                          <a:latin typeface="Times New Roman"/>
                          <a:cs typeface="Times New Roman"/>
                        </a:rPr>
                        <a:t>Oval</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603750">
                <a:tc>
                  <a:txBody>
                    <a:bodyPr/>
                    <a:lstStyle/>
                    <a:p>
                      <a:pPr marL="64769">
                        <a:lnSpc>
                          <a:spcPts val="2335"/>
                        </a:lnSpc>
                      </a:pPr>
                      <a:r>
                        <a:rPr sz="2000" b="1" dirty="0">
                          <a:latin typeface="Times New Roman"/>
                          <a:cs typeface="Times New Roman"/>
                        </a:rPr>
                        <a:t>Other</a:t>
                      </a:r>
                      <a:r>
                        <a:rPr sz="2000" b="1" spc="-55" dirty="0">
                          <a:latin typeface="Times New Roman"/>
                          <a:cs typeface="Times New Roman"/>
                        </a:rPr>
                        <a:t> </a:t>
                      </a:r>
                      <a:r>
                        <a:rPr sz="2000" b="1" spc="-10" dirty="0">
                          <a:latin typeface="Times New Roman"/>
                          <a:cs typeface="Times New Roman"/>
                        </a:rPr>
                        <a:t>features</a:t>
                      </a:r>
                      <a:endParaRPr sz="2000">
                        <a:latin typeface="Times New Roman"/>
                        <a:cs typeface="Times New Roman"/>
                      </a:endParaRPr>
                    </a:p>
                  </a:txBody>
                  <a:tcPr marL="0" marR="0" marT="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spc="-40" dirty="0">
                          <a:latin typeface="Times New Roman"/>
                          <a:cs typeface="Times New Roman"/>
                        </a:rPr>
                        <a:t>Young</a:t>
                      </a:r>
                      <a:r>
                        <a:rPr sz="2000" b="1" spc="-30" dirty="0">
                          <a:latin typeface="Times New Roman"/>
                          <a:cs typeface="Times New Roman"/>
                        </a:rPr>
                        <a:t> </a:t>
                      </a:r>
                      <a:r>
                        <a:rPr sz="2000" b="1" dirty="0">
                          <a:latin typeface="Times New Roman"/>
                          <a:cs typeface="Times New Roman"/>
                        </a:rPr>
                        <a:t>oocyst</a:t>
                      </a:r>
                      <a:r>
                        <a:rPr sz="2000" b="1" spc="-20" dirty="0">
                          <a:latin typeface="Times New Roman"/>
                          <a:cs typeface="Times New Roman"/>
                        </a:rPr>
                        <a:t> </a:t>
                      </a:r>
                      <a:r>
                        <a:rPr sz="2000" b="1" dirty="0">
                          <a:latin typeface="Times New Roman"/>
                          <a:cs typeface="Times New Roman"/>
                        </a:rPr>
                        <a:t>contains</a:t>
                      </a:r>
                      <a:r>
                        <a:rPr sz="2000" b="1" spc="-45" dirty="0">
                          <a:latin typeface="Times New Roman"/>
                          <a:cs typeface="Times New Roman"/>
                        </a:rPr>
                        <a:t> </a:t>
                      </a:r>
                      <a:r>
                        <a:rPr sz="2000" b="1" dirty="0">
                          <a:latin typeface="Times New Roman"/>
                          <a:cs typeface="Times New Roman"/>
                        </a:rPr>
                        <a:t>two</a:t>
                      </a:r>
                      <a:r>
                        <a:rPr sz="2000" b="1" spc="-5" dirty="0">
                          <a:latin typeface="Times New Roman"/>
                          <a:cs typeface="Times New Roman"/>
                        </a:rPr>
                        <a:t> </a:t>
                      </a:r>
                      <a:r>
                        <a:rPr sz="2000" b="1" spc="-10" dirty="0">
                          <a:latin typeface="Times New Roman"/>
                          <a:cs typeface="Times New Roman"/>
                        </a:rPr>
                        <a:t>sporoblasts.</a:t>
                      </a:r>
                      <a:endParaRPr sz="2000">
                        <a:latin typeface="Times New Roman"/>
                        <a:cs typeface="Times New Roman"/>
                      </a:endParaRPr>
                    </a:p>
                    <a:p>
                      <a:pPr marL="68580">
                        <a:lnSpc>
                          <a:spcPct val="100000"/>
                        </a:lnSpc>
                        <a:tabLst>
                          <a:tab pos="1186180" algn="l"/>
                          <a:tab pos="2165985" algn="l"/>
                          <a:tab pos="3370579" algn="l"/>
                          <a:tab pos="4069715" algn="l"/>
                          <a:tab pos="5560695" algn="l"/>
                        </a:tabLst>
                      </a:pPr>
                      <a:r>
                        <a:rPr sz="2000" b="1" spc="-10" dirty="0">
                          <a:latin typeface="Times New Roman"/>
                          <a:cs typeface="Times New Roman"/>
                        </a:rPr>
                        <a:t>Mature</a:t>
                      </a:r>
                      <a:r>
                        <a:rPr sz="2000" b="1" dirty="0">
                          <a:latin typeface="Times New Roman"/>
                          <a:cs typeface="Times New Roman"/>
                        </a:rPr>
                        <a:t>	</a:t>
                      </a:r>
                      <a:r>
                        <a:rPr sz="2000" b="1" spc="-10" dirty="0">
                          <a:latin typeface="Times New Roman"/>
                          <a:cs typeface="Times New Roman"/>
                        </a:rPr>
                        <a:t>oocyst</a:t>
                      </a:r>
                      <a:r>
                        <a:rPr sz="2000" b="1" dirty="0">
                          <a:latin typeface="Times New Roman"/>
                          <a:cs typeface="Times New Roman"/>
                        </a:rPr>
                        <a:t>	</a:t>
                      </a:r>
                      <a:r>
                        <a:rPr sz="2000" b="1" spc="-10" dirty="0">
                          <a:latin typeface="Times New Roman"/>
                          <a:cs typeface="Times New Roman"/>
                        </a:rPr>
                        <a:t>contains</a:t>
                      </a:r>
                      <a:r>
                        <a:rPr sz="2000" b="1" dirty="0">
                          <a:latin typeface="Times New Roman"/>
                          <a:cs typeface="Times New Roman"/>
                        </a:rPr>
                        <a:t>	</a:t>
                      </a:r>
                      <a:r>
                        <a:rPr sz="2000" b="1" spc="-25" dirty="0">
                          <a:latin typeface="Times New Roman"/>
                          <a:cs typeface="Times New Roman"/>
                        </a:rPr>
                        <a:t>two</a:t>
                      </a:r>
                      <a:r>
                        <a:rPr sz="2000" b="1" dirty="0">
                          <a:latin typeface="Times New Roman"/>
                          <a:cs typeface="Times New Roman"/>
                        </a:rPr>
                        <a:t>	</a:t>
                      </a:r>
                      <a:r>
                        <a:rPr sz="2000" b="1" spc="-10" dirty="0">
                          <a:latin typeface="Times New Roman"/>
                          <a:cs typeface="Times New Roman"/>
                        </a:rPr>
                        <a:t>sporocysts,</a:t>
                      </a:r>
                      <a:r>
                        <a:rPr sz="2000" b="1" dirty="0">
                          <a:latin typeface="Times New Roman"/>
                          <a:cs typeface="Times New Roman"/>
                        </a:rPr>
                        <a:t>	</a:t>
                      </a:r>
                      <a:r>
                        <a:rPr sz="2000" b="1" spc="-20" dirty="0">
                          <a:latin typeface="Times New Roman"/>
                          <a:cs typeface="Times New Roman"/>
                        </a:rPr>
                        <a:t>each</a:t>
                      </a:r>
                      <a:endParaRPr sz="2000">
                        <a:latin typeface="Times New Roman"/>
                        <a:cs typeface="Times New Roman"/>
                      </a:endParaRPr>
                    </a:p>
                    <a:p>
                      <a:pPr marL="68580">
                        <a:lnSpc>
                          <a:spcPct val="100000"/>
                        </a:lnSpc>
                      </a:pPr>
                      <a:r>
                        <a:rPr sz="2000" b="1" dirty="0">
                          <a:latin typeface="Times New Roman"/>
                          <a:cs typeface="Times New Roman"/>
                        </a:rPr>
                        <a:t>containing</a:t>
                      </a:r>
                      <a:r>
                        <a:rPr sz="2000" b="1" spc="475" dirty="0">
                          <a:latin typeface="Times New Roman"/>
                          <a:cs typeface="Times New Roman"/>
                        </a:rPr>
                        <a:t> </a:t>
                      </a:r>
                      <a:r>
                        <a:rPr sz="2000" b="1" dirty="0">
                          <a:latin typeface="Times New Roman"/>
                          <a:cs typeface="Times New Roman"/>
                        </a:rPr>
                        <a:t>four</a:t>
                      </a:r>
                      <a:r>
                        <a:rPr sz="2000" b="1" spc="-65" dirty="0">
                          <a:latin typeface="Times New Roman"/>
                          <a:cs typeface="Times New Roman"/>
                        </a:rPr>
                        <a:t> </a:t>
                      </a:r>
                      <a:r>
                        <a:rPr sz="2000" b="1" spc="-10" dirty="0">
                          <a:latin typeface="Times New Roman"/>
                          <a:cs typeface="Times New Roman"/>
                        </a:rPr>
                        <a:t>sporozoites.</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pic>
        <p:nvPicPr>
          <p:cNvPr id="3" name="object 3"/>
          <p:cNvPicPr/>
          <p:nvPr/>
        </p:nvPicPr>
        <p:blipFill>
          <a:blip r:embed="rId2" cstate="print"/>
          <a:stretch>
            <a:fillRect/>
          </a:stretch>
        </p:blipFill>
        <p:spPr>
          <a:xfrm>
            <a:off x="9144" y="5085588"/>
            <a:ext cx="2732532" cy="1606296"/>
          </a:xfrm>
          <a:prstGeom prst="rect">
            <a:avLst/>
          </a:prstGeom>
        </p:spPr>
      </p:pic>
      <p:pic>
        <p:nvPicPr>
          <p:cNvPr id="4" name="object 4"/>
          <p:cNvPicPr/>
          <p:nvPr/>
        </p:nvPicPr>
        <p:blipFill>
          <a:blip r:embed="rId3" cstate="print"/>
          <a:stretch>
            <a:fillRect/>
          </a:stretch>
        </p:blipFill>
        <p:spPr>
          <a:xfrm>
            <a:off x="3779520" y="4075176"/>
            <a:ext cx="2430779" cy="2019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73037" y="214375"/>
          <a:ext cx="8964295" cy="4066540"/>
        </p:xfrm>
        <a:graphic>
          <a:graphicData uri="http://schemas.openxmlformats.org/drawingml/2006/table">
            <a:tbl>
              <a:tblPr firstRow="1" bandRow="1">
                <a:tableStyleId>{2D5ABB26-0587-4C30-8999-92F81FD0307C}</a:tableStyleId>
              </a:tblPr>
              <a:tblGrid>
                <a:gridCol w="2351405">
                  <a:extLst>
                    <a:ext uri="{9D8B030D-6E8A-4147-A177-3AD203B41FA5}">
                      <a16:colId xmlns:a16="http://schemas.microsoft.com/office/drawing/2014/main" val="20000"/>
                    </a:ext>
                  </a:extLst>
                </a:gridCol>
                <a:gridCol w="6612890">
                  <a:extLst>
                    <a:ext uri="{9D8B030D-6E8A-4147-A177-3AD203B41FA5}">
                      <a16:colId xmlns:a16="http://schemas.microsoft.com/office/drawing/2014/main" val="20001"/>
                    </a:ext>
                  </a:extLst>
                </a:gridCol>
              </a:tblGrid>
              <a:tr h="1219200">
                <a:tc gridSpan="2">
                  <a:txBody>
                    <a:bodyPr/>
                    <a:lstStyle/>
                    <a:p>
                      <a:pPr marL="68580">
                        <a:lnSpc>
                          <a:spcPts val="2270"/>
                        </a:lnSpc>
                        <a:tabLst>
                          <a:tab pos="990600" algn="l"/>
                          <a:tab pos="1589405" algn="l"/>
                          <a:tab pos="2251075" algn="l"/>
                          <a:tab pos="3148965" algn="l"/>
                          <a:tab pos="3625850" algn="l"/>
                          <a:tab pos="5274945" algn="l"/>
                          <a:tab pos="7033895" algn="l"/>
                          <a:tab pos="8712200" algn="l"/>
                        </a:tabLst>
                      </a:pPr>
                      <a:r>
                        <a:rPr sz="2000" b="1" spc="-10" dirty="0">
                          <a:latin typeface="Constantia"/>
                          <a:cs typeface="Constantia"/>
                        </a:rPr>
                        <a:t>There</a:t>
                      </a:r>
                      <a:r>
                        <a:rPr sz="2000" b="1" dirty="0">
                          <a:latin typeface="Constantia"/>
                          <a:cs typeface="Constantia"/>
                        </a:rPr>
                        <a:t>	</a:t>
                      </a:r>
                      <a:r>
                        <a:rPr sz="2000" b="1" spc="-25" dirty="0">
                          <a:latin typeface="Constantia"/>
                          <a:cs typeface="Constantia"/>
                        </a:rPr>
                        <a:t>are</a:t>
                      </a:r>
                      <a:r>
                        <a:rPr sz="2000" b="1" dirty="0">
                          <a:latin typeface="Constantia"/>
                          <a:cs typeface="Constantia"/>
                        </a:rPr>
                        <a:t>	</a:t>
                      </a:r>
                      <a:r>
                        <a:rPr sz="2000" b="1" spc="-25" dirty="0">
                          <a:latin typeface="Constantia"/>
                          <a:cs typeface="Constantia"/>
                        </a:rPr>
                        <a:t>two</a:t>
                      </a:r>
                      <a:r>
                        <a:rPr sz="2000" b="1" dirty="0">
                          <a:latin typeface="Constantia"/>
                          <a:cs typeface="Constantia"/>
                        </a:rPr>
                        <a:t>	</a:t>
                      </a:r>
                      <a:r>
                        <a:rPr sz="2000" b="1" spc="-20" dirty="0">
                          <a:latin typeface="Constantia"/>
                          <a:cs typeface="Constantia"/>
                        </a:rPr>
                        <a:t>kinds</a:t>
                      </a:r>
                      <a:r>
                        <a:rPr sz="2000" b="1" dirty="0">
                          <a:latin typeface="Constantia"/>
                          <a:cs typeface="Constantia"/>
                        </a:rPr>
                        <a:t>	</a:t>
                      </a:r>
                      <a:r>
                        <a:rPr sz="2000" b="1" spc="-25" dirty="0">
                          <a:latin typeface="Constantia"/>
                          <a:cs typeface="Constantia"/>
                        </a:rPr>
                        <a:t>of</a:t>
                      </a:r>
                      <a:r>
                        <a:rPr sz="2000" b="1" dirty="0">
                          <a:latin typeface="Constantia"/>
                          <a:cs typeface="Constantia"/>
                        </a:rPr>
                        <a:t>	</a:t>
                      </a:r>
                      <a:r>
                        <a:rPr sz="2000" b="1" spc="-10" dirty="0">
                          <a:latin typeface="Constantia"/>
                          <a:cs typeface="Constantia"/>
                        </a:rPr>
                        <a:t>Toxoplasma</a:t>
                      </a:r>
                      <a:r>
                        <a:rPr sz="2000" b="1" dirty="0">
                          <a:latin typeface="Constantia"/>
                          <a:cs typeface="Constantia"/>
                        </a:rPr>
                        <a:t>	</a:t>
                      </a:r>
                      <a:r>
                        <a:rPr sz="2000" b="1" spc="-10" dirty="0">
                          <a:latin typeface="Constantia"/>
                          <a:cs typeface="Constantia"/>
                        </a:rPr>
                        <a:t>trophozoites</a:t>
                      </a:r>
                      <a:r>
                        <a:rPr sz="2000" b="1" dirty="0">
                          <a:latin typeface="Constantia"/>
                          <a:cs typeface="Constantia"/>
                        </a:rPr>
                        <a:t>	</a:t>
                      </a:r>
                      <a:r>
                        <a:rPr sz="2000" b="1" spc="-10" dirty="0">
                          <a:latin typeface="Constantia"/>
                          <a:cs typeface="Constantia"/>
                        </a:rPr>
                        <a:t>(tachyzoites</a:t>
                      </a:r>
                      <a:r>
                        <a:rPr sz="2000" b="1" dirty="0">
                          <a:latin typeface="Constantia"/>
                          <a:cs typeface="Constantia"/>
                        </a:rPr>
                        <a:t>	</a:t>
                      </a:r>
                      <a:r>
                        <a:rPr sz="2000" b="1" spc="-50" dirty="0">
                          <a:latin typeface="Constantia"/>
                          <a:cs typeface="Constantia"/>
                        </a:rPr>
                        <a:t>&amp;</a:t>
                      </a:r>
                      <a:endParaRPr sz="2000">
                        <a:latin typeface="Constantia"/>
                        <a:cs typeface="Constantia"/>
                      </a:endParaRPr>
                    </a:p>
                    <a:p>
                      <a:pPr marL="68580">
                        <a:lnSpc>
                          <a:spcPct val="100000"/>
                        </a:lnSpc>
                        <a:spcBef>
                          <a:spcPts val="10"/>
                        </a:spcBef>
                      </a:pPr>
                      <a:r>
                        <a:rPr sz="2000" b="1" spc="-10" dirty="0">
                          <a:latin typeface="Constantia"/>
                          <a:cs typeface="Constantia"/>
                        </a:rPr>
                        <a:t>bradyzoites)</a:t>
                      </a:r>
                      <a:endParaRPr sz="2000">
                        <a:latin typeface="Constantia"/>
                        <a:cs typeface="Constantia"/>
                      </a:endParaRPr>
                    </a:p>
                    <a:p>
                      <a:pPr>
                        <a:lnSpc>
                          <a:spcPct val="100000"/>
                        </a:lnSpc>
                        <a:spcBef>
                          <a:spcPts val="150"/>
                        </a:spcBef>
                      </a:pPr>
                      <a:endParaRPr sz="2000">
                        <a:latin typeface="Times New Roman"/>
                        <a:cs typeface="Times New Roman"/>
                      </a:endParaRPr>
                    </a:p>
                    <a:p>
                      <a:pPr marL="68580">
                        <a:lnSpc>
                          <a:spcPts val="2365"/>
                        </a:lnSpc>
                      </a:pPr>
                      <a:r>
                        <a:rPr sz="2000" b="1" spc="-25" dirty="0">
                          <a:latin typeface="Times New Roman"/>
                          <a:cs typeface="Times New Roman"/>
                        </a:rPr>
                        <a:t>Table</a:t>
                      </a:r>
                      <a:r>
                        <a:rPr sz="2000" b="1" spc="-35" dirty="0">
                          <a:latin typeface="Times New Roman"/>
                          <a:cs typeface="Times New Roman"/>
                        </a:rPr>
                        <a:t> </a:t>
                      </a:r>
                      <a:r>
                        <a:rPr sz="2000" b="1" dirty="0">
                          <a:latin typeface="Times New Roman"/>
                          <a:cs typeface="Times New Roman"/>
                        </a:rPr>
                        <a:t>(</a:t>
                      </a:r>
                      <a:r>
                        <a:rPr sz="2000" b="1" spc="-20" dirty="0">
                          <a:latin typeface="Times New Roman"/>
                          <a:cs typeface="Times New Roman"/>
                        </a:rPr>
                        <a:t> </a:t>
                      </a:r>
                      <a:r>
                        <a:rPr sz="2000" b="1" dirty="0">
                          <a:latin typeface="Times New Roman"/>
                          <a:cs typeface="Times New Roman"/>
                        </a:rPr>
                        <a:t>3</a:t>
                      </a:r>
                      <a:r>
                        <a:rPr sz="2000" b="1" spc="-20" dirty="0">
                          <a:latin typeface="Times New Roman"/>
                          <a:cs typeface="Times New Roman"/>
                        </a:rPr>
                        <a:t> </a:t>
                      </a:r>
                      <a:r>
                        <a:rPr sz="2000" b="1" dirty="0">
                          <a:latin typeface="Times New Roman"/>
                          <a:cs typeface="Times New Roman"/>
                        </a:rPr>
                        <a:t>):</a:t>
                      </a:r>
                      <a:r>
                        <a:rPr sz="2000" b="1" spc="-35" dirty="0">
                          <a:latin typeface="Times New Roman"/>
                          <a:cs typeface="Times New Roman"/>
                        </a:rPr>
                        <a:t> </a:t>
                      </a:r>
                      <a:r>
                        <a:rPr sz="2000" b="1" i="1" spc="-20" dirty="0">
                          <a:latin typeface="Times New Roman"/>
                          <a:cs typeface="Times New Roman"/>
                        </a:rPr>
                        <a:t>Toxoplasma</a:t>
                      </a:r>
                      <a:r>
                        <a:rPr sz="2000" b="1" i="1" spc="-50" dirty="0">
                          <a:latin typeface="Times New Roman"/>
                          <a:cs typeface="Times New Roman"/>
                        </a:rPr>
                        <a:t> </a:t>
                      </a:r>
                      <a:r>
                        <a:rPr sz="2000" b="1" i="1" dirty="0">
                          <a:latin typeface="Times New Roman"/>
                          <a:cs typeface="Times New Roman"/>
                        </a:rPr>
                        <a:t>gondii</a:t>
                      </a:r>
                      <a:r>
                        <a:rPr sz="2000" b="1" i="1" spc="-50" dirty="0">
                          <a:latin typeface="Times New Roman"/>
                          <a:cs typeface="Times New Roman"/>
                        </a:rPr>
                        <a:t> </a:t>
                      </a:r>
                      <a:r>
                        <a:rPr sz="2000" b="1" dirty="0">
                          <a:latin typeface="Times New Roman"/>
                          <a:cs typeface="Times New Roman"/>
                        </a:rPr>
                        <a:t>tachyzoite</a:t>
                      </a:r>
                      <a:r>
                        <a:rPr sz="2000" b="1" spc="-65" dirty="0">
                          <a:latin typeface="Times New Roman"/>
                          <a:cs typeface="Times New Roman"/>
                        </a:rPr>
                        <a:t> </a:t>
                      </a:r>
                      <a:r>
                        <a:rPr sz="2000" b="1" dirty="0">
                          <a:latin typeface="Times New Roman"/>
                          <a:cs typeface="Times New Roman"/>
                        </a:rPr>
                        <a:t>:</a:t>
                      </a:r>
                      <a:r>
                        <a:rPr sz="2000" b="1" spc="-55" dirty="0">
                          <a:latin typeface="Times New Roman"/>
                          <a:cs typeface="Times New Roman"/>
                        </a:rPr>
                        <a:t> </a:t>
                      </a:r>
                      <a:r>
                        <a:rPr sz="2000" b="1" spc="-10" dirty="0">
                          <a:latin typeface="Times New Roman"/>
                          <a:cs typeface="Times New Roman"/>
                        </a:rPr>
                        <a:t>Typical</a:t>
                      </a:r>
                      <a:r>
                        <a:rPr sz="2000" b="1" spc="-30" dirty="0">
                          <a:latin typeface="Times New Roman"/>
                          <a:cs typeface="Times New Roman"/>
                        </a:rPr>
                        <a:t> </a:t>
                      </a:r>
                      <a:r>
                        <a:rPr sz="2000" b="1" spc="-10" dirty="0">
                          <a:latin typeface="Times New Roman"/>
                          <a:cs typeface="Times New Roman"/>
                        </a:rPr>
                        <a:t>characteristics</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26720">
                <a:tc>
                  <a:txBody>
                    <a:bodyPr/>
                    <a:lstStyle/>
                    <a:p>
                      <a:pPr marL="68580">
                        <a:lnSpc>
                          <a:spcPts val="2335"/>
                        </a:lnSpc>
                      </a:pPr>
                      <a:r>
                        <a:rPr sz="2000" b="1" dirty="0">
                          <a:latin typeface="Times New Roman"/>
                          <a:cs typeface="Times New Roman"/>
                        </a:rPr>
                        <a:t>General</a:t>
                      </a:r>
                      <a:r>
                        <a:rPr sz="2000" b="1" spc="-25" dirty="0">
                          <a:latin typeface="Times New Roman"/>
                          <a:cs typeface="Times New Roman"/>
                        </a:rPr>
                        <a:t> </a:t>
                      </a:r>
                      <a:r>
                        <a:rPr sz="2000" b="1" spc="-10" dirty="0">
                          <a:latin typeface="Times New Roman"/>
                          <a:cs typeface="Times New Roman"/>
                        </a:rPr>
                        <a:t>comment</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dirty="0">
                          <a:latin typeface="Times New Roman"/>
                          <a:cs typeface="Times New Roman"/>
                        </a:rPr>
                        <a:t>Actively</a:t>
                      </a:r>
                      <a:r>
                        <a:rPr sz="2000" b="1" spc="-35" dirty="0">
                          <a:latin typeface="Times New Roman"/>
                          <a:cs typeface="Times New Roman"/>
                        </a:rPr>
                        <a:t> </a:t>
                      </a:r>
                      <a:r>
                        <a:rPr sz="2000" b="1" dirty="0">
                          <a:latin typeface="Times New Roman"/>
                          <a:cs typeface="Times New Roman"/>
                        </a:rPr>
                        <a:t>multiplying</a:t>
                      </a:r>
                      <a:r>
                        <a:rPr sz="2000" b="1" spc="-35" dirty="0">
                          <a:latin typeface="Times New Roman"/>
                          <a:cs typeface="Times New Roman"/>
                        </a:rPr>
                        <a:t> </a:t>
                      </a:r>
                      <a:r>
                        <a:rPr sz="2000" b="1" dirty="0">
                          <a:latin typeface="Times New Roman"/>
                          <a:cs typeface="Times New Roman"/>
                        </a:rPr>
                        <a:t>morphologic</a:t>
                      </a:r>
                      <a:r>
                        <a:rPr sz="2000" b="1" spc="-30" dirty="0">
                          <a:latin typeface="Times New Roman"/>
                          <a:cs typeface="Times New Roman"/>
                        </a:rPr>
                        <a:t> </a:t>
                      </a:r>
                      <a:r>
                        <a:rPr sz="2000" b="1" dirty="0">
                          <a:latin typeface="Times New Roman"/>
                          <a:cs typeface="Times New Roman"/>
                        </a:rPr>
                        <a:t>form</a:t>
                      </a:r>
                      <a:r>
                        <a:rPr sz="2000" b="1" spc="-30" dirty="0">
                          <a:latin typeface="Times New Roman"/>
                          <a:cs typeface="Times New Roman"/>
                        </a:rPr>
                        <a:t> </a:t>
                      </a:r>
                      <a:r>
                        <a:rPr sz="2000" b="1" spc="-10" dirty="0">
                          <a:solidFill>
                            <a:srgbClr val="FF0000"/>
                          </a:solidFill>
                          <a:latin typeface="Times New Roman"/>
                          <a:cs typeface="Times New Roman"/>
                        </a:rPr>
                        <a:t>(</a:t>
                      </a:r>
                      <a:r>
                        <a:rPr sz="1800" b="1" spc="-10" dirty="0">
                          <a:solidFill>
                            <a:srgbClr val="FF0000"/>
                          </a:solidFill>
                          <a:latin typeface="Constantia"/>
                          <a:cs typeface="Constantia"/>
                        </a:rPr>
                        <a:t>multiply</a:t>
                      </a:r>
                      <a:r>
                        <a:rPr sz="1800" b="1" spc="-90" dirty="0">
                          <a:solidFill>
                            <a:srgbClr val="FF0000"/>
                          </a:solidFill>
                          <a:latin typeface="Constantia"/>
                          <a:cs typeface="Constantia"/>
                        </a:rPr>
                        <a:t> </a:t>
                      </a:r>
                      <a:r>
                        <a:rPr sz="1800" b="1" spc="-10" dirty="0">
                          <a:solidFill>
                            <a:srgbClr val="FF0000"/>
                          </a:solidFill>
                          <a:latin typeface="Constantia"/>
                          <a:cs typeface="Constantia"/>
                        </a:rPr>
                        <a:t>rapidly)</a:t>
                      </a:r>
                      <a:endParaRPr sz="1800">
                        <a:latin typeface="Constantia"/>
                        <a:cs typeface="Constant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26720">
                <a:tc>
                  <a:txBody>
                    <a:bodyPr/>
                    <a:lstStyle/>
                    <a:p>
                      <a:pPr marL="68580">
                        <a:lnSpc>
                          <a:spcPts val="2335"/>
                        </a:lnSpc>
                      </a:pPr>
                      <a:r>
                        <a:rPr sz="2000" b="1" spc="-20" dirty="0">
                          <a:latin typeface="Times New Roman"/>
                          <a:cs typeface="Times New Roman"/>
                        </a:rPr>
                        <a:t>Size</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dirty="0">
                          <a:latin typeface="Times New Roman"/>
                          <a:cs typeface="Times New Roman"/>
                        </a:rPr>
                        <a:t>3</a:t>
                      </a:r>
                      <a:r>
                        <a:rPr sz="2000" b="1" spc="-10" dirty="0">
                          <a:latin typeface="Times New Roman"/>
                          <a:cs typeface="Times New Roman"/>
                        </a:rPr>
                        <a:t> </a:t>
                      </a:r>
                      <a:r>
                        <a:rPr sz="2000" b="1" dirty="0">
                          <a:latin typeface="Times New Roman"/>
                          <a:cs typeface="Times New Roman"/>
                        </a:rPr>
                        <a:t>to</a:t>
                      </a:r>
                      <a:r>
                        <a:rPr sz="2000" b="1" spc="-15" dirty="0">
                          <a:latin typeface="Times New Roman"/>
                          <a:cs typeface="Times New Roman"/>
                        </a:rPr>
                        <a:t> </a:t>
                      </a:r>
                      <a:r>
                        <a:rPr sz="2000" b="1" dirty="0">
                          <a:latin typeface="Times New Roman"/>
                          <a:cs typeface="Times New Roman"/>
                        </a:rPr>
                        <a:t>7</a:t>
                      </a:r>
                      <a:r>
                        <a:rPr sz="2000" b="1" spc="-5" dirty="0">
                          <a:latin typeface="Times New Roman"/>
                          <a:cs typeface="Times New Roman"/>
                        </a:rPr>
                        <a:t> </a:t>
                      </a:r>
                      <a:r>
                        <a:rPr sz="2000" b="1" dirty="0">
                          <a:latin typeface="Times New Roman"/>
                          <a:cs typeface="Times New Roman"/>
                        </a:rPr>
                        <a:t>μm</a:t>
                      </a:r>
                      <a:r>
                        <a:rPr sz="2000" b="1" spc="-15" dirty="0">
                          <a:latin typeface="Times New Roman"/>
                          <a:cs typeface="Times New Roman"/>
                        </a:rPr>
                        <a:t> </a:t>
                      </a:r>
                      <a:r>
                        <a:rPr sz="2000" b="1" dirty="0">
                          <a:latin typeface="Times New Roman"/>
                          <a:cs typeface="Times New Roman"/>
                        </a:rPr>
                        <a:t>by</a:t>
                      </a:r>
                      <a:r>
                        <a:rPr sz="2000" b="1" spc="-5" dirty="0">
                          <a:latin typeface="Times New Roman"/>
                          <a:cs typeface="Times New Roman"/>
                        </a:rPr>
                        <a:t> </a:t>
                      </a:r>
                      <a:r>
                        <a:rPr sz="2000" b="1" dirty="0">
                          <a:latin typeface="Times New Roman"/>
                          <a:cs typeface="Times New Roman"/>
                        </a:rPr>
                        <a:t>2 to</a:t>
                      </a:r>
                      <a:r>
                        <a:rPr sz="2000" b="1" spc="-15" dirty="0">
                          <a:latin typeface="Times New Roman"/>
                          <a:cs typeface="Times New Roman"/>
                        </a:rPr>
                        <a:t> </a:t>
                      </a:r>
                      <a:r>
                        <a:rPr sz="2000" b="1" dirty="0">
                          <a:latin typeface="Times New Roman"/>
                          <a:cs typeface="Times New Roman"/>
                        </a:rPr>
                        <a:t>4</a:t>
                      </a:r>
                      <a:r>
                        <a:rPr sz="2000" b="1" spc="-10" dirty="0">
                          <a:latin typeface="Times New Roman"/>
                          <a:cs typeface="Times New Roman"/>
                        </a:rPr>
                        <a:t> </a:t>
                      </a:r>
                      <a:r>
                        <a:rPr sz="2000" b="1" spc="-25" dirty="0">
                          <a:latin typeface="Times New Roman"/>
                          <a:cs typeface="Times New Roman"/>
                        </a:rPr>
                        <a:t>μm</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26720">
                <a:tc>
                  <a:txBody>
                    <a:bodyPr/>
                    <a:lstStyle/>
                    <a:p>
                      <a:pPr marL="68580">
                        <a:lnSpc>
                          <a:spcPts val="2335"/>
                        </a:lnSpc>
                      </a:pPr>
                      <a:r>
                        <a:rPr sz="2000" b="1" spc="-10" dirty="0">
                          <a:latin typeface="Times New Roman"/>
                          <a:cs typeface="Times New Roman"/>
                        </a:rPr>
                        <a:t>Shape</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dirty="0">
                          <a:latin typeface="Times New Roman"/>
                          <a:cs typeface="Times New Roman"/>
                        </a:rPr>
                        <a:t>Crescent</a:t>
                      </a:r>
                      <a:r>
                        <a:rPr sz="2000" b="1" spc="-40" dirty="0">
                          <a:latin typeface="Times New Roman"/>
                          <a:cs typeface="Times New Roman"/>
                        </a:rPr>
                        <a:t> </a:t>
                      </a:r>
                      <a:r>
                        <a:rPr sz="2000" b="1" dirty="0">
                          <a:latin typeface="Times New Roman"/>
                          <a:cs typeface="Times New Roman"/>
                        </a:rPr>
                        <a:t>shaped</a:t>
                      </a:r>
                      <a:r>
                        <a:rPr sz="2000" b="1" spc="-30" dirty="0">
                          <a:latin typeface="Times New Roman"/>
                          <a:cs typeface="Times New Roman"/>
                        </a:rPr>
                        <a:t> </a:t>
                      </a:r>
                      <a:r>
                        <a:rPr sz="2000" b="1" dirty="0">
                          <a:latin typeface="Times New Roman"/>
                          <a:cs typeface="Times New Roman"/>
                        </a:rPr>
                        <a:t>,</a:t>
                      </a:r>
                      <a:r>
                        <a:rPr sz="2000" b="1" spc="-20" dirty="0">
                          <a:latin typeface="Times New Roman"/>
                          <a:cs typeface="Times New Roman"/>
                        </a:rPr>
                        <a:t> </a:t>
                      </a:r>
                      <a:r>
                        <a:rPr sz="2000" b="1" dirty="0">
                          <a:latin typeface="Times New Roman"/>
                          <a:cs typeface="Times New Roman"/>
                        </a:rPr>
                        <a:t>often</a:t>
                      </a:r>
                      <a:r>
                        <a:rPr sz="2000" b="1" spc="-40" dirty="0">
                          <a:latin typeface="Times New Roman"/>
                          <a:cs typeface="Times New Roman"/>
                        </a:rPr>
                        <a:t> </a:t>
                      </a:r>
                      <a:r>
                        <a:rPr sz="2000" b="1" dirty="0">
                          <a:latin typeface="Times New Roman"/>
                          <a:cs typeface="Times New Roman"/>
                        </a:rPr>
                        <a:t>more</a:t>
                      </a:r>
                      <a:r>
                        <a:rPr sz="2000" b="1" spc="-40" dirty="0">
                          <a:latin typeface="Times New Roman"/>
                          <a:cs typeface="Times New Roman"/>
                        </a:rPr>
                        <a:t> </a:t>
                      </a:r>
                      <a:r>
                        <a:rPr sz="2000" b="1" dirty="0">
                          <a:latin typeface="Times New Roman"/>
                          <a:cs typeface="Times New Roman"/>
                        </a:rPr>
                        <a:t>rounded</a:t>
                      </a:r>
                      <a:r>
                        <a:rPr sz="2000" b="1" spc="-35" dirty="0">
                          <a:latin typeface="Times New Roman"/>
                          <a:cs typeface="Times New Roman"/>
                        </a:rPr>
                        <a:t> </a:t>
                      </a:r>
                      <a:r>
                        <a:rPr sz="2000" b="1" dirty="0">
                          <a:latin typeface="Times New Roman"/>
                          <a:cs typeface="Times New Roman"/>
                        </a:rPr>
                        <a:t>one</a:t>
                      </a:r>
                      <a:r>
                        <a:rPr sz="2000" b="1" spc="-25" dirty="0">
                          <a:latin typeface="Times New Roman"/>
                          <a:cs typeface="Times New Roman"/>
                        </a:rPr>
                        <a:t> end</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26720">
                <a:tc>
                  <a:txBody>
                    <a:bodyPr/>
                    <a:lstStyle/>
                    <a:p>
                      <a:pPr marL="68580">
                        <a:lnSpc>
                          <a:spcPts val="2335"/>
                        </a:lnSpc>
                      </a:pPr>
                      <a:r>
                        <a:rPr sz="2000" b="1" dirty="0">
                          <a:latin typeface="Times New Roman"/>
                          <a:cs typeface="Times New Roman"/>
                        </a:rPr>
                        <a:t>Number</a:t>
                      </a:r>
                      <a:r>
                        <a:rPr sz="2000" b="1" spc="-75" dirty="0">
                          <a:latin typeface="Times New Roman"/>
                          <a:cs typeface="Times New Roman"/>
                        </a:rPr>
                        <a:t> </a:t>
                      </a:r>
                      <a:r>
                        <a:rPr sz="2000" b="1" dirty="0">
                          <a:latin typeface="Times New Roman"/>
                          <a:cs typeface="Times New Roman"/>
                        </a:rPr>
                        <a:t>of</a:t>
                      </a:r>
                      <a:r>
                        <a:rPr sz="2000" b="1" spc="-5" dirty="0">
                          <a:latin typeface="Times New Roman"/>
                          <a:cs typeface="Times New Roman"/>
                        </a:rPr>
                        <a:t> </a:t>
                      </a:r>
                      <a:r>
                        <a:rPr sz="2000" b="1" spc="-10" dirty="0">
                          <a:latin typeface="Times New Roman"/>
                          <a:cs typeface="Times New Roman"/>
                        </a:rPr>
                        <a:t>nucleui</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spc="-25" dirty="0">
                          <a:latin typeface="Times New Roman"/>
                          <a:cs typeface="Times New Roman"/>
                        </a:rPr>
                        <a:t>One</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127760">
                <a:tc>
                  <a:txBody>
                    <a:bodyPr/>
                    <a:lstStyle/>
                    <a:p>
                      <a:pPr marL="68580">
                        <a:lnSpc>
                          <a:spcPts val="2340"/>
                        </a:lnSpc>
                      </a:pPr>
                      <a:r>
                        <a:rPr sz="2000" b="1" dirty="0">
                          <a:latin typeface="Times New Roman"/>
                          <a:cs typeface="Times New Roman"/>
                        </a:rPr>
                        <a:t>Other</a:t>
                      </a:r>
                      <a:r>
                        <a:rPr sz="2000" b="1" spc="-55" dirty="0">
                          <a:latin typeface="Times New Roman"/>
                          <a:cs typeface="Times New Roman"/>
                        </a:rPr>
                        <a:t> </a:t>
                      </a:r>
                      <a:r>
                        <a:rPr sz="2000" b="1" spc="-10" dirty="0">
                          <a:latin typeface="Times New Roman"/>
                          <a:cs typeface="Times New Roman"/>
                        </a:rPr>
                        <a:t>features</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10"/>
                        </a:lnSpc>
                      </a:pPr>
                      <a:r>
                        <a:rPr sz="2000" b="1" dirty="0">
                          <a:latin typeface="Times New Roman"/>
                          <a:cs typeface="Times New Roman"/>
                        </a:rPr>
                        <a:t>Contains</a:t>
                      </a:r>
                      <a:r>
                        <a:rPr sz="2000" b="1" spc="100" dirty="0">
                          <a:latin typeface="Times New Roman"/>
                          <a:cs typeface="Times New Roman"/>
                        </a:rPr>
                        <a:t> </a:t>
                      </a:r>
                      <a:r>
                        <a:rPr sz="2000" b="1" dirty="0">
                          <a:latin typeface="Times New Roman"/>
                          <a:cs typeface="Times New Roman"/>
                        </a:rPr>
                        <a:t>a</a:t>
                      </a:r>
                      <a:r>
                        <a:rPr sz="2000" b="1" spc="105" dirty="0">
                          <a:latin typeface="Times New Roman"/>
                          <a:cs typeface="Times New Roman"/>
                        </a:rPr>
                        <a:t> </a:t>
                      </a:r>
                      <a:r>
                        <a:rPr sz="2000" b="1" dirty="0">
                          <a:latin typeface="Times New Roman"/>
                          <a:cs typeface="Times New Roman"/>
                        </a:rPr>
                        <a:t>variety</a:t>
                      </a:r>
                      <a:r>
                        <a:rPr sz="2000" b="1" spc="105" dirty="0">
                          <a:latin typeface="Times New Roman"/>
                          <a:cs typeface="Times New Roman"/>
                        </a:rPr>
                        <a:t> </a:t>
                      </a:r>
                      <a:r>
                        <a:rPr sz="2000" b="1" dirty="0">
                          <a:latin typeface="Times New Roman"/>
                          <a:cs typeface="Times New Roman"/>
                        </a:rPr>
                        <a:t>of</a:t>
                      </a:r>
                      <a:r>
                        <a:rPr sz="2000" b="1" spc="100" dirty="0">
                          <a:latin typeface="Times New Roman"/>
                          <a:cs typeface="Times New Roman"/>
                        </a:rPr>
                        <a:t> </a:t>
                      </a:r>
                      <a:r>
                        <a:rPr sz="2000" b="1" dirty="0">
                          <a:latin typeface="Times New Roman"/>
                          <a:cs typeface="Times New Roman"/>
                        </a:rPr>
                        <a:t>organelles</a:t>
                      </a:r>
                      <a:r>
                        <a:rPr sz="2000" b="1" spc="100" dirty="0">
                          <a:latin typeface="Times New Roman"/>
                          <a:cs typeface="Times New Roman"/>
                        </a:rPr>
                        <a:t> </a:t>
                      </a:r>
                      <a:r>
                        <a:rPr sz="2000" b="1" dirty="0">
                          <a:latin typeface="Times New Roman"/>
                          <a:cs typeface="Times New Roman"/>
                        </a:rPr>
                        <a:t>that</a:t>
                      </a:r>
                      <a:r>
                        <a:rPr sz="2000" b="1" spc="100" dirty="0">
                          <a:latin typeface="Times New Roman"/>
                          <a:cs typeface="Times New Roman"/>
                        </a:rPr>
                        <a:t> </a:t>
                      </a:r>
                      <a:r>
                        <a:rPr sz="2000" b="1" dirty="0">
                          <a:latin typeface="Times New Roman"/>
                          <a:cs typeface="Times New Roman"/>
                        </a:rPr>
                        <a:t>are</a:t>
                      </a:r>
                      <a:r>
                        <a:rPr sz="2000" b="1" spc="100" dirty="0">
                          <a:latin typeface="Times New Roman"/>
                          <a:cs typeface="Times New Roman"/>
                        </a:rPr>
                        <a:t> </a:t>
                      </a:r>
                      <a:r>
                        <a:rPr sz="2000" b="1" dirty="0">
                          <a:latin typeface="Times New Roman"/>
                          <a:cs typeface="Times New Roman"/>
                        </a:rPr>
                        <a:t>not</a:t>
                      </a:r>
                      <a:r>
                        <a:rPr sz="2000" b="1" spc="110" dirty="0">
                          <a:latin typeface="Times New Roman"/>
                          <a:cs typeface="Times New Roman"/>
                        </a:rPr>
                        <a:t> </a:t>
                      </a:r>
                      <a:r>
                        <a:rPr sz="2000" b="1" dirty="0">
                          <a:latin typeface="Times New Roman"/>
                          <a:cs typeface="Times New Roman"/>
                        </a:rPr>
                        <a:t>readily</a:t>
                      </a:r>
                      <a:r>
                        <a:rPr sz="2000" b="1" spc="110" dirty="0">
                          <a:latin typeface="Times New Roman"/>
                          <a:cs typeface="Times New Roman"/>
                        </a:rPr>
                        <a:t> </a:t>
                      </a:r>
                      <a:r>
                        <a:rPr sz="2000" b="1" spc="-10" dirty="0">
                          <a:latin typeface="Times New Roman"/>
                          <a:cs typeface="Times New Roman"/>
                        </a:rPr>
                        <a:t>visible</a:t>
                      </a:r>
                      <a:endParaRPr sz="2000">
                        <a:latin typeface="Times New Roman"/>
                        <a:cs typeface="Times New Roman"/>
                      </a:endParaRPr>
                    </a:p>
                    <a:p>
                      <a:pPr marL="68580" marR="53975">
                        <a:lnSpc>
                          <a:spcPts val="2160"/>
                        </a:lnSpc>
                        <a:spcBef>
                          <a:spcPts val="45"/>
                        </a:spcBef>
                      </a:pPr>
                      <a:r>
                        <a:rPr sz="1800" dirty="0">
                          <a:solidFill>
                            <a:srgbClr val="FF0000"/>
                          </a:solidFill>
                          <a:latin typeface="Constantia"/>
                          <a:cs typeface="Constantia"/>
                        </a:rPr>
                        <a:t>(intracellular</a:t>
                      </a:r>
                      <a:r>
                        <a:rPr sz="1800" spc="-5" dirty="0">
                          <a:solidFill>
                            <a:srgbClr val="FF0000"/>
                          </a:solidFill>
                          <a:latin typeface="Constantia"/>
                          <a:cs typeface="Constantia"/>
                        </a:rPr>
                        <a:t> </a:t>
                      </a:r>
                      <a:r>
                        <a:rPr sz="1800" dirty="0">
                          <a:solidFill>
                            <a:srgbClr val="FF0000"/>
                          </a:solidFill>
                          <a:latin typeface="Constantia"/>
                          <a:cs typeface="Constantia"/>
                        </a:rPr>
                        <a:t>trophozoite)</a:t>
                      </a:r>
                      <a:r>
                        <a:rPr sz="1800" spc="45" dirty="0">
                          <a:solidFill>
                            <a:srgbClr val="FF0000"/>
                          </a:solidFill>
                          <a:latin typeface="Constantia"/>
                          <a:cs typeface="Constantia"/>
                        </a:rPr>
                        <a:t> </a:t>
                      </a:r>
                      <a:r>
                        <a:rPr sz="1800" dirty="0">
                          <a:solidFill>
                            <a:srgbClr val="FF0000"/>
                          </a:solidFill>
                          <a:latin typeface="Constantia"/>
                          <a:cs typeface="Constantia"/>
                        </a:rPr>
                        <a:t>proliferating</a:t>
                      </a:r>
                      <a:r>
                        <a:rPr sz="1800" spc="45" dirty="0">
                          <a:solidFill>
                            <a:srgbClr val="FF0000"/>
                          </a:solidFill>
                          <a:latin typeface="Constantia"/>
                          <a:cs typeface="Constantia"/>
                        </a:rPr>
                        <a:t> </a:t>
                      </a:r>
                      <a:r>
                        <a:rPr sz="1800" dirty="0">
                          <a:solidFill>
                            <a:srgbClr val="FF0000"/>
                          </a:solidFill>
                          <a:latin typeface="Constantia"/>
                          <a:cs typeface="Constantia"/>
                        </a:rPr>
                        <a:t>tachyzoites</a:t>
                      </a:r>
                      <a:r>
                        <a:rPr sz="1800" spc="15" dirty="0">
                          <a:solidFill>
                            <a:srgbClr val="FF0000"/>
                          </a:solidFill>
                          <a:latin typeface="Constantia"/>
                          <a:cs typeface="Constantia"/>
                        </a:rPr>
                        <a:t> </a:t>
                      </a:r>
                      <a:r>
                        <a:rPr sz="1800" dirty="0">
                          <a:solidFill>
                            <a:srgbClr val="FF0000"/>
                          </a:solidFill>
                          <a:latin typeface="Constantia"/>
                          <a:cs typeface="Constantia"/>
                        </a:rPr>
                        <a:t>within</a:t>
                      </a:r>
                      <a:r>
                        <a:rPr sz="1800" spc="20" dirty="0">
                          <a:solidFill>
                            <a:srgbClr val="FF0000"/>
                          </a:solidFill>
                          <a:latin typeface="Constantia"/>
                          <a:cs typeface="Constantia"/>
                        </a:rPr>
                        <a:t> </a:t>
                      </a:r>
                      <a:r>
                        <a:rPr sz="1800" dirty="0">
                          <a:solidFill>
                            <a:srgbClr val="FF0000"/>
                          </a:solidFill>
                          <a:latin typeface="Constantia"/>
                          <a:cs typeface="Constantia"/>
                        </a:rPr>
                        <a:t>a</a:t>
                      </a:r>
                      <a:r>
                        <a:rPr sz="1800" spc="-15" dirty="0">
                          <a:solidFill>
                            <a:srgbClr val="FF0000"/>
                          </a:solidFill>
                          <a:latin typeface="Constantia"/>
                          <a:cs typeface="Constantia"/>
                        </a:rPr>
                        <a:t> </a:t>
                      </a:r>
                      <a:r>
                        <a:rPr sz="1800" spc="-20" dirty="0">
                          <a:solidFill>
                            <a:srgbClr val="FF0000"/>
                          </a:solidFill>
                          <a:latin typeface="Constantia"/>
                          <a:cs typeface="Constantia"/>
                        </a:rPr>
                        <a:t>host </a:t>
                      </a:r>
                      <a:r>
                        <a:rPr sz="1800" dirty="0">
                          <a:solidFill>
                            <a:srgbClr val="FF0000"/>
                          </a:solidFill>
                          <a:latin typeface="Constantia"/>
                          <a:cs typeface="Constantia"/>
                        </a:rPr>
                        <a:t>cell</a:t>
                      </a:r>
                      <a:r>
                        <a:rPr sz="1800" spc="-80" dirty="0">
                          <a:solidFill>
                            <a:srgbClr val="FF0000"/>
                          </a:solidFill>
                          <a:latin typeface="Constantia"/>
                          <a:cs typeface="Constantia"/>
                        </a:rPr>
                        <a:t> </a:t>
                      </a:r>
                      <a:r>
                        <a:rPr sz="1800" dirty="0">
                          <a:solidFill>
                            <a:srgbClr val="FF0000"/>
                          </a:solidFill>
                          <a:latin typeface="Constantia"/>
                          <a:cs typeface="Constantia"/>
                        </a:rPr>
                        <a:t>are</a:t>
                      </a:r>
                      <a:r>
                        <a:rPr sz="1800" spc="-70" dirty="0">
                          <a:solidFill>
                            <a:srgbClr val="FF0000"/>
                          </a:solidFill>
                          <a:latin typeface="Constantia"/>
                          <a:cs typeface="Constantia"/>
                        </a:rPr>
                        <a:t> </a:t>
                      </a:r>
                      <a:r>
                        <a:rPr sz="1800" spc="-20" dirty="0">
                          <a:solidFill>
                            <a:srgbClr val="FF0000"/>
                          </a:solidFill>
                          <a:latin typeface="Constantia"/>
                          <a:cs typeface="Constantia"/>
                        </a:rPr>
                        <a:t>known</a:t>
                      </a:r>
                      <a:r>
                        <a:rPr sz="1800" spc="-85" dirty="0">
                          <a:solidFill>
                            <a:srgbClr val="FF0000"/>
                          </a:solidFill>
                          <a:latin typeface="Constantia"/>
                          <a:cs typeface="Constantia"/>
                        </a:rPr>
                        <a:t> </a:t>
                      </a:r>
                      <a:r>
                        <a:rPr sz="1800" dirty="0">
                          <a:solidFill>
                            <a:srgbClr val="FF0000"/>
                          </a:solidFill>
                          <a:latin typeface="Constantia"/>
                          <a:cs typeface="Constantia"/>
                        </a:rPr>
                        <a:t>as</a:t>
                      </a:r>
                      <a:r>
                        <a:rPr sz="1800" spc="-60" dirty="0">
                          <a:solidFill>
                            <a:srgbClr val="FF0000"/>
                          </a:solidFill>
                          <a:latin typeface="Constantia"/>
                          <a:cs typeface="Constantia"/>
                        </a:rPr>
                        <a:t> </a:t>
                      </a:r>
                      <a:r>
                        <a:rPr sz="1800" b="1" spc="-10" dirty="0">
                          <a:solidFill>
                            <a:srgbClr val="FF0000"/>
                          </a:solidFill>
                          <a:latin typeface="Constantia"/>
                          <a:cs typeface="Constantia"/>
                        </a:rPr>
                        <a:t>pseudocyst</a:t>
                      </a:r>
                      <a:endParaRPr sz="1800">
                        <a:latin typeface="Constantia"/>
                        <a:cs typeface="Constant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pic>
        <p:nvPicPr>
          <p:cNvPr id="3" name="object 3"/>
          <p:cNvPicPr/>
          <p:nvPr/>
        </p:nvPicPr>
        <p:blipFill>
          <a:blip r:embed="rId2" cstate="print"/>
          <a:stretch>
            <a:fillRect/>
          </a:stretch>
        </p:blipFill>
        <p:spPr>
          <a:xfrm>
            <a:off x="170687" y="3962399"/>
            <a:ext cx="2778252" cy="2895600"/>
          </a:xfrm>
          <a:prstGeom prst="rect">
            <a:avLst/>
          </a:prstGeom>
        </p:spPr>
      </p:pic>
      <p:pic>
        <p:nvPicPr>
          <p:cNvPr id="4" name="object 4"/>
          <p:cNvPicPr/>
          <p:nvPr/>
        </p:nvPicPr>
        <p:blipFill>
          <a:blip r:embed="rId3" cstate="print"/>
          <a:stretch>
            <a:fillRect/>
          </a:stretch>
        </p:blipFill>
        <p:spPr>
          <a:xfrm>
            <a:off x="4140708" y="4475988"/>
            <a:ext cx="3631691" cy="2177796"/>
          </a:xfrm>
          <a:prstGeom prst="rect">
            <a:avLst/>
          </a:prstGeom>
        </p:spPr>
      </p:pic>
      <p:sp>
        <p:nvSpPr>
          <p:cNvPr id="5" name="object 5"/>
          <p:cNvSpPr txBox="1"/>
          <p:nvPr/>
        </p:nvSpPr>
        <p:spPr>
          <a:xfrm>
            <a:off x="1908048" y="5876544"/>
            <a:ext cx="914400" cy="276225"/>
          </a:xfrm>
          <a:prstGeom prst="rect">
            <a:avLst/>
          </a:prstGeom>
          <a:solidFill>
            <a:srgbClr val="FFFFFF"/>
          </a:solidFill>
        </p:spPr>
        <p:txBody>
          <a:bodyPr vert="horz" wrap="square" lIns="0" tIns="40640" rIns="0" bIns="0" rtlCol="0">
            <a:spAutoFit/>
          </a:bodyPr>
          <a:lstStyle/>
          <a:p>
            <a:pPr marL="123825">
              <a:lnSpc>
                <a:spcPct val="100000"/>
              </a:lnSpc>
              <a:spcBef>
                <a:spcPts val="320"/>
              </a:spcBef>
            </a:pPr>
            <a:r>
              <a:rPr sz="1100" spc="-10" dirty="0">
                <a:latin typeface="Calibri"/>
                <a:cs typeface="Calibri"/>
              </a:rPr>
              <a:t>Sporozoites</a:t>
            </a:r>
            <a:endParaRPr sz="11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1155" y="-3175"/>
          <a:ext cx="9033510" cy="4091305"/>
        </p:xfrm>
        <a:graphic>
          <a:graphicData uri="http://schemas.openxmlformats.org/drawingml/2006/table">
            <a:tbl>
              <a:tblPr firstRow="1" bandRow="1">
                <a:tableStyleId>{2D5ABB26-0587-4C30-8999-92F81FD0307C}</a:tableStyleId>
              </a:tblPr>
              <a:tblGrid>
                <a:gridCol w="2268855">
                  <a:extLst>
                    <a:ext uri="{9D8B030D-6E8A-4147-A177-3AD203B41FA5}">
                      <a16:colId xmlns:a16="http://schemas.microsoft.com/office/drawing/2014/main" val="20000"/>
                    </a:ext>
                  </a:extLst>
                </a:gridCol>
                <a:gridCol w="6764655">
                  <a:extLst>
                    <a:ext uri="{9D8B030D-6E8A-4147-A177-3AD203B41FA5}">
                      <a16:colId xmlns:a16="http://schemas.microsoft.com/office/drawing/2014/main" val="20001"/>
                    </a:ext>
                  </a:extLst>
                </a:gridCol>
              </a:tblGrid>
              <a:tr h="487045">
                <a:tc gridSpan="2">
                  <a:txBody>
                    <a:bodyPr/>
                    <a:lstStyle/>
                    <a:p>
                      <a:pPr marL="68580">
                        <a:lnSpc>
                          <a:spcPts val="2305"/>
                        </a:lnSpc>
                      </a:pPr>
                      <a:r>
                        <a:rPr sz="2000" b="1" spc="-25" dirty="0">
                          <a:latin typeface="Times New Roman"/>
                          <a:cs typeface="Times New Roman"/>
                        </a:rPr>
                        <a:t>Table </a:t>
                      </a:r>
                      <a:r>
                        <a:rPr sz="2000" b="1" dirty="0">
                          <a:latin typeface="Times New Roman"/>
                          <a:cs typeface="Times New Roman"/>
                        </a:rPr>
                        <a:t>(</a:t>
                      </a:r>
                      <a:r>
                        <a:rPr sz="2000" b="1" spc="-15" dirty="0">
                          <a:latin typeface="Times New Roman"/>
                          <a:cs typeface="Times New Roman"/>
                        </a:rPr>
                        <a:t> </a:t>
                      </a:r>
                      <a:r>
                        <a:rPr sz="2000" b="1" dirty="0">
                          <a:latin typeface="Times New Roman"/>
                          <a:cs typeface="Times New Roman"/>
                        </a:rPr>
                        <a:t>4</a:t>
                      </a:r>
                      <a:r>
                        <a:rPr sz="2000" b="1" spc="-15" dirty="0">
                          <a:latin typeface="Times New Roman"/>
                          <a:cs typeface="Times New Roman"/>
                        </a:rPr>
                        <a:t> </a:t>
                      </a:r>
                      <a:r>
                        <a:rPr sz="2000" b="1" dirty="0">
                          <a:latin typeface="Times New Roman"/>
                          <a:cs typeface="Times New Roman"/>
                        </a:rPr>
                        <a:t>):</a:t>
                      </a:r>
                      <a:r>
                        <a:rPr sz="2000" b="1" spc="-30" dirty="0">
                          <a:latin typeface="Times New Roman"/>
                          <a:cs typeface="Times New Roman"/>
                        </a:rPr>
                        <a:t> </a:t>
                      </a:r>
                      <a:r>
                        <a:rPr sz="2000" b="1" i="1" spc="-20" dirty="0">
                          <a:latin typeface="Times New Roman"/>
                          <a:cs typeface="Times New Roman"/>
                        </a:rPr>
                        <a:t>Toxoplasma</a:t>
                      </a:r>
                      <a:r>
                        <a:rPr sz="2000" b="1" i="1" spc="-50" dirty="0">
                          <a:latin typeface="Times New Roman"/>
                          <a:cs typeface="Times New Roman"/>
                        </a:rPr>
                        <a:t> </a:t>
                      </a:r>
                      <a:r>
                        <a:rPr sz="2000" b="1" i="1" dirty="0">
                          <a:latin typeface="Times New Roman"/>
                          <a:cs typeface="Times New Roman"/>
                        </a:rPr>
                        <a:t>gondii</a:t>
                      </a:r>
                      <a:r>
                        <a:rPr sz="2000" b="1" i="1" spc="-50" dirty="0">
                          <a:latin typeface="Times New Roman"/>
                          <a:cs typeface="Times New Roman"/>
                        </a:rPr>
                        <a:t> </a:t>
                      </a:r>
                      <a:r>
                        <a:rPr sz="2000" b="1" dirty="0">
                          <a:latin typeface="Times New Roman"/>
                          <a:cs typeface="Times New Roman"/>
                        </a:rPr>
                        <a:t>Bradyzoite</a:t>
                      </a:r>
                      <a:r>
                        <a:rPr sz="2000" b="1" spc="-40" dirty="0">
                          <a:latin typeface="Times New Roman"/>
                          <a:cs typeface="Times New Roman"/>
                        </a:rPr>
                        <a:t> </a:t>
                      </a:r>
                      <a:r>
                        <a:rPr sz="2000" b="1" dirty="0">
                          <a:latin typeface="Times New Roman"/>
                          <a:cs typeface="Times New Roman"/>
                        </a:rPr>
                        <a:t>:</a:t>
                      </a:r>
                      <a:r>
                        <a:rPr sz="2000" b="1" spc="-45" dirty="0">
                          <a:latin typeface="Times New Roman"/>
                          <a:cs typeface="Times New Roman"/>
                        </a:rPr>
                        <a:t> </a:t>
                      </a:r>
                      <a:r>
                        <a:rPr sz="2000" b="1" spc="-20" dirty="0">
                          <a:latin typeface="Times New Roman"/>
                          <a:cs typeface="Times New Roman"/>
                        </a:rPr>
                        <a:t>Typical</a:t>
                      </a:r>
                      <a:r>
                        <a:rPr sz="2000" b="1" spc="-30" dirty="0">
                          <a:latin typeface="Times New Roman"/>
                          <a:cs typeface="Times New Roman"/>
                        </a:rPr>
                        <a:t> </a:t>
                      </a:r>
                      <a:r>
                        <a:rPr sz="2000" b="1" spc="-10" dirty="0">
                          <a:latin typeface="Times New Roman"/>
                          <a:cs typeface="Times New Roman"/>
                        </a:rPr>
                        <a:t>characteristics</a:t>
                      </a:r>
                      <a:endParaRPr sz="2000">
                        <a:latin typeface="Times New Roman"/>
                        <a:cs typeface="Times New Roman"/>
                      </a:endParaRPr>
                    </a:p>
                  </a:txBody>
                  <a:tcPr marL="0" marR="0" marT="0" marB="0">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90220">
                <a:tc>
                  <a:txBody>
                    <a:bodyPr/>
                    <a:lstStyle/>
                    <a:p>
                      <a:pPr marL="68580">
                        <a:lnSpc>
                          <a:spcPts val="2335"/>
                        </a:lnSpc>
                      </a:pPr>
                      <a:r>
                        <a:rPr sz="2000" b="1" dirty="0">
                          <a:latin typeface="Times New Roman"/>
                          <a:cs typeface="Times New Roman"/>
                        </a:rPr>
                        <a:t>General</a:t>
                      </a:r>
                      <a:r>
                        <a:rPr sz="2000" b="1" spc="-25" dirty="0">
                          <a:latin typeface="Times New Roman"/>
                          <a:cs typeface="Times New Roman"/>
                        </a:rPr>
                        <a:t> </a:t>
                      </a:r>
                      <a:r>
                        <a:rPr sz="2000" b="1" spc="-10" dirty="0">
                          <a:latin typeface="Times New Roman"/>
                          <a:cs typeface="Times New Roman"/>
                        </a:rPr>
                        <a:t>comment</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285"/>
                        </a:lnSpc>
                      </a:pPr>
                      <a:r>
                        <a:rPr sz="2000" b="1" dirty="0">
                          <a:latin typeface="Times New Roman"/>
                          <a:cs typeface="Times New Roman"/>
                        </a:rPr>
                        <a:t>Slow</a:t>
                      </a:r>
                      <a:r>
                        <a:rPr sz="2000" b="1" spc="-20" dirty="0">
                          <a:latin typeface="Times New Roman"/>
                          <a:cs typeface="Times New Roman"/>
                        </a:rPr>
                        <a:t> </a:t>
                      </a:r>
                      <a:r>
                        <a:rPr sz="2000" b="1" dirty="0">
                          <a:latin typeface="Times New Roman"/>
                          <a:cs typeface="Times New Roman"/>
                        </a:rPr>
                        <a:t>-</a:t>
                      </a:r>
                      <a:r>
                        <a:rPr sz="2000" b="1" spc="-10" dirty="0">
                          <a:latin typeface="Times New Roman"/>
                          <a:cs typeface="Times New Roman"/>
                        </a:rPr>
                        <a:t> </a:t>
                      </a:r>
                      <a:r>
                        <a:rPr sz="2000" b="1" dirty="0">
                          <a:latin typeface="Times New Roman"/>
                          <a:cs typeface="Times New Roman"/>
                        </a:rPr>
                        <a:t>growing</a:t>
                      </a:r>
                      <a:r>
                        <a:rPr sz="2000" b="1" spc="-15" dirty="0">
                          <a:latin typeface="Times New Roman"/>
                          <a:cs typeface="Times New Roman"/>
                        </a:rPr>
                        <a:t> </a:t>
                      </a:r>
                      <a:r>
                        <a:rPr sz="2000" b="1" dirty="0">
                          <a:latin typeface="Times New Roman"/>
                          <a:cs typeface="Times New Roman"/>
                        </a:rPr>
                        <a:t>morphologic</a:t>
                      </a:r>
                      <a:r>
                        <a:rPr sz="2000" b="1" spc="-30" dirty="0">
                          <a:latin typeface="Times New Roman"/>
                          <a:cs typeface="Times New Roman"/>
                        </a:rPr>
                        <a:t> </a:t>
                      </a:r>
                      <a:r>
                        <a:rPr sz="2000" b="1" dirty="0">
                          <a:latin typeface="Times New Roman"/>
                          <a:cs typeface="Times New Roman"/>
                        </a:rPr>
                        <a:t>form</a:t>
                      </a:r>
                      <a:r>
                        <a:rPr sz="2000" b="1" spc="-25" dirty="0">
                          <a:latin typeface="Times New Roman"/>
                          <a:cs typeface="Times New Roman"/>
                        </a:rPr>
                        <a:t> </a:t>
                      </a:r>
                      <a:r>
                        <a:rPr sz="2000" b="1" spc="-10" dirty="0">
                          <a:latin typeface="Times New Roman"/>
                          <a:cs typeface="Times New Roman"/>
                        </a:rPr>
                        <a:t>(</a:t>
                      </a:r>
                      <a:r>
                        <a:rPr sz="2000" b="1" spc="-10" dirty="0">
                          <a:solidFill>
                            <a:srgbClr val="FF0000"/>
                          </a:solidFill>
                          <a:latin typeface="Constantia"/>
                          <a:cs typeface="Constantia"/>
                        </a:rPr>
                        <a:t>multiply</a:t>
                      </a:r>
                      <a:r>
                        <a:rPr sz="2000" b="1" spc="-114" dirty="0">
                          <a:solidFill>
                            <a:srgbClr val="FF0000"/>
                          </a:solidFill>
                          <a:latin typeface="Constantia"/>
                          <a:cs typeface="Constantia"/>
                        </a:rPr>
                        <a:t> </a:t>
                      </a:r>
                      <a:r>
                        <a:rPr sz="2000" b="1" spc="-10" dirty="0">
                          <a:solidFill>
                            <a:srgbClr val="FF0000"/>
                          </a:solidFill>
                          <a:latin typeface="Constantia"/>
                          <a:cs typeface="Constantia"/>
                        </a:rPr>
                        <a:t>slowly</a:t>
                      </a:r>
                      <a:r>
                        <a:rPr sz="2000" b="1" spc="-10" dirty="0">
                          <a:latin typeface="Times New Roman"/>
                          <a:cs typeface="Times New Roman"/>
                        </a:rPr>
                        <a:t>)</a:t>
                      </a:r>
                      <a:endParaRPr sz="2000">
                        <a:latin typeface="Times New Roman"/>
                        <a:cs typeface="Times New Roman"/>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90220">
                <a:tc>
                  <a:txBody>
                    <a:bodyPr/>
                    <a:lstStyle/>
                    <a:p>
                      <a:pPr marL="68580">
                        <a:lnSpc>
                          <a:spcPts val="2335"/>
                        </a:lnSpc>
                      </a:pPr>
                      <a:r>
                        <a:rPr sz="2000" b="1" spc="-20" dirty="0">
                          <a:latin typeface="Times New Roman"/>
                          <a:cs typeface="Times New Roman"/>
                        </a:rPr>
                        <a:t>Size</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dirty="0">
                          <a:latin typeface="Times New Roman"/>
                          <a:cs typeface="Times New Roman"/>
                        </a:rPr>
                        <a:t>Smaller</a:t>
                      </a:r>
                      <a:r>
                        <a:rPr sz="2000" b="1" spc="-55" dirty="0">
                          <a:latin typeface="Times New Roman"/>
                          <a:cs typeface="Times New Roman"/>
                        </a:rPr>
                        <a:t> </a:t>
                      </a:r>
                      <a:r>
                        <a:rPr sz="2000" b="1" dirty="0">
                          <a:latin typeface="Times New Roman"/>
                          <a:cs typeface="Times New Roman"/>
                        </a:rPr>
                        <a:t>than</a:t>
                      </a:r>
                      <a:r>
                        <a:rPr sz="2000" b="1" spc="-25" dirty="0">
                          <a:latin typeface="Times New Roman"/>
                          <a:cs typeface="Times New Roman"/>
                        </a:rPr>
                        <a:t> </a:t>
                      </a:r>
                      <a:r>
                        <a:rPr sz="2000" b="1" spc="-10" dirty="0">
                          <a:latin typeface="Times New Roman"/>
                          <a:cs typeface="Times New Roman"/>
                        </a:rPr>
                        <a:t>tachyzoites</a:t>
                      </a:r>
                      <a:endParaRPr sz="2000">
                        <a:latin typeface="Times New Roman"/>
                        <a:cs typeface="Times New Roman"/>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09600">
                <a:tc>
                  <a:txBody>
                    <a:bodyPr/>
                    <a:lstStyle/>
                    <a:p>
                      <a:pPr marL="68580">
                        <a:lnSpc>
                          <a:spcPts val="2335"/>
                        </a:lnSpc>
                      </a:pPr>
                      <a:r>
                        <a:rPr sz="2000" b="1" spc="-10" dirty="0">
                          <a:latin typeface="Times New Roman"/>
                          <a:cs typeface="Times New Roman"/>
                        </a:rPr>
                        <a:t>Physical</a:t>
                      </a:r>
                      <a:endParaRPr sz="2000">
                        <a:latin typeface="Times New Roman"/>
                        <a:cs typeface="Times New Roman"/>
                      </a:endParaRPr>
                    </a:p>
                    <a:p>
                      <a:pPr marL="68580">
                        <a:lnSpc>
                          <a:spcPts val="2365"/>
                        </a:lnSpc>
                      </a:pPr>
                      <a:r>
                        <a:rPr sz="2000" b="1" spc="-10" dirty="0">
                          <a:latin typeface="Times New Roman"/>
                          <a:cs typeface="Times New Roman"/>
                        </a:rPr>
                        <a:t>appearance</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dirty="0">
                          <a:latin typeface="Times New Roman"/>
                          <a:cs typeface="Times New Roman"/>
                        </a:rPr>
                        <a:t>Similar</a:t>
                      </a:r>
                      <a:r>
                        <a:rPr sz="2000" b="1" spc="-60" dirty="0">
                          <a:latin typeface="Times New Roman"/>
                          <a:cs typeface="Times New Roman"/>
                        </a:rPr>
                        <a:t> </a:t>
                      </a:r>
                      <a:r>
                        <a:rPr sz="2000" b="1" dirty="0">
                          <a:latin typeface="Times New Roman"/>
                          <a:cs typeface="Times New Roman"/>
                        </a:rPr>
                        <a:t>to</a:t>
                      </a:r>
                      <a:r>
                        <a:rPr sz="2000" b="1" spc="-15" dirty="0">
                          <a:latin typeface="Times New Roman"/>
                          <a:cs typeface="Times New Roman"/>
                        </a:rPr>
                        <a:t> </a:t>
                      </a:r>
                      <a:r>
                        <a:rPr sz="2000" b="1" dirty="0">
                          <a:latin typeface="Times New Roman"/>
                          <a:cs typeface="Times New Roman"/>
                        </a:rPr>
                        <a:t>that</a:t>
                      </a:r>
                      <a:r>
                        <a:rPr sz="2000" b="1" spc="-35" dirty="0">
                          <a:latin typeface="Times New Roman"/>
                          <a:cs typeface="Times New Roman"/>
                        </a:rPr>
                        <a:t> </a:t>
                      </a:r>
                      <a:r>
                        <a:rPr sz="2000" b="1" dirty="0">
                          <a:latin typeface="Times New Roman"/>
                          <a:cs typeface="Times New Roman"/>
                        </a:rPr>
                        <a:t>of</a:t>
                      </a:r>
                      <a:r>
                        <a:rPr sz="2000" b="1" spc="-20" dirty="0">
                          <a:latin typeface="Times New Roman"/>
                          <a:cs typeface="Times New Roman"/>
                        </a:rPr>
                        <a:t> </a:t>
                      </a:r>
                      <a:r>
                        <a:rPr sz="2000" b="1" dirty="0">
                          <a:latin typeface="Times New Roman"/>
                          <a:cs typeface="Times New Roman"/>
                        </a:rPr>
                        <a:t>the</a:t>
                      </a:r>
                      <a:r>
                        <a:rPr sz="2000" b="1" spc="-10" dirty="0">
                          <a:latin typeface="Times New Roman"/>
                          <a:cs typeface="Times New Roman"/>
                        </a:rPr>
                        <a:t> tachyzoites</a:t>
                      </a:r>
                      <a:endParaRPr sz="2000">
                        <a:latin typeface="Times New Roman"/>
                        <a:cs typeface="Times New Roman"/>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90220">
                <a:tc>
                  <a:txBody>
                    <a:bodyPr/>
                    <a:lstStyle/>
                    <a:p>
                      <a:pPr marL="68580">
                        <a:lnSpc>
                          <a:spcPts val="2335"/>
                        </a:lnSpc>
                      </a:pPr>
                      <a:r>
                        <a:rPr sz="2000" b="1" dirty="0">
                          <a:latin typeface="Times New Roman"/>
                          <a:cs typeface="Times New Roman"/>
                        </a:rPr>
                        <a:t>Number</a:t>
                      </a:r>
                      <a:r>
                        <a:rPr sz="2000" b="1" spc="-70" dirty="0">
                          <a:latin typeface="Times New Roman"/>
                          <a:cs typeface="Times New Roman"/>
                        </a:rPr>
                        <a:t> </a:t>
                      </a:r>
                      <a:r>
                        <a:rPr sz="2000" b="1" dirty="0">
                          <a:latin typeface="Times New Roman"/>
                          <a:cs typeface="Times New Roman"/>
                        </a:rPr>
                        <a:t>of</a:t>
                      </a:r>
                      <a:r>
                        <a:rPr sz="2000" b="1" spc="-20" dirty="0">
                          <a:latin typeface="Times New Roman"/>
                          <a:cs typeface="Times New Roman"/>
                        </a:rPr>
                        <a:t> </a:t>
                      </a:r>
                      <a:r>
                        <a:rPr sz="2000" b="1" spc="-10" dirty="0">
                          <a:latin typeface="Times New Roman"/>
                          <a:cs typeface="Times New Roman"/>
                        </a:rPr>
                        <a:t>nucleui</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spc="-25" dirty="0">
                          <a:latin typeface="Times New Roman"/>
                          <a:cs typeface="Times New Roman"/>
                        </a:rPr>
                        <a:t>One</a:t>
                      </a:r>
                      <a:endParaRPr sz="2000">
                        <a:latin typeface="Times New Roman"/>
                        <a:cs typeface="Times New Roman"/>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524000">
                <a:tc>
                  <a:txBody>
                    <a:bodyPr/>
                    <a:lstStyle/>
                    <a:p>
                      <a:pPr marL="68580">
                        <a:lnSpc>
                          <a:spcPts val="2340"/>
                        </a:lnSpc>
                      </a:pPr>
                      <a:r>
                        <a:rPr sz="2000" b="1" dirty="0">
                          <a:latin typeface="Times New Roman"/>
                          <a:cs typeface="Times New Roman"/>
                        </a:rPr>
                        <a:t>Other</a:t>
                      </a:r>
                      <a:r>
                        <a:rPr sz="2000" b="1" spc="-55" dirty="0">
                          <a:latin typeface="Times New Roman"/>
                          <a:cs typeface="Times New Roman"/>
                        </a:rPr>
                        <a:t> </a:t>
                      </a:r>
                      <a:r>
                        <a:rPr sz="2000" b="1" spc="-10" dirty="0">
                          <a:latin typeface="Times New Roman"/>
                          <a:cs typeface="Times New Roman"/>
                        </a:rPr>
                        <a:t>features</a:t>
                      </a: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7150">
                        <a:lnSpc>
                          <a:spcPts val="2400"/>
                        </a:lnSpc>
                        <a:spcBef>
                          <a:spcPts val="15"/>
                        </a:spcBef>
                      </a:pPr>
                      <a:r>
                        <a:rPr sz="2000" b="1" dirty="0">
                          <a:latin typeface="Times New Roman"/>
                          <a:cs typeface="Times New Roman"/>
                        </a:rPr>
                        <a:t>Hundreds</a:t>
                      </a:r>
                      <a:r>
                        <a:rPr sz="2000" b="1" spc="165" dirty="0">
                          <a:latin typeface="Times New Roman"/>
                          <a:cs typeface="Times New Roman"/>
                        </a:rPr>
                        <a:t> </a:t>
                      </a:r>
                      <a:r>
                        <a:rPr sz="2000" b="1" dirty="0">
                          <a:latin typeface="Times New Roman"/>
                          <a:cs typeface="Times New Roman"/>
                        </a:rPr>
                        <a:t>to</a:t>
                      </a:r>
                      <a:r>
                        <a:rPr sz="2000" b="1" spc="160" dirty="0">
                          <a:latin typeface="Times New Roman"/>
                          <a:cs typeface="Times New Roman"/>
                        </a:rPr>
                        <a:t> </a:t>
                      </a:r>
                      <a:r>
                        <a:rPr sz="2000" b="1" dirty="0">
                          <a:latin typeface="Times New Roman"/>
                          <a:cs typeface="Times New Roman"/>
                        </a:rPr>
                        <a:t>thousands</a:t>
                      </a:r>
                      <a:r>
                        <a:rPr sz="2000" b="1" spc="150" dirty="0">
                          <a:latin typeface="Times New Roman"/>
                          <a:cs typeface="Times New Roman"/>
                        </a:rPr>
                        <a:t> </a:t>
                      </a:r>
                      <a:r>
                        <a:rPr sz="2000" b="1" dirty="0">
                          <a:latin typeface="Times New Roman"/>
                          <a:cs typeface="Times New Roman"/>
                        </a:rPr>
                        <a:t>of</a:t>
                      </a:r>
                      <a:r>
                        <a:rPr sz="2000" b="1" spc="175" dirty="0">
                          <a:latin typeface="Times New Roman"/>
                          <a:cs typeface="Times New Roman"/>
                        </a:rPr>
                        <a:t> </a:t>
                      </a:r>
                      <a:r>
                        <a:rPr sz="2000" b="1" dirty="0">
                          <a:latin typeface="Times New Roman"/>
                          <a:cs typeface="Times New Roman"/>
                        </a:rPr>
                        <a:t>bradyzoites</a:t>
                      </a:r>
                      <a:r>
                        <a:rPr sz="2000" b="1" spc="165" dirty="0">
                          <a:latin typeface="Times New Roman"/>
                          <a:cs typeface="Times New Roman"/>
                        </a:rPr>
                        <a:t> </a:t>
                      </a:r>
                      <a:r>
                        <a:rPr sz="2000" b="1" dirty="0">
                          <a:latin typeface="Times New Roman"/>
                          <a:cs typeface="Times New Roman"/>
                        </a:rPr>
                        <a:t>enclose</a:t>
                      </a:r>
                      <a:r>
                        <a:rPr sz="2000" b="1" spc="155" dirty="0">
                          <a:latin typeface="Times New Roman"/>
                          <a:cs typeface="Times New Roman"/>
                        </a:rPr>
                        <a:t> </a:t>
                      </a:r>
                      <a:r>
                        <a:rPr sz="2000" b="1" dirty="0">
                          <a:latin typeface="Times New Roman"/>
                          <a:cs typeface="Times New Roman"/>
                        </a:rPr>
                        <a:t>themselves</a:t>
                      </a:r>
                      <a:r>
                        <a:rPr sz="2000" b="1" spc="160" dirty="0">
                          <a:latin typeface="Times New Roman"/>
                          <a:cs typeface="Times New Roman"/>
                        </a:rPr>
                        <a:t> </a:t>
                      </a:r>
                      <a:r>
                        <a:rPr sz="2000" b="1" spc="-25" dirty="0">
                          <a:latin typeface="Times New Roman"/>
                          <a:cs typeface="Times New Roman"/>
                        </a:rPr>
                        <a:t>to </a:t>
                      </a:r>
                      <a:r>
                        <a:rPr sz="2000" b="1" dirty="0">
                          <a:latin typeface="Times New Roman"/>
                          <a:cs typeface="Times New Roman"/>
                        </a:rPr>
                        <a:t>form</a:t>
                      </a:r>
                      <a:r>
                        <a:rPr sz="2000" b="1" spc="-30" dirty="0">
                          <a:latin typeface="Times New Roman"/>
                          <a:cs typeface="Times New Roman"/>
                        </a:rPr>
                        <a:t> </a:t>
                      </a:r>
                      <a:r>
                        <a:rPr sz="2000" b="1" dirty="0">
                          <a:latin typeface="Times New Roman"/>
                          <a:cs typeface="Times New Roman"/>
                        </a:rPr>
                        <a:t>a</a:t>
                      </a:r>
                      <a:r>
                        <a:rPr sz="2000" b="1" spc="-10" dirty="0">
                          <a:latin typeface="Times New Roman"/>
                          <a:cs typeface="Times New Roman"/>
                        </a:rPr>
                        <a:t> </a:t>
                      </a:r>
                      <a:r>
                        <a:rPr sz="2000" b="1" dirty="0">
                          <a:latin typeface="Times New Roman"/>
                          <a:cs typeface="Times New Roman"/>
                        </a:rPr>
                        <a:t>cyst</a:t>
                      </a:r>
                      <a:r>
                        <a:rPr sz="2000" b="1" spc="-25" dirty="0">
                          <a:latin typeface="Times New Roman"/>
                          <a:cs typeface="Times New Roman"/>
                        </a:rPr>
                        <a:t> </a:t>
                      </a:r>
                      <a:r>
                        <a:rPr sz="2000" b="1" dirty="0">
                          <a:latin typeface="Times New Roman"/>
                          <a:cs typeface="Times New Roman"/>
                        </a:rPr>
                        <a:t>that</a:t>
                      </a:r>
                      <a:r>
                        <a:rPr sz="2000" b="1" spc="-15" dirty="0">
                          <a:latin typeface="Times New Roman"/>
                          <a:cs typeface="Times New Roman"/>
                        </a:rPr>
                        <a:t> </a:t>
                      </a:r>
                      <a:r>
                        <a:rPr sz="2000" b="1" dirty="0">
                          <a:latin typeface="Times New Roman"/>
                          <a:cs typeface="Times New Roman"/>
                        </a:rPr>
                        <a:t>may</a:t>
                      </a:r>
                      <a:r>
                        <a:rPr sz="2000" b="1" spc="-30" dirty="0">
                          <a:latin typeface="Times New Roman"/>
                          <a:cs typeface="Times New Roman"/>
                        </a:rPr>
                        <a:t> </a:t>
                      </a:r>
                      <a:r>
                        <a:rPr sz="2000" b="1" dirty="0">
                          <a:latin typeface="Times New Roman"/>
                          <a:cs typeface="Times New Roman"/>
                        </a:rPr>
                        <a:t>measure</a:t>
                      </a:r>
                      <a:r>
                        <a:rPr sz="2000" b="1" spc="-25" dirty="0">
                          <a:latin typeface="Times New Roman"/>
                          <a:cs typeface="Times New Roman"/>
                        </a:rPr>
                        <a:t> </a:t>
                      </a:r>
                      <a:r>
                        <a:rPr sz="2000" b="1" dirty="0">
                          <a:latin typeface="Times New Roman"/>
                          <a:cs typeface="Times New Roman"/>
                        </a:rPr>
                        <a:t>12</a:t>
                      </a:r>
                      <a:r>
                        <a:rPr sz="2000" b="1" spc="-10" dirty="0">
                          <a:latin typeface="Times New Roman"/>
                          <a:cs typeface="Times New Roman"/>
                        </a:rPr>
                        <a:t> </a:t>
                      </a:r>
                      <a:r>
                        <a:rPr sz="2000" b="1" dirty="0">
                          <a:latin typeface="Times New Roman"/>
                          <a:cs typeface="Times New Roman"/>
                        </a:rPr>
                        <a:t>to</a:t>
                      </a:r>
                      <a:r>
                        <a:rPr sz="2000" b="1" spc="-20" dirty="0">
                          <a:latin typeface="Times New Roman"/>
                          <a:cs typeface="Times New Roman"/>
                        </a:rPr>
                        <a:t> </a:t>
                      </a:r>
                      <a:r>
                        <a:rPr sz="2000" b="1" dirty="0">
                          <a:latin typeface="Times New Roman"/>
                          <a:cs typeface="Times New Roman"/>
                        </a:rPr>
                        <a:t>100</a:t>
                      </a:r>
                      <a:r>
                        <a:rPr sz="2000" b="1" spc="-30" dirty="0">
                          <a:latin typeface="Times New Roman"/>
                          <a:cs typeface="Times New Roman"/>
                        </a:rPr>
                        <a:t> </a:t>
                      </a:r>
                      <a:r>
                        <a:rPr sz="2000" b="1" dirty="0">
                          <a:latin typeface="Times New Roman"/>
                          <a:cs typeface="Times New Roman"/>
                        </a:rPr>
                        <a:t>μm</a:t>
                      </a:r>
                      <a:r>
                        <a:rPr sz="2000" b="1" spc="-15" dirty="0">
                          <a:latin typeface="Times New Roman"/>
                          <a:cs typeface="Times New Roman"/>
                        </a:rPr>
                        <a:t> </a:t>
                      </a:r>
                      <a:r>
                        <a:rPr sz="2000" b="1" dirty="0">
                          <a:latin typeface="Times New Roman"/>
                          <a:cs typeface="Times New Roman"/>
                        </a:rPr>
                        <a:t>in </a:t>
                      </a:r>
                      <a:r>
                        <a:rPr sz="2000" b="1" spc="-10" dirty="0">
                          <a:latin typeface="Times New Roman"/>
                          <a:cs typeface="Times New Roman"/>
                        </a:rPr>
                        <a:t>diameter</a:t>
                      </a:r>
                      <a:endParaRPr sz="2000">
                        <a:latin typeface="Times New Roman"/>
                        <a:cs typeface="Times New Roman"/>
                      </a:endParaRPr>
                    </a:p>
                    <a:p>
                      <a:pPr marL="68580">
                        <a:lnSpc>
                          <a:spcPts val="2260"/>
                        </a:lnSpc>
                      </a:pPr>
                      <a:r>
                        <a:rPr sz="2000" spc="-25" dirty="0">
                          <a:solidFill>
                            <a:srgbClr val="FF0000"/>
                          </a:solidFill>
                          <a:latin typeface="Constantia"/>
                          <a:cs typeface="Constantia"/>
                        </a:rPr>
                        <a:t>Young</a:t>
                      </a:r>
                      <a:r>
                        <a:rPr sz="2000" spc="-80" dirty="0">
                          <a:solidFill>
                            <a:srgbClr val="FF0000"/>
                          </a:solidFill>
                          <a:latin typeface="Constantia"/>
                          <a:cs typeface="Constantia"/>
                        </a:rPr>
                        <a:t> </a:t>
                      </a:r>
                      <a:r>
                        <a:rPr sz="2000" dirty="0">
                          <a:solidFill>
                            <a:srgbClr val="FF0000"/>
                          </a:solidFill>
                          <a:latin typeface="Constantia"/>
                          <a:cs typeface="Constantia"/>
                        </a:rPr>
                        <a:t>tissue</a:t>
                      </a:r>
                      <a:r>
                        <a:rPr sz="2000" spc="-114" dirty="0">
                          <a:solidFill>
                            <a:srgbClr val="FF0000"/>
                          </a:solidFill>
                          <a:latin typeface="Constantia"/>
                          <a:cs typeface="Constantia"/>
                        </a:rPr>
                        <a:t> </a:t>
                      </a:r>
                      <a:r>
                        <a:rPr sz="2000" dirty="0">
                          <a:solidFill>
                            <a:srgbClr val="FF0000"/>
                          </a:solidFill>
                          <a:latin typeface="Constantia"/>
                          <a:cs typeface="Constantia"/>
                        </a:rPr>
                        <a:t>cysts</a:t>
                      </a:r>
                      <a:r>
                        <a:rPr sz="2000" spc="-95" dirty="0">
                          <a:solidFill>
                            <a:srgbClr val="FF0000"/>
                          </a:solidFill>
                          <a:latin typeface="Constantia"/>
                          <a:cs typeface="Constantia"/>
                        </a:rPr>
                        <a:t> </a:t>
                      </a:r>
                      <a:r>
                        <a:rPr sz="2000" spc="-10" dirty="0">
                          <a:solidFill>
                            <a:srgbClr val="FF0000"/>
                          </a:solidFill>
                          <a:latin typeface="Constantia"/>
                          <a:cs typeface="Constantia"/>
                        </a:rPr>
                        <a:t>contain</a:t>
                      </a:r>
                      <a:r>
                        <a:rPr sz="2000" spc="-100" dirty="0">
                          <a:solidFill>
                            <a:srgbClr val="FF0000"/>
                          </a:solidFill>
                          <a:latin typeface="Constantia"/>
                          <a:cs typeface="Constantia"/>
                        </a:rPr>
                        <a:t> </a:t>
                      </a:r>
                      <a:r>
                        <a:rPr sz="2000" dirty="0">
                          <a:solidFill>
                            <a:srgbClr val="FF0000"/>
                          </a:solidFill>
                          <a:latin typeface="Constantia"/>
                          <a:cs typeface="Constantia"/>
                        </a:rPr>
                        <a:t>only</a:t>
                      </a:r>
                      <a:r>
                        <a:rPr sz="2000" spc="-90" dirty="0">
                          <a:solidFill>
                            <a:srgbClr val="FF0000"/>
                          </a:solidFill>
                          <a:latin typeface="Constantia"/>
                          <a:cs typeface="Constantia"/>
                        </a:rPr>
                        <a:t> </a:t>
                      </a:r>
                      <a:r>
                        <a:rPr sz="2000" dirty="0">
                          <a:solidFill>
                            <a:srgbClr val="FF0000"/>
                          </a:solidFill>
                          <a:latin typeface="Constantia"/>
                          <a:cs typeface="Constantia"/>
                        </a:rPr>
                        <a:t>2</a:t>
                      </a:r>
                      <a:r>
                        <a:rPr sz="2000" spc="-40" dirty="0">
                          <a:solidFill>
                            <a:srgbClr val="FF0000"/>
                          </a:solidFill>
                          <a:latin typeface="Constantia"/>
                          <a:cs typeface="Constantia"/>
                        </a:rPr>
                        <a:t> </a:t>
                      </a:r>
                      <a:r>
                        <a:rPr sz="2000" spc="-10" dirty="0">
                          <a:solidFill>
                            <a:srgbClr val="FF0000"/>
                          </a:solidFill>
                          <a:latin typeface="Constantia"/>
                          <a:cs typeface="Constantia"/>
                        </a:rPr>
                        <a:t>bradyzoites,</a:t>
                      </a:r>
                      <a:r>
                        <a:rPr sz="2000" spc="-75" dirty="0">
                          <a:solidFill>
                            <a:srgbClr val="FF0000"/>
                          </a:solidFill>
                          <a:latin typeface="Constantia"/>
                          <a:cs typeface="Constantia"/>
                        </a:rPr>
                        <a:t> </a:t>
                      </a:r>
                      <a:r>
                        <a:rPr sz="2000" dirty="0">
                          <a:solidFill>
                            <a:srgbClr val="FF0000"/>
                          </a:solidFill>
                          <a:latin typeface="Constantia"/>
                          <a:cs typeface="Constantia"/>
                        </a:rPr>
                        <a:t>while</a:t>
                      </a:r>
                      <a:r>
                        <a:rPr sz="2000" spc="-110" dirty="0">
                          <a:solidFill>
                            <a:srgbClr val="FF0000"/>
                          </a:solidFill>
                          <a:latin typeface="Constantia"/>
                          <a:cs typeface="Constantia"/>
                        </a:rPr>
                        <a:t> </a:t>
                      </a:r>
                      <a:r>
                        <a:rPr sz="2000" dirty="0">
                          <a:solidFill>
                            <a:srgbClr val="FF0000"/>
                          </a:solidFill>
                          <a:latin typeface="Constantia"/>
                          <a:cs typeface="Constantia"/>
                        </a:rPr>
                        <a:t>the</a:t>
                      </a:r>
                      <a:r>
                        <a:rPr sz="2000" spc="-125" dirty="0">
                          <a:solidFill>
                            <a:srgbClr val="FF0000"/>
                          </a:solidFill>
                          <a:latin typeface="Constantia"/>
                          <a:cs typeface="Constantia"/>
                        </a:rPr>
                        <a:t> </a:t>
                      </a:r>
                      <a:r>
                        <a:rPr sz="2000" spc="-10" dirty="0">
                          <a:solidFill>
                            <a:srgbClr val="FF0000"/>
                          </a:solidFill>
                          <a:latin typeface="Constantia"/>
                          <a:cs typeface="Constantia"/>
                        </a:rPr>
                        <a:t>older</a:t>
                      </a:r>
                      <a:endParaRPr sz="2000">
                        <a:latin typeface="Constantia"/>
                        <a:cs typeface="Constantia"/>
                      </a:endParaRPr>
                    </a:p>
                    <a:p>
                      <a:pPr marL="68580">
                        <a:lnSpc>
                          <a:spcPct val="100000"/>
                        </a:lnSpc>
                      </a:pPr>
                      <a:r>
                        <a:rPr sz="2000" dirty="0">
                          <a:solidFill>
                            <a:srgbClr val="FF0000"/>
                          </a:solidFill>
                          <a:latin typeface="Constantia"/>
                          <a:cs typeface="Constantia"/>
                        </a:rPr>
                        <a:t>ones</a:t>
                      </a:r>
                      <a:r>
                        <a:rPr sz="2000" spc="-60" dirty="0">
                          <a:solidFill>
                            <a:srgbClr val="FF0000"/>
                          </a:solidFill>
                          <a:latin typeface="Constantia"/>
                          <a:cs typeface="Constantia"/>
                        </a:rPr>
                        <a:t> </a:t>
                      </a:r>
                      <a:r>
                        <a:rPr sz="2000" spc="-25" dirty="0">
                          <a:solidFill>
                            <a:srgbClr val="FF0000"/>
                          </a:solidFill>
                          <a:latin typeface="Constantia"/>
                          <a:cs typeface="Constantia"/>
                        </a:rPr>
                        <a:t>may</a:t>
                      </a:r>
                      <a:r>
                        <a:rPr sz="2000" spc="-110" dirty="0">
                          <a:solidFill>
                            <a:srgbClr val="FF0000"/>
                          </a:solidFill>
                          <a:latin typeface="Constantia"/>
                          <a:cs typeface="Constantia"/>
                        </a:rPr>
                        <a:t> </a:t>
                      </a:r>
                      <a:r>
                        <a:rPr sz="2000" spc="-10" dirty="0">
                          <a:solidFill>
                            <a:srgbClr val="FF0000"/>
                          </a:solidFill>
                          <a:latin typeface="Constantia"/>
                          <a:cs typeface="Constantia"/>
                        </a:rPr>
                        <a:t>contain</a:t>
                      </a:r>
                      <a:r>
                        <a:rPr sz="2000" spc="-60" dirty="0">
                          <a:solidFill>
                            <a:srgbClr val="FF0000"/>
                          </a:solidFill>
                          <a:latin typeface="Constantia"/>
                          <a:cs typeface="Constantia"/>
                        </a:rPr>
                        <a:t> </a:t>
                      </a:r>
                      <a:r>
                        <a:rPr sz="2000" spc="-10" dirty="0">
                          <a:solidFill>
                            <a:srgbClr val="FF0000"/>
                          </a:solidFill>
                          <a:latin typeface="Constantia"/>
                          <a:cs typeface="Constantia"/>
                        </a:rPr>
                        <a:t>hundreds</a:t>
                      </a:r>
                      <a:r>
                        <a:rPr sz="2000" spc="-105" dirty="0">
                          <a:solidFill>
                            <a:srgbClr val="FF0000"/>
                          </a:solidFill>
                          <a:latin typeface="Constantia"/>
                          <a:cs typeface="Constantia"/>
                        </a:rPr>
                        <a:t> </a:t>
                      </a:r>
                      <a:r>
                        <a:rPr sz="2000" dirty="0">
                          <a:solidFill>
                            <a:srgbClr val="FF0000"/>
                          </a:solidFill>
                          <a:latin typeface="Constantia"/>
                          <a:cs typeface="Constantia"/>
                        </a:rPr>
                        <a:t>of</a:t>
                      </a:r>
                      <a:r>
                        <a:rPr sz="2000" spc="35" dirty="0">
                          <a:solidFill>
                            <a:srgbClr val="FF0000"/>
                          </a:solidFill>
                          <a:latin typeface="Constantia"/>
                          <a:cs typeface="Constantia"/>
                        </a:rPr>
                        <a:t> </a:t>
                      </a:r>
                      <a:r>
                        <a:rPr sz="2000" spc="-10" dirty="0">
                          <a:solidFill>
                            <a:srgbClr val="FF0000"/>
                          </a:solidFill>
                          <a:latin typeface="Constantia"/>
                          <a:cs typeface="Constantia"/>
                        </a:rPr>
                        <a:t>bradyzoites.</a:t>
                      </a:r>
                      <a:endParaRPr sz="2000">
                        <a:latin typeface="Constantia"/>
                        <a:cs typeface="Constantia"/>
                      </a:endParaRPr>
                    </a:p>
                  </a:txBody>
                  <a:tcPr marL="0" marR="0" marT="190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pic>
        <p:nvPicPr>
          <p:cNvPr id="3" name="object 3"/>
          <p:cNvPicPr/>
          <p:nvPr/>
        </p:nvPicPr>
        <p:blipFill>
          <a:blip r:embed="rId2" cstate="print"/>
          <a:stretch>
            <a:fillRect/>
          </a:stretch>
        </p:blipFill>
        <p:spPr>
          <a:xfrm>
            <a:off x="179831" y="4280915"/>
            <a:ext cx="2500884" cy="2577084"/>
          </a:xfrm>
          <a:prstGeom prst="rect">
            <a:avLst/>
          </a:prstGeom>
        </p:spPr>
      </p:pic>
      <p:pic>
        <p:nvPicPr>
          <p:cNvPr id="4" name="object 4"/>
          <p:cNvPicPr/>
          <p:nvPr/>
        </p:nvPicPr>
        <p:blipFill>
          <a:blip r:embed="rId3" cstate="print"/>
          <a:stretch>
            <a:fillRect/>
          </a:stretch>
        </p:blipFill>
        <p:spPr>
          <a:xfrm>
            <a:off x="3636264" y="4280915"/>
            <a:ext cx="2543556" cy="24262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455421"/>
            <a:ext cx="7120890" cy="391160"/>
          </a:xfrm>
          <a:prstGeom prst="rect">
            <a:avLst/>
          </a:prstGeom>
        </p:spPr>
        <p:txBody>
          <a:bodyPr vert="horz" wrap="square" lIns="0" tIns="12700" rIns="0" bIns="0" rtlCol="0">
            <a:spAutoFit/>
          </a:bodyPr>
          <a:lstStyle/>
          <a:p>
            <a:pPr marL="12700">
              <a:lnSpc>
                <a:spcPct val="100000"/>
              </a:lnSpc>
              <a:spcBef>
                <a:spcPts val="100"/>
              </a:spcBef>
              <a:tabLst>
                <a:tab pos="5817870" algn="l"/>
              </a:tabLst>
            </a:pPr>
            <a:r>
              <a:rPr u="sng" dirty="0">
                <a:solidFill>
                  <a:srgbClr val="FF0000"/>
                </a:solidFill>
                <a:uFill>
                  <a:solidFill>
                    <a:srgbClr val="FF0000"/>
                  </a:solidFill>
                </a:uFill>
              </a:rPr>
              <a:t>Class:</a:t>
            </a:r>
            <a:r>
              <a:rPr u="sng" spc="-85" dirty="0">
                <a:solidFill>
                  <a:srgbClr val="FF0000"/>
                </a:solidFill>
                <a:uFill>
                  <a:solidFill>
                    <a:srgbClr val="FF0000"/>
                  </a:solidFill>
                </a:uFill>
              </a:rPr>
              <a:t> </a:t>
            </a:r>
            <a:r>
              <a:rPr u="sng" dirty="0">
                <a:solidFill>
                  <a:srgbClr val="FF0000"/>
                </a:solidFill>
                <a:uFill>
                  <a:solidFill>
                    <a:srgbClr val="FF0000"/>
                  </a:solidFill>
                </a:uFill>
              </a:rPr>
              <a:t>Sporozoa</a:t>
            </a:r>
            <a:r>
              <a:rPr u="sng" spc="-35" dirty="0">
                <a:solidFill>
                  <a:srgbClr val="FF0000"/>
                </a:solidFill>
                <a:uFill>
                  <a:solidFill>
                    <a:srgbClr val="FF0000"/>
                  </a:solidFill>
                </a:uFill>
              </a:rPr>
              <a:t> </a:t>
            </a:r>
            <a:r>
              <a:rPr u="sng" dirty="0">
                <a:solidFill>
                  <a:srgbClr val="FF0000"/>
                </a:solidFill>
                <a:uFill>
                  <a:solidFill>
                    <a:srgbClr val="FF0000"/>
                  </a:solidFill>
                </a:uFill>
              </a:rPr>
              <a:t>obligatory</a:t>
            </a:r>
            <a:r>
              <a:rPr u="sng" spc="-145" dirty="0">
                <a:solidFill>
                  <a:srgbClr val="FF0000"/>
                </a:solidFill>
                <a:uFill>
                  <a:solidFill>
                    <a:srgbClr val="FF0000"/>
                  </a:solidFill>
                </a:uFill>
              </a:rPr>
              <a:t> </a:t>
            </a:r>
            <a:r>
              <a:rPr u="sng" spc="-10" dirty="0">
                <a:solidFill>
                  <a:srgbClr val="FF0000"/>
                </a:solidFill>
                <a:uFill>
                  <a:solidFill>
                    <a:srgbClr val="FF0000"/>
                  </a:solidFill>
                </a:uFill>
              </a:rPr>
              <a:t>intracellular</a:t>
            </a:r>
            <a:r>
              <a:rPr u="sng" dirty="0">
                <a:solidFill>
                  <a:srgbClr val="FF0000"/>
                </a:solidFill>
                <a:uFill>
                  <a:solidFill>
                    <a:srgbClr val="FF0000"/>
                  </a:solidFill>
                </a:uFill>
              </a:rPr>
              <a:t>	</a:t>
            </a:r>
            <a:r>
              <a:rPr u="sng" spc="-10" dirty="0">
                <a:solidFill>
                  <a:srgbClr val="FF0000"/>
                </a:solidFill>
                <a:uFill>
                  <a:solidFill>
                    <a:srgbClr val="FF0000"/>
                  </a:solidFill>
                </a:uFill>
              </a:rPr>
              <a:t>protozoa</a:t>
            </a:r>
          </a:p>
        </p:txBody>
      </p:sp>
      <p:sp>
        <p:nvSpPr>
          <p:cNvPr id="3" name="object 3"/>
          <p:cNvSpPr txBox="1"/>
          <p:nvPr/>
        </p:nvSpPr>
        <p:spPr>
          <a:xfrm>
            <a:off x="78739" y="1264957"/>
            <a:ext cx="8997315" cy="5167630"/>
          </a:xfrm>
          <a:prstGeom prst="rect">
            <a:avLst/>
          </a:prstGeom>
        </p:spPr>
        <p:txBody>
          <a:bodyPr vert="horz" wrap="square" lIns="0" tIns="65405" rIns="0" bIns="0" rtlCol="0">
            <a:spAutoFit/>
          </a:bodyPr>
          <a:lstStyle/>
          <a:p>
            <a:pPr marL="12700">
              <a:lnSpc>
                <a:spcPct val="100000"/>
              </a:lnSpc>
              <a:spcBef>
                <a:spcPts val="515"/>
              </a:spcBef>
              <a:tabLst>
                <a:tab pos="5656580" algn="l"/>
              </a:tabLst>
            </a:pPr>
            <a:r>
              <a:rPr sz="1800" b="1" dirty="0">
                <a:solidFill>
                  <a:srgbClr val="FF0000"/>
                </a:solidFill>
                <a:latin typeface="Constantia"/>
                <a:cs typeface="Constantia"/>
              </a:rPr>
              <a:t>Plasmodium</a:t>
            </a:r>
            <a:r>
              <a:rPr sz="1800" b="1" spc="5" dirty="0">
                <a:solidFill>
                  <a:srgbClr val="FF0000"/>
                </a:solidFill>
                <a:latin typeface="Constantia"/>
                <a:cs typeface="Constantia"/>
              </a:rPr>
              <a:t> </a:t>
            </a:r>
            <a:r>
              <a:rPr sz="1800" b="1" dirty="0">
                <a:solidFill>
                  <a:srgbClr val="FF0000"/>
                </a:solidFill>
                <a:latin typeface="Times New Roman"/>
                <a:cs typeface="Times New Roman"/>
              </a:rPr>
              <a:t>=</a:t>
            </a:r>
            <a:r>
              <a:rPr sz="1800" b="1" spc="-25" dirty="0">
                <a:solidFill>
                  <a:srgbClr val="FF0000"/>
                </a:solidFill>
                <a:latin typeface="Times New Roman"/>
                <a:cs typeface="Times New Roman"/>
              </a:rPr>
              <a:t> </a:t>
            </a:r>
            <a:r>
              <a:rPr sz="1800" b="1" spc="-20" dirty="0">
                <a:solidFill>
                  <a:srgbClr val="FF0000"/>
                </a:solidFill>
                <a:latin typeface="Times New Roman"/>
                <a:cs typeface="Times New Roman"/>
              </a:rPr>
              <a:t>intermediated</a:t>
            </a:r>
            <a:r>
              <a:rPr sz="1800" b="1" spc="-80" dirty="0">
                <a:solidFill>
                  <a:srgbClr val="FF0000"/>
                </a:solidFill>
                <a:latin typeface="Times New Roman"/>
                <a:cs typeface="Times New Roman"/>
              </a:rPr>
              <a:t> </a:t>
            </a:r>
            <a:r>
              <a:rPr sz="1800" b="1" spc="-10" dirty="0">
                <a:solidFill>
                  <a:srgbClr val="FF0000"/>
                </a:solidFill>
                <a:latin typeface="Times New Roman"/>
                <a:cs typeface="Times New Roman"/>
              </a:rPr>
              <a:t>host=</a:t>
            </a:r>
            <a:r>
              <a:rPr sz="1800" b="1" spc="-55" dirty="0">
                <a:solidFill>
                  <a:srgbClr val="FF0000"/>
                </a:solidFill>
                <a:latin typeface="Times New Roman"/>
                <a:cs typeface="Times New Roman"/>
              </a:rPr>
              <a:t> </a:t>
            </a:r>
            <a:r>
              <a:rPr sz="1800" b="1" spc="-10" dirty="0">
                <a:solidFill>
                  <a:srgbClr val="FF0000"/>
                </a:solidFill>
                <a:latin typeface="Times New Roman"/>
                <a:cs typeface="Times New Roman"/>
              </a:rPr>
              <a:t>human</a:t>
            </a:r>
            <a:r>
              <a:rPr sz="1800" b="1" spc="-50" dirty="0">
                <a:solidFill>
                  <a:srgbClr val="FF0000"/>
                </a:solidFill>
                <a:latin typeface="Times New Roman"/>
                <a:cs typeface="Times New Roman"/>
              </a:rPr>
              <a:t> </a:t>
            </a:r>
            <a:r>
              <a:rPr sz="1800" b="1" dirty="0">
                <a:solidFill>
                  <a:srgbClr val="FF0000"/>
                </a:solidFill>
                <a:latin typeface="Times New Roman"/>
                <a:cs typeface="Times New Roman"/>
              </a:rPr>
              <a:t>&amp;</a:t>
            </a:r>
            <a:r>
              <a:rPr sz="1800" b="1" spc="-40" dirty="0">
                <a:solidFill>
                  <a:srgbClr val="FF0000"/>
                </a:solidFill>
                <a:latin typeface="Times New Roman"/>
                <a:cs typeface="Times New Roman"/>
              </a:rPr>
              <a:t> </a:t>
            </a:r>
            <a:r>
              <a:rPr sz="1800" b="1" spc="-10" dirty="0">
                <a:solidFill>
                  <a:srgbClr val="FF0000"/>
                </a:solidFill>
                <a:latin typeface="Times New Roman"/>
                <a:cs typeface="Times New Roman"/>
              </a:rPr>
              <a:t>definitive</a:t>
            </a:r>
            <a:r>
              <a:rPr sz="1800" b="1" dirty="0">
                <a:solidFill>
                  <a:srgbClr val="FF0000"/>
                </a:solidFill>
                <a:latin typeface="Times New Roman"/>
                <a:cs typeface="Times New Roman"/>
              </a:rPr>
              <a:t>	host</a:t>
            </a:r>
            <a:r>
              <a:rPr sz="1800" b="1" spc="-35" dirty="0">
                <a:solidFill>
                  <a:srgbClr val="FF0000"/>
                </a:solidFill>
                <a:latin typeface="Times New Roman"/>
                <a:cs typeface="Times New Roman"/>
              </a:rPr>
              <a:t> </a:t>
            </a:r>
            <a:r>
              <a:rPr sz="1800" b="1" dirty="0">
                <a:solidFill>
                  <a:srgbClr val="FF0000"/>
                </a:solidFill>
                <a:latin typeface="Times New Roman"/>
                <a:cs typeface="Times New Roman"/>
              </a:rPr>
              <a:t>=</a:t>
            </a:r>
            <a:r>
              <a:rPr sz="1800" b="1" spc="380" dirty="0">
                <a:solidFill>
                  <a:srgbClr val="FF0000"/>
                </a:solidFill>
                <a:latin typeface="Times New Roman"/>
                <a:cs typeface="Times New Roman"/>
              </a:rPr>
              <a:t> </a:t>
            </a:r>
            <a:r>
              <a:rPr sz="1800" b="1" spc="-10" dirty="0">
                <a:solidFill>
                  <a:srgbClr val="FF0000"/>
                </a:solidFill>
                <a:latin typeface="Constantia"/>
                <a:cs typeface="Constantia"/>
              </a:rPr>
              <a:t>mosquito</a:t>
            </a:r>
            <a:r>
              <a:rPr sz="1800" b="1" spc="-105" dirty="0">
                <a:solidFill>
                  <a:srgbClr val="FF0000"/>
                </a:solidFill>
                <a:latin typeface="Constantia"/>
                <a:cs typeface="Constantia"/>
              </a:rPr>
              <a:t> </a:t>
            </a:r>
            <a:r>
              <a:rPr sz="1800" b="1" dirty="0">
                <a:solidFill>
                  <a:srgbClr val="FF0000"/>
                </a:solidFill>
                <a:latin typeface="Constantia"/>
                <a:cs typeface="Constantia"/>
              </a:rPr>
              <a:t>of</a:t>
            </a:r>
            <a:r>
              <a:rPr sz="1800" b="1" spc="-5" dirty="0">
                <a:solidFill>
                  <a:srgbClr val="FF0000"/>
                </a:solidFill>
                <a:latin typeface="Constantia"/>
                <a:cs typeface="Constantia"/>
              </a:rPr>
              <a:t> </a:t>
            </a:r>
            <a:r>
              <a:rPr sz="1800" b="1" spc="-10" dirty="0">
                <a:solidFill>
                  <a:srgbClr val="FF0000"/>
                </a:solidFill>
                <a:latin typeface="Constantia"/>
                <a:cs typeface="Constantia"/>
              </a:rPr>
              <a:t>Anopheles</a:t>
            </a:r>
            <a:endParaRPr sz="1800">
              <a:latin typeface="Constantia"/>
              <a:cs typeface="Constantia"/>
            </a:endParaRPr>
          </a:p>
          <a:p>
            <a:pPr marL="12700">
              <a:lnSpc>
                <a:spcPct val="100000"/>
              </a:lnSpc>
              <a:spcBef>
                <a:spcPts val="475"/>
              </a:spcBef>
              <a:tabLst>
                <a:tab pos="6369685" algn="l"/>
              </a:tabLst>
            </a:pPr>
            <a:r>
              <a:rPr sz="2000" b="1" spc="-35" dirty="0">
                <a:solidFill>
                  <a:srgbClr val="FF0000"/>
                </a:solidFill>
                <a:latin typeface="Constantia"/>
                <a:cs typeface="Constantia"/>
              </a:rPr>
              <a:t>Toxoplasma</a:t>
            </a:r>
            <a:r>
              <a:rPr sz="2000" b="1" spc="-65" dirty="0">
                <a:solidFill>
                  <a:srgbClr val="FF0000"/>
                </a:solidFill>
                <a:latin typeface="Constantia"/>
                <a:cs typeface="Constantia"/>
              </a:rPr>
              <a:t> </a:t>
            </a:r>
            <a:r>
              <a:rPr sz="2000" b="1" dirty="0">
                <a:solidFill>
                  <a:srgbClr val="FF0000"/>
                </a:solidFill>
                <a:latin typeface="Times New Roman"/>
                <a:cs typeface="Times New Roman"/>
              </a:rPr>
              <a:t>=</a:t>
            </a:r>
            <a:r>
              <a:rPr sz="2000" b="1" spc="-60" dirty="0">
                <a:solidFill>
                  <a:srgbClr val="FF0000"/>
                </a:solidFill>
                <a:latin typeface="Times New Roman"/>
                <a:cs typeface="Times New Roman"/>
              </a:rPr>
              <a:t> </a:t>
            </a:r>
            <a:r>
              <a:rPr sz="2000" b="1" spc="-10" dirty="0">
                <a:solidFill>
                  <a:srgbClr val="FF0000"/>
                </a:solidFill>
                <a:latin typeface="Times New Roman"/>
                <a:cs typeface="Times New Roman"/>
              </a:rPr>
              <a:t>intermediated</a:t>
            </a:r>
            <a:r>
              <a:rPr sz="2000" b="1" spc="-85" dirty="0">
                <a:solidFill>
                  <a:srgbClr val="FF0000"/>
                </a:solidFill>
                <a:latin typeface="Times New Roman"/>
                <a:cs typeface="Times New Roman"/>
              </a:rPr>
              <a:t> </a:t>
            </a:r>
            <a:r>
              <a:rPr sz="2000" b="1" spc="-10" dirty="0">
                <a:solidFill>
                  <a:srgbClr val="FF0000"/>
                </a:solidFill>
                <a:latin typeface="Times New Roman"/>
                <a:cs typeface="Times New Roman"/>
              </a:rPr>
              <a:t>host=</a:t>
            </a:r>
            <a:r>
              <a:rPr sz="2000" b="1" spc="-95" dirty="0">
                <a:solidFill>
                  <a:srgbClr val="FF0000"/>
                </a:solidFill>
                <a:latin typeface="Times New Roman"/>
                <a:cs typeface="Times New Roman"/>
              </a:rPr>
              <a:t> </a:t>
            </a:r>
            <a:r>
              <a:rPr sz="2000" b="1" dirty="0">
                <a:solidFill>
                  <a:srgbClr val="FF0000"/>
                </a:solidFill>
                <a:latin typeface="Times New Roman"/>
                <a:cs typeface="Times New Roman"/>
              </a:rPr>
              <a:t>human</a:t>
            </a:r>
            <a:r>
              <a:rPr sz="2000" b="1" spc="-75" dirty="0">
                <a:solidFill>
                  <a:srgbClr val="FF0000"/>
                </a:solidFill>
                <a:latin typeface="Times New Roman"/>
                <a:cs typeface="Times New Roman"/>
              </a:rPr>
              <a:t> </a:t>
            </a:r>
            <a:r>
              <a:rPr sz="2000" b="1" dirty="0">
                <a:solidFill>
                  <a:srgbClr val="FF0000"/>
                </a:solidFill>
                <a:latin typeface="Times New Roman"/>
                <a:cs typeface="Times New Roman"/>
              </a:rPr>
              <a:t>and</a:t>
            </a:r>
            <a:r>
              <a:rPr sz="2000" b="1" spc="-80" dirty="0">
                <a:solidFill>
                  <a:srgbClr val="FF0000"/>
                </a:solidFill>
                <a:latin typeface="Times New Roman"/>
                <a:cs typeface="Times New Roman"/>
              </a:rPr>
              <a:t> </a:t>
            </a:r>
            <a:r>
              <a:rPr sz="2000" b="1" spc="-10" dirty="0">
                <a:solidFill>
                  <a:srgbClr val="FF0000"/>
                </a:solidFill>
                <a:latin typeface="Times New Roman"/>
                <a:cs typeface="Times New Roman"/>
              </a:rPr>
              <a:t>definitive</a:t>
            </a:r>
            <a:r>
              <a:rPr sz="2000" b="1" dirty="0">
                <a:solidFill>
                  <a:srgbClr val="FF0000"/>
                </a:solidFill>
                <a:latin typeface="Times New Roman"/>
                <a:cs typeface="Times New Roman"/>
              </a:rPr>
              <a:t>	host</a:t>
            </a:r>
            <a:r>
              <a:rPr sz="2000" b="1" spc="-70" dirty="0">
                <a:solidFill>
                  <a:srgbClr val="FF0000"/>
                </a:solidFill>
                <a:latin typeface="Times New Roman"/>
                <a:cs typeface="Times New Roman"/>
              </a:rPr>
              <a:t> </a:t>
            </a:r>
            <a:r>
              <a:rPr sz="2000" b="1" dirty="0">
                <a:solidFill>
                  <a:srgbClr val="FF0000"/>
                </a:solidFill>
                <a:latin typeface="Times New Roman"/>
                <a:cs typeface="Times New Roman"/>
              </a:rPr>
              <a:t>=</a:t>
            </a:r>
            <a:r>
              <a:rPr sz="2000" b="1" spc="-55" dirty="0">
                <a:solidFill>
                  <a:srgbClr val="FF0000"/>
                </a:solidFill>
                <a:latin typeface="Times New Roman"/>
                <a:cs typeface="Times New Roman"/>
              </a:rPr>
              <a:t> </a:t>
            </a:r>
            <a:r>
              <a:rPr sz="2000" b="1" spc="-25" dirty="0">
                <a:solidFill>
                  <a:srgbClr val="FF0000"/>
                </a:solidFill>
                <a:latin typeface="Times New Roman"/>
                <a:cs typeface="Times New Roman"/>
              </a:rPr>
              <a:t>cat</a:t>
            </a:r>
            <a:endParaRPr sz="2000">
              <a:latin typeface="Times New Roman"/>
              <a:cs typeface="Times New Roman"/>
            </a:endParaRPr>
          </a:p>
          <a:p>
            <a:pPr>
              <a:lnSpc>
                <a:spcPct val="100000"/>
              </a:lnSpc>
              <a:spcBef>
                <a:spcPts val="1050"/>
              </a:spcBef>
            </a:pPr>
            <a:endParaRPr sz="2000">
              <a:latin typeface="Times New Roman"/>
              <a:cs typeface="Times New Roman"/>
            </a:endParaRPr>
          </a:p>
          <a:p>
            <a:pPr marL="12700">
              <a:lnSpc>
                <a:spcPct val="100000"/>
              </a:lnSpc>
            </a:pPr>
            <a:r>
              <a:rPr sz="2000" b="1" spc="-10" dirty="0">
                <a:latin typeface="Constantia"/>
                <a:cs typeface="Constantia"/>
              </a:rPr>
              <a:t>A:Malaria</a:t>
            </a:r>
            <a:r>
              <a:rPr sz="2000" b="1" spc="-105" dirty="0">
                <a:latin typeface="Constantia"/>
                <a:cs typeface="Constantia"/>
              </a:rPr>
              <a:t> </a:t>
            </a:r>
            <a:r>
              <a:rPr sz="2000" b="1" dirty="0">
                <a:latin typeface="Constantia"/>
                <a:cs typeface="Constantia"/>
              </a:rPr>
              <a:t>or</a:t>
            </a:r>
            <a:r>
              <a:rPr sz="2000" b="1" spc="365" dirty="0">
                <a:latin typeface="Constantia"/>
                <a:cs typeface="Constantia"/>
              </a:rPr>
              <a:t> </a:t>
            </a:r>
            <a:r>
              <a:rPr sz="2000" b="1" spc="-10" dirty="0">
                <a:solidFill>
                  <a:srgbClr val="FF0000"/>
                </a:solidFill>
                <a:latin typeface="Constantia"/>
                <a:cs typeface="Constantia"/>
              </a:rPr>
              <a:t>black</a:t>
            </a:r>
            <a:r>
              <a:rPr sz="2000" b="1" spc="-65" dirty="0">
                <a:solidFill>
                  <a:srgbClr val="FF0000"/>
                </a:solidFill>
                <a:latin typeface="Constantia"/>
                <a:cs typeface="Constantia"/>
              </a:rPr>
              <a:t> </a:t>
            </a:r>
            <a:r>
              <a:rPr sz="2000" b="1" spc="-20" dirty="0">
                <a:solidFill>
                  <a:srgbClr val="FF0000"/>
                </a:solidFill>
                <a:latin typeface="Constantia"/>
                <a:cs typeface="Constantia"/>
              </a:rPr>
              <a:t>water</a:t>
            </a:r>
            <a:r>
              <a:rPr sz="2000" b="1" spc="-95" dirty="0">
                <a:solidFill>
                  <a:srgbClr val="FF0000"/>
                </a:solidFill>
                <a:latin typeface="Constantia"/>
                <a:cs typeface="Constantia"/>
              </a:rPr>
              <a:t> </a:t>
            </a:r>
            <a:r>
              <a:rPr sz="2000" b="1" dirty="0">
                <a:solidFill>
                  <a:srgbClr val="FF0000"/>
                </a:solidFill>
                <a:latin typeface="Constantia"/>
                <a:cs typeface="Constantia"/>
              </a:rPr>
              <a:t>fever</a:t>
            </a:r>
            <a:r>
              <a:rPr sz="2000" b="1" spc="-5" dirty="0">
                <a:solidFill>
                  <a:srgbClr val="FF0000"/>
                </a:solidFill>
                <a:latin typeface="Constantia"/>
                <a:cs typeface="Constantia"/>
              </a:rPr>
              <a:t> </a:t>
            </a:r>
            <a:r>
              <a:rPr sz="2000" b="1" spc="-10" dirty="0">
                <a:latin typeface="Constantia"/>
                <a:cs typeface="Constantia"/>
              </a:rPr>
              <a:t>(Plasmodium</a:t>
            </a:r>
            <a:r>
              <a:rPr sz="2000" b="1" spc="-85" dirty="0">
                <a:latin typeface="Constantia"/>
                <a:cs typeface="Constantia"/>
              </a:rPr>
              <a:t> </a:t>
            </a:r>
            <a:r>
              <a:rPr sz="2000" b="1" spc="-10" dirty="0">
                <a:latin typeface="Constantia"/>
                <a:cs typeface="Constantia"/>
              </a:rPr>
              <a:t>species)</a:t>
            </a:r>
            <a:endParaRPr sz="2000">
              <a:latin typeface="Constantia"/>
              <a:cs typeface="Constantia"/>
            </a:endParaRPr>
          </a:p>
          <a:p>
            <a:pPr marL="12700">
              <a:lnSpc>
                <a:spcPct val="100000"/>
              </a:lnSpc>
              <a:spcBef>
                <a:spcPts val="480"/>
              </a:spcBef>
            </a:pPr>
            <a:r>
              <a:rPr sz="2000" dirty="0">
                <a:solidFill>
                  <a:srgbClr val="FF0000"/>
                </a:solidFill>
                <a:latin typeface="Constantia"/>
                <a:cs typeface="Constantia"/>
              </a:rPr>
              <a:t>Plasmodium</a:t>
            </a:r>
            <a:r>
              <a:rPr sz="2000" spc="-70" dirty="0">
                <a:solidFill>
                  <a:srgbClr val="FF0000"/>
                </a:solidFill>
                <a:latin typeface="Constantia"/>
                <a:cs typeface="Constantia"/>
              </a:rPr>
              <a:t> </a:t>
            </a:r>
            <a:r>
              <a:rPr sz="2000" spc="-10" dirty="0">
                <a:solidFill>
                  <a:srgbClr val="FF0000"/>
                </a:solidFill>
                <a:latin typeface="Constantia"/>
                <a:cs typeface="Constantia"/>
              </a:rPr>
              <a:t>falciparum</a:t>
            </a:r>
            <a:r>
              <a:rPr sz="2000" spc="-95" dirty="0">
                <a:solidFill>
                  <a:srgbClr val="FF0000"/>
                </a:solidFill>
                <a:latin typeface="Constantia"/>
                <a:cs typeface="Constantia"/>
              </a:rPr>
              <a:t> </a:t>
            </a:r>
            <a:r>
              <a:rPr sz="2000" dirty="0">
                <a:latin typeface="Constantia"/>
                <a:cs typeface="Constantia"/>
              </a:rPr>
              <a:t>causes</a:t>
            </a:r>
            <a:r>
              <a:rPr sz="2000" spc="-65" dirty="0">
                <a:latin typeface="Constantia"/>
                <a:cs typeface="Constantia"/>
              </a:rPr>
              <a:t> </a:t>
            </a:r>
            <a:r>
              <a:rPr sz="2000" dirty="0">
                <a:solidFill>
                  <a:srgbClr val="FF0000"/>
                </a:solidFill>
                <a:latin typeface="Constantia"/>
                <a:cs typeface="Constantia"/>
              </a:rPr>
              <a:t>malignant</a:t>
            </a:r>
            <a:r>
              <a:rPr sz="2000" spc="-95" dirty="0">
                <a:solidFill>
                  <a:srgbClr val="FF0000"/>
                </a:solidFill>
                <a:latin typeface="Constantia"/>
                <a:cs typeface="Constantia"/>
              </a:rPr>
              <a:t> </a:t>
            </a:r>
            <a:r>
              <a:rPr sz="2000" dirty="0">
                <a:solidFill>
                  <a:srgbClr val="FF0000"/>
                </a:solidFill>
                <a:latin typeface="Constantia"/>
                <a:cs typeface="Constantia"/>
              </a:rPr>
              <a:t>tertian</a:t>
            </a:r>
            <a:r>
              <a:rPr sz="2000" spc="400" dirty="0">
                <a:solidFill>
                  <a:srgbClr val="FF0000"/>
                </a:solidFill>
                <a:latin typeface="Constantia"/>
                <a:cs typeface="Constantia"/>
              </a:rPr>
              <a:t> </a:t>
            </a:r>
            <a:r>
              <a:rPr sz="2000" dirty="0">
                <a:latin typeface="Constantia"/>
                <a:cs typeface="Constantia"/>
              </a:rPr>
              <a:t>malaria</a:t>
            </a:r>
            <a:r>
              <a:rPr sz="2000" spc="-80" dirty="0">
                <a:latin typeface="Constantia"/>
                <a:cs typeface="Constantia"/>
              </a:rPr>
              <a:t> </a:t>
            </a:r>
            <a:r>
              <a:rPr sz="2000" spc="-10" dirty="0">
                <a:latin typeface="Constantia"/>
                <a:cs typeface="Constantia"/>
              </a:rPr>
              <a:t>incubation</a:t>
            </a:r>
            <a:r>
              <a:rPr sz="2000" spc="-110" dirty="0">
                <a:latin typeface="Constantia"/>
                <a:cs typeface="Constantia"/>
              </a:rPr>
              <a:t> </a:t>
            </a:r>
            <a:r>
              <a:rPr sz="2000" dirty="0">
                <a:latin typeface="Constantia"/>
                <a:cs typeface="Constantia"/>
              </a:rPr>
              <a:t>period</a:t>
            </a:r>
            <a:r>
              <a:rPr sz="2000" spc="-30" dirty="0">
                <a:latin typeface="Constantia"/>
                <a:cs typeface="Constantia"/>
              </a:rPr>
              <a:t> </a:t>
            </a:r>
            <a:r>
              <a:rPr sz="2000" spc="-10" dirty="0">
                <a:latin typeface="Constantia"/>
                <a:cs typeface="Constantia"/>
              </a:rPr>
              <a:t>7-</a:t>
            </a:r>
            <a:r>
              <a:rPr sz="2000" spc="-25" dirty="0">
                <a:latin typeface="Constantia"/>
                <a:cs typeface="Constantia"/>
              </a:rPr>
              <a:t>10</a:t>
            </a:r>
            <a:endParaRPr sz="2000">
              <a:latin typeface="Constantia"/>
              <a:cs typeface="Constantia"/>
            </a:endParaRPr>
          </a:p>
          <a:p>
            <a:pPr marL="12700">
              <a:lnSpc>
                <a:spcPct val="100000"/>
              </a:lnSpc>
              <a:spcBef>
                <a:spcPts val="480"/>
              </a:spcBef>
            </a:pPr>
            <a:r>
              <a:rPr sz="2000" i="1" spc="-125" dirty="0">
                <a:solidFill>
                  <a:srgbClr val="FF0000"/>
                </a:solidFill>
                <a:latin typeface="Constantia"/>
                <a:cs typeface="Constantia"/>
              </a:rPr>
              <a:t>P.</a:t>
            </a:r>
            <a:r>
              <a:rPr sz="2000" i="1" spc="-5" dirty="0">
                <a:solidFill>
                  <a:srgbClr val="FF0000"/>
                </a:solidFill>
                <a:latin typeface="Constantia"/>
                <a:cs typeface="Constantia"/>
              </a:rPr>
              <a:t> </a:t>
            </a:r>
            <a:r>
              <a:rPr sz="2000" i="1" dirty="0">
                <a:solidFill>
                  <a:srgbClr val="FF0000"/>
                </a:solidFill>
                <a:latin typeface="Constantia"/>
                <a:cs typeface="Constantia"/>
              </a:rPr>
              <a:t>malariae</a:t>
            </a:r>
            <a:r>
              <a:rPr sz="2000" dirty="0">
                <a:latin typeface="Constantia"/>
                <a:cs typeface="Constantia"/>
              </a:rPr>
              <a:t>:</a:t>
            </a:r>
            <a:r>
              <a:rPr sz="2000" spc="-110" dirty="0">
                <a:latin typeface="Constantia"/>
                <a:cs typeface="Constantia"/>
              </a:rPr>
              <a:t> </a:t>
            </a:r>
            <a:r>
              <a:rPr sz="2000" dirty="0">
                <a:latin typeface="Constantia"/>
                <a:cs typeface="Constantia"/>
              </a:rPr>
              <a:t>causes</a:t>
            </a:r>
            <a:r>
              <a:rPr sz="2000" spc="-65" dirty="0">
                <a:latin typeface="Constantia"/>
                <a:cs typeface="Constantia"/>
              </a:rPr>
              <a:t> </a:t>
            </a:r>
            <a:r>
              <a:rPr sz="2000" dirty="0">
                <a:solidFill>
                  <a:srgbClr val="FF0000"/>
                </a:solidFill>
                <a:latin typeface="Constantia"/>
                <a:cs typeface="Constantia"/>
              </a:rPr>
              <a:t>Quartan</a:t>
            </a:r>
            <a:r>
              <a:rPr sz="2000" spc="-60" dirty="0">
                <a:solidFill>
                  <a:srgbClr val="FF0000"/>
                </a:solidFill>
                <a:latin typeface="Constantia"/>
                <a:cs typeface="Constantia"/>
              </a:rPr>
              <a:t> </a:t>
            </a:r>
            <a:r>
              <a:rPr sz="2000" dirty="0">
                <a:solidFill>
                  <a:srgbClr val="FF0000"/>
                </a:solidFill>
                <a:latin typeface="Constantia"/>
                <a:cs typeface="Constantia"/>
              </a:rPr>
              <a:t>malaria</a:t>
            </a:r>
            <a:r>
              <a:rPr sz="2000" dirty="0">
                <a:latin typeface="Constantia"/>
                <a:cs typeface="Constantia"/>
              </a:rPr>
              <a:t>,</a:t>
            </a:r>
            <a:r>
              <a:rPr sz="2000" spc="-30" dirty="0">
                <a:latin typeface="Constantia"/>
                <a:cs typeface="Constantia"/>
              </a:rPr>
              <a:t> </a:t>
            </a:r>
            <a:r>
              <a:rPr sz="2000" dirty="0">
                <a:latin typeface="Constantia"/>
                <a:cs typeface="Constantia"/>
              </a:rPr>
              <a:t>incubation</a:t>
            </a:r>
            <a:r>
              <a:rPr sz="2000" spc="-110" dirty="0">
                <a:latin typeface="Constantia"/>
                <a:cs typeface="Constantia"/>
              </a:rPr>
              <a:t> </a:t>
            </a:r>
            <a:r>
              <a:rPr sz="2000" dirty="0">
                <a:latin typeface="Constantia"/>
                <a:cs typeface="Constantia"/>
              </a:rPr>
              <a:t>period</a:t>
            </a:r>
            <a:r>
              <a:rPr sz="2000" spc="-35" dirty="0">
                <a:latin typeface="Constantia"/>
                <a:cs typeface="Constantia"/>
              </a:rPr>
              <a:t> </a:t>
            </a:r>
            <a:r>
              <a:rPr sz="2000" spc="-10" dirty="0">
                <a:latin typeface="Constantia"/>
                <a:cs typeface="Constantia"/>
              </a:rPr>
              <a:t>18-</a:t>
            </a:r>
            <a:r>
              <a:rPr sz="2000" spc="-25" dirty="0">
                <a:latin typeface="Constantia"/>
                <a:cs typeface="Constantia"/>
              </a:rPr>
              <a:t>40</a:t>
            </a:r>
            <a:endParaRPr sz="2000">
              <a:latin typeface="Constantia"/>
              <a:cs typeface="Constantia"/>
            </a:endParaRPr>
          </a:p>
          <a:p>
            <a:pPr marL="12700">
              <a:lnSpc>
                <a:spcPct val="100000"/>
              </a:lnSpc>
              <a:spcBef>
                <a:spcPts val="480"/>
              </a:spcBef>
            </a:pPr>
            <a:r>
              <a:rPr sz="2000" i="1" spc="-125" dirty="0">
                <a:solidFill>
                  <a:srgbClr val="FF0000"/>
                </a:solidFill>
                <a:latin typeface="Constantia"/>
                <a:cs typeface="Constantia"/>
              </a:rPr>
              <a:t>P.</a:t>
            </a:r>
            <a:r>
              <a:rPr sz="2000" i="1" spc="-5" dirty="0">
                <a:solidFill>
                  <a:srgbClr val="FF0000"/>
                </a:solidFill>
                <a:latin typeface="Constantia"/>
                <a:cs typeface="Constantia"/>
              </a:rPr>
              <a:t> </a:t>
            </a:r>
            <a:r>
              <a:rPr sz="2000" i="1" dirty="0">
                <a:solidFill>
                  <a:srgbClr val="FF0000"/>
                </a:solidFill>
                <a:latin typeface="Constantia"/>
                <a:cs typeface="Constantia"/>
              </a:rPr>
              <a:t>vivax</a:t>
            </a:r>
            <a:r>
              <a:rPr sz="2000" dirty="0">
                <a:solidFill>
                  <a:srgbClr val="FF0000"/>
                </a:solidFill>
                <a:latin typeface="Constantia"/>
                <a:cs typeface="Constantia"/>
              </a:rPr>
              <a:t>:</a:t>
            </a:r>
            <a:r>
              <a:rPr sz="2000" spc="-114" dirty="0">
                <a:solidFill>
                  <a:srgbClr val="FF0000"/>
                </a:solidFill>
                <a:latin typeface="Constantia"/>
                <a:cs typeface="Constantia"/>
              </a:rPr>
              <a:t> </a:t>
            </a:r>
            <a:r>
              <a:rPr sz="2000" dirty="0">
                <a:latin typeface="Constantia"/>
                <a:cs typeface="Constantia"/>
              </a:rPr>
              <a:t>causes</a:t>
            </a:r>
            <a:r>
              <a:rPr sz="2000" spc="-75" dirty="0">
                <a:latin typeface="Constantia"/>
                <a:cs typeface="Constantia"/>
              </a:rPr>
              <a:t> </a:t>
            </a:r>
            <a:r>
              <a:rPr sz="2000" dirty="0">
                <a:latin typeface="Constantia"/>
                <a:cs typeface="Constantia"/>
              </a:rPr>
              <a:t>benign</a:t>
            </a:r>
            <a:r>
              <a:rPr sz="2000" spc="-95" dirty="0">
                <a:latin typeface="Constantia"/>
                <a:cs typeface="Constantia"/>
              </a:rPr>
              <a:t> </a:t>
            </a:r>
            <a:r>
              <a:rPr sz="2000" dirty="0">
                <a:latin typeface="Constantia"/>
                <a:cs typeface="Constantia"/>
              </a:rPr>
              <a:t>tertian</a:t>
            </a:r>
            <a:r>
              <a:rPr sz="2000" spc="-95" dirty="0">
                <a:latin typeface="Constantia"/>
                <a:cs typeface="Constantia"/>
              </a:rPr>
              <a:t> </a:t>
            </a:r>
            <a:r>
              <a:rPr sz="2000" dirty="0">
                <a:latin typeface="Constantia"/>
                <a:cs typeface="Constantia"/>
              </a:rPr>
              <a:t>malaria,</a:t>
            </a:r>
            <a:r>
              <a:rPr sz="2000" spc="-45" dirty="0">
                <a:latin typeface="Constantia"/>
                <a:cs typeface="Constantia"/>
              </a:rPr>
              <a:t> </a:t>
            </a:r>
            <a:r>
              <a:rPr sz="2000" dirty="0">
                <a:latin typeface="Constantia"/>
                <a:cs typeface="Constantia"/>
              </a:rPr>
              <a:t>incubation</a:t>
            </a:r>
            <a:r>
              <a:rPr sz="2000" spc="-114" dirty="0">
                <a:latin typeface="Constantia"/>
                <a:cs typeface="Constantia"/>
              </a:rPr>
              <a:t> </a:t>
            </a:r>
            <a:r>
              <a:rPr sz="2000" dirty="0">
                <a:latin typeface="Constantia"/>
                <a:cs typeface="Constantia"/>
              </a:rPr>
              <a:t>period</a:t>
            </a:r>
            <a:r>
              <a:rPr sz="2000" spc="-45" dirty="0">
                <a:latin typeface="Constantia"/>
                <a:cs typeface="Constantia"/>
              </a:rPr>
              <a:t> </a:t>
            </a:r>
            <a:r>
              <a:rPr sz="2000" spc="-10" dirty="0">
                <a:latin typeface="Constantia"/>
                <a:cs typeface="Constantia"/>
              </a:rPr>
              <a:t>10-</a:t>
            </a:r>
            <a:r>
              <a:rPr sz="2000" dirty="0">
                <a:latin typeface="Constantia"/>
                <a:cs typeface="Constantia"/>
              </a:rPr>
              <a:t>17</a:t>
            </a:r>
            <a:r>
              <a:rPr sz="2000" spc="-85" dirty="0">
                <a:latin typeface="Constantia"/>
                <a:cs typeface="Constantia"/>
              </a:rPr>
              <a:t> </a:t>
            </a:r>
            <a:r>
              <a:rPr sz="2000" spc="-20" dirty="0">
                <a:latin typeface="Constantia"/>
                <a:cs typeface="Constantia"/>
              </a:rPr>
              <a:t>days</a:t>
            </a:r>
            <a:endParaRPr sz="2000">
              <a:latin typeface="Constantia"/>
              <a:cs typeface="Constantia"/>
            </a:endParaRPr>
          </a:p>
          <a:p>
            <a:pPr marL="76200">
              <a:lnSpc>
                <a:spcPct val="100000"/>
              </a:lnSpc>
              <a:spcBef>
                <a:spcPts val="480"/>
              </a:spcBef>
            </a:pPr>
            <a:r>
              <a:rPr sz="2000" i="1" spc="-125" dirty="0">
                <a:solidFill>
                  <a:srgbClr val="FF0000"/>
                </a:solidFill>
                <a:latin typeface="Constantia"/>
                <a:cs typeface="Constantia"/>
              </a:rPr>
              <a:t>P.</a:t>
            </a:r>
            <a:r>
              <a:rPr sz="2000" i="1" spc="-15" dirty="0">
                <a:solidFill>
                  <a:srgbClr val="FF0000"/>
                </a:solidFill>
                <a:latin typeface="Constantia"/>
                <a:cs typeface="Constantia"/>
              </a:rPr>
              <a:t> </a:t>
            </a:r>
            <a:r>
              <a:rPr sz="2000" i="1" spc="-10" dirty="0">
                <a:solidFill>
                  <a:srgbClr val="FF0000"/>
                </a:solidFill>
                <a:latin typeface="Constantia"/>
                <a:cs typeface="Constantia"/>
              </a:rPr>
              <a:t>ovale</a:t>
            </a:r>
            <a:r>
              <a:rPr sz="2000" spc="-10" dirty="0">
                <a:latin typeface="Constantia"/>
                <a:cs typeface="Constantia"/>
              </a:rPr>
              <a:t>:</a:t>
            </a:r>
            <a:r>
              <a:rPr sz="2000" spc="-100" dirty="0">
                <a:latin typeface="Constantia"/>
                <a:cs typeface="Constantia"/>
              </a:rPr>
              <a:t> </a:t>
            </a:r>
            <a:r>
              <a:rPr sz="2000" dirty="0">
                <a:latin typeface="Constantia"/>
                <a:cs typeface="Constantia"/>
              </a:rPr>
              <a:t>causes</a:t>
            </a:r>
            <a:r>
              <a:rPr sz="2000" spc="-70" dirty="0">
                <a:latin typeface="Constantia"/>
                <a:cs typeface="Constantia"/>
              </a:rPr>
              <a:t> </a:t>
            </a:r>
            <a:r>
              <a:rPr sz="2000" dirty="0">
                <a:latin typeface="Constantia"/>
                <a:cs typeface="Constantia"/>
              </a:rPr>
              <a:t>benign</a:t>
            </a:r>
            <a:r>
              <a:rPr sz="2000" spc="-85" dirty="0">
                <a:latin typeface="Constantia"/>
                <a:cs typeface="Constantia"/>
              </a:rPr>
              <a:t> </a:t>
            </a:r>
            <a:r>
              <a:rPr sz="2000" dirty="0">
                <a:latin typeface="Constantia"/>
                <a:cs typeface="Constantia"/>
              </a:rPr>
              <a:t>tertian</a:t>
            </a:r>
            <a:r>
              <a:rPr sz="2000" spc="-90" dirty="0">
                <a:latin typeface="Constantia"/>
                <a:cs typeface="Constantia"/>
              </a:rPr>
              <a:t> </a:t>
            </a:r>
            <a:r>
              <a:rPr sz="2000" dirty="0">
                <a:latin typeface="Constantia"/>
                <a:cs typeface="Constantia"/>
              </a:rPr>
              <a:t>malaria,</a:t>
            </a:r>
            <a:r>
              <a:rPr sz="2000" spc="-45" dirty="0">
                <a:latin typeface="Constantia"/>
                <a:cs typeface="Constantia"/>
              </a:rPr>
              <a:t> </a:t>
            </a:r>
            <a:r>
              <a:rPr sz="2000" dirty="0">
                <a:latin typeface="Constantia"/>
                <a:cs typeface="Constantia"/>
              </a:rPr>
              <a:t>incubation</a:t>
            </a:r>
            <a:r>
              <a:rPr sz="2000" spc="-110" dirty="0">
                <a:latin typeface="Constantia"/>
                <a:cs typeface="Constantia"/>
              </a:rPr>
              <a:t> </a:t>
            </a:r>
            <a:r>
              <a:rPr sz="2000" dirty="0">
                <a:latin typeface="Constantia"/>
                <a:cs typeface="Constantia"/>
              </a:rPr>
              <a:t>period</a:t>
            </a:r>
            <a:r>
              <a:rPr sz="2000" spc="-30" dirty="0">
                <a:latin typeface="Constantia"/>
                <a:cs typeface="Constantia"/>
              </a:rPr>
              <a:t> </a:t>
            </a:r>
            <a:r>
              <a:rPr sz="2000" spc="-10" dirty="0">
                <a:latin typeface="Constantia"/>
                <a:cs typeface="Constantia"/>
              </a:rPr>
              <a:t>10-</a:t>
            </a:r>
            <a:r>
              <a:rPr sz="2000" dirty="0">
                <a:latin typeface="Constantia"/>
                <a:cs typeface="Constantia"/>
              </a:rPr>
              <a:t>17</a:t>
            </a:r>
            <a:r>
              <a:rPr sz="2000" spc="-90" dirty="0">
                <a:latin typeface="Constantia"/>
                <a:cs typeface="Constantia"/>
              </a:rPr>
              <a:t> </a:t>
            </a:r>
            <a:r>
              <a:rPr sz="2000" spc="-20" dirty="0">
                <a:latin typeface="Constantia"/>
                <a:cs typeface="Constantia"/>
              </a:rPr>
              <a:t>days</a:t>
            </a:r>
            <a:endParaRPr sz="2000">
              <a:latin typeface="Constantia"/>
              <a:cs typeface="Constantia"/>
            </a:endParaRPr>
          </a:p>
          <a:p>
            <a:pPr marL="12700">
              <a:lnSpc>
                <a:spcPct val="100000"/>
              </a:lnSpc>
              <a:spcBef>
                <a:spcPts val="480"/>
              </a:spcBef>
            </a:pPr>
            <a:r>
              <a:rPr sz="2000" dirty="0">
                <a:latin typeface="Constantia"/>
                <a:cs typeface="Constantia"/>
              </a:rPr>
              <a:t>Malaria</a:t>
            </a:r>
            <a:r>
              <a:rPr sz="2000" spc="275" dirty="0">
                <a:latin typeface="Constantia"/>
                <a:cs typeface="Constantia"/>
              </a:rPr>
              <a:t> </a:t>
            </a:r>
            <a:r>
              <a:rPr sz="2000" dirty="0">
                <a:latin typeface="Constantia"/>
                <a:cs typeface="Constantia"/>
              </a:rPr>
              <a:t>is</a:t>
            </a:r>
            <a:r>
              <a:rPr sz="2000" spc="280" dirty="0">
                <a:latin typeface="Constantia"/>
                <a:cs typeface="Constantia"/>
              </a:rPr>
              <a:t> </a:t>
            </a:r>
            <a:r>
              <a:rPr sz="2000" dirty="0">
                <a:latin typeface="Constantia"/>
                <a:cs typeface="Constantia"/>
              </a:rPr>
              <a:t>an</a:t>
            </a:r>
            <a:r>
              <a:rPr sz="2000" spc="280" dirty="0">
                <a:latin typeface="Constantia"/>
                <a:cs typeface="Constantia"/>
              </a:rPr>
              <a:t> </a:t>
            </a:r>
            <a:r>
              <a:rPr sz="2000" dirty="0">
                <a:latin typeface="Constantia"/>
                <a:cs typeface="Constantia"/>
              </a:rPr>
              <a:t>acute</a:t>
            </a:r>
            <a:r>
              <a:rPr sz="2000" spc="270" dirty="0">
                <a:latin typeface="Constantia"/>
                <a:cs typeface="Constantia"/>
              </a:rPr>
              <a:t> </a:t>
            </a:r>
            <a:r>
              <a:rPr sz="2000" dirty="0">
                <a:latin typeface="Constantia"/>
                <a:cs typeface="Constantia"/>
              </a:rPr>
              <a:t>infectious</a:t>
            </a:r>
            <a:r>
              <a:rPr sz="2000" spc="285" dirty="0">
                <a:latin typeface="Constantia"/>
                <a:cs typeface="Constantia"/>
              </a:rPr>
              <a:t> </a:t>
            </a:r>
            <a:r>
              <a:rPr sz="2000" dirty="0">
                <a:latin typeface="Constantia"/>
                <a:cs typeface="Constantia"/>
              </a:rPr>
              <a:t>disease</a:t>
            </a:r>
            <a:r>
              <a:rPr sz="2000" spc="280" dirty="0">
                <a:latin typeface="Constantia"/>
                <a:cs typeface="Constantia"/>
              </a:rPr>
              <a:t> </a:t>
            </a:r>
            <a:r>
              <a:rPr sz="2000" dirty="0">
                <a:latin typeface="Constantia"/>
                <a:cs typeface="Constantia"/>
              </a:rPr>
              <a:t>of</a:t>
            </a:r>
            <a:r>
              <a:rPr sz="2000" spc="375" dirty="0">
                <a:latin typeface="Constantia"/>
                <a:cs typeface="Constantia"/>
              </a:rPr>
              <a:t> </a:t>
            </a:r>
            <a:r>
              <a:rPr sz="2000" dirty="0">
                <a:latin typeface="Constantia"/>
                <a:cs typeface="Constantia"/>
              </a:rPr>
              <a:t>the</a:t>
            </a:r>
            <a:r>
              <a:rPr sz="2000" spc="280" dirty="0">
                <a:latin typeface="Constantia"/>
                <a:cs typeface="Constantia"/>
              </a:rPr>
              <a:t> </a:t>
            </a:r>
            <a:r>
              <a:rPr sz="2000" dirty="0">
                <a:latin typeface="Constantia"/>
                <a:cs typeface="Constantia"/>
              </a:rPr>
              <a:t>blood,</a:t>
            </a:r>
            <a:r>
              <a:rPr sz="2000" spc="315" dirty="0">
                <a:latin typeface="Constantia"/>
                <a:cs typeface="Constantia"/>
              </a:rPr>
              <a:t> </a:t>
            </a:r>
            <a:r>
              <a:rPr sz="2000" dirty="0">
                <a:latin typeface="Constantia"/>
                <a:cs typeface="Constantia"/>
              </a:rPr>
              <a:t>P.</a:t>
            </a:r>
            <a:r>
              <a:rPr sz="2000" spc="325" dirty="0">
                <a:latin typeface="Constantia"/>
                <a:cs typeface="Constantia"/>
              </a:rPr>
              <a:t> </a:t>
            </a:r>
            <a:r>
              <a:rPr sz="2000" dirty="0">
                <a:latin typeface="Constantia"/>
                <a:cs typeface="Constantia"/>
              </a:rPr>
              <a:t>falciparum</a:t>
            </a:r>
            <a:r>
              <a:rPr sz="2000" spc="285" dirty="0">
                <a:latin typeface="Constantia"/>
                <a:cs typeface="Constantia"/>
              </a:rPr>
              <a:t> </a:t>
            </a:r>
            <a:r>
              <a:rPr sz="2000" dirty="0">
                <a:latin typeface="Constantia"/>
                <a:cs typeface="Constantia"/>
              </a:rPr>
              <a:t>accounts</a:t>
            </a:r>
            <a:r>
              <a:rPr sz="2000" spc="285" dirty="0">
                <a:latin typeface="Constantia"/>
                <a:cs typeface="Constantia"/>
              </a:rPr>
              <a:t> </a:t>
            </a:r>
            <a:r>
              <a:rPr sz="2000" spc="-25" dirty="0">
                <a:latin typeface="Constantia"/>
                <a:cs typeface="Constantia"/>
              </a:rPr>
              <a:t>for</a:t>
            </a:r>
            <a:endParaRPr sz="2000">
              <a:latin typeface="Constantia"/>
              <a:cs typeface="Constantia"/>
            </a:endParaRPr>
          </a:p>
          <a:p>
            <a:pPr marL="285115">
              <a:lnSpc>
                <a:spcPct val="100000"/>
              </a:lnSpc>
              <a:spcBef>
                <a:spcPts val="5"/>
              </a:spcBef>
            </a:pPr>
            <a:r>
              <a:rPr sz="2000" dirty="0">
                <a:latin typeface="Constantia"/>
                <a:cs typeface="Constantia"/>
              </a:rPr>
              <a:t>some</a:t>
            </a:r>
            <a:r>
              <a:rPr sz="2000" spc="-75" dirty="0">
                <a:latin typeface="Constantia"/>
                <a:cs typeface="Constantia"/>
              </a:rPr>
              <a:t> </a:t>
            </a:r>
            <a:r>
              <a:rPr sz="2000" dirty="0">
                <a:latin typeface="Constantia"/>
                <a:cs typeface="Constantia"/>
              </a:rPr>
              <a:t>50</a:t>
            </a:r>
            <a:r>
              <a:rPr sz="2000" spc="-20" dirty="0">
                <a:latin typeface="Constantia"/>
                <a:cs typeface="Constantia"/>
              </a:rPr>
              <a:t> </a:t>
            </a:r>
            <a:r>
              <a:rPr sz="2000" dirty="0">
                <a:latin typeface="Constantia"/>
                <a:cs typeface="Constantia"/>
              </a:rPr>
              <a:t>%</a:t>
            </a:r>
            <a:r>
              <a:rPr sz="2000" spc="-70" dirty="0">
                <a:latin typeface="Constantia"/>
                <a:cs typeface="Constantia"/>
              </a:rPr>
              <a:t> </a:t>
            </a:r>
            <a:r>
              <a:rPr sz="2000" dirty="0">
                <a:latin typeface="Constantia"/>
                <a:cs typeface="Constantia"/>
              </a:rPr>
              <a:t>of</a:t>
            </a:r>
            <a:r>
              <a:rPr sz="2000" spc="-5" dirty="0">
                <a:latin typeface="Constantia"/>
                <a:cs typeface="Constantia"/>
              </a:rPr>
              <a:t> </a:t>
            </a:r>
            <a:r>
              <a:rPr sz="2000" dirty="0">
                <a:latin typeface="Constantia"/>
                <a:cs typeface="Constantia"/>
              </a:rPr>
              <a:t>all</a:t>
            </a:r>
            <a:r>
              <a:rPr sz="2000" spc="-30" dirty="0">
                <a:latin typeface="Constantia"/>
                <a:cs typeface="Constantia"/>
              </a:rPr>
              <a:t> </a:t>
            </a:r>
            <a:r>
              <a:rPr sz="2000" dirty="0">
                <a:latin typeface="Constantia"/>
                <a:cs typeface="Constantia"/>
              </a:rPr>
              <a:t>malaria</a:t>
            </a:r>
            <a:r>
              <a:rPr sz="2000" spc="-100" dirty="0">
                <a:latin typeface="Constantia"/>
                <a:cs typeface="Constantia"/>
              </a:rPr>
              <a:t> </a:t>
            </a:r>
            <a:r>
              <a:rPr sz="2000" dirty="0">
                <a:latin typeface="Constantia"/>
                <a:cs typeface="Constantia"/>
              </a:rPr>
              <a:t>cases,</a:t>
            </a:r>
            <a:r>
              <a:rPr sz="2000" spc="-75" dirty="0">
                <a:latin typeface="Constantia"/>
                <a:cs typeface="Constantia"/>
              </a:rPr>
              <a:t> </a:t>
            </a:r>
            <a:r>
              <a:rPr sz="2000" dirty="0">
                <a:latin typeface="Constantia"/>
                <a:cs typeface="Constantia"/>
              </a:rPr>
              <a:t>and</a:t>
            </a:r>
            <a:r>
              <a:rPr sz="2000" spc="-5" dirty="0">
                <a:latin typeface="Constantia"/>
                <a:cs typeface="Constantia"/>
              </a:rPr>
              <a:t> </a:t>
            </a:r>
            <a:r>
              <a:rPr sz="2000" spc="-130" dirty="0">
                <a:latin typeface="Constantia"/>
                <a:cs typeface="Constantia"/>
              </a:rPr>
              <a:t>P.</a:t>
            </a:r>
            <a:r>
              <a:rPr sz="2000" spc="-70" dirty="0">
                <a:latin typeface="Constantia"/>
                <a:cs typeface="Constantia"/>
              </a:rPr>
              <a:t> </a:t>
            </a:r>
            <a:r>
              <a:rPr sz="2000" spc="-10" dirty="0">
                <a:latin typeface="Constantia"/>
                <a:cs typeface="Constantia"/>
              </a:rPr>
              <a:t>vivax</a:t>
            </a:r>
            <a:r>
              <a:rPr sz="2000" spc="-70" dirty="0">
                <a:latin typeface="Constantia"/>
                <a:cs typeface="Constantia"/>
              </a:rPr>
              <a:t> </a:t>
            </a:r>
            <a:r>
              <a:rPr sz="2000" dirty="0">
                <a:latin typeface="Constantia"/>
                <a:cs typeface="Constantia"/>
              </a:rPr>
              <a:t>for</a:t>
            </a:r>
            <a:r>
              <a:rPr sz="2000" spc="-95" dirty="0">
                <a:latin typeface="Constantia"/>
                <a:cs typeface="Constantia"/>
              </a:rPr>
              <a:t> </a:t>
            </a:r>
            <a:r>
              <a:rPr sz="2000" dirty="0">
                <a:latin typeface="Constantia"/>
                <a:cs typeface="Constantia"/>
              </a:rPr>
              <a:t>18</a:t>
            </a:r>
            <a:r>
              <a:rPr sz="2000" spc="-20" dirty="0">
                <a:latin typeface="Constantia"/>
                <a:cs typeface="Constantia"/>
              </a:rPr>
              <a:t> </a:t>
            </a:r>
            <a:r>
              <a:rPr sz="2000" dirty="0">
                <a:latin typeface="Constantia"/>
                <a:cs typeface="Constantia"/>
              </a:rPr>
              <a:t>%of</a:t>
            </a:r>
            <a:r>
              <a:rPr sz="2000" spc="25" dirty="0">
                <a:latin typeface="Constantia"/>
                <a:cs typeface="Constantia"/>
              </a:rPr>
              <a:t> </a:t>
            </a:r>
            <a:r>
              <a:rPr sz="2000" dirty="0">
                <a:latin typeface="Constantia"/>
                <a:cs typeface="Constantia"/>
              </a:rPr>
              <a:t>malarial</a:t>
            </a:r>
            <a:r>
              <a:rPr sz="2000" spc="-75" dirty="0">
                <a:latin typeface="Constantia"/>
                <a:cs typeface="Constantia"/>
              </a:rPr>
              <a:t> </a:t>
            </a:r>
            <a:r>
              <a:rPr sz="2000" spc="-10" dirty="0">
                <a:latin typeface="Constantia"/>
                <a:cs typeface="Constantia"/>
              </a:rPr>
              <a:t>cases.</a:t>
            </a:r>
            <a:endParaRPr sz="2000">
              <a:latin typeface="Constantia"/>
              <a:cs typeface="Constantia"/>
            </a:endParaRPr>
          </a:p>
          <a:p>
            <a:pPr marL="285115" marR="8255" indent="-273050" algn="just">
              <a:lnSpc>
                <a:spcPct val="100000"/>
              </a:lnSpc>
              <a:spcBef>
                <a:spcPts val="480"/>
              </a:spcBef>
            </a:pPr>
            <a:r>
              <a:rPr sz="2000" dirty="0">
                <a:latin typeface="Constantia"/>
                <a:cs typeface="Constantia"/>
              </a:rPr>
              <a:t>Sporozoans</a:t>
            </a:r>
            <a:r>
              <a:rPr sz="2000" spc="-35" dirty="0">
                <a:latin typeface="Constantia"/>
                <a:cs typeface="Constantia"/>
              </a:rPr>
              <a:t> </a:t>
            </a:r>
            <a:r>
              <a:rPr sz="2000" dirty="0">
                <a:latin typeface="Constantia"/>
                <a:cs typeface="Constantia"/>
              </a:rPr>
              <a:t>reproduce</a:t>
            </a:r>
            <a:r>
              <a:rPr sz="2000" spc="-35" dirty="0">
                <a:latin typeface="Constantia"/>
                <a:cs typeface="Constantia"/>
              </a:rPr>
              <a:t> </a:t>
            </a:r>
            <a:r>
              <a:rPr sz="2000" dirty="0">
                <a:latin typeface="Constantia"/>
                <a:cs typeface="Constantia"/>
              </a:rPr>
              <a:t>asexually</a:t>
            </a:r>
            <a:r>
              <a:rPr sz="2000" spc="-40" dirty="0">
                <a:latin typeface="Constantia"/>
                <a:cs typeface="Constantia"/>
              </a:rPr>
              <a:t> </a:t>
            </a:r>
            <a:r>
              <a:rPr sz="2000" dirty="0">
                <a:latin typeface="Constantia"/>
                <a:cs typeface="Constantia"/>
              </a:rPr>
              <a:t>in</a:t>
            </a:r>
            <a:r>
              <a:rPr sz="2000" spc="-25" dirty="0">
                <a:latin typeface="Constantia"/>
                <a:cs typeface="Constantia"/>
              </a:rPr>
              <a:t> </a:t>
            </a:r>
            <a:r>
              <a:rPr sz="2000" dirty="0">
                <a:latin typeface="Constantia"/>
                <a:cs typeface="Constantia"/>
              </a:rPr>
              <a:t>human</a:t>
            </a:r>
            <a:r>
              <a:rPr sz="2000" spc="-20" dirty="0">
                <a:latin typeface="Constantia"/>
                <a:cs typeface="Constantia"/>
              </a:rPr>
              <a:t> </a:t>
            </a:r>
            <a:r>
              <a:rPr sz="2000" dirty="0">
                <a:latin typeface="Constantia"/>
                <a:cs typeface="Constantia"/>
              </a:rPr>
              <a:t>cells</a:t>
            </a:r>
            <a:r>
              <a:rPr sz="2000" spc="-25" dirty="0">
                <a:latin typeface="Constantia"/>
                <a:cs typeface="Constantia"/>
              </a:rPr>
              <a:t> </a:t>
            </a:r>
            <a:r>
              <a:rPr sz="2000" dirty="0">
                <a:latin typeface="Constantia"/>
                <a:cs typeface="Constantia"/>
              </a:rPr>
              <a:t>by</a:t>
            </a:r>
            <a:r>
              <a:rPr sz="2000" spc="-45" dirty="0">
                <a:latin typeface="Constantia"/>
                <a:cs typeface="Constantia"/>
              </a:rPr>
              <a:t> </a:t>
            </a:r>
            <a:r>
              <a:rPr sz="2000" dirty="0">
                <a:latin typeface="Constantia"/>
                <a:cs typeface="Constantia"/>
              </a:rPr>
              <a:t>a</a:t>
            </a:r>
            <a:r>
              <a:rPr sz="2000" spc="-40" dirty="0">
                <a:latin typeface="Constantia"/>
                <a:cs typeface="Constantia"/>
              </a:rPr>
              <a:t> </a:t>
            </a:r>
            <a:r>
              <a:rPr sz="2000" dirty="0">
                <a:latin typeface="Constantia"/>
                <a:cs typeface="Constantia"/>
              </a:rPr>
              <a:t>process</a:t>
            </a:r>
            <a:r>
              <a:rPr sz="2000" spc="-15" dirty="0">
                <a:latin typeface="Constantia"/>
                <a:cs typeface="Constantia"/>
              </a:rPr>
              <a:t> </a:t>
            </a:r>
            <a:r>
              <a:rPr sz="2000" dirty="0">
                <a:latin typeface="Constantia"/>
                <a:cs typeface="Constantia"/>
              </a:rPr>
              <a:t>called</a:t>
            </a:r>
            <a:r>
              <a:rPr sz="2000" spc="5" dirty="0">
                <a:latin typeface="Constantia"/>
                <a:cs typeface="Constantia"/>
              </a:rPr>
              <a:t> </a:t>
            </a:r>
            <a:r>
              <a:rPr sz="2000" spc="-20" dirty="0">
                <a:latin typeface="Constantia"/>
                <a:cs typeface="Constantia"/>
              </a:rPr>
              <a:t>schizogony,</a:t>
            </a:r>
            <a:r>
              <a:rPr sz="2000" dirty="0">
                <a:latin typeface="Constantia"/>
                <a:cs typeface="Constantia"/>
              </a:rPr>
              <a:t> </a:t>
            </a:r>
            <a:r>
              <a:rPr sz="2000" spc="-25" dirty="0">
                <a:latin typeface="Constantia"/>
                <a:cs typeface="Constantia"/>
              </a:rPr>
              <a:t>in </a:t>
            </a:r>
            <a:r>
              <a:rPr sz="2000" dirty="0">
                <a:latin typeface="Constantia"/>
                <a:cs typeface="Constantia"/>
              </a:rPr>
              <a:t>which</a:t>
            </a:r>
            <a:r>
              <a:rPr sz="2000" spc="30" dirty="0">
                <a:latin typeface="Constantia"/>
                <a:cs typeface="Constantia"/>
              </a:rPr>
              <a:t> </a:t>
            </a:r>
            <a:r>
              <a:rPr sz="2000" dirty="0">
                <a:latin typeface="Constantia"/>
                <a:cs typeface="Constantia"/>
              </a:rPr>
              <a:t>multiple</a:t>
            </a:r>
            <a:r>
              <a:rPr sz="2000" spc="5" dirty="0">
                <a:latin typeface="Constantia"/>
                <a:cs typeface="Constantia"/>
              </a:rPr>
              <a:t> </a:t>
            </a:r>
            <a:r>
              <a:rPr sz="2000" dirty="0">
                <a:latin typeface="Constantia"/>
                <a:cs typeface="Constantia"/>
              </a:rPr>
              <a:t>nuclear</a:t>
            </a:r>
            <a:r>
              <a:rPr sz="2000" spc="-5" dirty="0">
                <a:latin typeface="Constantia"/>
                <a:cs typeface="Constantia"/>
              </a:rPr>
              <a:t> </a:t>
            </a:r>
            <a:r>
              <a:rPr sz="2000" dirty="0">
                <a:latin typeface="Constantia"/>
                <a:cs typeface="Constantia"/>
              </a:rPr>
              <a:t>divisions</a:t>
            </a:r>
            <a:r>
              <a:rPr sz="2000" spc="30" dirty="0">
                <a:latin typeface="Constantia"/>
                <a:cs typeface="Constantia"/>
              </a:rPr>
              <a:t> </a:t>
            </a:r>
            <a:r>
              <a:rPr sz="2000" dirty="0">
                <a:latin typeface="Constantia"/>
                <a:cs typeface="Constantia"/>
              </a:rPr>
              <a:t>are</a:t>
            </a:r>
            <a:r>
              <a:rPr sz="2000" spc="10" dirty="0">
                <a:latin typeface="Constantia"/>
                <a:cs typeface="Constantia"/>
              </a:rPr>
              <a:t> </a:t>
            </a:r>
            <a:r>
              <a:rPr sz="2000" dirty="0">
                <a:latin typeface="Constantia"/>
                <a:cs typeface="Constantia"/>
              </a:rPr>
              <a:t>followed</a:t>
            </a:r>
            <a:r>
              <a:rPr sz="2000" spc="60" dirty="0">
                <a:latin typeface="Constantia"/>
                <a:cs typeface="Constantia"/>
              </a:rPr>
              <a:t> </a:t>
            </a:r>
            <a:r>
              <a:rPr sz="2000" dirty="0">
                <a:latin typeface="Constantia"/>
                <a:cs typeface="Constantia"/>
              </a:rPr>
              <a:t>by</a:t>
            </a:r>
            <a:r>
              <a:rPr sz="2000" spc="5" dirty="0">
                <a:latin typeface="Constantia"/>
                <a:cs typeface="Constantia"/>
              </a:rPr>
              <a:t> </a:t>
            </a:r>
            <a:r>
              <a:rPr sz="2000" dirty="0">
                <a:latin typeface="Constantia"/>
                <a:cs typeface="Constantia"/>
              </a:rPr>
              <a:t>envelopment</a:t>
            </a:r>
            <a:r>
              <a:rPr sz="2000" spc="15" dirty="0">
                <a:latin typeface="Constantia"/>
                <a:cs typeface="Constantia"/>
              </a:rPr>
              <a:t> </a:t>
            </a:r>
            <a:r>
              <a:rPr sz="2000" dirty="0">
                <a:latin typeface="Constantia"/>
                <a:cs typeface="Constantia"/>
              </a:rPr>
              <a:t>of</a:t>
            </a:r>
            <a:r>
              <a:rPr sz="2000" spc="90" dirty="0">
                <a:latin typeface="Constantia"/>
                <a:cs typeface="Constantia"/>
              </a:rPr>
              <a:t> </a:t>
            </a:r>
            <a:r>
              <a:rPr sz="2000" dirty="0">
                <a:latin typeface="Constantia"/>
                <a:cs typeface="Constantia"/>
              </a:rPr>
              <a:t>the</a:t>
            </a:r>
            <a:r>
              <a:rPr sz="2000" spc="10" dirty="0">
                <a:latin typeface="Constantia"/>
                <a:cs typeface="Constantia"/>
              </a:rPr>
              <a:t> </a:t>
            </a:r>
            <a:r>
              <a:rPr sz="2000" dirty="0">
                <a:latin typeface="Constantia"/>
                <a:cs typeface="Constantia"/>
              </a:rPr>
              <a:t>nuclei</a:t>
            </a:r>
            <a:r>
              <a:rPr sz="2000" spc="55" dirty="0">
                <a:latin typeface="Constantia"/>
                <a:cs typeface="Constantia"/>
              </a:rPr>
              <a:t> </a:t>
            </a:r>
            <a:r>
              <a:rPr sz="2000" spc="-25" dirty="0">
                <a:latin typeface="Constantia"/>
                <a:cs typeface="Constantia"/>
              </a:rPr>
              <a:t>by </a:t>
            </a:r>
            <a:r>
              <a:rPr sz="2000" dirty="0">
                <a:latin typeface="Constantia"/>
                <a:cs typeface="Constantia"/>
              </a:rPr>
              <a:t>cell</a:t>
            </a:r>
            <a:r>
              <a:rPr sz="2000" spc="275" dirty="0">
                <a:latin typeface="Constantia"/>
                <a:cs typeface="Constantia"/>
              </a:rPr>
              <a:t>  </a:t>
            </a:r>
            <a:r>
              <a:rPr sz="2000" dirty="0">
                <a:latin typeface="Constantia"/>
                <a:cs typeface="Constantia"/>
              </a:rPr>
              <a:t>walls</a:t>
            </a:r>
            <a:r>
              <a:rPr sz="2000" spc="260" dirty="0">
                <a:latin typeface="Constantia"/>
                <a:cs typeface="Constantia"/>
              </a:rPr>
              <a:t>  </a:t>
            </a:r>
            <a:r>
              <a:rPr sz="2000" dirty="0">
                <a:latin typeface="Constantia"/>
                <a:cs typeface="Constantia"/>
              </a:rPr>
              <a:t>producing</a:t>
            </a:r>
            <a:r>
              <a:rPr sz="2000" spc="275" dirty="0">
                <a:latin typeface="Constantia"/>
                <a:cs typeface="Constantia"/>
              </a:rPr>
              <a:t>  </a:t>
            </a:r>
            <a:r>
              <a:rPr sz="2000" dirty="0">
                <a:latin typeface="Constantia"/>
                <a:cs typeface="Constantia"/>
              </a:rPr>
              <a:t>merozoites</a:t>
            </a:r>
            <a:r>
              <a:rPr sz="2000" spc="265" dirty="0">
                <a:latin typeface="Constantia"/>
                <a:cs typeface="Constantia"/>
              </a:rPr>
              <a:t>  </a:t>
            </a:r>
            <a:r>
              <a:rPr sz="2000" dirty="0">
                <a:latin typeface="Constantia"/>
                <a:cs typeface="Constantia"/>
              </a:rPr>
              <a:t>(ring</a:t>
            </a:r>
            <a:r>
              <a:rPr sz="2000" spc="280" dirty="0">
                <a:latin typeface="Constantia"/>
                <a:cs typeface="Constantia"/>
              </a:rPr>
              <a:t>  </a:t>
            </a:r>
            <a:r>
              <a:rPr sz="2000" dirty="0">
                <a:latin typeface="Constantia"/>
                <a:cs typeface="Constantia"/>
              </a:rPr>
              <a:t>stage).</a:t>
            </a:r>
            <a:r>
              <a:rPr sz="2000" spc="275" dirty="0">
                <a:latin typeface="Constantia"/>
                <a:cs typeface="Constantia"/>
              </a:rPr>
              <a:t>  </a:t>
            </a:r>
            <a:r>
              <a:rPr sz="2000" dirty="0">
                <a:latin typeface="Constantia"/>
                <a:cs typeface="Constantia"/>
              </a:rPr>
              <a:t>These,</a:t>
            </a:r>
            <a:r>
              <a:rPr sz="2000" spc="285" dirty="0">
                <a:latin typeface="Constantia"/>
                <a:cs typeface="Constantia"/>
              </a:rPr>
              <a:t>  </a:t>
            </a:r>
            <a:r>
              <a:rPr sz="2000" dirty="0">
                <a:latin typeface="Constantia"/>
                <a:cs typeface="Constantia"/>
              </a:rPr>
              <a:t>in</a:t>
            </a:r>
            <a:r>
              <a:rPr sz="2000" spc="260" dirty="0">
                <a:latin typeface="Constantia"/>
                <a:cs typeface="Constantia"/>
              </a:rPr>
              <a:t>  </a:t>
            </a:r>
            <a:r>
              <a:rPr sz="2000" dirty="0">
                <a:latin typeface="Constantia"/>
                <a:cs typeface="Constantia"/>
              </a:rPr>
              <a:t>turn,</a:t>
            </a:r>
            <a:r>
              <a:rPr sz="2000" spc="275" dirty="0">
                <a:latin typeface="Constantia"/>
                <a:cs typeface="Constantia"/>
              </a:rPr>
              <a:t>  </a:t>
            </a:r>
            <a:r>
              <a:rPr sz="2000" spc="-10" dirty="0">
                <a:latin typeface="Constantia"/>
                <a:cs typeface="Constantia"/>
              </a:rPr>
              <a:t>become </a:t>
            </a:r>
            <a:r>
              <a:rPr sz="2000" dirty="0">
                <a:latin typeface="Constantia"/>
                <a:cs typeface="Constantia"/>
              </a:rPr>
              <a:t>trophozoites.</a:t>
            </a:r>
            <a:r>
              <a:rPr sz="2000" spc="105" dirty="0">
                <a:latin typeface="Constantia"/>
                <a:cs typeface="Constantia"/>
              </a:rPr>
              <a:t> </a:t>
            </a:r>
            <a:r>
              <a:rPr sz="2000" dirty="0">
                <a:latin typeface="Constantia"/>
                <a:cs typeface="Constantia"/>
              </a:rPr>
              <a:t>Sexual</a:t>
            </a:r>
            <a:r>
              <a:rPr sz="2000" spc="114" dirty="0">
                <a:latin typeface="Constantia"/>
                <a:cs typeface="Constantia"/>
              </a:rPr>
              <a:t> </a:t>
            </a:r>
            <a:r>
              <a:rPr sz="2000" dirty="0">
                <a:latin typeface="Constantia"/>
                <a:cs typeface="Constantia"/>
              </a:rPr>
              <a:t>reproduction</a:t>
            </a:r>
            <a:r>
              <a:rPr sz="2000" spc="75" dirty="0">
                <a:latin typeface="Constantia"/>
                <a:cs typeface="Constantia"/>
              </a:rPr>
              <a:t> </a:t>
            </a:r>
            <a:r>
              <a:rPr sz="2000" dirty="0">
                <a:latin typeface="Constantia"/>
                <a:cs typeface="Constantia"/>
              </a:rPr>
              <a:t>occurs</a:t>
            </a:r>
            <a:r>
              <a:rPr sz="2000" spc="80" dirty="0">
                <a:latin typeface="Constantia"/>
                <a:cs typeface="Constantia"/>
              </a:rPr>
              <a:t> </a:t>
            </a:r>
            <a:r>
              <a:rPr sz="2000" dirty="0">
                <a:latin typeface="Constantia"/>
                <a:cs typeface="Constantia"/>
              </a:rPr>
              <a:t>in</a:t>
            </a:r>
            <a:r>
              <a:rPr sz="2000" spc="70" dirty="0">
                <a:latin typeface="Constantia"/>
                <a:cs typeface="Constantia"/>
              </a:rPr>
              <a:t> </a:t>
            </a:r>
            <a:r>
              <a:rPr sz="2000" dirty="0">
                <a:latin typeface="Constantia"/>
                <a:cs typeface="Constantia"/>
              </a:rPr>
              <a:t>the</a:t>
            </a:r>
            <a:r>
              <a:rPr sz="2000" spc="65" dirty="0">
                <a:latin typeface="Constantia"/>
                <a:cs typeface="Constantia"/>
              </a:rPr>
              <a:t> </a:t>
            </a:r>
            <a:r>
              <a:rPr sz="2000" dirty="0">
                <a:latin typeface="Constantia"/>
                <a:cs typeface="Constantia"/>
              </a:rPr>
              <a:t>Anopheles,</a:t>
            </a:r>
            <a:r>
              <a:rPr sz="2000" spc="114" dirty="0">
                <a:latin typeface="Constantia"/>
                <a:cs typeface="Constantia"/>
              </a:rPr>
              <a:t> </a:t>
            </a:r>
            <a:r>
              <a:rPr sz="2000" dirty="0">
                <a:latin typeface="Constantia"/>
                <a:cs typeface="Constantia"/>
              </a:rPr>
              <a:t>where</a:t>
            </a:r>
            <a:r>
              <a:rPr sz="2000" spc="55" dirty="0">
                <a:latin typeface="Constantia"/>
                <a:cs typeface="Constantia"/>
              </a:rPr>
              <a:t> </a:t>
            </a:r>
            <a:r>
              <a:rPr sz="2000" dirty="0">
                <a:latin typeface="Constantia"/>
                <a:cs typeface="Constantia"/>
              </a:rPr>
              <a:t>new</a:t>
            </a:r>
            <a:r>
              <a:rPr sz="2000" spc="75" dirty="0">
                <a:latin typeface="Constantia"/>
                <a:cs typeface="Constantia"/>
              </a:rPr>
              <a:t> </a:t>
            </a:r>
            <a:r>
              <a:rPr sz="2000" spc="-10" dirty="0">
                <a:latin typeface="Constantia"/>
                <a:cs typeface="Constantia"/>
              </a:rPr>
              <a:t>spores (sporozoites)</a:t>
            </a:r>
            <a:r>
              <a:rPr sz="2000" spc="-114" dirty="0">
                <a:latin typeface="Constantia"/>
                <a:cs typeface="Constantia"/>
              </a:rPr>
              <a:t> </a:t>
            </a:r>
            <a:r>
              <a:rPr sz="2000" dirty="0">
                <a:latin typeface="Constantia"/>
                <a:cs typeface="Constantia"/>
              </a:rPr>
              <a:t>are</a:t>
            </a:r>
            <a:r>
              <a:rPr sz="2000" spc="-125" dirty="0">
                <a:latin typeface="Constantia"/>
                <a:cs typeface="Constantia"/>
              </a:rPr>
              <a:t> </a:t>
            </a:r>
            <a:r>
              <a:rPr sz="2000" dirty="0">
                <a:latin typeface="Constantia"/>
                <a:cs typeface="Constantia"/>
              </a:rPr>
              <a:t>formed</a:t>
            </a:r>
            <a:r>
              <a:rPr sz="2000" spc="-75" dirty="0">
                <a:latin typeface="Constantia"/>
                <a:cs typeface="Constantia"/>
              </a:rPr>
              <a:t> </a:t>
            </a:r>
            <a:r>
              <a:rPr sz="2000" spc="-20" dirty="0">
                <a:latin typeface="Constantia"/>
                <a:cs typeface="Constantia"/>
              </a:rPr>
              <a:t>process</a:t>
            </a:r>
            <a:r>
              <a:rPr sz="2000" spc="-105" dirty="0">
                <a:latin typeface="Constantia"/>
                <a:cs typeface="Constantia"/>
              </a:rPr>
              <a:t> </a:t>
            </a:r>
            <a:r>
              <a:rPr sz="2000" dirty="0">
                <a:latin typeface="Constantia"/>
                <a:cs typeface="Constantia"/>
              </a:rPr>
              <a:t>called</a:t>
            </a:r>
            <a:r>
              <a:rPr sz="2000" spc="-55" dirty="0">
                <a:latin typeface="Constantia"/>
                <a:cs typeface="Constantia"/>
              </a:rPr>
              <a:t> </a:t>
            </a:r>
            <a:r>
              <a:rPr sz="2000" spc="-10" dirty="0">
                <a:latin typeface="Constantia"/>
                <a:cs typeface="Constantia"/>
              </a:rPr>
              <a:t>sporogony.</a:t>
            </a:r>
            <a:endParaRPr sz="2000">
              <a:latin typeface="Constantia"/>
              <a:cs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32969"/>
            <a:ext cx="697547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FF0000"/>
                </a:solidFill>
              </a:rPr>
              <a:t>Pathogenicity</a:t>
            </a:r>
            <a:r>
              <a:rPr sz="2100" spc="310" dirty="0">
                <a:solidFill>
                  <a:srgbClr val="FF0000"/>
                </a:solidFill>
              </a:rPr>
              <a:t> </a:t>
            </a:r>
            <a:r>
              <a:rPr sz="2100" dirty="0">
                <a:solidFill>
                  <a:srgbClr val="FF0000"/>
                </a:solidFill>
              </a:rPr>
              <a:t>and</a:t>
            </a:r>
            <a:r>
              <a:rPr sz="2100" spc="-50" dirty="0">
                <a:solidFill>
                  <a:srgbClr val="FF0000"/>
                </a:solidFill>
              </a:rPr>
              <a:t> </a:t>
            </a:r>
            <a:r>
              <a:rPr sz="2100" dirty="0">
                <a:solidFill>
                  <a:srgbClr val="FF0000"/>
                </a:solidFill>
              </a:rPr>
              <a:t>Clinical</a:t>
            </a:r>
            <a:r>
              <a:rPr sz="2100" spc="-75" dirty="0">
                <a:solidFill>
                  <a:srgbClr val="FF0000"/>
                </a:solidFill>
              </a:rPr>
              <a:t> </a:t>
            </a:r>
            <a:r>
              <a:rPr sz="2100" spc="-10" dirty="0">
                <a:solidFill>
                  <a:srgbClr val="FF0000"/>
                </a:solidFill>
              </a:rPr>
              <a:t>symptoms</a:t>
            </a:r>
            <a:r>
              <a:rPr sz="2100" spc="-114" dirty="0">
                <a:solidFill>
                  <a:srgbClr val="FF0000"/>
                </a:solidFill>
              </a:rPr>
              <a:t> </a:t>
            </a:r>
            <a:r>
              <a:rPr sz="2100" dirty="0">
                <a:solidFill>
                  <a:srgbClr val="FF0000"/>
                </a:solidFill>
              </a:rPr>
              <a:t>of</a:t>
            </a:r>
            <a:r>
              <a:rPr sz="2100" spc="-35" dirty="0">
                <a:solidFill>
                  <a:srgbClr val="FF0000"/>
                </a:solidFill>
              </a:rPr>
              <a:t> </a:t>
            </a:r>
            <a:r>
              <a:rPr sz="2100" spc="-10" dirty="0">
                <a:solidFill>
                  <a:srgbClr val="FF0000"/>
                </a:solidFill>
              </a:rPr>
              <a:t>Toxoplasmosis</a:t>
            </a:r>
            <a:endParaRPr sz="2100"/>
          </a:p>
        </p:txBody>
      </p:sp>
      <p:sp>
        <p:nvSpPr>
          <p:cNvPr id="3" name="object 3"/>
          <p:cNvSpPr txBox="1"/>
          <p:nvPr/>
        </p:nvSpPr>
        <p:spPr>
          <a:xfrm>
            <a:off x="186334" y="453237"/>
            <a:ext cx="8780780" cy="6306820"/>
          </a:xfrm>
          <a:prstGeom prst="rect">
            <a:avLst/>
          </a:prstGeom>
        </p:spPr>
        <p:txBody>
          <a:bodyPr vert="horz" wrap="square" lIns="0" tIns="73660" rIns="0" bIns="0" rtlCol="0">
            <a:spAutoFit/>
          </a:bodyPr>
          <a:lstStyle/>
          <a:p>
            <a:pPr marL="12700" algn="just">
              <a:lnSpc>
                <a:spcPct val="100000"/>
              </a:lnSpc>
              <a:spcBef>
                <a:spcPts val="580"/>
              </a:spcBef>
            </a:pPr>
            <a:r>
              <a:rPr sz="2000" spc="-10" dirty="0">
                <a:solidFill>
                  <a:srgbClr val="FF0000"/>
                </a:solidFill>
                <a:latin typeface="Constantia"/>
                <a:cs typeface="Constantia"/>
              </a:rPr>
              <a:t>Infections</a:t>
            </a:r>
            <a:r>
              <a:rPr sz="2000" spc="-110" dirty="0">
                <a:solidFill>
                  <a:srgbClr val="FF0000"/>
                </a:solidFill>
                <a:latin typeface="Constantia"/>
                <a:cs typeface="Constantia"/>
              </a:rPr>
              <a:t> </a:t>
            </a:r>
            <a:r>
              <a:rPr sz="2000" dirty="0">
                <a:solidFill>
                  <a:srgbClr val="FF0000"/>
                </a:solidFill>
                <a:latin typeface="Constantia"/>
                <a:cs typeface="Constantia"/>
              </a:rPr>
              <a:t>of</a:t>
            </a:r>
            <a:r>
              <a:rPr sz="2000" spc="50" dirty="0">
                <a:solidFill>
                  <a:srgbClr val="FF0000"/>
                </a:solidFill>
                <a:latin typeface="Constantia"/>
                <a:cs typeface="Constantia"/>
              </a:rPr>
              <a:t> </a:t>
            </a:r>
            <a:r>
              <a:rPr sz="2000" dirty="0">
                <a:solidFill>
                  <a:srgbClr val="FF0000"/>
                </a:solidFill>
                <a:latin typeface="Constantia"/>
                <a:cs typeface="Constantia"/>
              </a:rPr>
              <a:t>normal human</a:t>
            </a:r>
            <a:r>
              <a:rPr sz="2000" spc="-20" dirty="0">
                <a:solidFill>
                  <a:srgbClr val="FF0000"/>
                </a:solidFill>
                <a:latin typeface="Constantia"/>
                <a:cs typeface="Constantia"/>
              </a:rPr>
              <a:t> </a:t>
            </a:r>
            <a:r>
              <a:rPr sz="2000" dirty="0">
                <a:solidFill>
                  <a:srgbClr val="FF0000"/>
                </a:solidFill>
                <a:latin typeface="Constantia"/>
                <a:cs typeface="Constantia"/>
              </a:rPr>
              <a:t>hosts</a:t>
            </a:r>
            <a:r>
              <a:rPr sz="2000" spc="-105" dirty="0">
                <a:solidFill>
                  <a:srgbClr val="FF0000"/>
                </a:solidFill>
                <a:latin typeface="Constantia"/>
                <a:cs typeface="Constantia"/>
              </a:rPr>
              <a:t> </a:t>
            </a:r>
            <a:r>
              <a:rPr sz="2000" spc="-20" dirty="0">
                <a:solidFill>
                  <a:srgbClr val="FF0000"/>
                </a:solidFill>
                <a:latin typeface="Constantia"/>
                <a:cs typeface="Constantia"/>
              </a:rPr>
              <a:t>are</a:t>
            </a:r>
            <a:r>
              <a:rPr sz="2000" spc="-100" dirty="0">
                <a:solidFill>
                  <a:srgbClr val="FF0000"/>
                </a:solidFill>
                <a:latin typeface="Constantia"/>
                <a:cs typeface="Constantia"/>
              </a:rPr>
              <a:t> </a:t>
            </a:r>
            <a:r>
              <a:rPr sz="2000" spc="-10" dirty="0">
                <a:solidFill>
                  <a:srgbClr val="FF0000"/>
                </a:solidFill>
                <a:latin typeface="Constantia"/>
                <a:cs typeface="Constantia"/>
              </a:rPr>
              <a:t>common</a:t>
            </a:r>
            <a:r>
              <a:rPr sz="2000" spc="-90" dirty="0">
                <a:solidFill>
                  <a:srgbClr val="FF0000"/>
                </a:solidFill>
                <a:latin typeface="Constantia"/>
                <a:cs typeface="Constantia"/>
              </a:rPr>
              <a:t> </a:t>
            </a:r>
            <a:r>
              <a:rPr sz="2000" dirty="0">
                <a:solidFill>
                  <a:srgbClr val="FF0000"/>
                </a:solidFill>
                <a:latin typeface="Constantia"/>
                <a:cs typeface="Constantia"/>
              </a:rPr>
              <a:t>and</a:t>
            </a:r>
            <a:r>
              <a:rPr sz="2000" spc="-30" dirty="0">
                <a:solidFill>
                  <a:srgbClr val="FF0000"/>
                </a:solidFill>
                <a:latin typeface="Constantia"/>
                <a:cs typeface="Constantia"/>
              </a:rPr>
              <a:t> </a:t>
            </a:r>
            <a:r>
              <a:rPr sz="2000" spc="-10" dirty="0">
                <a:solidFill>
                  <a:srgbClr val="FF0000"/>
                </a:solidFill>
                <a:latin typeface="Constantia"/>
                <a:cs typeface="Constantia"/>
              </a:rPr>
              <a:t>usually</a:t>
            </a:r>
            <a:r>
              <a:rPr sz="2000" spc="-105" dirty="0">
                <a:solidFill>
                  <a:srgbClr val="FF0000"/>
                </a:solidFill>
                <a:latin typeface="Constantia"/>
                <a:cs typeface="Constantia"/>
              </a:rPr>
              <a:t> </a:t>
            </a:r>
            <a:r>
              <a:rPr sz="2000" spc="-10" dirty="0">
                <a:solidFill>
                  <a:srgbClr val="FF0000"/>
                </a:solidFill>
                <a:latin typeface="Constantia"/>
                <a:cs typeface="Constantia"/>
              </a:rPr>
              <a:t>asymptomatic</a:t>
            </a:r>
            <a:r>
              <a:rPr sz="2000" spc="-10" dirty="0">
                <a:latin typeface="Constantia"/>
                <a:cs typeface="Constantia"/>
              </a:rPr>
              <a:t>.</a:t>
            </a:r>
            <a:endParaRPr sz="2000">
              <a:latin typeface="Constantia"/>
              <a:cs typeface="Constantia"/>
            </a:endParaRPr>
          </a:p>
          <a:p>
            <a:pPr marL="12700" marR="500380" algn="just">
              <a:lnSpc>
                <a:spcPct val="100000"/>
              </a:lnSpc>
              <a:spcBef>
                <a:spcPts val="484"/>
              </a:spcBef>
            </a:pPr>
            <a:r>
              <a:rPr sz="2000" spc="-10" dirty="0">
                <a:latin typeface="Constantia"/>
                <a:cs typeface="Constantia"/>
              </a:rPr>
              <a:t>After</a:t>
            </a:r>
            <a:r>
              <a:rPr sz="2000" spc="-114" dirty="0">
                <a:latin typeface="Constantia"/>
                <a:cs typeface="Constantia"/>
              </a:rPr>
              <a:t> </a:t>
            </a:r>
            <a:r>
              <a:rPr sz="2000" dirty="0">
                <a:latin typeface="Constantia"/>
                <a:cs typeface="Constantia"/>
              </a:rPr>
              <a:t>infection</a:t>
            </a:r>
            <a:r>
              <a:rPr sz="2000" spc="-125" dirty="0">
                <a:latin typeface="Constantia"/>
                <a:cs typeface="Constantia"/>
              </a:rPr>
              <a:t> </a:t>
            </a:r>
            <a:r>
              <a:rPr sz="2000" dirty="0">
                <a:latin typeface="Constantia"/>
                <a:cs typeface="Constantia"/>
              </a:rPr>
              <a:t>of</a:t>
            </a:r>
            <a:r>
              <a:rPr sz="2000" spc="-35" dirty="0">
                <a:latin typeface="Constantia"/>
                <a:cs typeface="Constantia"/>
              </a:rPr>
              <a:t> </a:t>
            </a:r>
            <a:r>
              <a:rPr sz="2000" dirty="0">
                <a:latin typeface="Constantia"/>
                <a:cs typeface="Constantia"/>
              </a:rPr>
              <a:t>the</a:t>
            </a:r>
            <a:r>
              <a:rPr sz="2000" spc="-75" dirty="0">
                <a:latin typeface="Constantia"/>
                <a:cs typeface="Constantia"/>
              </a:rPr>
              <a:t> </a:t>
            </a:r>
            <a:r>
              <a:rPr sz="2000" dirty="0">
                <a:latin typeface="Constantia"/>
                <a:cs typeface="Constantia"/>
              </a:rPr>
              <a:t>intestinal</a:t>
            </a:r>
            <a:r>
              <a:rPr sz="2000" spc="-95" dirty="0">
                <a:latin typeface="Constantia"/>
                <a:cs typeface="Constantia"/>
              </a:rPr>
              <a:t> </a:t>
            </a:r>
            <a:r>
              <a:rPr sz="2000" dirty="0">
                <a:latin typeface="Constantia"/>
                <a:cs typeface="Constantia"/>
              </a:rPr>
              <a:t>epithelium,</a:t>
            </a:r>
            <a:r>
              <a:rPr sz="2000" spc="-45" dirty="0">
                <a:latin typeface="Constantia"/>
                <a:cs typeface="Constantia"/>
              </a:rPr>
              <a:t> </a:t>
            </a:r>
            <a:r>
              <a:rPr sz="2000" dirty="0">
                <a:latin typeface="Constantia"/>
                <a:cs typeface="Constantia"/>
              </a:rPr>
              <a:t>the</a:t>
            </a:r>
            <a:r>
              <a:rPr sz="2000" spc="-125" dirty="0">
                <a:latin typeface="Constantia"/>
                <a:cs typeface="Constantia"/>
              </a:rPr>
              <a:t> </a:t>
            </a:r>
            <a:r>
              <a:rPr sz="2000" dirty="0">
                <a:latin typeface="Constantia"/>
                <a:cs typeface="Constantia"/>
              </a:rPr>
              <a:t>cysts</a:t>
            </a:r>
            <a:r>
              <a:rPr sz="2000" spc="-95" dirty="0">
                <a:latin typeface="Constantia"/>
                <a:cs typeface="Constantia"/>
              </a:rPr>
              <a:t> </a:t>
            </a:r>
            <a:r>
              <a:rPr sz="2000" dirty="0">
                <a:latin typeface="Constantia"/>
                <a:cs typeface="Constantia"/>
              </a:rPr>
              <a:t>spread</a:t>
            </a:r>
            <a:r>
              <a:rPr sz="2000" spc="-40" dirty="0">
                <a:latin typeface="Constantia"/>
                <a:cs typeface="Constantia"/>
              </a:rPr>
              <a:t> </a:t>
            </a:r>
            <a:r>
              <a:rPr sz="2000" spc="-20" dirty="0">
                <a:latin typeface="Constantia"/>
                <a:cs typeface="Constantia"/>
              </a:rPr>
              <a:t>to</a:t>
            </a:r>
            <a:r>
              <a:rPr sz="2000" spc="-105" dirty="0">
                <a:latin typeface="Constantia"/>
                <a:cs typeface="Constantia"/>
              </a:rPr>
              <a:t> </a:t>
            </a:r>
            <a:r>
              <a:rPr sz="2000" spc="-10" dirty="0">
                <a:latin typeface="Constantia"/>
                <a:cs typeface="Constantia"/>
              </a:rPr>
              <a:t>other</a:t>
            </a:r>
            <a:r>
              <a:rPr sz="2000" spc="-114" dirty="0">
                <a:latin typeface="Constantia"/>
                <a:cs typeface="Constantia"/>
              </a:rPr>
              <a:t> </a:t>
            </a:r>
            <a:r>
              <a:rPr sz="2000" spc="-10" dirty="0">
                <a:latin typeface="Constantia"/>
                <a:cs typeface="Constantia"/>
              </a:rPr>
              <a:t>organs, especially</a:t>
            </a:r>
            <a:r>
              <a:rPr sz="2000" spc="-95" dirty="0">
                <a:latin typeface="Constantia"/>
                <a:cs typeface="Constantia"/>
              </a:rPr>
              <a:t> </a:t>
            </a:r>
            <a:r>
              <a:rPr sz="2000" dirty="0">
                <a:latin typeface="Constantia"/>
                <a:cs typeface="Constantia"/>
              </a:rPr>
              <a:t>the</a:t>
            </a:r>
            <a:r>
              <a:rPr sz="2000" spc="-85" dirty="0">
                <a:latin typeface="Constantia"/>
                <a:cs typeface="Constantia"/>
              </a:rPr>
              <a:t> </a:t>
            </a:r>
            <a:r>
              <a:rPr sz="2000" dirty="0">
                <a:latin typeface="Constantia"/>
                <a:cs typeface="Constantia"/>
              </a:rPr>
              <a:t>brain,</a:t>
            </a:r>
            <a:r>
              <a:rPr sz="2000" spc="-40" dirty="0">
                <a:latin typeface="Constantia"/>
                <a:cs typeface="Constantia"/>
              </a:rPr>
              <a:t> </a:t>
            </a:r>
            <a:r>
              <a:rPr sz="2000" dirty="0">
                <a:latin typeface="Constantia"/>
                <a:cs typeface="Constantia"/>
              </a:rPr>
              <a:t>lungs,</a:t>
            </a:r>
            <a:r>
              <a:rPr sz="2000" spc="-50" dirty="0">
                <a:latin typeface="Constantia"/>
                <a:cs typeface="Constantia"/>
              </a:rPr>
              <a:t> </a:t>
            </a:r>
            <a:r>
              <a:rPr sz="2000" spc="-30" dirty="0">
                <a:latin typeface="Constantia"/>
                <a:cs typeface="Constantia"/>
              </a:rPr>
              <a:t>liver, </a:t>
            </a:r>
            <a:r>
              <a:rPr sz="2000" dirty="0">
                <a:latin typeface="Constantia"/>
                <a:cs typeface="Constantia"/>
              </a:rPr>
              <a:t>muscle,</a:t>
            </a:r>
            <a:r>
              <a:rPr sz="2000" spc="-85" dirty="0">
                <a:latin typeface="Constantia"/>
                <a:cs typeface="Constantia"/>
              </a:rPr>
              <a:t> </a:t>
            </a:r>
            <a:r>
              <a:rPr sz="2000" dirty="0">
                <a:latin typeface="Constantia"/>
                <a:cs typeface="Constantia"/>
              </a:rPr>
              <a:t>and</a:t>
            </a:r>
            <a:r>
              <a:rPr sz="2000" spc="-85" dirty="0">
                <a:latin typeface="Constantia"/>
                <a:cs typeface="Constantia"/>
              </a:rPr>
              <a:t> </a:t>
            </a:r>
            <a:r>
              <a:rPr sz="2000" spc="-10" dirty="0">
                <a:latin typeface="Constantia"/>
                <a:cs typeface="Constantia"/>
              </a:rPr>
              <a:t>eyes.</a:t>
            </a:r>
            <a:endParaRPr sz="2000">
              <a:latin typeface="Constantia"/>
              <a:cs typeface="Constantia"/>
            </a:endParaRPr>
          </a:p>
          <a:p>
            <a:pPr marL="12700" marR="5080" algn="just">
              <a:lnSpc>
                <a:spcPct val="100000"/>
              </a:lnSpc>
              <a:spcBef>
                <a:spcPts val="480"/>
              </a:spcBef>
            </a:pPr>
            <a:r>
              <a:rPr sz="2000" dirty="0">
                <a:latin typeface="Constantia"/>
                <a:cs typeface="Constantia"/>
              </a:rPr>
              <a:t>Tachyzoites</a:t>
            </a:r>
            <a:r>
              <a:rPr sz="2000" spc="455" dirty="0">
                <a:latin typeface="Constantia"/>
                <a:cs typeface="Constantia"/>
              </a:rPr>
              <a:t>  </a:t>
            </a:r>
            <a:r>
              <a:rPr sz="2000" dirty="0">
                <a:latin typeface="Constantia"/>
                <a:cs typeface="Constantia"/>
              </a:rPr>
              <a:t>directly</a:t>
            </a:r>
            <a:r>
              <a:rPr sz="2000" spc="459" dirty="0">
                <a:latin typeface="Constantia"/>
                <a:cs typeface="Constantia"/>
              </a:rPr>
              <a:t>  </a:t>
            </a:r>
            <a:r>
              <a:rPr sz="2000" dirty="0">
                <a:latin typeface="Constantia"/>
                <a:cs typeface="Constantia"/>
              </a:rPr>
              <a:t>destroy</a:t>
            </a:r>
            <a:r>
              <a:rPr sz="2000" spc="455" dirty="0">
                <a:latin typeface="Constantia"/>
                <a:cs typeface="Constantia"/>
              </a:rPr>
              <a:t>  </a:t>
            </a:r>
            <a:r>
              <a:rPr sz="2000" dirty="0">
                <a:latin typeface="Constantia"/>
                <a:cs typeface="Constantia"/>
              </a:rPr>
              <a:t>the</a:t>
            </a:r>
            <a:r>
              <a:rPr sz="2000" spc="455" dirty="0">
                <a:latin typeface="Constantia"/>
                <a:cs typeface="Constantia"/>
              </a:rPr>
              <a:t>  </a:t>
            </a:r>
            <a:r>
              <a:rPr sz="2000" dirty="0">
                <a:latin typeface="Constantia"/>
                <a:cs typeface="Constantia"/>
              </a:rPr>
              <a:t>cells,</a:t>
            </a:r>
            <a:r>
              <a:rPr sz="2000" spc="490" dirty="0">
                <a:latin typeface="Constantia"/>
                <a:cs typeface="Constantia"/>
              </a:rPr>
              <a:t>  </a:t>
            </a:r>
            <a:r>
              <a:rPr sz="2000" dirty="0">
                <a:latin typeface="Constantia"/>
                <a:cs typeface="Constantia"/>
              </a:rPr>
              <a:t>particularly</a:t>
            </a:r>
            <a:r>
              <a:rPr sz="2000" spc="455" dirty="0">
                <a:latin typeface="Constantia"/>
                <a:cs typeface="Constantia"/>
              </a:rPr>
              <a:t>  </a:t>
            </a:r>
            <a:r>
              <a:rPr sz="2000" dirty="0">
                <a:latin typeface="Constantia"/>
                <a:cs typeface="Constantia"/>
              </a:rPr>
              <a:t>parenchymal</a:t>
            </a:r>
            <a:r>
              <a:rPr sz="2000" spc="484" dirty="0">
                <a:latin typeface="Constantia"/>
                <a:cs typeface="Constantia"/>
              </a:rPr>
              <a:t>  </a:t>
            </a:r>
            <a:r>
              <a:rPr sz="2000" spc="-25" dirty="0">
                <a:latin typeface="Constantia"/>
                <a:cs typeface="Constantia"/>
              </a:rPr>
              <a:t>and </a:t>
            </a:r>
            <a:r>
              <a:rPr sz="2000" dirty="0">
                <a:latin typeface="Constantia"/>
                <a:cs typeface="Constantia"/>
              </a:rPr>
              <a:t>reticuloendothelial</a:t>
            </a:r>
            <a:r>
              <a:rPr sz="2000" spc="445" dirty="0">
                <a:latin typeface="Constantia"/>
                <a:cs typeface="Constantia"/>
              </a:rPr>
              <a:t> </a:t>
            </a:r>
            <a:r>
              <a:rPr sz="2000" dirty="0">
                <a:latin typeface="Constantia"/>
                <a:cs typeface="Constantia"/>
              </a:rPr>
              <a:t>cells,</a:t>
            </a:r>
            <a:r>
              <a:rPr sz="2000" spc="434" dirty="0">
                <a:latin typeface="Constantia"/>
                <a:cs typeface="Constantia"/>
              </a:rPr>
              <a:t> </a:t>
            </a:r>
            <a:r>
              <a:rPr sz="2000" dirty="0">
                <a:latin typeface="Constantia"/>
                <a:cs typeface="Constantia"/>
              </a:rPr>
              <a:t>whereas</a:t>
            </a:r>
            <a:r>
              <a:rPr sz="2000" spc="420" dirty="0">
                <a:latin typeface="Constantia"/>
                <a:cs typeface="Constantia"/>
              </a:rPr>
              <a:t> </a:t>
            </a:r>
            <a:r>
              <a:rPr sz="2000" dirty="0">
                <a:latin typeface="Constantia"/>
                <a:cs typeface="Constantia"/>
              </a:rPr>
              <a:t>bradyzoites</a:t>
            </a:r>
            <a:r>
              <a:rPr sz="2000" spc="415" dirty="0">
                <a:latin typeface="Constantia"/>
                <a:cs typeface="Constantia"/>
              </a:rPr>
              <a:t> </a:t>
            </a:r>
            <a:r>
              <a:rPr sz="2000" dirty="0">
                <a:latin typeface="Constantia"/>
                <a:cs typeface="Constantia"/>
              </a:rPr>
              <a:t>released</a:t>
            </a:r>
            <a:r>
              <a:rPr sz="2000" spc="445" dirty="0">
                <a:latin typeface="Constantia"/>
                <a:cs typeface="Constantia"/>
              </a:rPr>
              <a:t> </a:t>
            </a:r>
            <a:r>
              <a:rPr sz="2000" dirty="0">
                <a:latin typeface="Constantia"/>
                <a:cs typeface="Constantia"/>
              </a:rPr>
              <a:t>from</a:t>
            </a:r>
            <a:r>
              <a:rPr sz="2000" spc="420" dirty="0">
                <a:latin typeface="Constantia"/>
                <a:cs typeface="Constantia"/>
              </a:rPr>
              <a:t> </a:t>
            </a:r>
            <a:r>
              <a:rPr sz="2000" dirty="0">
                <a:latin typeface="Constantia"/>
                <a:cs typeface="Constantia"/>
              </a:rPr>
              <a:t>ruptured</a:t>
            </a:r>
            <a:r>
              <a:rPr sz="2000" spc="440" dirty="0">
                <a:latin typeface="Constantia"/>
                <a:cs typeface="Constantia"/>
              </a:rPr>
              <a:t> </a:t>
            </a:r>
            <a:r>
              <a:rPr sz="2000" spc="-10" dirty="0">
                <a:latin typeface="Constantia"/>
                <a:cs typeface="Constantia"/>
              </a:rPr>
              <a:t>tissue </a:t>
            </a:r>
            <a:r>
              <a:rPr sz="2000" dirty="0">
                <a:latin typeface="Constantia"/>
                <a:cs typeface="Constantia"/>
              </a:rPr>
              <a:t>cysts</a:t>
            </a:r>
            <a:r>
              <a:rPr sz="2000" spc="345" dirty="0">
                <a:latin typeface="Constantia"/>
                <a:cs typeface="Constantia"/>
              </a:rPr>
              <a:t> </a:t>
            </a:r>
            <a:r>
              <a:rPr sz="2000" dirty="0">
                <a:latin typeface="Constantia"/>
                <a:cs typeface="Constantia"/>
              </a:rPr>
              <a:t>cause</a:t>
            </a:r>
            <a:r>
              <a:rPr sz="2000" spc="330" dirty="0">
                <a:latin typeface="Constantia"/>
                <a:cs typeface="Constantia"/>
              </a:rPr>
              <a:t> </a:t>
            </a:r>
            <a:r>
              <a:rPr sz="2000" dirty="0">
                <a:latin typeface="Constantia"/>
                <a:cs typeface="Constantia"/>
              </a:rPr>
              <a:t>local</a:t>
            </a:r>
            <a:r>
              <a:rPr sz="2000" spc="380" dirty="0">
                <a:latin typeface="Constantia"/>
                <a:cs typeface="Constantia"/>
              </a:rPr>
              <a:t> </a:t>
            </a:r>
            <a:r>
              <a:rPr sz="2000" dirty="0">
                <a:latin typeface="Constantia"/>
                <a:cs typeface="Constantia"/>
              </a:rPr>
              <a:t>inflammation</a:t>
            </a:r>
            <a:r>
              <a:rPr sz="2000" spc="365" dirty="0">
                <a:latin typeface="Constantia"/>
                <a:cs typeface="Constantia"/>
              </a:rPr>
              <a:t> </a:t>
            </a:r>
            <a:r>
              <a:rPr sz="2000" dirty="0">
                <a:latin typeface="Constantia"/>
                <a:cs typeface="Constantia"/>
              </a:rPr>
              <a:t>with</a:t>
            </a:r>
            <a:r>
              <a:rPr sz="2000" spc="350" dirty="0">
                <a:latin typeface="Constantia"/>
                <a:cs typeface="Constantia"/>
              </a:rPr>
              <a:t> </a:t>
            </a:r>
            <a:r>
              <a:rPr sz="2000" dirty="0">
                <a:latin typeface="Constantia"/>
                <a:cs typeface="Constantia"/>
              </a:rPr>
              <a:t>blockage</a:t>
            </a:r>
            <a:r>
              <a:rPr sz="2000" spc="345" dirty="0">
                <a:latin typeface="Constantia"/>
                <a:cs typeface="Constantia"/>
              </a:rPr>
              <a:t> </a:t>
            </a:r>
            <a:r>
              <a:rPr sz="2000" dirty="0">
                <a:latin typeface="Constantia"/>
                <a:cs typeface="Constantia"/>
              </a:rPr>
              <a:t>of</a:t>
            </a:r>
            <a:r>
              <a:rPr sz="2000" spc="425" dirty="0">
                <a:latin typeface="Constantia"/>
                <a:cs typeface="Constantia"/>
              </a:rPr>
              <a:t> </a:t>
            </a:r>
            <a:r>
              <a:rPr sz="2000" dirty="0">
                <a:latin typeface="Constantia"/>
                <a:cs typeface="Constantia"/>
              </a:rPr>
              <a:t>blood</a:t>
            </a:r>
            <a:r>
              <a:rPr sz="2000" spc="370" dirty="0">
                <a:latin typeface="Constantia"/>
                <a:cs typeface="Constantia"/>
              </a:rPr>
              <a:t> </a:t>
            </a:r>
            <a:r>
              <a:rPr sz="2000" dirty="0">
                <a:latin typeface="Constantia"/>
                <a:cs typeface="Constantia"/>
              </a:rPr>
              <a:t>vessels</a:t>
            </a:r>
            <a:r>
              <a:rPr sz="2000" spc="350" dirty="0">
                <a:latin typeface="Constantia"/>
                <a:cs typeface="Constantia"/>
              </a:rPr>
              <a:t> </a:t>
            </a:r>
            <a:r>
              <a:rPr sz="2000" dirty="0">
                <a:latin typeface="Constantia"/>
                <a:cs typeface="Constantia"/>
              </a:rPr>
              <a:t>and</a:t>
            </a:r>
            <a:r>
              <a:rPr sz="2000" spc="390" dirty="0">
                <a:latin typeface="Constantia"/>
                <a:cs typeface="Constantia"/>
              </a:rPr>
              <a:t> </a:t>
            </a:r>
            <a:r>
              <a:rPr sz="2000" spc="-10" dirty="0">
                <a:latin typeface="Constantia"/>
                <a:cs typeface="Constantia"/>
              </a:rPr>
              <a:t>necrosis. </a:t>
            </a:r>
            <a:r>
              <a:rPr sz="2000" dirty="0">
                <a:latin typeface="Constantia"/>
                <a:cs typeface="Constantia"/>
              </a:rPr>
              <a:t>Most</a:t>
            </a:r>
            <a:r>
              <a:rPr sz="2000" spc="-60" dirty="0">
                <a:latin typeface="Constantia"/>
                <a:cs typeface="Constantia"/>
              </a:rPr>
              <a:t> </a:t>
            </a:r>
            <a:r>
              <a:rPr sz="2000" dirty="0">
                <a:latin typeface="Constantia"/>
                <a:cs typeface="Constantia"/>
              </a:rPr>
              <a:t>common</a:t>
            </a:r>
            <a:r>
              <a:rPr sz="2000" spc="-45" dirty="0">
                <a:latin typeface="Constantia"/>
                <a:cs typeface="Constantia"/>
              </a:rPr>
              <a:t> </a:t>
            </a:r>
            <a:r>
              <a:rPr sz="2000" spc="-10" dirty="0">
                <a:latin typeface="Constantia"/>
                <a:cs typeface="Constantia"/>
              </a:rPr>
              <a:t>recognized</a:t>
            </a:r>
            <a:r>
              <a:rPr sz="2000" spc="-25" dirty="0">
                <a:latin typeface="Constantia"/>
                <a:cs typeface="Constantia"/>
              </a:rPr>
              <a:t> </a:t>
            </a:r>
            <a:r>
              <a:rPr sz="2000" dirty="0">
                <a:latin typeface="Constantia"/>
                <a:cs typeface="Constantia"/>
              </a:rPr>
              <a:t>finding</a:t>
            </a:r>
            <a:r>
              <a:rPr sz="2000" spc="-15" dirty="0">
                <a:latin typeface="Constantia"/>
                <a:cs typeface="Constantia"/>
              </a:rPr>
              <a:t> </a:t>
            </a:r>
            <a:r>
              <a:rPr sz="2000" dirty="0">
                <a:latin typeface="Constantia"/>
                <a:cs typeface="Constantia"/>
              </a:rPr>
              <a:t>is</a:t>
            </a:r>
            <a:r>
              <a:rPr sz="2000" spc="-55" dirty="0">
                <a:latin typeface="Constantia"/>
                <a:cs typeface="Constantia"/>
              </a:rPr>
              <a:t> </a:t>
            </a:r>
            <a:r>
              <a:rPr sz="2000" dirty="0">
                <a:latin typeface="Constantia"/>
                <a:cs typeface="Constantia"/>
              </a:rPr>
              <a:t>cervical</a:t>
            </a:r>
            <a:r>
              <a:rPr sz="2000" spc="-15" dirty="0">
                <a:latin typeface="Constantia"/>
                <a:cs typeface="Constantia"/>
              </a:rPr>
              <a:t> </a:t>
            </a:r>
            <a:r>
              <a:rPr sz="2000" spc="-20" dirty="0">
                <a:latin typeface="Constantia"/>
                <a:cs typeface="Constantia"/>
              </a:rPr>
              <a:t>lymphadenopathy,</a:t>
            </a:r>
            <a:r>
              <a:rPr sz="2000" spc="-25" dirty="0">
                <a:latin typeface="Constantia"/>
                <a:cs typeface="Constantia"/>
              </a:rPr>
              <a:t> </a:t>
            </a:r>
            <a:r>
              <a:rPr sz="2000" dirty="0">
                <a:latin typeface="Constantia"/>
                <a:cs typeface="Constantia"/>
              </a:rPr>
              <a:t>usually</a:t>
            </a:r>
            <a:r>
              <a:rPr sz="2000" spc="-60" dirty="0">
                <a:latin typeface="Constantia"/>
                <a:cs typeface="Constantia"/>
              </a:rPr>
              <a:t> </a:t>
            </a:r>
            <a:r>
              <a:rPr sz="2000" spc="-10" dirty="0">
                <a:latin typeface="Constantia"/>
                <a:cs typeface="Constantia"/>
              </a:rPr>
              <a:t>painless </a:t>
            </a:r>
            <a:r>
              <a:rPr sz="2000" dirty="0">
                <a:latin typeface="Constantia"/>
                <a:cs typeface="Constantia"/>
              </a:rPr>
              <a:t>and</a:t>
            </a:r>
            <a:r>
              <a:rPr sz="2000" spc="-25" dirty="0">
                <a:latin typeface="Constantia"/>
                <a:cs typeface="Constantia"/>
              </a:rPr>
              <a:t> fever,</a:t>
            </a:r>
            <a:r>
              <a:rPr sz="2000" spc="-20" dirty="0">
                <a:latin typeface="Constantia"/>
                <a:cs typeface="Constantia"/>
              </a:rPr>
              <a:t> </a:t>
            </a:r>
            <a:r>
              <a:rPr sz="2000" dirty="0">
                <a:latin typeface="Constantia"/>
                <a:cs typeface="Constantia"/>
              </a:rPr>
              <a:t>Single</a:t>
            </a:r>
            <a:r>
              <a:rPr sz="2000" spc="-75" dirty="0">
                <a:latin typeface="Constantia"/>
                <a:cs typeface="Constantia"/>
              </a:rPr>
              <a:t> </a:t>
            </a:r>
            <a:r>
              <a:rPr sz="2000" dirty="0">
                <a:latin typeface="Constantia"/>
                <a:cs typeface="Constantia"/>
              </a:rPr>
              <a:t>or</a:t>
            </a:r>
            <a:r>
              <a:rPr sz="2000" spc="-85" dirty="0">
                <a:latin typeface="Constantia"/>
                <a:cs typeface="Constantia"/>
              </a:rPr>
              <a:t> </a:t>
            </a:r>
            <a:r>
              <a:rPr sz="2000" dirty="0">
                <a:latin typeface="Constantia"/>
                <a:cs typeface="Constantia"/>
              </a:rPr>
              <a:t>multiple</a:t>
            </a:r>
            <a:r>
              <a:rPr sz="2000" spc="-70" dirty="0">
                <a:latin typeface="Constantia"/>
                <a:cs typeface="Constantia"/>
              </a:rPr>
              <a:t> </a:t>
            </a:r>
            <a:r>
              <a:rPr sz="2000" dirty="0">
                <a:latin typeface="Constantia"/>
                <a:cs typeface="Constantia"/>
              </a:rPr>
              <a:t>enlarged</a:t>
            </a:r>
            <a:r>
              <a:rPr sz="2000" spc="-30" dirty="0">
                <a:latin typeface="Constantia"/>
                <a:cs typeface="Constantia"/>
              </a:rPr>
              <a:t> </a:t>
            </a:r>
            <a:r>
              <a:rPr sz="2000" dirty="0">
                <a:latin typeface="Constantia"/>
                <a:cs typeface="Constantia"/>
              </a:rPr>
              <a:t>nodes</a:t>
            </a:r>
            <a:r>
              <a:rPr sz="2000" spc="-55" dirty="0">
                <a:latin typeface="Constantia"/>
                <a:cs typeface="Constantia"/>
              </a:rPr>
              <a:t> </a:t>
            </a:r>
            <a:r>
              <a:rPr sz="2000" dirty="0">
                <a:latin typeface="Constantia"/>
                <a:cs typeface="Constantia"/>
              </a:rPr>
              <a:t>may</a:t>
            </a:r>
            <a:r>
              <a:rPr sz="2000" spc="-70" dirty="0">
                <a:latin typeface="Constantia"/>
                <a:cs typeface="Constantia"/>
              </a:rPr>
              <a:t> </a:t>
            </a:r>
            <a:r>
              <a:rPr sz="2000" dirty="0">
                <a:latin typeface="Constantia"/>
                <a:cs typeface="Constantia"/>
              </a:rPr>
              <a:t>persist</a:t>
            </a:r>
            <a:r>
              <a:rPr sz="2000" spc="-65" dirty="0">
                <a:latin typeface="Constantia"/>
                <a:cs typeface="Constantia"/>
              </a:rPr>
              <a:t> </a:t>
            </a:r>
            <a:r>
              <a:rPr sz="2000" dirty="0">
                <a:latin typeface="Constantia"/>
                <a:cs typeface="Constantia"/>
              </a:rPr>
              <a:t>at</a:t>
            </a:r>
            <a:r>
              <a:rPr sz="2000" spc="-70" dirty="0">
                <a:latin typeface="Constantia"/>
                <a:cs typeface="Constantia"/>
              </a:rPr>
              <a:t> </a:t>
            </a:r>
            <a:r>
              <a:rPr sz="2000" dirty="0">
                <a:latin typeface="Constantia"/>
                <a:cs typeface="Constantia"/>
              </a:rPr>
              <a:t>one</a:t>
            </a:r>
            <a:r>
              <a:rPr sz="2000" spc="-65" dirty="0">
                <a:latin typeface="Constantia"/>
                <a:cs typeface="Constantia"/>
              </a:rPr>
              <a:t> </a:t>
            </a:r>
            <a:r>
              <a:rPr sz="2000" dirty="0">
                <a:latin typeface="Constantia"/>
                <a:cs typeface="Constantia"/>
              </a:rPr>
              <a:t>site</a:t>
            </a:r>
            <a:r>
              <a:rPr sz="2000" spc="-80" dirty="0">
                <a:latin typeface="Constantia"/>
                <a:cs typeface="Constantia"/>
              </a:rPr>
              <a:t> </a:t>
            </a:r>
            <a:r>
              <a:rPr sz="2000" dirty="0">
                <a:latin typeface="Constantia"/>
                <a:cs typeface="Constantia"/>
              </a:rPr>
              <a:t>or</a:t>
            </a:r>
            <a:r>
              <a:rPr sz="2000" spc="-85" dirty="0">
                <a:latin typeface="Constantia"/>
                <a:cs typeface="Constantia"/>
              </a:rPr>
              <a:t> </a:t>
            </a:r>
            <a:r>
              <a:rPr sz="2000" dirty="0">
                <a:latin typeface="Constantia"/>
                <a:cs typeface="Constantia"/>
              </a:rPr>
              <a:t>there</a:t>
            </a:r>
            <a:r>
              <a:rPr sz="2000" spc="-70" dirty="0">
                <a:latin typeface="Constantia"/>
                <a:cs typeface="Constantia"/>
              </a:rPr>
              <a:t> </a:t>
            </a:r>
            <a:r>
              <a:rPr sz="2000" spc="-25" dirty="0">
                <a:latin typeface="Constantia"/>
                <a:cs typeface="Constantia"/>
              </a:rPr>
              <a:t>may </a:t>
            </a:r>
            <a:r>
              <a:rPr sz="2000" dirty="0">
                <a:latin typeface="Constantia"/>
                <a:cs typeface="Constantia"/>
              </a:rPr>
              <a:t>be</a:t>
            </a:r>
            <a:r>
              <a:rPr sz="2000" spc="-50" dirty="0">
                <a:latin typeface="Constantia"/>
                <a:cs typeface="Constantia"/>
              </a:rPr>
              <a:t> </a:t>
            </a:r>
            <a:r>
              <a:rPr sz="2000" spc="-25" dirty="0">
                <a:latin typeface="Constantia"/>
                <a:cs typeface="Constantia"/>
              </a:rPr>
              <a:t>involvement</a:t>
            </a:r>
            <a:r>
              <a:rPr sz="2000" spc="-114" dirty="0">
                <a:latin typeface="Constantia"/>
                <a:cs typeface="Constantia"/>
              </a:rPr>
              <a:t> </a:t>
            </a:r>
            <a:r>
              <a:rPr sz="2000" dirty="0">
                <a:latin typeface="Constantia"/>
                <a:cs typeface="Constantia"/>
              </a:rPr>
              <a:t>of</a:t>
            </a:r>
            <a:r>
              <a:rPr sz="2000" spc="50" dirty="0">
                <a:latin typeface="Constantia"/>
                <a:cs typeface="Constantia"/>
              </a:rPr>
              <a:t> </a:t>
            </a:r>
            <a:r>
              <a:rPr sz="2000" spc="-10" dirty="0">
                <a:latin typeface="Constantia"/>
                <a:cs typeface="Constantia"/>
              </a:rPr>
              <a:t>many</a:t>
            </a:r>
            <a:r>
              <a:rPr sz="2000" spc="-90" dirty="0">
                <a:latin typeface="Constantia"/>
                <a:cs typeface="Constantia"/>
              </a:rPr>
              <a:t> </a:t>
            </a:r>
            <a:r>
              <a:rPr sz="2000" spc="-10" dirty="0">
                <a:latin typeface="Constantia"/>
                <a:cs typeface="Constantia"/>
              </a:rPr>
              <a:t>scattered</a:t>
            </a:r>
            <a:r>
              <a:rPr sz="2000" spc="-15" dirty="0">
                <a:latin typeface="Constantia"/>
                <a:cs typeface="Constantia"/>
              </a:rPr>
              <a:t> </a:t>
            </a:r>
            <a:r>
              <a:rPr sz="2000" spc="-10" dirty="0">
                <a:latin typeface="Constantia"/>
                <a:cs typeface="Constantia"/>
              </a:rPr>
              <a:t>nodes.</a:t>
            </a:r>
            <a:endParaRPr sz="2000">
              <a:latin typeface="Constantia"/>
              <a:cs typeface="Constantia"/>
            </a:endParaRPr>
          </a:p>
          <a:p>
            <a:pPr marL="12700" algn="just">
              <a:lnSpc>
                <a:spcPct val="100000"/>
              </a:lnSpc>
              <a:spcBef>
                <a:spcPts val="480"/>
              </a:spcBef>
            </a:pPr>
            <a:r>
              <a:rPr sz="2000" dirty="0">
                <a:latin typeface="Constantia"/>
                <a:cs typeface="Constantia"/>
              </a:rPr>
              <a:t>the</a:t>
            </a:r>
            <a:r>
              <a:rPr sz="2000" spc="-75" dirty="0">
                <a:latin typeface="Constantia"/>
                <a:cs typeface="Constantia"/>
              </a:rPr>
              <a:t> </a:t>
            </a:r>
            <a:r>
              <a:rPr sz="2000" dirty="0">
                <a:latin typeface="Constantia"/>
                <a:cs typeface="Constantia"/>
              </a:rPr>
              <a:t>fulminating</a:t>
            </a:r>
            <a:r>
              <a:rPr sz="2000" spc="-35" dirty="0">
                <a:latin typeface="Constantia"/>
                <a:cs typeface="Constantia"/>
              </a:rPr>
              <a:t> </a:t>
            </a:r>
            <a:r>
              <a:rPr sz="2000" dirty="0">
                <a:latin typeface="Constantia"/>
                <a:cs typeface="Constantia"/>
              </a:rPr>
              <a:t>fatal</a:t>
            </a:r>
            <a:r>
              <a:rPr sz="2000" spc="-15" dirty="0">
                <a:latin typeface="Constantia"/>
                <a:cs typeface="Constantia"/>
              </a:rPr>
              <a:t> </a:t>
            </a:r>
            <a:r>
              <a:rPr sz="2000" spc="-10" dirty="0">
                <a:latin typeface="Constantia"/>
                <a:cs typeface="Constantia"/>
              </a:rPr>
              <a:t>infections</a:t>
            </a:r>
            <a:r>
              <a:rPr sz="2000" spc="-95" dirty="0">
                <a:latin typeface="Constantia"/>
                <a:cs typeface="Constantia"/>
              </a:rPr>
              <a:t> </a:t>
            </a:r>
            <a:r>
              <a:rPr sz="2000" dirty="0">
                <a:latin typeface="Constantia"/>
                <a:cs typeface="Constantia"/>
              </a:rPr>
              <a:t>serious</a:t>
            </a:r>
            <a:r>
              <a:rPr sz="2000" spc="-105" dirty="0">
                <a:latin typeface="Constantia"/>
                <a:cs typeface="Constantia"/>
              </a:rPr>
              <a:t> </a:t>
            </a:r>
            <a:r>
              <a:rPr sz="2000" spc="-20" dirty="0">
                <a:latin typeface="Constantia"/>
                <a:cs typeface="Constantia"/>
              </a:rPr>
              <a:t>consequences</a:t>
            </a:r>
            <a:r>
              <a:rPr sz="2000" spc="-100" dirty="0">
                <a:latin typeface="Constantia"/>
                <a:cs typeface="Constantia"/>
              </a:rPr>
              <a:t> </a:t>
            </a:r>
            <a:r>
              <a:rPr sz="2000" dirty="0">
                <a:latin typeface="Constantia"/>
                <a:cs typeface="Constantia"/>
              </a:rPr>
              <a:t>are</a:t>
            </a:r>
            <a:r>
              <a:rPr sz="2000" spc="-50" dirty="0">
                <a:latin typeface="Constantia"/>
                <a:cs typeface="Constantia"/>
              </a:rPr>
              <a:t> </a:t>
            </a:r>
            <a:r>
              <a:rPr sz="2000" spc="-10" dirty="0">
                <a:latin typeface="Constantia"/>
                <a:cs typeface="Constantia"/>
              </a:rPr>
              <a:t>limited</a:t>
            </a:r>
            <a:r>
              <a:rPr sz="2000" spc="-50" dirty="0">
                <a:latin typeface="Constantia"/>
                <a:cs typeface="Constantia"/>
              </a:rPr>
              <a:t> </a:t>
            </a:r>
            <a:r>
              <a:rPr sz="2000" spc="-25" dirty="0">
                <a:latin typeface="Constantia"/>
                <a:cs typeface="Constantia"/>
              </a:rPr>
              <a:t>to:</a:t>
            </a:r>
            <a:endParaRPr sz="2000">
              <a:latin typeface="Constantia"/>
              <a:cs typeface="Constantia"/>
            </a:endParaRPr>
          </a:p>
          <a:p>
            <a:pPr marL="182245" indent="-176530" algn="just">
              <a:lnSpc>
                <a:spcPct val="100000"/>
              </a:lnSpc>
              <a:spcBef>
                <a:spcPts val="484"/>
              </a:spcBef>
              <a:buSzPct val="95000"/>
              <a:buAutoNum type="arabicPlain"/>
              <a:tabLst>
                <a:tab pos="182245" algn="l"/>
              </a:tabLst>
            </a:pPr>
            <a:r>
              <a:rPr sz="2000" spc="-10" dirty="0">
                <a:solidFill>
                  <a:srgbClr val="FF0000"/>
                </a:solidFill>
                <a:latin typeface="Constantia"/>
                <a:cs typeface="Constantia"/>
              </a:rPr>
              <a:t>Pregnant</a:t>
            </a:r>
            <a:r>
              <a:rPr sz="2000" spc="-125" dirty="0">
                <a:solidFill>
                  <a:srgbClr val="FF0000"/>
                </a:solidFill>
                <a:latin typeface="Constantia"/>
                <a:cs typeface="Constantia"/>
              </a:rPr>
              <a:t> </a:t>
            </a:r>
            <a:r>
              <a:rPr sz="2000" dirty="0">
                <a:solidFill>
                  <a:srgbClr val="FF0000"/>
                </a:solidFill>
                <a:latin typeface="Constantia"/>
                <a:cs typeface="Constantia"/>
              </a:rPr>
              <a:t>women</a:t>
            </a:r>
            <a:r>
              <a:rPr sz="2000" spc="-85" dirty="0">
                <a:solidFill>
                  <a:srgbClr val="FF0000"/>
                </a:solidFill>
                <a:latin typeface="Constantia"/>
                <a:cs typeface="Constantia"/>
              </a:rPr>
              <a:t> </a:t>
            </a:r>
            <a:r>
              <a:rPr sz="2000" spc="-10" dirty="0">
                <a:solidFill>
                  <a:srgbClr val="FF0000"/>
                </a:solidFill>
                <a:latin typeface="Constantia"/>
                <a:cs typeface="Constantia"/>
              </a:rPr>
              <a:t>(congenital</a:t>
            </a:r>
            <a:r>
              <a:rPr sz="2000" spc="-50" dirty="0">
                <a:solidFill>
                  <a:srgbClr val="FF0000"/>
                </a:solidFill>
                <a:latin typeface="Constantia"/>
                <a:cs typeface="Constantia"/>
              </a:rPr>
              <a:t> </a:t>
            </a:r>
            <a:r>
              <a:rPr sz="2000" spc="-10" dirty="0">
                <a:solidFill>
                  <a:srgbClr val="FF0000"/>
                </a:solidFill>
                <a:latin typeface="Constantia"/>
                <a:cs typeface="Constantia"/>
              </a:rPr>
              <a:t>infections)</a:t>
            </a:r>
            <a:endParaRPr sz="2000">
              <a:latin typeface="Constantia"/>
              <a:cs typeface="Constantia"/>
            </a:endParaRPr>
          </a:p>
          <a:p>
            <a:pPr marL="12700" marR="168275" indent="-3810" algn="just">
              <a:lnSpc>
                <a:spcPct val="120000"/>
              </a:lnSpc>
              <a:buSzPct val="95000"/>
              <a:buAutoNum type="arabicPlain"/>
              <a:tabLst>
                <a:tab pos="226695" algn="l"/>
              </a:tabLst>
            </a:pPr>
            <a:r>
              <a:rPr sz="2000" dirty="0">
                <a:solidFill>
                  <a:srgbClr val="FF0000"/>
                </a:solidFill>
                <a:latin typeface="Constantia"/>
                <a:cs typeface="Constantia"/>
              </a:rPr>
              <a:t>	Immunodeficient</a:t>
            </a:r>
            <a:r>
              <a:rPr sz="2000" spc="-114" dirty="0">
                <a:solidFill>
                  <a:srgbClr val="FF0000"/>
                </a:solidFill>
                <a:latin typeface="Constantia"/>
                <a:cs typeface="Constantia"/>
              </a:rPr>
              <a:t> </a:t>
            </a:r>
            <a:r>
              <a:rPr sz="2000" dirty="0">
                <a:solidFill>
                  <a:srgbClr val="FF0000"/>
                </a:solidFill>
                <a:latin typeface="Constantia"/>
                <a:cs typeface="Constantia"/>
              </a:rPr>
              <a:t>or</a:t>
            </a:r>
            <a:r>
              <a:rPr sz="2000" spc="-85" dirty="0">
                <a:solidFill>
                  <a:srgbClr val="FF0000"/>
                </a:solidFill>
                <a:latin typeface="Constantia"/>
                <a:cs typeface="Constantia"/>
              </a:rPr>
              <a:t> </a:t>
            </a:r>
            <a:r>
              <a:rPr sz="2000" dirty="0">
                <a:solidFill>
                  <a:srgbClr val="FF0000"/>
                </a:solidFill>
                <a:latin typeface="Constantia"/>
                <a:cs typeface="Constantia"/>
              </a:rPr>
              <a:t>in</a:t>
            </a:r>
            <a:r>
              <a:rPr sz="2000" spc="-85" dirty="0">
                <a:solidFill>
                  <a:srgbClr val="FF0000"/>
                </a:solidFill>
                <a:latin typeface="Constantia"/>
                <a:cs typeface="Constantia"/>
              </a:rPr>
              <a:t> </a:t>
            </a:r>
            <a:r>
              <a:rPr sz="2000" spc="-10" dirty="0">
                <a:solidFill>
                  <a:srgbClr val="FF0000"/>
                </a:solidFill>
                <a:latin typeface="Constantia"/>
                <a:cs typeface="Constantia"/>
              </a:rPr>
              <a:t>debilitated</a:t>
            </a:r>
            <a:r>
              <a:rPr sz="2000" spc="-75" dirty="0">
                <a:solidFill>
                  <a:srgbClr val="FF0000"/>
                </a:solidFill>
                <a:latin typeface="Constantia"/>
                <a:cs typeface="Constantia"/>
              </a:rPr>
              <a:t> </a:t>
            </a:r>
            <a:r>
              <a:rPr sz="2000" dirty="0">
                <a:solidFill>
                  <a:srgbClr val="FF0000"/>
                </a:solidFill>
                <a:latin typeface="Constantia"/>
                <a:cs typeface="Constantia"/>
              </a:rPr>
              <a:t>or</a:t>
            </a:r>
            <a:r>
              <a:rPr sz="2000" spc="-80" dirty="0">
                <a:solidFill>
                  <a:srgbClr val="FF0000"/>
                </a:solidFill>
                <a:latin typeface="Constantia"/>
                <a:cs typeface="Constantia"/>
              </a:rPr>
              <a:t> </a:t>
            </a:r>
            <a:r>
              <a:rPr sz="2000" dirty="0">
                <a:solidFill>
                  <a:srgbClr val="FF0000"/>
                </a:solidFill>
                <a:latin typeface="Constantia"/>
                <a:cs typeface="Constantia"/>
              </a:rPr>
              <a:t>in</a:t>
            </a:r>
            <a:r>
              <a:rPr sz="2000" spc="-35" dirty="0">
                <a:solidFill>
                  <a:srgbClr val="FF0000"/>
                </a:solidFill>
                <a:latin typeface="Constantia"/>
                <a:cs typeface="Constantia"/>
              </a:rPr>
              <a:t> </a:t>
            </a:r>
            <a:r>
              <a:rPr sz="2000" spc="-10" dirty="0">
                <a:solidFill>
                  <a:srgbClr val="FF0000"/>
                </a:solidFill>
                <a:latin typeface="Constantia"/>
                <a:cs typeface="Constantia"/>
              </a:rPr>
              <a:t>immunocompromised</a:t>
            </a:r>
            <a:r>
              <a:rPr sz="2000" spc="-40" dirty="0">
                <a:solidFill>
                  <a:srgbClr val="FF0000"/>
                </a:solidFill>
                <a:latin typeface="Constantia"/>
                <a:cs typeface="Constantia"/>
              </a:rPr>
              <a:t> </a:t>
            </a:r>
            <a:r>
              <a:rPr sz="2000" spc="-10" dirty="0">
                <a:solidFill>
                  <a:srgbClr val="FF0000"/>
                </a:solidFill>
                <a:latin typeface="Constantia"/>
                <a:cs typeface="Constantia"/>
              </a:rPr>
              <a:t>individuals. </a:t>
            </a:r>
            <a:r>
              <a:rPr sz="2000" dirty="0">
                <a:latin typeface="Constantia"/>
                <a:cs typeface="Constantia"/>
              </a:rPr>
              <a:t>they</a:t>
            </a:r>
            <a:r>
              <a:rPr sz="2000" spc="-120" dirty="0">
                <a:latin typeface="Constantia"/>
                <a:cs typeface="Constantia"/>
              </a:rPr>
              <a:t> </a:t>
            </a:r>
            <a:r>
              <a:rPr sz="2000" dirty="0">
                <a:latin typeface="Constantia"/>
                <a:cs typeface="Constantia"/>
              </a:rPr>
              <a:t>can</a:t>
            </a:r>
            <a:r>
              <a:rPr sz="2000" spc="-105" dirty="0">
                <a:latin typeface="Constantia"/>
                <a:cs typeface="Constantia"/>
              </a:rPr>
              <a:t> </a:t>
            </a:r>
            <a:r>
              <a:rPr sz="2000" spc="-10" dirty="0">
                <a:latin typeface="Constantia"/>
                <a:cs typeface="Constantia"/>
              </a:rPr>
              <a:t>causes</a:t>
            </a:r>
            <a:r>
              <a:rPr sz="2000" spc="-100" dirty="0">
                <a:latin typeface="Constantia"/>
                <a:cs typeface="Constantia"/>
              </a:rPr>
              <a:t> </a:t>
            </a:r>
            <a:r>
              <a:rPr sz="2000" spc="-10" dirty="0">
                <a:latin typeface="Constantia"/>
                <a:cs typeface="Constantia"/>
              </a:rPr>
              <a:t>very</a:t>
            </a:r>
            <a:r>
              <a:rPr sz="2000" spc="-110" dirty="0">
                <a:latin typeface="Constantia"/>
                <a:cs typeface="Constantia"/>
              </a:rPr>
              <a:t> </a:t>
            </a:r>
            <a:r>
              <a:rPr sz="2000" spc="-10" dirty="0">
                <a:latin typeface="Constantia"/>
                <a:cs typeface="Constantia"/>
              </a:rPr>
              <a:t>severe</a:t>
            </a:r>
            <a:r>
              <a:rPr sz="2000" spc="-75" dirty="0">
                <a:latin typeface="Constantia"/>
                <a:cs typeface="Constantia"/>
              </a:rPr>
              <a:t> </a:t>
            </a:r>
            <a:r>
              <a:rPr sz="2000" dirty="0">
                <a:latin typeface="Constantia"/>
                <a:cs typeface="Constantia"/>
              </a:rPr>
              <a:t>Infections</a:t>
            </a:r>
            <a:r>
              <a:rPr sz="2000" spc="-80" dirty="0">
                <a:latin typeface="Constantia"/>
                <a:cs typeface="Constantia"/>
              </a:rPr>
              <a:t> </a:t>
            </a:r>
            <a:r>
              <a:rPr sz="2000" dirty="0">
                <a:latin typeface="Constantia"/>
                <a:cs typeface="Constantia"/>
              </a:rPr>
              <a:t>in</a:t>
            </a:r>
            <a:r>
              <a:rPr sz="2000" spc="-75" dirty="0">
                <a:latin typeface="Constantia"/>
                <a:cs typeface="Constantia"/>
              </a:rPr>
              <a:t> </a:t>
            </a:r>
            <a:r>
              <a:rPr sz="2000" dirty="0">
                <a:latin typeface="Constantia"/>
                <a:cs typeface="Constantia"/>
              </a:rPr>
              <a:t>these</a:t>
            </a:r>
            <a:r>
              <a:rPr sz="2000" spc="-95" dirty="0">
                <a:latin typeface="Constantia"/>
                <a:cs typeface="Constantia"/>
              </a:rPr>
              <a:t> </a:t>
            </a:r>
            <a:r>
              <a:rPr sz="2000" dirty="0">
                <a:latin typeface="Constantia"/>
                <a:cs typeface="Constantia"/>
              </a:rPr>
              <a:t>patient</a:t>
            </a:r>
            <a:r>
              <a:rPr sz="2000" spc="380" dirty="0">
                <a:latin typeface="Constantia"/>
                <a:cs typeface="Constantia"/>
              </a:rPr>
              <a:t> </a:t>
            </a:r>
            <a:r>
              <a:rPr sz="2000" dirty="0">
                <a:latin typeface="Constantia"/>
                <a:cs typeface="Constantia"/>
              </a:rPr>
              <a:t>such</a:t>
            </a:r>
            <a:r>
              <a:rPr sz="2000" spc="-100" dirty="0">
                <a:latin typeface="Constantia"/>
                <a:cs typeface="Constantia"/>
              </a:rPr>
              <a:t> </a:t>
            </a:r>
            <a:r>
              <a:rPr sz="2000" dirty="0">
                <a:latin typeface="Constantia"/>
                <a:cs typeface="Constantia"/>
              </a:rPr>
              <a:t>as</a:t>
            </a:r>
            <a:r>
              <a:rPr sz="2000" spc="-105" dirty="0">
                <a:latin typeface="Constantia"/>
                <a:cs typeface="Constantia"/>
              </a:rPr>
              <a:t> </a:t>
            </a:r>
            <a:r>
              <a:rPr sz="2000" spc="-10" dirty="0">
                <a:latin typeface="Constantia"/>
                <a:cs typeface="Constantia"/>
              </a:rPr>
              <a:t>encephalopathy,</a:t>
            </a:r>
            <a:endParaRPr sz="2000">
              <a:latin typeface="Constantia"/>
              <a:cs typeface="Constantia"/>
            </a:endParaRPr>
          </a:p>
          <a:p>
            <a:pPr marL="12700" algn="just">
              <a:lnSpc>
                <a:spcPct val="100000"/>
              </a:lnSpc>
            </a:pPr>
            <a:r>
              <a:rPr sz="2000" spc="-10" dirty="0">
                <a:latin typeface="Constantia"/>
                <a:cs typeface="Constantia"/>
              </a:rPr>
              <a:t>meningoencephalitis,</a:t>
            </a:r>
            <a:r>
              <a:rPr sz="2000" spc="-95" dirty="0">
                <a:latin typeface="Constantia"/>
                <a:cs typeface="Constantia"/>
              </a:rPr>
              <a:t> </a:t>
            </a:r>
            <a:r>
              <a:rPr sz="2000" spc="-10" dirty="0">
                <a:latin typeface="Constantia"/>
                <a:cs typeface="Constantia"/>
              </a:rPr>
              <a:t>or</a:t>
            </a:r>
            <a:r>
              <a:rPr sz="2000" spc="-140" dirty="0">
                <a:latin typeface="Constantia"/>
                <a:cs typeface="Constantia"/>
              </a:rPr>
              <a:t> </a:t>
            </a:r>
            <a:r>
              <a:rPr sz="2000" spc="-10" dirty="0">
                <a:latin typeface="Constantia"/>
                <a:cs typeface="Constantia"/>
              </a:rPr>
              <a:t>cerebral</a:t>
            </a:r>
            <a:r>
              <a:rPr sz="2000" spc="-35" dirty="0">
                <a:latin typeface="Constantia"/>
                <a:cs typeface="Constantia"/>
              </a:rPr>
              <a:t> </a:t>
            </a:r>
            <a:r>
              <a:rPr sz="2000" dirty="0">
                <a:latin typeface="Constantia"/>
                <a:cs typeface="Constantia"/>
              </a:rPr>
              <a:t>mass</a:t>
            </a:r>
            <a:r>
              <a:rPr sz="2000" spc="-60" dirty="0">
                <a:latin typeface="Constantia"/>
                <a:cs typeface="Constantia"/>
              </a:rPr>
              <a:t> </a:t>
            </a:r>
            <a:r>
              <a:rPr sz="2000" spc="-10" dirty="0">
                <a:latin typeface="Constantia"/>
                <a:cs typeface="Constantia"/>
              </a:rPr>
              <a:t>lesions.</a:t>
            </a:r>
            <a:endParaRPr sz="2000">
              <a:latin typeface="Constantia"/>
              <a:cs typeface="Constantia"/>
            </a:endParaRPr>
          </a:p>
          <a:p>
            <a:pPr marL="12700" marR="5080" algn="just">
              <a:lnSpc>
                <a:spcPct val="100000"/>
              </a:lnSpc>
              <a:spcBef>
                <a:spcPts val="480"/>
              </a:spcBef>
            </a:pPr>
            <a:r>
              <a:rPr sz="2000" dirty="0">
                <a:latin typeface="Constantia"/>
                <a:cs typeface="Constantia"/>
              </a:rPr>
              <a:t>Underlying</a:t>
            </a:r>
            <a:r>
              <a:rPr sz="2000" spc="60" dirty="0">
                <a:latin typeface="Constantia"/>
                <a:cs typeface="Constantia"/>
              </a:rPr>
              <a:t> </a:t>
            </a:r>
            <a:r>
              <a:rPr sz="2000" dirty="0">
                <a:latin typeface="Constantia"/>
                <a:cs typeface="Constantia"/>
              </a:rPr>
              <a:t>conditions</a:t>
            </a:r>
            <a:r>
              <a:rPr sz="2000" spc="35" dirty="0">
                <a:latin typeface="Constantia"/>
                <a:cs typeface="Constantia"/>
              </a:rPr>
              <a:t> </a:t>
            </a:r>
            <a:r>
              <a:rPr sz="2000" dirty="0">
                <a:latin typeface="Constantia"/>
                <a:cs typeface="Constantia"/>
              </a:rPr>
              <a:t>associated</a:t>
            </a:r>
            <a:r>
              <a:rPr sz="2000" spc="65" dirty="0">
                <a:latin typeface="Constantia"/>
                <a:cs typeface="Constantia"/>
              </a:rPr>
              <a:t> </a:t>
            </a:r>
            <a:r>
              <a:rPr sz="2000" dirty="0">
                <a:latin typeface="Constantia"/>
                <a:cs typeface="Constantia"/>
              </a:rPr>
              <a:t>with</a:t>
            </a:r>
            <a:r>
              <a:rPr sz="2000" spc="45" dirty="0">
                <a:latin typeface="Constantia"/>
                <a:cs typeface="Constantia"/>
              </a:rPr>
              <a:t> </a:t>
            </a:r>
            <a:r>
              <a:rPr sz="2000" spc="-10" dirty="0">
                <a:latin typeface="Constantia"/>
                <a:cs typeface="Constantia"/>
              </a:rPr>
              <a:t>toxoplasmosis</a:t>
            </a:r>
            <a:r>
              <a:rPr sz="2000" spc="35" dirty="0">
                <a:latin typeface="Constantia"/>
                <a:cs typeface="Constantia"/>
              </a:rPr>
              <a:t> </a:t>
            </a:r>
            <a:r>
              <a:rPr sz="2000" dirty="0">
                <a:latin typeface="Constantia"/>
                <a:cs typeface="Constantia"/>
              </a:rPr>
              <a:t>in</a:t>
            </a:r>
            <a:r>
              <a:rPr sz="2000" spc="35" dirty="0">
                <a:latin typeface="Constantia"/>
                <a:cs typeface="Constantia"/>
              </a:rPr>
              <a:t> </a:t>
            </a:r>
            <a:r>
              <a:rPr sz="2000" dirty="0">
                <a:latin typeface="Constantia"/>
                <a:cs typeface="Constantia"/>
              </a:rPr>
              <a:t>the</a:t>
            </a:r>
            <a:r>
              <a:rPr sz="2000" spc="20" dirty="0">
                <a:latin typeface="Constantia"/>
                <a:cs typeface="Constantia"/>
              </a:rPr>
              <a:t> </a:t>
            </a:r>
            <a:r>
              <a:rPr sz="2000" dirty="0">
                <a:latin typeface="Constantia"/>
                <a:cs typeface="Constantia"/>
              </a:rPr>
              <a:t>compromised</a:t>
            </a:r>
            <a:r>
              <a:rPr sz="2000" spc="75" dirty="0">
                <a:latin typeface="Constantia"/>
                <a:cs typeface="Constantia"/>
              </a:rPr>
              <a:t> </a:t>
            </a:r>
            <a:r>
              <a:rPr sz="2000" spc="-20" dirty="0">
                <a:latin typeface="Constantia"/>
                <a:cs typeface="Constantia"/>
              </a:rPr>
              <a:t>host </a:t>
            </a:r>
            <a:r>
              <a:rPr sz="2000" dirty="0">
                <a:latin typeface="Constantia"/>
                <a:cs typeface="Constantia"/>
              </a:rPr>
              <a:t>include</a:t>
            </a:r>
            <a:r>
              <a:rPr sz="2000" spc="150" dirty="0">
                <a:latin typeface="Constantia"/>
                <a:cs typeface="Constantia"/>
              </a:rPr>
              <a:t>  </a:t>
            </a:r>
            <a:r>
              <a:rPr sz="2000" dirty="0">
                <a:latin typeface="Constantia"/>
                <a:cs typeface="Constantia"/>
              </a:rPr>
              <a:t>various</a:t>
            </a:r>
            <a:r>
              <a:rPr sz="2000" spc="150" dirty="0">
                <a:latin typeface="Constantia"/>
                <a:cs typeface="Constantia"/>
              </a:rPr>
              <a:t>  </a:t>
            </a:r>
            <a:r>
              <a:rPr sz="2000" dirty="0">
                <a:latin typeface="Constantia"/>
                <a:cs typeface="Constantia"/>
              </a:rPr>
              <a:t>types</a:t>
            </a:r>
            <a:r>
              <a:rPr sz="2000" spc="160" dirty="0">
                <a:latin typeface="Constantia"/>
                <a:cs typeface="Constantia"/>
              </a:rPr>
              <a:t>  </a:t>
            </a:r>
            <a:r>
              <a:rPr sz="2000" dirty="0">
                <a:latin typeface="Constantia"/>
                <a:cs typeface="Constantia"/>
              </a:rPr>
              <a:t>of</a:t>
            </a:r>
            <a:r>
              <a:rPr sz="2000" spc="195" dirty="0">
                <a:latin typeface="Constantia"/>
                <a:cs typeface="Constantia"/>
              </a:rPr>
              <a:t>  </a:t>
            </a:r>
            <a:r>
              <a:rPr sz="2000" dirty="0">
                <a:latin typeface="Constantia"/>
                <a:cs typeface="Constantia"/>
              </a:rPr>
              <a:t>malignancies</a:t>
            </a:r>
            <a:r>
              <a:rPr sz="2000" spc="155" dirty="0">
                <a:latin typeface="Constantia"/>
                <a:cs typeface="Constantia"/>
              </a:rPr>
              <a:t>  </a:t>
            </a:r>
            <a:r>
              <a:rPr sz="2000" dirty="0">
                <a:latin typeface="Constantia"/>
                <a:cs typeface="Constantia"/>
              </a:rPr>
              <a:t>(such</a:t>
            </a:r>
            <a:r>
              <a:rPr sz="2000" spc="160" dirty="0">
                <a:latin typeface="Constantia"/>
                <a:cs typeface="Constantia"/>
              </a:rPr>
              <a:t>  </a:t>
            </a:r>
            <a:r>
              <a:rPr sz="2000" dirty="0">
                <a:latin typeface="Constantia"/>
                <a:cs typeface="Constantia"/>
              </a:rPr>
              <a:t>as</a:t>
            </a:r>
            <a:r>
              <a:rPr sz="2000" spc="150" dirty="0">
                <a:latin typeface="Constantia"/>
                <a:cs typeface="Constantia"/>
              </a:rPr>
              <a:t>  </a:t>
            </a:r>
            <a:r>
              <a:rPr sz="2000" dirty="0">
                <a:latin typeface="Constantia"/>
                <a:cs typeface="Constantia"/>
              </a:rPr>
              <a:t>Hodgkin’s</a:t>
            </a:r>
            <a:r>
              <a:rPr sz="2000" spc="155" dirty="0">
                <a:latin typeface="Constantia"/>
                <a:cs typeface="Constantia"/>
              </a:rPr>
              <a:t>  </a:t>
            </a:r>
            <a:r>
              <a:rPr sz="2000" dirty="0">
                <a:latin typeface="Constantia"/>
                <a:cs typeface="Constantia"/>
              </a:rPr>
              <a:t>disease,</a:t>
            </a:r>
            <a:r>
              <a:rPr sz="2000" spc="180" dirty="0">
                <a:latin typeface="Constantia"/>
                <a:cs typeface="Constantia"/>
              </a:rPr>
              <a:t>  </a:t>
            </a:r>
            <a:r>
              <a:rPr sz="2000" spc="-20" dirty="0">
                <a:latin typeface="Constantia"/>
                <a:cs typeface="Constantia"/>
              </a:rPr>
              <a:t>non- </a:t>
            </a:r>
            <a:r>
              <a:rPr sz="2000" dirty="0">
                <a:latin typeface="Constantia"/>
                <a:cs typeface="Constantia"/>
              </a:rPr>
              <a:t>Hodgkin’s</a:t>
            </a:r>
            <a:r>
              <a:rPr sz="2000" spc="75" dirty="0">
                <a:latin typeface="Constantia"/>
                <a:cs typeface="Constantia"/>
              </a:rPr>
              <a:t> </a:t>
            </a:r>
            <a:r>
              <a:rPr sz="2000" dirty="0">
                <a:latin typeface="Constantia"/>
                <a:cs typeface="Constantia"/>
              </a:rPr>
              <a:t>lymphomas</a:t>
            </a:r>
            <a:r>
              <a:rPr sz="2000" spc="75" dirty="0">
                <a:latin typeface="Constantia"/>
                <a:cs typeface="Constantia"/>
              </a:rPr>
              <a:t> </a:t>
            </a:r>
            <a:r>
              <a:rPr sz="2000" dirty="0">
                <a:latin typeface="Constantia"/>
                <a:cs typeface="Constantia"/>
              </a:rPr>
              <a:t>,</a:t>
            </a:r>
            <a:r>
              <a:rPr sz="2000" spc="105" dirty="0">
                <a:latin typeface="Constantia"/>
                <a:cs typeface="Constantia"/>
              </a:rPr>
              <a:t> </a:t>
            </a:r>
            <a:r>
              <a:rPr sz="2000" dirty="0">
                <a:latin typeface="Constantia"/>
                <a:cs typeface="Constantia"/>
              </a:rPr>
              <a:t>leukemia,</a:t>
            </a:r>
            <a:r>
              <a:rPr sz="2000" spc="110" dirty="0">
                <a:latin typeface="Constantia"/>
                <a:cs typeface="Constantia"/>
              </a:rPr>
              <a:t> </a:t>
            </a:r>
            <a:r>
              <a:rPr sz="2000" dirty="0">
                <a:latin typeface="Constantia"/>
                <a:cs typeface="Constantia"/>
              </a:rPr>
              <a:t>or</a:t>
            </a:r>
            <a:r>
              <a:rPr sz="2000" spc="45" dirty="0">
                <a:latin typeface="Constantia"/>
                <a:cs typeface="Constantia"/>
              </a:rPr>
              <a:t> </a:t>
            </a:r>
            <a:r>
              <a:rPr sz="2000" dirty="0">
                <a:latin typeface="Constantia"/>
                <a:cs typeface="Constantia"/>
              </a:rPr>
              <a:t>tumors),</a:t>
            </a:r>
            <a:r>
              <a:rPr sz="2000" spc="110" dirty="0">
                <a:latin typeface="Constantia"/>
                <a:cs typeface="Constantia"/>
              </a:rPr>
              <a:t> </a:t>
            </a:r>
            <a:r>
              <a:rPr sz="2000" dirty="0">
                <a:latin typeface="Constantia"/>
                <a:cs typeface="Constantia"/>
              </a:rPr>
              <a:t>collagen</a:t>
            </a:r>
            <a:r>
              <a:rPr sz="2000" spc="85" dirty="0">
                <a:latin typeface="Constantia"/>
                <a:cs typeface="Constantia"/>
              </a:rPr>
              <a:t> </a:t>
            </a:r>
            <a:r>
              <a:rPr sz="2000" dirty="0">
                <a:latin typeface="Constantia"/>
                <a:cs typeface="Constantia"/>
              </a:rPr>
              <a:t>vascular</a:t>
            </a:r>
            <a:r>
              <a:rPr sz="2000" spc="45" dirty="0">
                <a:latin typeface="Constantia"/>
                <a:cs typeface="Constantia"/>
              </a:rPr>
              <a:t> </a:t>
            </a:r>
            <a:r>
              <a:rPr sz="2000" dirty="0">
                <a:latin typeface="Constantia"/>
                <a:cs typeface="Constantia"/>
              </a:rPr>
              <a:t>disease,</a:t>
            </a:r>
            <a:r>
              <a:rPr sz="2000" spc="110" dirty="0">
                <a:latin typeface="Constantia"/>
                <a:cs typeface="Constantia"/>
              </a:rPr>
              <a:t> </a:t>
            </a:r>
            <a:r>
              <a:rPr sz="2000" spc="-10" dirty="0">
                <a:latin typeface="Constantia"/>
                <a:cs typeface="Constantia"/>
              </a:rPr>
              <a:t>organ </a:t>
            </a:r>
            <a:r>
              <a:rPr sz="2000" dirty="0">
                <a:latin typeface="Constantia"/>
                <a:cs typeface="Constantia"/>
              </a:rPr>
              <a:t>transplantation,</a:t>
            </a:r>
            <a:r>
              <a:rPr sz="2000" spc="200" dirty="0">
                <a:latin typeface="Constantia"/>
                <a:cs typeface="Constantia"/>
              </a:rPr>
              <a:t> </a:t>
            </a:r>
            <a:r>
              <a:rPr sz="2000" dirty="0">
                <a:latin typeface="Constantia"/>
                <a:cs typeface="Constantia"/>
              </a:rPr>
              <a:t>and</a:t>
            </a:r>
            <a:r>
              <a:rPr sz="2000" spc="210" dirty="0">
                <a:latin typeface="Constantia"/>
                <a:cs typeface="Constantia"/>
              </a:rPr>
              <a:t> </a:t>
            </a:r>
            <a:r>
              <a:rPr sz="2000" dirty="0">
                <a:latin typeface="Constantia"/>
                <a:cs typeface="Constantia"/>
              </a:rPr>
              <a:t>AIDS.</a:t>
            </a:r>
            <a:r>
              <a:rPr sz="2000" spc="195" dirty="0">
                <a:latin typeface="Constantia"/>
                <a:cs typeface="Constantia"/>
              </a:rPr>
              <a:t> </a:t>
            </a:r>
            <a:r>
              <a:rPr sz="2000" dirty="0">
                <a:latin typeface="Constantia"/>
                <a:cs typeface="Constantia"/>
              </a:rPr>
              <a:t>T.</a:t>
            </a:r>
            <a:r>
              <a:rPr sz="2000" spc="210" dirty="0">
                <a:latin typeface="Constantia"/>
                <a:cs typeface="Constantia"/>
              </a:rPr>
              <a:t> </a:t>
            </a:r>
            <a:r>
              <a:rPr sz="2000" dirty="0">
                <a:latin typeface="Constantia"/>
                <a:cs typeface="Constantia"/>
              </a:rPr>
              <a:t>gondii</a:t>
            </a:r>
            <a:r>
              <a:rPr sz="2000" spc="200" dirty="0">
                <a:latin typeface="Constantia"/>
                <a:cs typeface="Constantia"/>
              </a:rPr>
              <a:t> </a:t>
            </a:r>
            <a:r>
              <a:rPr sz="2000" dirty="0">
                <a:latin typeface="Constantia"/>
                <a:cs typeface="Constantia"/>
              </a:rPr>
              <a:t>is</a:t>
            </a:r>
            <a:r>
              <a:rPr sz="2000" spc="170" dirty="0">
                <a:latin typeface="Constantia"/>
                <a:cs typeface="Constantia"/>
              </a:rPr>
              <a:t> </a:t>
            </a:r>
            <a:r>
              <a:rPr sz="2000" dirty="0">
                <a:latin typeface="Constantia"/>
                <a:cs typeface="Constantia"/>
              </a:rPr>
              <a:t>the</a:t>
            </a:r>
            <a:r>
              <a:rPr sz="2000" spc="160" dirty="0">
                <a:latin typeface="Constantia"/>
                <a:cs typeface="Constantia"/>
              </a:rPr>
              <a:t> </a:t>
            </a:r>
            <a:r>
              <a:rPr sz="2000" dirty="0">
                <a:latin typeface="Constantia"/>
                <a:cs typeface="Constantia"/>
              </a:rPr>
              <a:t>most</a:t>
            </a:r>
            <a:r>
              <a:rPr sz="2000" spc="160" dirty="0">
                <a:latin typeface="Constantia"/>
                <a:cs typeface="Constantia"/>
              </a:rPr>
              <a:t> </a:t>
            </a:r>
            <a:r>
              <a:rPr sz="2000" dirty="0">
                <a:latin typeface="Constantia"/>
                <a:cs typeface="Constantia"/>
              </a:rPr>
              <a:t>common</a:t>
            </a:r>
            <a:r>
              <a:rPr sz="2000" spc="180" dirty="0">
                <a:latin typeface="Constantia"/>
                <a:cs typeface="Constantia"/>
              </a:rPr>
              <a:t> </a:t>
            </a:r>
            <a:r>
              <a:rPr sz="2000" dirty="0">
                <a:latin typeface="Constantia"/>
                <a:cs typeface="Constantia"/>
              </a:rPr>
              <a:t>cause</a:t>
            </a:r>
            <a:r>
              <a:rPr sz="2000" spc="170" dirty="0">
                <a:latin typeface="Constantia"/>
                <a:cs typeface="Constantia"/>
              </a:rPr>
              <a:t> </a:t>
            </a:r>
            <a:r>
              <a:rPr sz="2000" dirty="0">
                <a:latin typeface="Constantia"/>
                <a:cs typeface="Constantia"/>
              </a:rPr>
              <a:t>of</a:t>
            </a:r>
            <a:r>
              <a:rPr sz="2000" spc="240" dirty="0">
                <a:latin typeface="Constantia"/>
                <a:cs typeface="Constantia"/>
              </a:rPr>
              <a:t> </a:t>
            </a:r>
            <a:r>
              <a:rPr sz="2000" spc="-10" dirty="0">
                <a:latin typeface="Constantia"/>
                <a:cs typeface="Constantia"/>
              </a:rPr>
              <a:t>secondary </a:t>
            </a:r>
            <a:r>
              <a:rPr sz="2000" dirty="0">
                <a:latin typeface="Constantia"/>
                <a:cs typeface="Constantia"/>
              </a:rPr>
              <a:t>CNS</a:t>
            </a:r>
            <a:r>
              <a:rPr sz="2000" spc="-35" dirty="0">
                <a:latin typeface="Constantia"/>
                <a:cs typeface="Constantia"/>
              </a:rPr>
              <a:t> </a:t>
            </a:r>
            <a:r>
              <a:rPr sz="2000" dirty="0">
                <a:latin typeface="Constantia"/>
                <a:cs typeface="Constantia"/>
              </a:rPr>
              <a:t>infection</a:t>
            </a:r>
            <a:r>
              <a:rPr sz="2000" spc="-70" dirty="0">
                <a:latin typeface="Constantia"/>
                <a:cs typeface="Constantia"/>
              </a:rPr>
              <a:t> </a:t>
            </a:r>
            <a:r>
              <a:rPr sz="2000" dirty="0">
                <a:latin typeface="Constantia"/>
                <a:cs typeface="Constantia"/>
              </a:rPr>
              <a:t>in</a:t>
            </a:r>
            <a:r>
              <a:rPr sz="2000" spc="-80" dirty="0">
                <a:latin typeface="Constantia"/>
                <a:cs typeface="Constantia"/>
              </a:rPr>
              <a:t> </a:t>
            </a:r>
            <a:r>
              <a:rPr sz="2000" spc="-10" dirty="0">
                <a:latin typeface="Constantia"/>
                <a:cs typeface="Constantia"/>
              </a:rPr>
              <a:t>patients</a:t>
            </a:r>
            <a:r>
              <a:rPr sz="2000" spc="-114" dirty="0">
                <a:latin typeface="Constantia"/>
                <a:cs typeface="Constantia"/>
              </a:rPr>
              <a:t> </a:t>
            </a:r>
            <a:r>
              <a:rPr sz="2000" dirty="0">
                <a:latin typeface="Constantia"/>
                <a:cs typeface="Constantia"/>
              </a:rPr>
              <a:t>with</a:t>
            </a:r>
            <a:r>
              <a:rPr sz="2000" spc="-85" dirty="0">
                <a:latin typeface="Constantia"/>
                <a:cs typeface="Constantia"/>
              </a:rPr>
              <a:t> </a:t>
            </a:r>
            <a:r>
              <a:rPr sz="2000" dirty="0">
                <a:latin typeface="Constantia"/>
                <a:cs typeface="Constantia"/>
              </a:rPr>
              <a:t>AIDS</a:t>
            </a:r>
            <a:r>
              <a:rPr sz="2000" spc="-75" dirty="0">
                <a:latin typeface="Constantia"/>
                <a:cs typeface="Constantia"/>
              </a:rPr>
              <a:t> </a:t>
            </a:r>
            <a:r>
              <a:rPr sz="2000" dirty="0">
                <a:latin typeface="Constantia"/>
                <a:cs typeface="Constantia"/>
              </a:rPr>
              <a:t>and</a:t>
            </a:r>
            <a:r>
              <a:rPr sz="2000" spc="-30" dirty="0">
                <a:latin typeface="Constantia"/>
                <a:cs typeface="Constantia"/>
              </a:rPr>
              <a:t> </a:t>
            </a:r>
            <a:r>
              <a:rPr sz="2000" spc="-10" dirty="0">
                <a:latin typeface="Constantia"/>
                <a:cs typeface="Constantia"/>
              </a:rPr>
              <a:t>intracerebral</a:t>
            </a:r>
            <a:r>
              <a:rPr sz="2000" spc="-35" dirty="0">
                <a:latin typeface="Constantia"/>
                <a:cs typeface="Constantia"/>
              </a:rPr>
              <a:t> </a:t>
            </a:r>
            <a:r>
              <a:rPr sz="2000" dirty="0">
                <a:latin typeface="Constantia"/>
                <a:cs typeface="Constantia"/>
              </a:rPr>
              <a:t>mass</a:t>
            </a:r>
            <a:r>
              <a:rPr sz="2000" spc="-55" dirty="0">
                <a:latin typeface="Constantia"/>
                <a:cs typeface="Constantia"/>
              </a:rPr>
              <a:t> </a:t>
            </a:r>
            <a:r>
              <a:rPr sz="2000" dirty="0">
                <a:latin typeface="Constantia"/>
                <a:cs typeface="Constantia"/>
              </a:rPr>
              <a:t>lesions</a:t>
            </a:r>
            <a:r>
              <a:rPr sz="2000" spc="-70" dirty="0">
                <a:latin typeface="Constantia"/>
                <a:cs typeface="Constantia"/>
              </a:rPr>
              <a:t> </a:t>
            </a:r>
            <a:r>
              <a:rPr sz="2000" dirty="0">
                <a:latin typeface="Constantia"/>
                <a:cs typeface="Constantia"/>
              </a:rPr>
              <a:t>in</a:t>
            </a:r>
            <a:r>
              <a:rPr sz="2000" spc="-90" dirty="0">
                <a:latin typeface="Constantia"/>
                <a:cs typeface="Constantia"/>
              </a:rPr>
              <a:t> </a:t>
            </a:r>
            <a:r>
              <a:rPr sz="2000" spc="-10" dirty="0">
                <a:latin typeface="Constantia"/>
                <a:cs typeface="Constantia"/>
              </a:rPr>
              <a:t>patients</a:t>
            </a:r>
            <a:endParaRPr sz="2000">
              <a:latin typeface="Constantia"/>
              <a:cs typeface="Constant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400" y="210388"/>
            <a:ext cx="3075940" cy="391795"/>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FF0000"/>
                </a:solidFill>
              </a:rPr>
              <a:t>Congenital</a:t>
            </a:r>
            <a:r>
              <a:rPr spc="-125" dirty="0">
                <a:solidFill>
                  <a:srgbClr val="FF0000"/>
                </a:solidFill>
              </a:rPr>
              <a:t> </a:t>
            </a:r>
            <a:r>
              <a:rPr spc="-10" dirty="0">
                <a:solidFill>
                  <a:srgbClr val="FF0000"/>
                </a:solidFill>
              </a:rPr>
              <a:t>infection:</a:t>
            </a:r>
          </a:p>
        </p:txBody>
      </p:sp>
      <p:sp>
        <p:nvSpPr>
          <p:cNvPr id="3" name="object 3"/>
          <p:cNvSpPr txBox="1"/>
          <p:nvPr/>
        </p:nvSpPr>
        <p:spPr>
          <a:xfrm>
            <a:off x="260400" y="646937"/>
            <a:ext cx="8783955" cy="1770380"/>
          </a:xfrm>
          <a:prstGeom prst="rect">
            <a:avLst/>
          </a:prstGeom>
        </p:spPr>
        <p:txBody>
          <a:bodyPr vert="horz" wrap="square" lIns="0" tIns="12065" rIns="0" bIns="0" rtlCol="0">
            <a:spAutoFit/>
          </a:bodyPr>
          <a:lstStyle/>
          <a:p>
            <a:pPr marL="12700" marR="5080" algn="just">
              <a:lnSpc>
                <a:spcPct val="100000"/>
              </a:lnSpc>
              <a:spcBef>
                <a:spcPts val="95"/>
              </a:spcBef>
            </a:pPr>
            <a:r>
              <a:rPr sz="2200" dirty="0">
                <a:latin typeface="Constantia"/>
                <a:cs typeface="Constantia"/>
              </a:rPr>
              <a:t>Mean</a:t>
            </a:r>
            <a:r>
              <a:rPr sz="2200" spc="-25" dirty="0">
                <a:latin typeface="Constantia"/>
                <a:cs typeface="Constantia"/>
              </a:rPr>
              <a:t> </a:t>
            </a:r>
            <a:r>
              <a:rPr sz="2200" dirty="0">
                <a:latin typeface="Constantia"/>
                <a:cs typeface="Constantia"/>
              </a:rPr>
              <a:t>the</a:t>
            </a:r>
            <a:r>
              <a:rPr sz="2200" spc="-40" dirty="0">
                <a:latin typeface="Constantia"/>
                <a:cs typeface="Constantia"/>
              </a:rPr>
              <a:t> </a:t>
            </a:r>
            <a:r>
              <a:rPr sz="2200" dirty="0">
                <a:latin typeface="Constantia"/>
                <a:cs typeface="Constantia"/>
              </a:rPr>
              <a:t>mothers</a:t>
            </a:r>
            <a:r>
              <a:rPr sz="2200" spc="-40" dirty="0">
                <a:latin typeface="Constantia"/>
                <a:cs typeface="Constantia"/>
              </a:rPr>
              <a:t> </a:t>
            </a:r>
            <a:r>
              <a:rPr sz="2200" dirty="0">
                <a:latin typeface="Constantia"/>
                <a:cs typeface="Constantia"/>
              </a:rPr>
              <a:t>are</a:t>
            </a:r>
            <a:r>
              <a:rPr sz="2200" spc="-30" dirty="0">
                <a:latin typeface="Constantia"/>
                <a:cs typeface="Constantia"/>
              </a:rPr>
              <a:t> </a:t>
            </a:r>
            <a:r>
              <a:rPr sz="2200" dirty="0">
                <a:latin typeface="Constantia"/>
                <a:cs typeface="Constantia"/>
              </a:rPr>
              <a:t>infected</a:t>
            </a:r>
            <a:r>
              <a:rPr sz="2200" spc="10" dirty="0">
                <a:latin typeface="Constantia"/>
                <a:cs typeface="Constantia"/>
              </a:rPr>
              <a:t> </a:t>
            </a:r>
            <a:r>
              <a:rPr sz="2200" dirty="0">
                <a:latin typeface="Constantia"/>
                <a:cs typeface="Constantia"/>
              </a:rPr>
              <a:t>during</a:t>
            </a:r>
            <a:r>
              <a:rPr sz="2200" spc="5" dirty="0">
                <a:latin typeface="Constantia"/>
                <a:cs typeface="Constantia"/>
              </a:rPr>
              <a:t> </a:t>
            </a:r>
            <a:r>
              <a:rPr sz="2200" dirty="0">
                <a:latin typeface="Constantia"/>
                <a:cs typeface="Constantia"/>
              </a:rPr>
              <a:t>pregnancy</a:t>
            </a:r>
            <a:r>
              <a:rPr sz="2200" spc="-35" dirty="0">
                <a:latin typeface="Constantia"/>
                <a:cs typeface="Constantia"/>
              </a:rPr>
              <a:t> </a:t>
            </a:r>
            <a:r>
              <a:rPr sz="2200" dirty="0">
                <a:latin typeface="Constantia"/>
                <a:cs typeface="Constantia"/>
              </a:rPr>
              <a:t>that</a:t>
            </a:r>
            <a:r>
              <a:rPr sz="2200" spc="-35" dirty="0">
                <a:latin typeface="Constantia"/>
                <a:cs typeface="Constantia"/>
              </a:rPr>
              <a:t> </a:t>
            </a:r>
            <a:r>
              <a:rPr sz="2200" dirty="0">
                <a:latin typeface="Constantia"/>
                <a:cs typeface="Constantia"/>
              </a:rPr>
              <a:t>transported</a:t>
            </a:r>
            <a:r>
              <a:rPr sz="2200" spc="15" dirty="0">
                <a:latin typeface="Constantia"/>
                <a:cs typeface="Constantia"/>
              </a:rPr>
              <a:t> </a:t>
            </a:r>
            <a:r>
              <a:rPr sz="2200" dirty="0">
                <a:latin typeface="Constantia"/>
                <a:cs typeface="Constantia"/>
              </a:rPr>
              <a:t>to</a:t>
            </a:r>
            <a:r>
              <a:rPr sz="2200" spc="-40" dirty="0">
                <a:latin typeface="Constantia"/>
                <a:cs typeface="Constantia"/>
              </a:rPr>
              <a:t> </a:t>
            </a:r>
            <a:r>
              <a:rPr sz="2200" spc="-25" dirty="0">
                <a:latin typeface="Constantia"/>
                <a:cs typeface="Constantia"/>
              </a:rPr>
              <a:t>the </a:t>
            </a:r>
            <a:r>
              <a:rPr sz="2200" dirty="0">
                <a:latin typeface="Constantia"/>
                <a:cs typeface="Constantia"/>
              </a:rPr>
              <a:t>fetus.</a:t>
            </a:r>
            <a:r>
              <a:rPr sz="2200" spc="409" dirty="0">
                <a:latin typeface="Constantia"/>
                <a:cs typeface="Constantia"/>
              </a:rPr>
              <a:t> </a:t>
            </a:r>
            <a:r>
              <a:rPr sz="2200" dirty="0">
                <a:latin typeface="Constantia"/>
                <a:cs typeface="Constantia"/>
              </a:rPr>
              <a:t>In</a:t>
            </a:r>
            <a:r>
              <a:rPr sz="2200" spc="385" dirty="0">
                <a:latin typeface="Constantia"/>
                <a:cs typeface="Constantia"/>
              </a:rPr>
              <a:t> </a:t>
            </a:r>
            <a:r>
              <a:rPr sz="2200" dirty="0">
                <a:latin typeface="Constantia"/>
                <a:cs typeface="Constantia"/>
              </a:rPr>
              <a:t>the</a:t>
            </a:r>
            <a:r>
              <a:rPr sz="2200" spc="360" dirty="0">
                <a:latin typeface="Constantia"/>
                <a:cs typeface="Constantia"/>
              </a:rPr>
              <a:t> </a:t>
            </a:r>
            <a:r>
              <a:rPr sz="2200" dirty="0">
                <a:latin typeface="Constantia"/>
                <a:cs typeface="Constantia"/>
              </a:rPr>
              <a:t>fetus,</a:t>
            </a:r>
            <a:r>
              <a:rPr sz="2200" spc="405" dirty="0">
                <a:latin typeface="Constantia"/>
                <a:cs typeface="Constantia"/>
              </a:rPr>
              <a:t> </a:t>
            </a:r>
            <a:r>
              <a:rPr sz="2200" dirty="0">
                <a:latin typeface="Constantia"/>
                <a:cs typeface="Constantia"/>
              </a:rPr>
              <a:t>the</a:t>
            </a:r>
            <a:r>
              <a:rPr sz="2200" spc="375" dirty="0">
                <a:latin typeface="Constantia"/>
                <a:cs typeface="Constantia"/>
              </a:rPr>
              <a:t> </a:t>
            </a:r>
            <a:r>
              <a:rPr sz="2200" dirty="0">
                <a:latin typeface="Constantia"/>
                <a:cs typeface="Constantia"/>
              </a:rPr>
              <a:t>infection</a:t>
            </a:r>
            <a:r>
              <a:rPr sz="2200" spc="385" dirty="0">
                <a:latin typeface="Constantia"/>
                <a:cs typeface="Constantia"/>
              </a:rPr>
              <a:t> </a:t>
            </a:r>
            <a:r>
              <a:rPr sz="2200" dirty="0">
                <a:latin typeface="Constantia"/>
                <a:cs typeface="Constantia"/>
              </a:rPr>
              <a:t>clears</a:t>
            </a:r>
            <a:r>
              <a:rPr sz="2200" spc="360" dirty="0">
                <a:latin typeface="Constantia"/>
                <a:cs typeface="Constantia"/>
              </a:rPr>
              <a:t> </a:t>
            </a:r>
            <a:r>
              <a:rPr sz="2200" dirty="0">
                <a:latin typeface="Constantia"/>
                <a:cs typeface="Constantia"/>
              </a:rPr>
              <a:t>from</a:t>
            </a:r>
            <a:r>
              <a:rPr sz="2200" spc="390" dirty="0">
                <a:latin typeface="Constantia"/>
                <a:cs typeface="Constantia"/>
              </a:rPr>
              <a:t> </a:t>
            </a:r>
            <a:r>
              <a:rPr sz="2200" dirty="0">
                <a:latin typeface="Constantia"/>
                <a:cs typeface="Constantia"/>
              </a:rPr>
              <a:t>visceral</a:t>
            </a:r>
            <a:r>
              <a:rPr sz="2200" spc="409" dirty="0">
                <a:latin typeface="Constantia"/>
                <a:cs typeface="Constantia"/>
              </a:rPr>
              <a:t> </a:t>
            </a:r>
            <a:r>
              <a:rPr sz="2200" dirty="0">
                <a:latin typeface="Constantia"/>
                <a:cs typeface="Constantia"/>
              </a:rPr>
              <a:t>tissues</a:t>
            </a:r>
            <a:r>
              <a:rPr sz="2200" spc="360" dirty="0">
                <a:latin typeface="Constantia"/>
                <a:cs typeface="Constantia"/>
              </a:rPr>
              <a:t> </a:t>
            </a:r>
            <a:r>
              <a:rPr sz="2200" dirty="0">
                <a:latin typeface="Constantia"/>
                <a:cs typeface="Constantia"/>
              </a:rPr>
              <a:t>and</a:t>
            </a:r>
            <a:r>
              <a:rPr sz="2200" spc="405" dirty="0">
                <a:latin typeface="Constantia"/>
                <a:cs typeface="Constantia"/>
              </a:rPr>
              <a:t> </a:t>
            </a:r>
            <a:r>
              <a:rPr sz="2200" spc="-25" dirty="0">
                <a:latin typeface="Constantia"/>
                <a:cs typeface="Constantia"/>
              </a:rPr>
              <a:t>may </a:t>
            </a:r>
            <a:r>
              <a:rPr sz="2200" dirty="0">
                <a:latin typeface="Constantia"/>
                <a:cs typeface="Constantia"/>
              </a:rPr>
              <a:t>localize</a:t>
            </a:r>
            <a:r>
              <a:rPr sz="2200" spc="250" dirty="0">
                <a:latin typeface="Constantia"/>
                <a:cs typeface="Constantia"/>
              </a:rPr>
              <a:t> </a:t>
            </a:r>
            <a:r>
              <a:rPr sz="2200" dirty="0">
                <a:latin typeface="Constantia"/>
                <a:cs typeface="Constantia"/>
              </a:rPr>
              <a:t>in</a:t>
            </a:r>
            <a:r>
              <a:rPr sz="2200" spc="260" dirty="0">
                <a:latin typeface="Constantia"/>
                <a:cs typeface="Constantia"/>
              </a:rPr>
              <a:t> </a:t>
            </a:r>
            <a:r>
              <a:rPr sz="2200" dirty="0">
                <a:latin typeface="Constantia"/>
                <a:cs typeface="Constantia"/>
              </a:rPr>
              <a:t>the</a:t>
            </a:r>
            <a:r>
              <a:rPr sz="2200" spc="245" dirty="0">
                <a:latin typeface="Constantia"/>
                <a:cs typeface="Constantia"/>
              </a:rPr>
              <a:t> </a:t>
            </a:r>
            <a:r>
              <a:rPr sz="2200" dirty="0">
                <a:latin typeface="Constantia"/>
                <a:cs typeface="Constantia"/>
              </a:rPr>
              <a:t>central</a:t>
            </a:r>
            <a:r>
              <a:rPr sz="2200" spc="290" dirty="0">
                <a:latin typeface="Constantia"/>
                <a:cs typeface="Constantia"/>
              </a:rPr>
              <a:t> </a:t>
            </a:r>
            <a:r>
              <a:rPr sz="2200" dirty="0">
                <a:latin typeface="Constantia"/>
                <a:cs typeface="Constantia"/>
              </a:rPr>
              <a:t>nervous</a:t>
            </a:r>
            <a:r>
              <a:rPr sz="2200" spc="245" dirty="0">
                <a:latin typeface="Constantia"/>
                <a:cs typeface="Constantia"/>
              </a:rPr>
              <a:t> </a:t>
            </a:r>
            <a:r>
              <a:rPr sz="2200" dirty="0">
                <a:latin typeface="Constantia"/>
                <a:cs typeface="Constantia"/>
              </a:rPr>
              <a:t>system.</a:t>
            </a:r>
            <a:r>
              <a:rPr sz="2200" spc="295" dirty="0">
                <a:latin typeface="Constantia"/>
                <a:cs typeface="Constantia"/>
              </a:rPr>
              <a:t> </a:t>
            </a:r>
            <a:r>
              <a:rPr sz="2200" dirty="0">
                <a:latin typeface="Constantia"/>
                <a:cs typeface="Constantia"/>
              </a:rPr>
              <a:t>Infections</a:t>
            </a:r>
            <a:r>
              <a:rPr sz="2200" spc="240" dirty="0">
                <a:latin typeface="Constantia"/>
                <a:cs typeface="Constantia"/>
              </a:rPr>
              <a:t> </a:t>
            </a:r>
            <a:r>
              <a:rPr sz="2200" dirty="0">
                <a:latin typeface="Constantia"/>
                <a:cs typeface="Constantia"/>
              </a:rPr>
              <a:t>in</a:t>
            </a:r>
            <a:r>
              <a:rPr sz="2200" spc="260" dirty="0">
                <a:latin typeface="Constantia"/>
                <a:cs typeface="Constantia"/>
              </a:rPr>
              <a:t> </a:t>
            </a:r>
            <a:r>
              <a:rPr sz="2200" dirty="0">
                <a:latin typeface="Constantia"/>
                <a:cs typeface="Constantia"/>
              </a:rPr>
              <a:t>the</a:t>
            </a:r>
            <a:r>
              <a:rPr sz="2200" spc="250" dirty="0">
                <a:latin typeface="Constantia"/>
                <a:cs typeface="Constantia"/>
              </a:rPr>
              <a:t> </a:t>
            </a:r>
            <a:r>
              <a:rPr sz="2200" dirty="0">
                <a:latin typeface="Constantia"/>
                <a:cs typeface="Constantia"/>
              </a:rPr>
              <a:t>first</a:t>
            </a:r>
            <a:r>
              <a:rPr sz="2200" spc="240" dirty="0">
                <a:latin typeface="Constantia"/>
                <a:cs typeface="Constantia"/>
              </a:rPr>
              <a:t> </a:t>
            </a:r>
            <a:r>
              <a:rPr sz="2200" spc="-10" dirty="0">
                <a:latin typeface="Constantia"/>
                <a:cs typeface="Constantia"/>
              </a:rPr>
              <a:t>trimester </a:t>
            </a:r>
            <a:r>
              <a:rPr sz="2200" dirty="0">
                <a:latin typeface="Constantia"/>
                <a:cs typeface="Constantia"/>
              </a:rPr>
              <a:t>and</a:t>
            </a:r>
            <a:r>
              <a:rPr sz="2200" spc="-95" dirty="0">
                <a:latin typeface="Constantia"/>
                <a:cs typeface="Constantia"/>
              </a:rPr>
              <a:t> </a:t>
            </a:r>
            <a:r>
              <a:rPr sz="2200" spc="-10" dirty="0">
                <a:latin typeface="Constantia"/>
                <a:cs typeface="Constantia"/>
              </a:rPr>
              <a:t>early</a:t>
            </a:r>
            <a:r>
              <a:rPr sz="2200" spc="-110" dirty="0">
                <a:latin typeface="Constantia"/>
                <a:cs typeface="Constantia"/>
              </a:rPr>
              <a:t> </a:t>
            </a:r>
            <a:r>
              <a:rPr sz="2200" dirty="0">
                <a:latin typeface="Constantia"/>
                <a:cs typeface="Constantia"/>
              </a:rPr>
              <a:t>second</a:t>
            </a:r>
            <a:r>
              <a:rPr sz="2200" spc="-30" dirty="0">
                <a:latin typeface="Constantia"/>
                <a:cs typeface="Constantia"/>
              </a:rPr>
              <a:t> </a:t>
            </a:r>
            <a:r>
              <a:rPr sz="2200" spc="-10" dirty="0">
                <a:latin typeface="Constantia"/>
                <a:cs typeface="Constantia"/>
              </a:rPr>
              <a:t>trimester</a:t>
            </a:r>
            <a:r>
              <a:rPr sz="2200" spc="-114" dirty="0">
                <a:latin typeface="Constantia"/>
                <a:cs typeface="Constantia"/>
              </a:rPr>
              <a:t> </a:t>
            </a:r>
            <a:r>
              <a:rPr sz="2200" dirty="0">
                <a:latin typeface="Constantia"/>
                <a:cs typeface="Constantia"/>
              </a:rPr>
              <a:t>may</a:t>
            </a:r>
            <a:r>
              <a:rPr sz="2200" spc="-80" dirty="0">
                <a:latin typeface="Constantia"/>
                <a:cs typeface="Constantia"/>
              </a:rPr>
              <a:t> </a:t>
            </a:r>
            <a:r>
              <a:rPr sz="2200" dirty="0">
                <a:latin typeface="Constantia"/>
                <a:cs typeface="Constantia"/>
              </a:rPr>
              <a:t>lead</a:t>
            </a:r>
            <a:r>
              <a:rPr sz="2200" spc="-40" dirty="0">
                <a:latin typeface="Constantia"/>
                <a:cs typeface="Constantia"/>
              </a:rPr>
              <a:t> </a:t>
            </a:r>
            <a:r>
              <a:rPr sz="2200" spc="-20" dirty="0">
                <a:latin typeface="Constantia"/>
                <a:cs typeface="Constantia"/>
              </a:rPr>
              <a:t>to</a:t>
            </a:r>
            <a:r>
              <a:rPr sz="2200" spc="-114" dirty="0">
                <a:latin typeface="Constantia"/>
                <a:cs typeface="Constantia"/>
              </a:rPr>
              <a:t> </a:t>
            </a:r>
            <a:r>
              <a:rPr sz="2200" spc="-10" dirty="0">
                <a:solidFill>
                  <a:srgbClr val="FF0000"/>
                </a:solidFill>
                <a:latin typeface="Constantia"/>
                <a:cs typeface="Constantia"/>
              </a:rPr>
              <a:t>spontaneous</a:t>
            </a:r>
            <a:r>
              <a:rPr sz="2200" spc="-130" dirty="0">
                <a:solidFill>
                  <a:srgbClr val="FF0000"/>
                </a:solidFill>
                <a:latin typeface="Constantia"/>
                <a:cs typeface="Constantia"/>
              </a:rPr>
              <a:t> </a:t>
            </a:r>
            <a:r>
              <a:rPr sz="2200" spc="-10" dirty="0">
                <a:solidFill>
                  <a:srgbClr val="FF0000"/>
                </a:solidFill>
                <a:latin typeface="Constantia"/>
                <a:cs typeface="Constantia"/>
              </a:rPr>
              <a:t>abortion</a:t>
            </a:r>
            <a:endParaRPr sz="2200">
              <a:latin typeface="Constantia"/>
              <a:cs typeface="Constantia"/>
            </a:endParaRPr>
          </a:p>
          <a:p>
            <a:pPr marL="12700" algn="just">
              <a:lnSpc>
                <a:spcPct val="100000"/>
              </a:lnSpc>
              <a:spcBef>
                <a:spcPts val="540"/>
              </a:spcBef>
            </a:pPr>
            <a:r>
              <a:rPr sz="2200" spc="-10" dirty="0">
                <a:latin typeface="Constantia"/>
                <a:cs typeface="Constantia"/>
              </a:rPr>
              <a:t>Congenital</a:t>
            </a:r>
            <a:r>
              <a:rPr sz="2200" spc="-35" dirty="0">
                <a:latin typeface="Constantia"/>
                <a:cs typeface="Constantia"/>
              </a:rPr>
              <a:t> </a:t>
            </a:r>
            <a:r>
              <a:rPr sz="2200" spc="-10" dirty="0">
                <a:latin typeface="Constantia"/>
                <a:cs typeface="Constantia"/>
              </a:rPr>
              <a:t>infection</a:t>
            </a:r>
            <a:r>
              <a:rPr sz="2200" spc="-105" dirty="0">
                <a:latin typeface="Constantia"/>
                <a:cs typeface="Constantia"/>
              </a:rPr>
              <a:t> </a:t>
            </a:r>
            <a:r>
              <a:rPr sz="2200" dirty="0">
                <a:latin typeface="Constantia"/>
                <a:cs typeface="Constantia"/>
              </a:rPr>
              <a:t>stillbirths</a:t>
            </a:r>
            <a:r>
              <a:rPr sz="2200" spc="60" dirty="0">
                <a:latin typeface="Constantia"/>
                <a:cs typeface="Constantia"/>
              </a:rPr>
              <a:t> </a:t>
            </a:r>
            <a:r>
              <a:rPr sz="2200" dirty="0">
                <a:latin typeface="Constantia"/>
                <a:cs typeface="Constantia"/>
              </a:rPr>
              <a:t>leads</a:t>
            </a:r>
            <a:r>
              <a:rPr sz="2200" spc="-65" dirty="0">
                <a:latin typeface="Constantia"/>
                <a:cs typeface="Constantia"/>
              </a:rPr>
              <a:t> </a:t>
            </a:r>
            <a:r>
              <a:rPr sz="2200" spc="-25" dirty="0">
                <a:latin typeface="Constantia"/>
                <a:cs typeface="Constantia"/>
              </a:rPr>
              <a:t>to</a:t>
            </a:r>
            <a:endParaRPr sz="2200">
              <a:latin typeface="Constantia"/>
              <a:cs typeface="Constantia"/>
            </a:endParaRPr>
          </a:p>
        </p:txBody>
      </p:sp>
      <p:sp>
        <p:nvSpPr>
          <p:cNvPr id="4" name="object 4"/>
          <p:cNvSpPr txBox="1"/>
          <p:nvPr/>
        </p:nvSpPr>
        <p:spPr>
          <a:xfrm>
            <a:off x="260400" y="2391940"/>
            <a:ext cx="4053840" cy="829944"/>
          </a:xfrm>
          <a:prstGeom prst="rect">
            <a:avLst/>
          </a:prstGeom>
        </p:spPr>
        <p:txBody>
          <a:bodyPr vert="horz" wrap="square" lIns="0" tIns="79375" rIns="0" bIns="0" rtlCol="0">
            <a:spAutoFit/>
          </a:bodyPr>
          <a:lstStyle/>
          <a:p>
            <a:pPr marL="12700">
              <a:lnSpc>
                <a:spcPct val="100000"/>
              </a:lnSpc>
              <a:spcBef>
                <a:spcPts val="625"/>
              </a:spcBef>
              <a:tabLst>
                <a:tab pos="2153920" algn="l"/>
              </a:tabLst>
            </a:pPr>
            <a:r>
              <a:rPr sz="2200" spc="-10" dirty="0">
                <a:solidFill>
                  <a:srgbClr val="FF0000"/>
                </a:solidFill>
                <a:latin typeface="Constantia"/>
                <a:cs typeface="Constantia"/>
              </a:rPr>
              <a:t>1-Hydrocephalus</a:t>
            </a:r>
            <a:r>
              <a:rPr sz="2200" dirty="0">
                <a:solidFill>
                  <a:srgbClr val="FF0000"/>
                </a:solidFill>
                <a:latin typeface="Constantia"/>
                <a:cs typeface="Constantia"/>
              </a:rPr>
              <a:t>	</a:t>
            </a:r>
            <a:r>
              <a:rPr sz="2200" dirty="0">
                <a:solidFill>
                  <a:srgbClr val="FF0000"/>
                </a:solidFill>
                <a:latin typeface="Arial MT"/>
                <a:cs typeface="Arial MT"/>
              </a:rPr>
              <a:t>&amp;</a:t>
            </a:r>
            <a:r>
              <a:rPr sz="2200" spc="-60" dirty="0">
                <a:solidFill>
                  <a:srgbClr val="FF0000"/>
                </a:solidFill>
                <a:latin typeface="Arial MT"/>
                <a:cs typeface="Arial MT"/>
              </a:rPr>
              <a:t> </a:t>
            </a:r>
            <a:r>
              <a:rPr sz="2200" spc="-10" dirty="0">
                <a:solidFill>
                  <a:srgbClr val="FF0000"/>
                </a:solidFill>
                <a:latin typeface="Constantia"/>
                <a:cs typeface="Constantia"/>
              </a:rPr>
              <a:t>Microcephaly</a:t>
            </a:r>
            <a:endParaRPr sz="2200">
              <a:latin typeface="Constantia"/>
              <a:cs typeface="Constantia"/>
            </a:endParaRPr>
          </a:p>
          <a:p>
            <a:pPr marL="160020">
              <a:lnSpc>
                <a:spcPct val="100000"/>
              </a:lnSpc>
              <a:spcBef>
                <a:spcPts val="525"/>
              </a:spcBef>
            </a:pPr>
            <a:r>
              <a:rPr sz="2200" dirty="0">
                <a:solidFill>
                  <a:srgbClr val="FF0000"/>
                </a:solidFill>
                <a:latin typeface="Constantia"/>
                <a:cs typeface="Constantia"/>
              </a:rPr>
              <a:t>3-</a:t>
            </a:r>
            <a:r>
              <a:rPr sz="2200" spc="-10" dirty="0">
                <a:solidFill>
                  <a:srgbClr val="FF0000"/>
                </a:solidFill>
                <a:latin typeface="Constantia"/>
                <a:cs typeface="Constantia"/>
              </a:rPr>
              <a:t>Convulsion</a:t>
            </a:r>
            <a:r>
              <a:rPr sz="2200" spc="-50" dirty="0">
                <a:solidFill>
                  <a:srgbClr val="FF0000"/>
                </a:solidFill>
                <a:latin typeface="Constantia"/>
                <a:cs typeface="Constantia"/>
              </a:rPr>
              <a:t> </a:t>
            </a:r>
            <a:r>
              <a:rPr sz="2200" spc="-10" dirty="0">
                <a:solidFill>
                  <a:srgbClr val="FF0000"/>
                </a:solidFill>
                <a:latin typeface="Constantia"/>
                <a:cs typeface="Constantia"/>
              </a:rPr>
              <a:t>(Seizure)</a:t>
            </a:r>
            <a:endParaRPr sz="2200">
              <a:latin typeface="Constantia"/>
              <a:cs typeface="Constantia"/>
            </a:endParaRPr>
          </a:p>
        </p:txBody>
      </p:sp>
      <p:sp>
        <p:nvSpPr>
          <p:cNvPr id="5" name="object 5"/>
          <p:cNvSpPr txBox="1"/>
          <p:nvPr/>
        </p:nvSpPr>
        <p:spPr>
          <a:xfrm>
            <a:off x="4629150" y="2391940"/>
            <a:ext cx="3566160" cy="829944"/>
          </a:xfrm>
          <a:prstGeom prst="rect">
            <a:avLst/>
          </a:prstGeom>
        </p:spPr>
        <p:txBody>
          <a:bodyPr vert="horz" wrap="square" lIns="0" tIns="79375" rIns="0" bIns="0" rtlCol="0">
            <a:spAutoFit/>
          </a:bodyPr>
          <a:lstStyle/>
          <a:p>
            <a:pPr marL="954405">
              <a:lnSpc>
                <a:spcPct val="100000"/>
              </a:lnSpc>
              <a:spcBef>
                <a:spcPts val="625"/>
              </a:spcBef>
            </a:pPr>
            <a:r>
              <a:rPr sz="2200" dirty="0">
                <a:solidFill>
                  <a:srgbClr val="FF0000"/>
                </a:solidFill>
                <a:latin typeface="Constantia"/>
                <a:cs typeface="Constantia"/>
              </a:rPr>
              <a:t>2-</a:t>
            </a:r>
            <a:r>
              <a:rPr sz="2200" spc="-10" dirty="0">
                <a:solidFill>
                  <a:srgbClr val="FF0000"/>
                </a:solidFill>
                <a:latin typeface="Constantia"/>
                <a:cs typeface="Constantia"/>
              </a:rPr>
              <a:t>Chorioretinitis</a:t>
            </a:r>
            <a:endParaRPr sz="2200">
              <a:latin typeface="Constantia"/>
              <a:cs typeface="Constantia"/>
            </a:endParaRPr>
          </a:p>
          <a:p>
            <a:pPr marL="12700">
              <a:lnSpc>
                <a:spcPct val="100000"/>
              </a:lnSpc>
              <a:spcBef>
                <a:spcPts val="525"/>
              </a:spcBef>
            </a:pPr>
            <a:r>
              <a:rPr sz="2200" dirty="0">
                <a:solidFill>
                  <a:srgbClr val="FF0000"/>
                </a:solidFill>
                <a:latin typeface="Constantia"/>
                <a:cs typeface="Constantia"/>
              </a:rPr>
              <a:t>4.</a:t>
            </a:r>
            <a:r>
              <a:rPr sz="2200" spc="-25" dirty="0">
                <a:solidFill>
                  <a:srgbClr val="FF0000"/>
                </a:solidFill>
                <a:latin typeface="Constantia"/>
                <a:cs typeface="Constantia"/>
              </a:rPr>
              <a:t> </a:t>
            </a:r>
            <a:r>
              <a:rPr sz="2200" dirty="0">
                <a:solidFill>
                  <a:srgbClr val="FF0000"/>
                </a:solidFill>
                <a:latin typeface="Constantia"/>
                <a:cs typeface="Constantia"/>
              </a:rPr>
              <a:t>blindness,</a:t>
            </a:r>
            <a:r>
              <a:rPr sz="2200" spc="-105" dirty="0">
                <a:solidFill>
                  <a:srgbClr val="FF0000"/>
                </a:solidFill>
                <a:latin typeface="Constantia"/>
                <a:cs typeface="Constantia"/>
              </a:rPr>
              <a:t> </a:t>
            </a:r>
            <a:r>
              <a:rPr sz="2200" dirty="0">
                <a:solidFill>
                  <a:srgbClr val="FF0000"/>
                </a:solidFill>
                <a:latin typeface="Constantia"/>
                <a:cs typeface="Constantia"/>
              </a:rPr>
              <a:t>and</a:t>
            </a:r>
            <a:r>
              <a:rPr sz="2200" spc="-20" dirty="0">
                <a:solidFill>
                  <a:srgbClr val="FF0000"/>
                </a:solidFill>
                <a:latin typeface="Constantia"/>
                <a:cs typeface="Constantia"/>
              </a:rPr>
              <a:t> </a:t>
            </a:r>
            <a:r>
              <a:rPr sz="2200" dirty="0">
                <a:solidFill>
                  <a:srgbClr val="FF0000"/>
                </a:solidFill>
                <a:latin typeface="Constantia"/>
                <a:cs typeface="Constantia"/>
              </a:rPr>
              <a:t>hearing</a:t>
            </a:r>
            <a:r>
              <a:rPr sz="2200" spc="-30" dirty="0">
                <a:solidFill>
                  <a:srgbClr val="FF0000"/>
                </a:solidFill>
                <a:latin typeface="Constantia"/>
                <a:cs typeface="Constantia"/>
              </a:rPr>
              <a:t> </a:t>
            </a:r>
            <a:r>
              <a:rPr sz="2200" spc="-20" dirty="0">
                <a:solidFill>
                  <a:srgbClr val="FF0000"/>
                </a:solidFill>
                <a:latin typeface="Constantia"/>
                <a:cs typeface="Constantia"/>
              </a:rPr>
              <a:t>loss</a:t>
            </a:r>
            <a:endParaRPr sz="2200">
              <a:latin typeface="Constantia"/>
              <a:cs typeface="Constantia"/>
            </a:endParaRPr>
          </a:p>
        </p:txBody>
      </p:sp>
      <p:sp>
        <p:nvSpPr>
          <p:cNvPr id="6" name="object 6"/>
          <p:cNvSpPr txBox="1"/>
          <p:nvPr/>
        </p:nvSpPr>
        <p:spPr>
          <a:xfrm>
            <a:off x="260400" y="3196488"/>
            <a:ext cx="8698865" cy="3379470"/>
          </a:xfrm>
          <a:prstGeom prst="rect">
            <a:avLst/>
          </a:prstGeom>
        </p:spPr>
        <p:txBody>
          <a:bodyPr vert="horz" wrap="square" lIns="0" tIns="12700" rIns="0" bIns="0" rtlCol="0">
            <a:spAutoFit/>
          </a:bodyPr>
          <a:lstStyle/>
          <a:p>
            <a:pPr marL="12700" marR="3136265" indent="77470">
              <a:lnSpc>
                <a:spcPct val="120000"/>
              </a:lnSpc>
              <a:spcBef>
                <a:spcPts val="100"/>
              </a:spcBef>
            </a:pPr>
            <a:r>
              <a:rPr sz="2200" spc="-10" dirty="0">
                <a:solidFill>
                  <a:srgbClr val="FF0000"/>
                </a:solidFill>
                <a:latin typeface="Constantia"/>
                <a:cs typeface="Constantia"/>
              </a:rPr>
              <a:t>5-</a:t>
            </a:r>
            <a:r>
              <a:rPr sz="2200" dirty="0">
                <a:solidFill>
                  <a:srgbClr val="FF0000"/>
                </a:solidFill>
                <a:latin typeface="Constantia"/>
                <a:cs typeface="Constantia"/>
              </a:rPr>
              <a:t>calcium</a:t>
            </a:r>
            <a:r>
              <a:rPr sz="2200" spc="-45" dirty="0">
                <a:solidFill>
                  <a:srgbClr val="FF0000"/>
                </a:solidFill>
                <a:latin typeface="Constantia"/>
                <a:cs typeface="Constantia"/>
              </a:rPr>
              <a:t> </a:t>
            </a:r>
            <a:r>
              <a:rPr sz="2200" dirty="0">
                <a:solidFill>
                  <a:srgbClr val="FF0000"/>
                </a:solidFill>
                <a:latin typeface="Constantia"/>
                <a:cs typeface="Constantia"/>
              </a:rPr>
              <a:t>in</a:t>
            </a:r>
            <a:r>
              <a:rPr sz="2200" spc="-60" dirty="0">
                <a:solidFill>
                  <a:srgbClr val="FF0000"/>
                </a:solidFill>
                <a:latin typeface="Constantia"/>
                <a:cs typeface="Constantia"/>
              </a:rPr>
              <a:t> </a:t>
            </a:r>
            <a:r>
              <a:rPr sz="2200" dirty="0">
                <a:solidFill>
                  <a:srgbClr val="FF0000"/>
                </a:solidFill>
                <a:latin typeface="Constantia"/>
                <a:cs typeface="Constantia"/>
              </a:rPr>
              <a:t>the</a:t>
            </a:r>
            <a:r>
              <a:rPr sz="2200" spc="-65" dirty="0">
                <a:solidFill>
                  <a:srgbClr val="FF0000"/>
                </a:solidFill>
                <a:latin typeface="Constantia"/>
                <a:cs typeface="Constantia"/>
              </a:rPr>
              <a:t> </a:t>
            </a:r>
            <a:r>
              <a:rPr sz="2200" dirty="0">
                <a:solidFill>
                  <a:srgbClr val="FF0000"/>
                </a:solidFill>
                <a:latin typeface="Constantia"/>
                <a:cs typeface="Constantia"/>
              </a:rPr>
              <a:t>brain</a:t>
            </a:r>
            <a:r>
              <a:rPr sz="2200" spc="-65" dirty="0">
                <a:solidFill>
                  <a:srgbClr val="FF0000"/>
                </a:solidFill>
                <a:latin typeface="Constantia"/>
                <a:cs typeface="Constantia"/>
              </a:rPr>
              <a:t> </a:t>
            </a:r>
            <a:r>
              <a:rPr sz="2200" spc="-20" dirty="0">
                <a:solidFill>
                  <a:srgbClr val="FF0000"/>
                </a:solidFill>
                <a:latin typeface="Constantia"/>
                <a:cs typeface="Constantia"/>
              </a:rPr>
              <a:t>(Cerebral</a:t>
            </a:r>
            <a:r>
              <a:rPr sz="2200" spc="-75" dirty="0">
                <a:solidFill>
                  <a:srgbClr val="FF0000"/>
                </a:solidFill>
                <a:latin typeface="Constantia"/>
                <a:cs typeface="Constantia"/>
              </a:rPr>
              <a:t> </a:t>
            </a:r>
            <a:r>
              <a:rPr sz="2200" spc="-10" dirty="0">
                <a:solidFill>
                  <a:srgbClr val="FF0000"/>
                </a:solidFill>
                <a:latin typeface="Constantia"/>
                <a:cs typeface="Constantia"/>
              </a:rPr>
              <a:t>calcification) </a:t>
            </a:r>
            <a:r>
              <a:rPr sz="2200" spc="-20" dirty="0">
                <a:solidFill>
                  <a:srgbClr val="FF0000"/>
                </a:solidFill>
                <a:latin typeface="Constantia"/>
                <a:cs typeface="Constantia"/>
              </a:rPr>
              <a:t>6.psychomotor</a:t>
            </a:r>
            <a:r>
              <a:rPr sz="2200" spc="-55" dirty="0">
                <a:solidFill>
                  <a:srgbClr val="FF0000"/>
                </a:solidFill>
                <a:latin typeface="Constantia"/>
                <a:cs typeface="Constantia"/>
              </a:rPr>
              <a:t> </a:t>
            </a:r>
            <a:r>
              <a:rPr sz="2200" spc="-10" dirty="0">
                <a:solidFill>
                  <a:srgbClr val="FF0000"/>
                </a:solidFill>
                <a:latin typeface="Constantia"/>
                <a:cs typeface="Constantia"/>
              </a:rPr>
              <a:t>disturbances</a:t>
            </a:r>
            <a:endParaRPr sz="2200">
              <a:latin typeface="Constantia"/>
              <a:cs typeface="Constantia"/>
            </a:endParaRPr>
          </a:p>
          <a:p>
            <a:pPr marL="287655" indent="-274955">
              <a:lnSpc>
                <a:spcPct val="100000"/>
              </a:lnSpc>
              <a:spcBef>
                <a:spcPts val="515"/>
              </a:spcBef>
              <a:buAutoNum type="arabicPeriod" startAt="7"/>
              <a:tabLst>
                <a:tab pos="287655" algn="l"/>
              </a:tabLst>
            </a:pPr>
            <a:r>
              <a:rPr sz="2200" spc="-20" dirty="0">
                <a:solidFill>
                  <a:srgbClr val="FF0000"/>
                </a:solidFill>
                <a:latin typeface="Constantia"/>
                <a:cs typeface="Constantia"/>
              </a:rPr>
              <a:t>lymphadenopathy,</a:t>
            </a:r>
            <a:r>
              <a:rPr sz="2200" spc="-85" dirty="0">
                <a:solidFill>
                  <a:srgbClr val="FF0000"/>
                </a:solidFill>
                <a:latin typeface="Constantia"/>
                <a:cs typeface="Constantia"/>
              </a:rPr>
              <a:t> </a:t>
            </a:r>
            <a:r>
              <a:rPr sz="2200" dirty="0">
                <a:solidFill>
                  <a:srgbClr val="FF0000"/>
                </a:solidFill>
                <a:latin typeface="Constantia"/>
                <a:cs typeface="Constantia"/>
              </a:rPr>
              <a:t>that</a:t>
            </a:r>
            <a:r>
              <a:rPr sz="2200" spc="-85" dirty="0">
                <a:solidFill>
                  <a:srgbClr val="FF0000"/>
                </a:solidFill>
                <a:latin typeface="Constantia"/>
                <a:cs typeface="Constantia"/>
              </a:rPr>
              <a:t> </a:t>
            </a:r>
            <a:r>
              <a:rPr sz="2200" spc="-25" dirty="0">
                <a:solidFill>
                  <a:srgbClr val="FF0000"/>
                </a:solidFill>
                <a:latin typeface="Constantia"/>
                <a:cs typeface="Constantia"/>
              </a:rPr>
              <a:t>involved</a:t>
            </a:r>
            <a:r>
              <a:rPr sz="2200" spc="-70" dirty="0">
                <a:solidFill>
                  <a:srgbClr val="FF0000"/>
                </a:solidFill>
                <a:latin typeface="Constantia"/>
                <a:cs typeface="Constantia"/>
              </a:rPr>
              <a:t> </a:t>
            </a:r>
            <a:r>
              <a:rPr sz="2200" spc="-10" dirty="0">
                <a:solidFill>
                  <a:srgbClr val="FF0000"/>
                </a:solidFill>
                <a:latin typeface="Constantia"/>
                <a:cs typeface="Constantia"/>
              </a:rPr>
              <a:t>are</a:t>
            </a:r>
            <a:r>
              <a:rPr sz="2200" spc="-110" dirty="0">
                <a:solidFill>
                  <a:srgbClr val="FF0000"/>
                </a:solidFill>
                <a:latin typeface="Constantia"/>
                <a:cs typeface="Constantia"/>
              </a:rPr>
              <a:t> </a:t>
            </a:r>
            <a:r>
              <a:rPr sz="2200" dirty="0">
                <a:solidFill>
                  <a:srgbClr val="FF0000"/>
                </a:solidFill>
                <a:latin typeface="Constantia"/>
                <a:cs typeface="Constantia"/>
              </a:rPr>
              <a:t>the</a:t>
            </a:r>
            <a:r>
              <a:rPr sz="2200" spc="-120" dirty="0">
                <a:solidFill>
                  <a:srgbClr val="FF0000"/>
                </a:solidFill>
                <a:latin typeface="Constantia"/>
                <a:cs typeface="Constantia"/>
              </a:rPr>
              <a:t> </a:t>
            </a:r>
            <a:r>
              <a:rPr sz="2200" dirty="0">
                <a:solidFill>
                  <a:srgbClr val="FF0000"/>
                </a:solidFill>
                <a:latin typeface="Constantia"/>
                <a:cs typeface="Constantia"/>
              </a:rPr>
              <a:t>deep</a:t>
            </a:r>
            <a:r>
              <a:rPr sz="2200" spc="-135" dirty="0">
                <a:solidFill>
                  <a:srgbClr val="FF0000"/>
                </a:solidFill>
                <a:latin typeface="Constantia"/>
                <a:cs typeface="Constantia"/>
              </a:rPr>
              <a:t> </a:t>
            </a:r>
            <a:r>
              <a:rPr sz="2200" dirty="0">
                <a:solidFill>
                  <a:srgbClr val="FF0000"/>
                </a:solidFill>
                <a:latin typeface="Constantia"/>
                <a:cs typeface="Constantia"/>
              </a:rPr>
              <a:t>cervical</a:t>
            </a:r>
            <a:r>
              <a:rPr sz="2200" spc="-20" dirty="0">
                <a:solidFill>
                  <a:srgbClr val="FF0000"/>
                </a:solidFill>
                <a:latin typeface="Constantia"/>
                <a:cs typeface="Constantia"/>
              </a:rPr>
              <a:t> </a:t>
            </a:r>
            <a:r>
              <a:rPr sz="2200" dirty="0">
                <a:solidFill>
                  <a:srgbClr val="FF0000"/>
                </a:solidFill>
                <a:latin typeface="Constantia"/>
                <a:cs typeface="Constantia"/>
              </a:rPr>
              <a:t>lymph</a:t>
            </a:r>
            <a:r>
              <a:rPr sz="2200" spc="-60" dirty="0">
                <a:solidFill>
                  <a:srgbClr val="FF0000"/>
                </a:solidFill>
                <a:latin typeface="Constantia"/>
                <a:cs typeface="Constantia"/>
              </a:rPr>
              <a:t> </a:t>
            </a:r>
            <a:r>
              <a:rPr sz="2200" spc="-10" dirty="0">
                <a:solidFill>
                  <a:srgbClr val="FF0000"/>
                </a:solidFill>
                <a:latin typeface="Constantia"/>
                <a:cs typeface="Constantia"/>
              </a:rPr>
              <a:t>nodes</a:t>
            </a:r>
            <a:endParaRPr sz="2200">
              <a:latin typeface="Constantia"/>
              <a:cs typeface="Constantia"/>
            </a:endParaRPr>
          </a:p>
          <a:p>
            <a:pPr marL="12700">
              <a:lnSpc>
                <a:spcPct val="100000"/>
              </a:lnSpc>
              <a:spcBef>
                <a:spcPts val="5"/>
              </a:spcBef>
            </a:pPr>
            <a:r>
              <a:rPr sz="2200" dirty="0">
                <a:solidFill>
                  <a:srgbClr val="FF0000"/>
                </a:solidFill>
                <a:latin typeface="Constantia"/>
                <a:cs typeface="Constantia"/>
              </a:rPr>
              <a:t>with</a:t>
            </a:r>
            <a:r>
              <a:rPr sz="2200" spc="-75" dirty="0">
                <a:solidFill>
                  <a:srgbClr val="FF0000"/>
                </a:solidFill>
                <a:latin typeface="Constantia"/>
                <a:cs typeface="Constantia"/>
              </a:rPr>
              <a:t> </a:t>
            </a:r>
            <a:r>
              <a:rPr sz="2200" spc="-35" dirty="0">
                <a:solidFill>
                  <a:srgbClr val="FF0000"/>
                </a:solidFill>
                <a:latin typeface="Constantia"/>
                <a:cs typeface="Constantia"/>
              </a:rPr>
              <a:t>fever,</a:t>
            </a:r>
            <a:r>
              <a:rPr sz="2200" spc="-50" dirty="0">
                <a:solidFill>
                  <a:srgbClr val="FF0000"/>
                </a:solidFill>
                <a:latin typeface="Constantia"/>
                <a:cs typeface="Constantia"/>
              </a:rPr>
              <a:t> </a:t>
            </a:r>
            <a:r>
              <a:rPr sz="2200" dirty="0">
                <a:solidFill>
                  <a:srgbClr val="FF0000"/>
                </a:solidFill>
                <a:latin typeface="Constantia"/>
                <a:cs typeface="Constantia"/>
              </a:rPr>
              <a:t>malaise,</a:t>
            </a:r>
            <a:r>
              <a:rPr sz="2200" spc="-55" dirty="0">
                <a:solidFill>
                  <a:srgbClr val="FF0000"/>
                </a:solidFill>
                <a:latin typeface="Constantia"/>
                <a:cs typeface="Constantia"/>
              </a:rPr>
              <a:t> </a:t>
            </a:r>
            <a:r>
              <a:rPr sz="2200" dirty="0">
                <a:solidFill>
                  <a:srgbClr val="FF0000"/>
                </a:solidFill>
                <a:latin typeface="Constantia"/>
                <a:cs typeface="Constantia"/>
              </a:rPr>
              <a:t>headache,</a:t>
            </a:r>
            <a:r>
              <a:rPr sz="2200" spc="-35" dirty="0">
                <a:solidFill>
                  <a:srgbClr val="FF0000"/>
                </a:solidFill>
                <a:latin typeface="Constantia"/>
                <a:cs typeface="Constantia"/>
              </a:rPr>
              <a:t> </a:t>
            </a:r>
            <a:r>
              <a:rPr sz="2200" dirty="0">
                <a:solidFill>
                  <a:srgbClr val="FF0000"/>
                </a:solidFill>
                <a:latin typeface="Constantia"/>
                <a:cs typeface="Constantia"/>
              </a:rPr>
              <a:t>muscle</a:t>
            </a:r>
            <a:r>
              <a:rPr sz="2200" spc="-114" dirty="0">
                <a:solidFill>
                  <a:srgbClr val="FF0000"/>
                </a:solidFill>
                <a:latin typeface="Constantia"/>
                <a:cs typeface="Constantia"/>
              </a:rPr>
              <a:t> </a:t>
            </a:r>
            <a:r>
              <a:rPr sz="2200" dirty="0">
                <a:solidFill>
                  <a:srgbClr val="FF0000"/>
                </a:solidFill>
                <a:latin typeface="Constantia"/>
                <a:cs typeface="Constantia"/>
              </a:rPr>
              <a:t>pain,</a:t>
            </a:r>
            <a:r>
              <a:rPr sz="2200" spc="-45" dirty="0">
                <a:solidFill>
                  <a:srgbClr val="FF0000"/>
                </a:solidFill>
                <a:latin typeface="Constantia"/>
                <a:cs typeface="Constantia"/>
              </a:rPr>
              <a:t> </a:t>
            </a:r>
            <a:r>
              <a:rPr sz="2200" dirty="0">
                <a:solidFill>
                  <a:srgbClr val="FF0000"/>
                </a:solidFill>
                <a:latin typeface="Constantia"/>
                <a:cs typeface="Constantia"/>
              </a:rPr>
              <a:t>fatigue</a:t>
            </a:r>
            <a:r>
              <a:rPr sz="2200" spc="-135" dirty="0">
                <a:solidFill>
                  <a:srgbClr val="FF0000"/>
                </a:solidFill>
                <a:latin typeface="Constantia"/>
                <a:cs typeface="Constantia"/>
              </a:rPr>
              <a:t> </a:t>
            </a:r>
            <a:r>
              <a:rPr sz="2200" dirty="0">
                <a:solidFill>
                  <a:srgbClr val="FF0000"/>
                </a:solidFill>
                <a:latin typeface="Constantia"/>
                <a:cs typeface="Constantia"/>
              </a:rPr>
              <a:t>and</a:t>
            </a:r>
            <a:r>
              <a:rPr sz="2200" spc="-80" dirty="0">
                <a:solidFill>
                  <a:srgbClr val="FF0000"/>
                </a:solidFill>
                <a:latin typeface="Constantia"/>
                <a:cs typeface="Constantia"/>
              </a:rPr>
              <a:t> </a:t>
            </a:r>
            <a:r>
              <a:rPr sz="2200" dirty="0">
                <a:solidFill>
                  <a:srgbClr val="FF0000"/>
                </a:solidFill>
                <a:latin typeface="Constantia"/>
                <a:cs typeface="Constantia"/>
              </a:rPr>
              <a:t>sore</a:t>
            </a:r>
            <a:r>
              <a:rPr sz="2200" spc="-100" dirty="0">
                <a:solidFill>
                  <a:srgbClr val="FF0000"/>
                </a:solidFill>
                <a:latin typeface="Constantia"/>
                <a:cs typeface="Constantia"/>
              </a:rPr>
              <a:t> </a:t>
            </a:r>
            <a:r>
              <a:rPr sz="2200" spc="-10" dirty="0">
                <a:solidFill>
                  <a:srgbClr val="FF0000"/>
                </a:solidFill>
                <a:latin typeface="Constantia"/>
                <a:cs typeface="Constantia"/>
              </a:rPr>
              <a:t>throat.</a:t>
            </a:r>
            <a:endParaRPr sz="2200">
              <a:latin typeface="Constantia"/>
              <a:cs typeface="Constantia"/>
            </a:endParaRPr>
          </a:p>
          <a:p>
            <a:pPr marL="12700" marR="257810" indent="289560">
              <a:lnSpc>
                <a:spcPct val="100000"/>
              </a:lnSpc>
              <a:spcBef>
                <a:spcPts val="525"/>
              </a:spcBef>
              <a:buAutoNum type="arabicPeriod" startAt="8"/>
              <a:tabLst>
                <a:tab pos="302260" algn="l"/>
              </a:tabLst>
            </a:pPr>
            <a:r>
              <a:rPr sz="2200" dirty="0">
                <a:solidFill>
                  <a:srgbClr val="FF0000"/>
                </a:solidFill>
                <a:latin typeface="Constantia"/>
                <a:cs typeface="Constantia"/>
              </a:rPr>
              <a:t>Rarely</a:t>
            </a:r>
            <a:r>
              <a:rPr sz="2200" spc="434" dirty="0">
                <a:solidFill>
                  <a:srgbClr val="FF0000"/>
                </a:solidFill>
                <a:latin typeface="Constantia"/>
                <a:cs typeface="Constantia"/>
              </a:rPr>
              <a:t> </a:t>
            </a:r>
            <a:r>
              <a:rPr sz="2200" spc="-20" dirty="0">
                <a:solidFill>
                  <a:srgbClr val="FF0000"/>
                </a:solidFill>
                <a:latin typeface="Constantia"/>
                <a:cs typeface="Constantia"/>
              </a:rPr>
              <a:t>occure</a:t>
            </a:r>
            <a:r>
              <a:rPr sz="2200" spc="-80" dirty="0">
                <a:solidFill>
                  <a:srgbClr val="FF0000"/>
                </a:solidFill>
                <a:latin typeface="Constantia"/>
                <a:cs typeface="Constantia"/>
              </a:rPr>
              <a:t> </a:t>
            </a:r>
            <a:r>
              <a:rPr sz="2200" spc="-10" dirty="0">
                <a:solidFill>
                  <a:srgbClr val="FF0000"/>
                </a:solidFill>
                <a:latin typeface="Constantia"/>
                <a:cs typeface="Constantia"/>
              </a:rPr>
              <a:t>pneumonitis,</a:t>
            </a:r>
            <a:r>
              <a:rPr sz="2200" spc="-40" dirty="0">
                <a:solidFill>
                  <a:srgbClr val="FF0000"/>
                </a:solidFill>
                <a:latin typeface="Constantia"/>
                <a:cs typeface="Constantia"/>
              </a:rPr>
              <a:t> </a:t>
            </a:r>
            <a:r>
              <a:rPr sz="2200" spc="-25" dirty="0">
                <a:solidFill>
                  <a:srgbClr val="FF0000"/>
                </a:solidFill>
                <a:latin typeface="Constantia"/>
                <a:cs typeface="Constantia"/>
              </a:rPr>
              <a:t>myocarditis</a:t>
            </a:r>
            <a:r>
              <a:rPr sz="2200" spc="-110" dirty="0">
                <a:solidFill>
                  <a:srgbClr val="FF0000"/>
                </a:solidFill>
                <a:latin typeface="Constantia"/>
                <a:cs typeface="Constantia"/>
              </a:rPr>
              <a:t> </a:t>
            </a:r>
            <a:r>
              <a:rPr sz="2200" dirty="0">
                <a:solidFill>
                  <a:srgbClr val="FF0000"/>
                </a:solidFill>
                <a:latin typeface="Constantia"/>
                <a:cs typeface="Constantia"/>
              </a:rPr>
              <a:t>and</a:t>
            </a:r>
            <a:r>
              <a:rPr sz="2200" spc="-15" dirty="0">
                <a:solidFill>
                  <a:srgbClr val="FF0000"/>
                </a:solidFill>
                <a:latin typeface="Constantia"/>
                <a:cs typeface="Constantia"/>
              </a:rPr>
              <a:t> </a:t>
            </a:r>
            <a:r>
              <a:rPr sz="2200" spc="-10" dirty="0">
                <a:solidFill>
                  <a:srgbClr val="FF0000"/>
                </a:solidFill>
                <a:latin typeface="Constantia"/>
                <a:cs typeface="Constantia"/>
              </a:rPr>
              <a:t>meningoencephalitis, </a:t>
            </a:r>
            <a:r>
              <a:rPr sz="2200" dirty="0">
                <a:solidFill>
                  <a:srgbClr val="FF0000"/>
                </a:solidFill>
                <a:latin typeface="Constantia"/>
                <a:cs typeface="Constantia"/>
              </a:rPr>
              <a:t>central</a:t>
            </a:r>
            <a:r>
              <a:rPr sz="2200" spc="-70" dirty="0">
                <a:solidFill>
                  <a:srgbClr val="FF0000"/>
                </a:solidFill>
                <a:latin typeface="Constantia"/>
                <a:cs typeface="Constantia"/>
              </a:rPr>
              <a:t> </a:t>
            </a:r>
            <a:r>
              <a:rPr sz="2200" dirty="0">
                <a:solidFill>
                  <a:srgbClr val="FF0000"/>
                </a:solidFill>
                <a:latin typeface="Constantia"/>
                <a:cs typeface="Constantia"/>
              </a:rPr>
              <a:t>nervous</a:t>
            </a:r>
            <a:r>
              <a:rPr sz="2200" spc="-135" dirty="0">
                <a:solidFill>
                  <a:srgbClr val="FF0000"/>
                </a:solidFill>
                <a:latin typeface="Constantia"/>
                <a:cs typeface="Constantia"/>
              </a:rPr>
              <a:t> </a:t>
            </a:r>
            <a:r>
              <a:rPr sz="2200" spc="-20" dirty="0">
                <a:solidFill>
                  <a:srgbClr val="FF0000"/>
                </a:solidFill>
                <a:latin typeface="Constantia"/>
                <a:cs typeface="Constantia"/>
              </a:rPr>
              <a:t>system</a:t>
            </a:r>
            <a:r>
              <a:rPr sz="2200" spc="-114" dirty="0">
                <a:solidFill>
                  <a:srgbClr val="FF0000"/>
                </a:solidFill>
                <a:latin typeface="Constantia"/>
                <a:cs typeface="Constantia"/>
              </a:rPr>
              <a:t> </a:t>
            </a:r>
            <a:r>
              <a:rPr sz="2200" spc="-10" dirty="0">
                <a:solidFill>
                  <a:srgbClr val="FF0000"/>
                </a:solidFill>
                <a:latin typeface="Constantia"/>
                <a:cs typeface="Constantia"/>
              </a:rPr>
              <a:t>disorders</a:t>
            </a:r>
            <a:r>
              <a:rPr sz="2200" spc="-114" dirty="0">
                <a:solidFill>
                  <a:srgbClr val="FF0000"/>
                </a:solidFill>
                <a:latin typeface="Constantia"/>
                <a:cs typeface="Constantia"/>
              </a:rPr>
              <a:t> </a:t>
            </a:r>
            <a:r>
              <a:rPr sz="2200" dirty="0">
                <a:solidFill>
                  <a:srgbClr val="FF0000"/>
                </a:solidFill>
                <a:latin typeface="Constantia"/>
                <a:cs typeface="Constantia"/>
              </a:rPr>
              <a:t>which</a:t>
            </a:r>
            <a:r>
              <a:rPr sz="2200" spc="-60" dirty="0">
                <a:solidFill>
                  <a:srgbClr val="FF0000"/>
                </a:solidFill>
                <a:latin typeface="Constantia"/>
                <a:cs typeface="Constantia"/>
              </a:rPr>
              <a:t> </a:t>
            </a:r>
            <a:r>
              <a:rPr sz="2200" dirty="0">
                <a:solidFill>
                  <a:srgbClr val="FF0000"/>
                </a:solidFill>
                <a:latin typeface="Constantia"/>
                <a:cs typeface="Constantia"/>
              </a:rPr>
              <a:t>may</a:t>
            </a:r>
            <a:r>
              <a:rPr sz="2200" spc="-85" dirty="0">
                <a:solidFill>
                  <a:srgbClr val="FF0000"/>
                </a:solidFill>
                <a:latin typeface="Constantia"/>
                <a:cs typeface="Constantia"/>
              </a:rPr>
              <a:t> </a:t>
            </a:r>
            <a:r>
              <a:rPr sz="2200" dirty="0">
                <a:solidFill>
                  <a:srgbClr val="FF0000"/>
                </a:solidFill>
                <a:latin typeface="Constantia"/>
                <a:cs typeface="Constantia"/>
              </a:rPr>
              <a:t>be</a:t>
            </a:r>
            <a:r>
              <a:rPr sz="2200" spc="-95" dirty="0">
                <a:solidFill>
                  <a:srgbClr val="FF0000"/>
                </a:solidFill>
                <a:latin typeface="Constantia"/>
                <a:cs typeface="Constantia"/>
              </a:rPr>
              <a:t> </a:t>
            </a:r>
            <a:r>
              <a:rPr sz="2200" dirty="0">
                <a:solidFill>
                  <a:srgbClr val="FF0000"/>
                </a:solidFill>
                <a:latin typeface="Constantia"/>
                <a:cs typeface="Constantia"/>
              </a:rPr>
              <a:t>fatal</a:t>
            </a:r>
            <a:r>
              <a:rPr sz="2200" spc="-70" dirty="0">
                <a:solidFill>
                  <a:srgbClr val="FF0000"/>
                </a:solidFill>
                <a:latin typeface="Constantia"/>
                <a:cs typeface="Constantia"/>
              </a:rPr>
              <a:t> </a:t>
            </a:r>
            <a:r>
              <a:rPr sz="2200" dirty="0">
                <a:solidFill>
                  <a:srgbClr val="FF0000"/>
                </a:solidFill>
                <a:latin typeface="Constantia"/>
                <a:cs typeface="Constantia"/>
              </a:rPr>
              <a:t>in</a:t>
            </a:r>
            <a:r>
              <a:rPr sz="2200" spc="-105" dirty="0">
                <a:solidFill>
                  <a:srgbClr val="FF0000"/>
                </a:solidFill>
                <a:latin typeface="Constantia"/>
                <a:cs typeface="Constantia"/>
              </a:rPr>
              <a:t> </a:t>
            </a:r>
            <a:r>
              <a:rPr sz="2200" dirty="0">
                <a:solidFill>
                  <a:srgbClr val="FF0000"/>
                </a:solidFill>
                <a:latin typeface="Constantia"/>
                <a:cs typeface="Constantia"/>
              </a:rPr>
              <a:t>some</a:t>
            </a:r>
            <a:r>
              <a:rPr sz="2200" spc="-140" dirty="0">
                <a:solidFill>
                  <a:srgbClr val="FF0000"/>
                </a:solidFill>
                <a:latin typeface="Constantia"/>
                <a:cs typeface="Constantia"/>
              </a:rPr>
              <a:t> </a:t>
            </a:r>
            <a:r>
              <a:rPr sz="2200" dirty="0">
                <a:solidFill>
                  <a:srgbClr val="FF0000"/>
                </a:solidFill>
                <a:latin typeface="Constantia"/>
                <a:cs typeface="Constantia"/>
              </a:rPr>
              <a:t>cases</a:t>
            </a:r>
            <a:r>
              <a:rPr sz="2200" spc="-130" dirty="0">
                <a:solidFill>
                  <a:srgbClr val="FF0000"/>
                </a:solidFill>
                <a:latin typeface="Constantia"/>
                <a:cs typeface="Constantia"/>
              </a:rPr>
              <a:t> </a:t>
            </a:r>
            <a:r>
              <a:rPr sz="2200" spc="-25" dirty="0">
                <a:solidFill>
                  <a:srgbClr val="FF0000"/>
                </a:solidFill>
                <a:latin typeface="Constantia"/>
                <a:cs typeface="Constantia"/>
              </a:rPr>
              <a:t>and </a:t>
            </a:r>
            <a:r>
              <a:rPr sz="2200" dirty="0">
                <a:solidFill>
                  <a:srgbClr val="FF0000"/>
                </a:solidFill>
                <a:latin typeface="Constantia"/>
                <a:cs typeface="Constantia"/>
              </a:rPr>
              <a:t>disabilities</a:t>
            </a:r>
            <a:r>
              <a:rPr sz="2200" spc="-80" dirty="0">
                <a:solidFill>
                  <a:srgbClr val="FF0000"/>
                </a:solidFill>
                <a:latin typeface="Constantia"/>
                <a:cs typeface="Constantia"/>
              </a:rPr>
              <a:t> </a:t>
            </a:r>
            <a:r>
              <a:rPr sz="2200" spc="-10" dirty="0">
                <a:solidFill>
                  <a:srgbClr val="FF0000"/>
                </a:solidFill>
                <a:latin typeface="Constantia"/>
                <a:cs typeface="Constantia"/>
              </a:rPr>
              <a:t>later</a:t>
            </a:r>
            <a:r>
              <a:rPr sz="2200" spc="-85" dirty="0">
                <a:solidFill>
                  <a:srgbClr val="FF0000"/>
                </a:solidFill>
                <a:latin typeface="Constantia"/>
                <a:cs typeface="Constantia"/>
              </a:rPr>
              <a:t> </a:t>
            </a:r>
            <a:r>
              <a:rPr sz="2200" dirty="0">
                <a:solidFill>
                  <a:srgbClr val="FF0000"/>
                </a:solidFill>
                <a:latin typeface="Constantia"/>
                <a:cs typeface="Constantia"/>
              </a:rPr>
              <a:t>in</a:t>
            </a:r>
            <a:r>
              <a:rPr sz="2200" spc="-40" dirty="0">
                <a:solidFill>
                  <a:srgbClr val="FF0000"/>
                </a:solidFill>
                <a:latin typeface="Constantia"/>
                <a:cs typeface="Constantia"/>
              </a:rPr>
              <a:t> </a:t>
            </a:r>
            <a:r>
              <a:rPr sz="2200" spc="-20" dirty="0">
                <a:solidFill>
                  <a:srgbClr val="FF0000"/>
                </a:solidFill>
                <a:latin typeface="Constantia"/>
                <a:cs typeface="Constantia"/>
              </a:rPr>
              <a:t>life.</a:t>
            </a:r>
            <a:endParaRPr sz="2200">
              <a:latin typeface="Constantia"/>
              <a:cs typeface="Constantia"/>
            </a:endParaRPr>
          </a:p>
          <a:p>
            <a:pPr marL="12700" marR="5080">
              <a:lnSpc>
                <a:spcPct val="100499"/>
              </a:lnSpc>
              <a:spcBef>
                <a:spcPts val="520"/>
              </a:spcBef>
            </a:pPr>
            <a:r>
              <a:rPr sz="2200" dirty="0">
                <a:latin typeface="Constantia"/>
                <a:cs typeface="Constantia"/>
              </a:rPr>
              <a:t>Lumps</a:t>
            </a:r>
            <a:r>
              <a:rPr sz="2200" spc="-90" dirty="0">
                <a:latin typeface="Constantia"/>
                <a:cs typeface="Constantia"/>
              </a:rPr>
              <a:t> </a:t>
            </a:r>
            <a:r>
              <a:rPr sz="2200" dirty="0">
                <a:latin typeface="Constantia"/>
                <a:cs typeface="Constantia"/>
              </a:rPr>
              <a:t>(cysts)</a:t>
            </a:r>
            <a:r>
              <a:rPr sz="2200" spc="-55" dirty="0">
                <a:latin typeface="Constantia"/>
                <a:cs typeface="Constantia"/>
              </a:rPr>
              <a:t> </a:t>
            </a:r>
            <a:r>
              <a:rPr sz="2200" dirty="0">
                <a:latin typeface="Constantia"/>
                <a:cs typeface="Constantia"/>
              </a:rPr>
              <a:t>of the</a:t>
            </a:r>
            <a:r>
              <a:rPr sz="2200" spc="-130" dirty="0">
                <a:latin typeface="Constantia"/>
                <a:cs typeface="Constantia"/>
              </a:rPr>
              <a:t> </a:t>
            </a:r>
            <a:r>
              <a:rPr sz="2200" spc="-10" dirty="0">
                <a:latin typeface="Constantia"/>
                <a:cs typeface="Constantia"/>
              </a:rPr>
              <a:t>organism</a:t>
            </a:r>
            <a:r>
              <a:rPr sz="2200" spc="-120" dirty="0">
                <a:latin typeface="Constantia"/>
                <a:cs typeface="Constantia"/>
              </a:rPr>
              <a:t> </a:t>
            </a:r>
            <a:r>
              <a:rPr sz="2200" spc="-20" dirty="0">
                <a:latin typeface="Constantia"/>
                <a:cs typeface="Constantia"/>
              </a:rPr>
              <a:t>are</a:t>
            </a:r>
            <a:r>
              <a:rPr sz="2200" spc="-120" dirty="0">
                <a:latin typeface="Constantia"/>
                <a:cs typeface="Constantia"/>
              </a:rPr>
              <a:t> </a:t>
            </a:r>
            <a:r>
              <a:rPr sz="2200" dirty="0">
                <a:latin typeface="Constantia"/>
                <a:cs typeface="Constantia"/>
              </a:rPr>
              <a:t>carried</a:t>
            </a:r>
            <a:r>
              <a:rPr sz="2200" spc="-35" dirty="0">
                <a:latin typeface="Constantia"/>
                <a:cs typeface="Constantia"/>
              </a:rPr>
              <a:t> </a:t>
            </a:r>
            <a:r>
              <a:rPr sz="2200" spc="-10" dirty="0">
                <a:latin typeface="Constantia"/>
                <a:cs typeface="Constantia"/>
              </a:rPr>
              <a:t>from</a:t>
            </a:r>
            <a:r>
              <a:rPr sz="2200" spc="-120" dirty="0">
                <a:latin typeface="Constantia"/>
                <a:cs typeface="Constantia"/>
              </a:rPr>
              <a:t> </a:t>
            </a:r>
            <a:r>
              <a:rPr sz="2200" dirty="0">
                <a:latin typeface="Constantia"/>
                <a:cs typeface="Constantia"/>
              </a:rPr>
              <a:t>cat</a:t>
            </a:r>
            <a:r>
              <a:rPr sz="2200" spc="-90" dirty="0">
                <a:latin typeface="Constantia"/>
                <a:cs typeface="Constantia"/>
              </a:rPr>
              <a:t> </a:t>
            </a:r>
            <a:r>
              <a:rPr sz="2200" spc="-10" dirty="0">
                <a:latin typeface="Constantia"/>
                <a:cs typeface="Constantia"/>
              </a:rPr>
              <a:t>feces</a:t>
            </a:r>
            <a:r>
              <a:rPr sz="2200" spc="-100" dirty="0">
                <a:latin typeface="Constantia"/>
                <a:cs typeface="Constantia"/>
              </a:rPr>
              <a:t> </a:t>
            </a:r>
            <a:r>
              <a:rPr sz="2200" dirty="0">
                <a:latin typeface="Constantia"/>
                <a:cs typeface="Constantia"/>
              </a:rPr>
              <a:t>to</a:t>
            </a:r>
            <a:r>
              <a:rPr sz="2200" spc="-65" dirty="0">
                <a:latin typeface="Constantia"/>
                <a:cs typeface="Constantia"/>
              </a:rPr>
              <a:t> </a:t>
            </a:r>
            <a:r>
              <a:rPr sz="2200" dirty="0">
                <a:latin typeface="Constantia"/>
                <a:cs typeface="Constantia"/>
              </a:rPr>
              <a:t>humans</a:t>
            </a:r>
            <a:r>
              <a:rPr sz="2200" spc="-130" dirty="0">
                <a:latin typeface="Constantia"/>
                <a:cs typeface="Constantia"/>
              </a:rPr>
              <a:t> </a:t>
            </a:r>
            <a:r>
              <a:rPr sz="2200" dirty="0">
                <a:latin typeface="Constantia"/>
                <a:cs typeface="Constantia"/>
              </a:rPr>
              <a:t>or</a:t>
            </a:r>
            <a:r>
              <a:rPr sz="2200" spc="-105" dirty="0">
                <a:latin typeface="Constantia"/>
                <a:cs typeface="Constantia"/>
              </a:rPr>
              <a:t> </a:t>
            </a:r>
            <a:r>
              <a:rPr sz="2200" spc="-25" dirty="0">
                <a:latin typeface="Constantia"/>
                <a:cs typeface="Constantia"/>
              </a:rPr>
              <a:t>by </a:t>
            </a:r>
            <a:r>
              <a:rPr sz="2200" dirty="0">
                <a:latin typeface="Constantia"/>
                <a:cs typeface="Constantia"/>
              </a:rPr>
              <a:t>human</a:t>
            </a:r>
            <a:r>
              <a:rPr sz="2200" spc="-80" dirty="0">
                <a:latin typeface="Constantia"/>
                <a:cs typeface="Constantia"/>
              </a:rPr>
              <a:t> </a:t>
            </a:r>
            <a:r>
              <a:rPr sz="2200" spc="-20" dirty="0">
                <a:latin typeface="Constantia"/>
                <a:cs typeface="Constantia"/>
              </a:rPr>
              <a:t>ingestion</a:t>
            </a:r>
            <a:r>
              <a:rPr sz="2200" spc="-125" dirty="0">
                <a:latin typeface="Constantia"/>
                <a:cs typeface="Constantia"/>
              </a:rPr>
              <a:t> </a:t>
            </a:r>
            <a:r>
              <a:rPr sz="2200" dirty="0">
                <a:latin typeface="Constantia"/>
                <a:cs typeface="Constantia"/>
              </a:rPr>
              <a:t>of</a:t>
            </a:r>
            <a:r>
              <a:rPr sz="2200" spc="30" dirty="0">
                <a:latin typeface="Constantia"/>
                <a:cs typeface="Constantia"/>
              </a:rPr>
              <a:t> </a:t>
            </a:r>
            <a:r>
              <a:rPr sz="2200" spc="-10" dirty="0">
                <a:latin typeface="Constantia"/>
                <a:cs typeface="Constantia"/>
              </a:rPr>
              <a:t>inadequately</a:t>
            </a:r>
            <a:r>
              <a:rPr sz="2200" spc="-135" dirty="0">
                <a:latin typeface="Constantia"/>
                <a:cs typeface="Constantia"/>
              </a:rPr>
              <a:t> </a:t>
            </a:r>
            <a:r>
              <a:rPr sz="2200" spc="-10" dirty="0">
                <a:latin typeface="Constantia"/>
                <a:cs typeface="Constantia"/>
              </a:rPr>
              <a:t>cooked </a:t>
            </a:r>
            <a:r>
              <a:rPr sz="2200" dirty="0">
                <a:latin typeface="Constantia"/>
                <a:cs typeface="Constantia"/>
              </a:rPr>
              <a:t>meat</a:t>
            </a:r>
            <a:r>
              <a:rPr sz="2200" spc="-135" dirty="0">
                <a:latin typeface="Constantia"/>
                <a:cs typeface="Constantia"/>
              </a:rPr>
              <a:t> </a:t>
            </a:r>
            <a:r>
              <a:rPr sz="2200" dirty="0">
                <a:latin typeface="Constantia"/>
                <a:cs typeface="Constantia"/>
              </a:rPr>
              <a:t>containing</a:t>
            </a:r>
            <a:r>
              <a:rPr sz="2200" spc="-60" dirty="0">
                <a:latin typeface="Constantia"/>
                <a:cs typeface="Constantia"/>
              </a:rPr>
              <a:t> </a:t>
            </a:r>
            <a:r>
              <a:rPr sz="2200" dirty="0">
                <a:latin typeface="Constantia"/>
                <a:cs typeface="Constantia"/>
              </a:rPr>
              <a:t>the</a:t>
            </a:r>
            <a:r>
              <a:rPr sz="2200" spc="-80" dirty="0">
                <a:latin typeface="Constantia"/>
                <a:cs typeface="Constantia"/>
              </a:rPr>
              <a:t> </a:t>
            </a:r>
            <a:r>
              <a:rPr sz="2200" spc="-10" dirty="0">
                <a:latin typeface="Constantia"/>
                <a:cs typeface="Constantia"/>
              </a:rPr>
              <a:t>lumps.</a:t>
            </a:r>
            <a:endParaRPr sz="2200">
              <a:latin typeface="Constantia"/>
              <a:cs typeface="Constant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8952"/>
            <a:ext cx="8851265" cy="6915150"/>
          </a:xfrm>
          <a:prstGeom prst="rect">
            <a:avLst/>
          </a:prstGeom>
        </p:spPr>
        <p:txBody>
          <a:bodyPr vert="horz" wrap="square" lIns="0" tIns="93345" rIns="0" bIns="0" rtlCol="0">
            <a:spAutoFit/>
          </a:bodyPr>
          <a:lstStyle/>
          <a:p>
            <a:pPr marL="285750" indent="-274955">
              <a:lnSpc>
                <a:spcPct val="100000"/>
              </a:lnSpc>
              <a:spcBef>
                <a:spcPts val="735"/>
              </a:spcBef>
              <a:buClr>
                <a:srgbClr val="0AD0D9"/>
              </a:buClr>
              <a:buSzPct val="94230"/>
              <a:buFont typeface="Segoe UI Symbol"/>
              <a:buChar char="⚫"/>
              <a:tabLst>
                <a:tab pos="285750" algn="l"/>
              </a:tabLst>
            </a:pPr>
            <a:r>
              <a:rPr sz="2600" b="1" spc="-20" dirty="0">
                <a:latin typeface="Constantia"/>
                <a:cs typeface="Constantia"/>
              </a:rPr>
              <a:t>Life</a:t>
            </a:r>
            <a:r>
              <a:rPr sz="2600" b="1" spc="-114" dirty="0">
                <a:latin typeface="Constantia"/>
                <a:cs typeface="Constantia"/>
              </a:rPr>
              <a:t> </a:t>
            </a:r>
            <a:r>
              <a:rPr sz="2600" b="1" spc="-10" dirty="0">
                <a:latin typeface="Constantia"/>
                <a:cs typeface="Constantia"/>
              </a:rPr>
              <a:t>cycle</a:t>
            </a:r>
            <a:endParaRPr sz="2600">
              <a:latin typeface="Constantia"/>
              <a:cs typeface="Constantia"/>
            </a:endParaRPr>
          </a:p>
          <a:p>
            <a:pPr marL="12700" marR="170180">
              <a:lnSpc>
                <a:spcPct val="100699"/>
              </a:lnSpc>
              <a:spcBef>
                <a:spcPts val="570"/>
              </a:spcBef>
              <a:tabLst>
                <a:tab pos="2958465" algn="l"/>
              </a:tabLst>
            </a:pPr>
            <a:r>
              <a:rPr sz="2400" dirty="0">
                <a:solidFill>
                  <a:srgbClr val="FF0000"/>
                </a:solidFill>
                <a:latin typeface="Constantia"/>
                <a:cs typeface="Constantia"/>
              </a:rPr>
              <a:t>-</a:t>
            </a:r>
            <a:r>
              <a:rPr sz="2200" dirty="0">
                <a:solidFill>
                  <a:srgbClr val="FF0000"/>
                </a:solidFill>
                <a:latin typeface="Constantia"/>
                <a:cs typeface="Constantia"/>
              </a:rPr>
              <a:t>the</a:t>
            </a:r>
            <a:r>
              <a:rPr sz="2200" spc="-140" dirty="0">
                <a:solidFill>
                  <a:srgbClr val="FF0000"/>
                </a:solidFill>
                <a:latin typeface="Constantia"/>
                <a:cs typeface="Constantia"/>
              </a:rPr>
              <a:t> </a:t>
            </a:r>
            <a:r>
              <a:rPr sz="2200" dirty="0">
                <a:solidFill>
                  <a:srgbClr val="FF0000"/>
                </a:solidFill>
                <a:latin typeface="Constantia"/>
                <a:cs typeface="Constantia"/>
              </a:rPr>
              <a:t>oocyst</a:t>
            </a:r>
            <a:r>
              <a:rPr sz="2200" spc="-80" dirty="0">
                <a:solidFill>
                  <a:srgbClr val="FF0000"/>
                </a:solidFill>
                <a:latin typeface="Constantia"/>
                <a:cs typeface="Constantia"/>
              </a:rPr>
              <a:t> </a:t>
            </a:r>
            <a:r>
              <a:rPr sz="2200" dirty="0">
                <a:solidFill>
                  <a:srgbClr val="FF0000"/>
                </a:solidFill>
                <a:latin typeface="Constantia"/>
                <a:cs typeface="Constantia"/>
              </a:rPr>
              <a:t>is</a:t>
            </a:r>
            <a:r>
              <a:rPr sz="2200" spc="-75" dirty="0">
                <a:solidFill>
                  <a:srgbClr val="FF0000"/>
                </a:solidFill>
                <a:latin typeface="Constantia"/>
                <a:cs typeface="Constantia"/>
              </a:rPr>
              <a:t> </a:t>
            </a:r>
            <a:r>
              <a:rPr sz="2200" dirty="0">
                <a:solidFill>
                  <a:srgbClr val="FF0000"/>
                </a:solidFill>
                <a:latin typeface="Constantia"/>
                <a:cs typeface="Constantia"/>
              </a:rPr>
              <a:t>formed</a:t>
            </a:r>
            <a:r>
              <a:rPr sz="2200" spc="-55" dirty="0">
                <a:solidFill>
                  <a:srgbClr val="FF0000"/>
                </a:solidFill>
                <a:latin typeface="Constantia"/>
                <a:cs typeface="Constantia"/>
              </a:rPr>
              <a:t> </a:t>
            </a:r>
            <a:r>
              <a:rPr sz="2200" spc="-20" dirty="0">
                <a:solidFill>
                  <a:srgbClr val="FF0000"/>
                </a:solidFill>
                <a:latin typeface="Constantia"/>
                <a:cs typeface="Constantia"/>
              </a:rPr>
              <a:t>by</a:t>
            </a:r>
            <a:r>
              <a:rPr sz="2200" spc="-114" dirty="0">
                <a:solidFill>
                  <a:srgbClr val="FF0000"/>
                </a:solidFill>
                <a:latin typeface="Constantia"/>
                <a:cs typeface="Constantia"/>
              </a:rPr>
              <a:t> </a:t>
            </a:r>
            <a:r>
              <a:rPr sz="2200" dirty="0">
                <a:solidFill>
                  <a:srgbClr val="FF0000"/>
                </a:solidFill>
                <a:latin typeface="Constantia"/>
                <a:cs typeface="Constantia"/>
              </a:rPr>
              <a:t>sexual</a:t>
            </a:r>
            <a:r>
              <a:rPr sz="2200" spc="-65" dirty="0">
                <a:solidFill>
                  <a:srgbClr val="FF0000"/>
                </a:solidFill>
                <a:latin typeface="Constantia"/>
                <a:cs typeface="Constantia"/>
              </a:rPr>
              <a:t> </a:t>
            </a:r>
            <a:r>
              <a:rPr sz="2200" spc="-10" dirty="0">
                <a:solidFill>
                  <a:srgbClr val="FF0000"/>
                </a:solidFill>
                <a:latin typeface="Constantia"/>
                <a:cs typeface="Constantia"/>
              </a:rPr>
              <a:t>reproduction</a:t>
            </a:r>
            <a:r>
              <a:rPr sz="2200" spc="-60" dirty="0">
                <a:solidFill>
                  <a:srgbClr val="FF0000"/>
                </a:solidFill>
                <a:latin typeface="Constantia"/>
                <a:cs typeface="Constantia"/>
              </a:rPr>
              <a:t> </a:t>
            </a:r>
            <a:r>
              <a:rPr sz="2200" spc="-10" dirty="0">
                <a:solidFill>
                  <a:srgbClr val="FF0000"/>
                </a:solidFill>
                <a:latin typeface="Constantia"/>
                <a:cs typeface="Constantia"/>
              </a:rPr>
              <a:t>(gametogony)</a:t>
            </a:r>
            <a:r>
              <a:rPr sz="2200" spc="-105" dirty="0">
                <a:solidFill>
                  <a:srgbClr val="FF0000"/>
                </a:solidFill>
                <a:latin typeface="Constantia"/>
                <a:cs typeface="Constantia"/>
              </a:rPr>
              <a:t> </a:t>
            </a:r>
            <a:r>
              <a:rPr sz="2200" dirty="0">
                <a:solidFill>
                  <a:srgbClr val="FF0000"/>
                </a:solidFill>
                <a:latin typeface="Constantia"/>
                <a:cs typeface="Constantia"/>
              </a:rPr>
              <a:t>occurs</a:t>
            </a:r>
            <a:r>
              <a:rPr sz="2200" spc="-65" dirty="0">
                <a:solidFill>
                  <a:srgbClr val="FF0000"/>
                </a:solidFill>
                <a:latin typeface="Constantia"/>
                <a:cs typeface="Constantia"/>
              </a:rPr>
              <a:t> </a:t>
            </a:r>
            <a:r>
              <a:rPr sz="2200" dirty="0">
                <a:solidFill>
                  <a:srgbClr val="FF0000"/>
                </a:solidFill>
                <a:latin typeface="Constantia"/>
                <a:cs typeface="Constantia"/>
              </a:rPr>
              <a:t>in</a:t>
            </a:r>
            <a:r>
              <a:rPr sz="2200" spc="-114" dirty="0">
                <a:solidFill>
                  <a:srgbClr val="FF0000"/>
                </a:solidFill>
                <a:latin typeface="Constantia"/>
                <a:cs typeface="Constantia"/>
              </a:rPr>
              <a:t> </a:t>
            </a:r>
            <a:r>
              <a:rPr sz="2200" spc="-25" dirty="0">
                <a:solidFill>
                  <a:srgbClr val="FF0000"/>
                </a:solidFill>
                <a:latin typeface="Constantia"/>
                <a:cs typeface="Constantia"/>
              </a:rPr>
              <a:t>cat </a:t>
            </a:r>
            <a:r>
              <a:rPr sz="2200" u="sng" spc="-10" dirty="0">
                <a:solidFill>
                  <a:srgbClr val="FF0000"/>
                </a:solidFill>
                <a:uFill>
                  <a:solidFill>
                    <a:srgbClr val="FF0000"/>
                  </a:solidFill>
                </a:uFill>
                <a:latin typeface="Constantia"/>
                <a:cs typeface="Constantia"/>
              </a:rPr>
              <a:t>which</a:t>
            </a:r>
            <a:r>
              <a:rPr sz="2200" u="sng" spc="-125" dirty="0">
                <a:solidFill>
                  <a:srgbClr val="FF0000"/>
                </a:solidFill>
                <a:uFill>
                  <a:solidFill>
                    <a:srgbClr val="FF0000"/>
                  </a:solidFill>
                </a:uFill>
                <a:latin typeface="Constantia"/>
                <a:cs typeface="Constantia"/>
              </a:rPr>
              <a:t> </a:t>
            </a:r>
            <a:r>
              <a:rPr sz="2200" u="sng" dirty="0">
                <a:solidFill>
                  <a:srgbClr val="FF0000"/>
                </a:solidFill>
                <a:uFill>
                  <a:solidFill>
                    <a:srgbClr val="FF0000"/>
                  </a:solidFill>
                </a:uFill>
                <a:latin typeface="Constantia"/>
                <a:cs typeface="Constantia"/>
              </a:rPr>
              <a:t>are</a:t>
            </a:r>
            <a:r>
              <a:rPr sz="2200" u="sng" spc="-114" dirty="0">
                <a:solidFill>
                  <a:srgbClr val="FF0000"/>
                </a:solidFill>
                <a:uFill>
                  <a:solidFill>
                    <a:srgbClr val="FF0000"/>
                  </a:solidFill>
                </a:uFill>
                <a:latin typeface="Constantia"/>
                <a:cs typeface="Constantia"/>
              </a:rPr>
              <a:t> </a:t>
            </a:r>
            <a:r>
              <a:rPr sz="2200" u="sng" dirty="0">
                <a:solidFill>
                  <a:srgbClr val="FF0000"/>
                </a:solidFill>
                <a:uFill>
                  <a:solidFill>
                    <a:srgbClr val="FF0000"/>
                  </a:solidFill>
                </a:uFill>
                <a:latin typeface="Constantia"/>
                <a:cs typeface="Constantia"/>
              </a:rPr>
              <a:t>the</a:t>
            </a:r>
            <a:r>
              <a:rPr sz="2200" u="sng" spc="-135" dirty="0">
                <a:solidFill>
                  <a:srgbClr val="FF0000"/>
                </a:solidFill>
                <a:uFill>
                  <a:solidFill>
                    <a:srgbClr val="FF0000"/>
                  </a:solidFill>
                </a:uFill>
                <a:latin typeface="Constantia"/>
                <a:cs typeface="Constantia"/>
              </a:rPr>
              <a:t> </a:t>
            </a:r>
            <a:r>
              <a:rPr sz="2200" u="sng" spc="-10" dirty="0">
                <a:solidFill>
                  <a:srgbClr val="FF0000"/>
                </a:solidFill>
                <a:uFill>
                  <a:solidFill>
                    <a:srgbClr val="FF0000"/>
                  </a:solidFill>
                </a:uFill>
                <a:latin typeface="Constantia"/>
                <a:cs typeface="Constantia"/>
              </a:rPr>
              <a:t>definitive</a:t>
            </a:r>
            <a:r>
              <a:rPr sz="2200" u="sng" dirty="0">
                <a:solidFill>
                  <a:srgbClr val="FF0000"/>
                </a:solidFill>
                <a:uFill>
                  <a:solidFill>
                    <a:srgbClr val="FF0000"/>
                  </a:solidFill>
                </a:uFill>
                <a:latin typeface="Constantia"/>
                <a:cs typeface="Constantia"/>
              </a:rPr>
              <a:t>	</a:t>
            </a:r>
            <a:r>
              <a:rPr sz="2200" u="sng" spc="-20" dirty="0">
                <a:solidFill>
                  <a:srgbClr val="FF0000"/>
                </a:solidFill>
                <a:uFill>
                  <a:solidFill>
                    <a:srgbClr val="FF0000"/>
                  </a:solidFill>
                </a:uFill>
                <a:latin typeface="Constantia"/>
                <a:cs typeface="Constantia"/>
              </a:rPr>
              <a:t>host.</a:t>
            </a:r>
            <a:endParaRPr sz="2200">
              <a:latin typeface="Constantia"/>
              <a:cs typeface="Constantia"/>
            </a:endParaRPr>
          </a:p>
          <a:p>
            <a:pPr>
              <a:lnSpc>
                <a:spcPct val="100000"/>
              </a:lnSpc>
              <a:spcBef>
                <a:spcPts val="1010"/>
              </a:spcBef>
            </a:pPr>
            <a:endParaRPr sz="2200">
              <a:latin typeface="Constantia"/>
              <a:cs typeface="Constantia"/>
            </a:endParaRPr>
          </a:p>
          <a:p>
            <a:pPr marL="12700" marR="61594">
              <a:lnSpc>
                <a:spcPct val="100000"/>
              </a:lnSpc>
            </a:pPr>
            <a:r>
              <a:rPr sz="2200" dirty="0">
                <a:solidFill>
                  <a:srgbClr val="FF0000"/>
                </a:solidFill>
                <a:latin typeface="Constantia"/>
                <a:cs typeface="Constantia"/>
              </a:rPr>
              <a:t>-</a:t>
            </a:r>
            <a:r>
              <a:rPr sz="2200" spc="-10" dirty="0">
                <a:solidFill>
                  <a:srgbClr val="FF0000"/>
                </a:solidFill>
                <a:latin typeface="Constantia"/>
                <a:cs typeface="Constantia"/>
              </a:rPr>
              <a:t>tachyzoites</a:t>
            </a:r>
            <a:r>
              <a:rPr sz="2200" spc="-110" dirty="0">
                <a:solidFill>
                  <a:srgbClr val="FF0000"/>
                </a:solidFill>
                <a:latin typeface="Constantia"/>
                <a:cs typeface="Constantia"/>
              </a:rPr>
              <a:t> </a:t>
            </a:r>
            <a:r>
              <a:rPr sz="2200" dirty="0">
                <a:solidFill>
                  <a:srgbClr val="FF0000"/>
                </a:solidFill>
                <a:latin typeface="Constantia"/>
                <a:cs typeface="Constantia"/>
              </a:rPr>
              <a:t>and</a:t>
            </a:r>
            <a:r>
              <a:rPr sz="2200" spc="-30" dirty="0">
                <a:solidFill>
                  <a:srgbClr val="FF0000"/>
                </a:solidFill>
                <a:latin typeface="Constantia"/>
                <a:cs typeface="Constantia"/>
              </a:rPr>
              <a:t> </a:t>
            </a:r>
            <a:r>
              <a:rPr sz="2200" dirty="0">
                <a:solidFill>
                  <a:srgbClr val="FF0000"/>
                </a:solidFill>
                <a:latin typeface="Constantia"/>
                <a:cs typeface="Constantia"/>
              </a:rPr>
              <a:t>tissue</a:t>
            </a:r>
            <a:r>
              <a:rPr sz="2200" spc="-114" dirty="0">
                <a:solidFill>
                  <a:srgbClr val="FF0000"/>
                </a:solidFill>
                <a:latin typeface="Constantia"/>
                <a:cs typeface="Constantia"/>
              </a:rPr>
              <a:t> </a:t>
            </a:r>
            <a:r>
              <a:rPr sz="2200" dirty="0">
                <a:solidFill>
                  <a:srgbClr val="FF0000"/>
                </a:solidFill>
                <a:latin typeface="Constantia"/>
                <a:cs typeface="Constantia"/>
              </a:rPr>
              <a:t>cysts</a:t>
            </a:r>
            <a:r>
              <a:rPr sz="2200" spc="-75" dirty="0">
                <a:solidFill>
                  <a:srgbClr val="FF0000"/>
                </a:solidFill>
                <a:latin typeface="Constantia"/>
                <a:cs typeface="Constantia"/>
              </a:rPr>
              <a:t> </a:t>
            </a:r>
            <a:r>
              <a:rPr sz="2200" spc="-20" dirty="0">
                <a:solidFill>
                  <a:srgbClr val="FF0000"/>
                </a:solidFill>
                <a:latin typeface="Constantia"/>
                <a:cs typeface="Constantia"/>
              </a:rPr>
              <a:t>represent</a:t>
            </a:r>
            <a:r>
              <a:rPr sz="2200" spc="-125" dirty="0">
                <a:solidFill>
                  <a:srgbClr val="FF0000"/>
                </a:solidFill>
                <a:latin typeface="Constantia"/>
                <a:cs typeface="Constantia"/>
              </a:rPr>
              <a:t> </a:t>
            </a:r>
            <a:r>
              <a:rPr sz="2200" spc="-10" dirty="0">
                <a:solidFill>
                  <a:srgbClr val="FF0000"/>
                </a:solidFill>
                <a:latin typeface="Constantia"/>
                <a:cs typeface="Constantia"/>
              </a:rPr>
              <a:t>stages</a:t>
            </a:r>
            <a:r>
              <a:rPr sz="2200" spc="-120" dirty="0">
                <a:solidFill>
                  <a:srgbClr val="FF0000"/>
                </a:solidFill>
                <a:latin typeface="Constantia"/>
                <a:cs typeface="Constantia"/>
              </a:rPr>
              <a:t> </a:t>
            </a:r>
            <a:r>
              <a:rPr sz="2200" dirty="0">
                <a:solidFill>
                  <a:srgbClr val="FF0000"/>
                </a:solidFill>
                <a:latin typeface="Constantia"/>
                <a:cs typeface="Constantia"/>
              </a:rPr>
              <a:t>of</a:t>
            </a:r>
            <a:r>
              <a:rPr sz="2200" spc="5" dirty="0">
                <a:solidFill>
                  <a:srgbClr val="FF0000"/>
                </a:solidFill>
                <a:latin typeface="Constantia"/>
                <a:cs typeface="Constantia"/>
              </a:rPr>
              <a:t> </a:t>
            </a:r>
            <a:r>
              <a:rPr sz="2200" dirty="0">
                <a:solidFill>
                  <a:srgbClr val="FF0000"/>
                </a:solidFill>
                <a:latin typeface="Constantia"/>
                <a:cs typeface="Constantia"/>
              </a:rPr>
              <a:t>asexual</a:t>
            </a:r>
            <a:r>
              <a:rPr sz="2200" spc="-15" dirty="0">
                <a:solidFill>
                  <a:srgbClr val="FF0000"/>
                </a:solidFill>
                <a:latin typeface="Constantia"/>
                <a:cs typeface="Constantia"/>
              </a:rPr>
              <a:t> </a:t>
            </a:r>
            <a:r>
              <a:rPr sz="2200" spc="-10" dirty="0">
                <a:solidFill>
                  <a:srgbClr val="FF0000"/>
                </a:solidFill>
                <a:latin typeface="Constantia"/>
                <a:cs typeface="Constantia"/>
              </a:rPr>
              <a:t>multiplication (schizogony)</a:t>
            </a:r>
            <a:r>
              <a:rPr sz="2200" spc="-105" dirty="0">
                <a:solidFill>
                  <a:srgbClr val="FF0000"/>
                </a:solidFill>
                <a:latin typeface="Constantia"/>
                <a:cs typeface="Constantia"/>
              </a:rPr>
              <a:t> </a:t>
            </a:r>
            <a:r>
              <a:rPr sz="2200" dirty="0">
                <a:solidFill>
                  <a:srgbClr val="FF0000"/>
                </a:solidFill>
                <a:latin typeface="Constantia"/>
                <a:cs typeface="Constantia"/>
              </a:rPr>
              <a:t>occurs</a:t>
            </a:r>
            <a:r>
              <a:rPr sz="2200" spc="-85" dirty="0">
                <a:solidFill>
                  <a:srgbClr val="FF0000"/>
                </a:solidFill>
                <a:latin typeface="Constantia"/>
                <a:cs typeface="Constantia"/>
              </a:rPr>
              <a:t> </a:t>
            </a:r>
            <a:r>
              <a:rPr sz="2200" dirty="0">
                <a:solidFill>
                  <a:srgbClr val="FF0000"/>
                </a:solidFill>
                <a:latin typeface="Constantia"/>
                <a:cs typeface="Constantia"/>
              </a:rPr>
              <a:t>in</a:t>
            </a:r>
            <a:r>
              <a:rPr sz="2200" spc="-75" dirty="0">
                <a:solidFill>
                  <a:srgbClr val="FF0000"/>
                </a:solidFill>
                <a:latin typeface="Constantia"/>
                <a:cs typeface="Constantia"/>
              </a:rPr>
              <a:t> </a:t>
            </a:r>
            <a:r>
              <a:rPr sz="2200" dirty="0">
                <a:solidFill>
                  <a:srgbClr val="FF0000"/>
                </a:solidFill>
                <a:latin typeface="Constantia"/>
                <a:cs typeface="Constantia"/>
              </a:rPr>
              <a:t>humans,</a:t>
            </a:r>
            <a:r>
              <a:rPr sz="2200" spc="-75" dirty="0">
                <a:solidFill>
                  <a:srgbClr val="FF0000"/>
                </a:solidFill>
                <a:latin typeface="Constantia"/>
                <a:cs typeface="Constantia"/>
              </a:rPr>
              <a:t> </a:t>
            </a:r>
            <a:r>
              <a:rPr sz="2200" dirty="0">
                <a:solidFill>
                  <a:srgbClr val="FF0000"/>
                </a:solidFill>
                <a:latin typeface="Constantia"/>
                <a:cs typeface="Constantia"/>
              </a:rPr>
              <a:t>mice,</a:t>
            </a:r>
            <a:r>
              <a:rPr sz="2200" spc="-75" dirty="0">
                <a:solidFill>
                  <a:srgbClr val="FF0000"/>
                </a:solidFill>
                <a:latin typeface="Constantia"/>
                <a:cs typeface="Constantia"/>
              </a:rPr>
              <a:t> </a:t>
            </a:r>
            <a:r>
              <a:rPr sz="2200" spc="-10" dirty="0">
                <a:solidFill>
                  <a:srgbClr val="FF0000"/>
                </a:solidFill>
                <a:latin typeface="Constantia"/>
                <a:cs typeface="Constantia"/>
              </a:rPr>
              <a:t>rats,</a:t>
            </a:r>
            <a:r>
              <a:rPr sz="2200" spc="-105" dirty="0">
                <a:solidFill>
                  <a:srgbClr val="FF0000"/>
                </a:solidFill>
                <a:latin typeface="Constantia"/>
                <a:cs typeface="Constantia"/>
              </a:rPr>
              <a:t> </a:t>
            </a:r>
            <a:r>
              <a:rPr sz="2200" dirty="0">
                <a:solidFill>
                  <a:srgbClr val="FF0000"/>
                </a:solidFill>
                <a:latin typeface="Constantia"/>
                <a:cs typeface="Constantia"/>
              </a:rPr>
              <a:t>sheep,</a:t>
            </a:r>
            <a:r>
              <a:rPr sz="2200" spc="-120" dirty="0">
                <a:solidFill>
                  <a:srgbClr val="FF0000"/>
                </a:solidFill>
                <a:latin typeface="Constantia"/>
                <a:cs typeface="Constantia"/>
              </a:rPr>
              <a:t> </a:t>
            </a:r>
            <a:r>
              <a:rPr sz="2200" dirty="0">
                <a:solidFill>
                  <a:srgbClr val="FF0000"/>
                </a:solidFill>
                <a:latin typeface="Constantia"/>
                <a:cs typeface="Constantia"/>
              </a:rPr>
              <a:t>cattle,</a:t>
            </a:r>
            <a:r>
              <a:rPr sz="2200" spc="-90" dirty="0">
                <a:solidFill>
                  <a:srgbClr val="FF0000"/>
                </a:solidFill>
                <a:latin typeface="Constantia"/>
                <a:cs typeface="Constantia"/>
              </a:rPr>
              <a:t> </a:t>
            </a:r>
            <a:r>
              <a:rPr sz="2200" dirty="0">
                <a:solidFill>
                  <a:srgbClr val="FF0000"/>
                </a:solidFill>
                <a:latin typeface="Constantia"/>
                <a:cs typeface="Constantia"/>
              </a:rPr>
              <a:t>pigs,</a:t>
            </a:r>
            <a:r>
              <a:rPr sz="2200" spc="-105" dirty="0">
                <a:solidFill>
                  <a:srgbClr val="FF0000"/>
                </a:solidFill>
                <a:latin typeface="Constantia"/>
                <a:cs typeface="Constantia"/>
              </a:rPr>
              <a:t> </a:t>
            </a:r>
            <a:r>
              <a:rPr sz="2200" dirty="0">
                <a:solidFill>
                  <a:srgbClr val="FF0000"/>
                </a:solidFill>
                <a:latin typeface="Constantia"/>
                <a:cs typeface="Constantia"/>
              </a:rPr>
              <a:t>and</a:t>
            </a:r>
            <a:r>
              <a:rPr sz="2200" spc="-105" dirty="0">
                <a:solidFill>
                  <a:srgbClr val="FF0000"/>
                </a:solidFill>
                <a:latin typeface="Constantia"/>
                <a:cs typeface="Constantia"/>
              </a:rPr>
              <a:t> </a:t>
            </a:r>
            <a:r>
              <a:rPr sz="2200" spc="-10" dirty="0">
                <a:solidFill>
                  <a:srgbClr val="FF0000"/>
                </a:solidFill>
                <a:latin typeface="Constantia"/>
                <a:cs typeface="Constantia"/>
              </a:rPr>
              <a:t>certain birds,</a:t>
            </a:r>
            <a:r>
              <a:rPr sz="2200" spc="-105" dirty="0">
                <a:solidFill>
                  <a:srgbClr val="FF0000"/>
                </a:solidFill>
                <a:latin typeface="Constantia"/>
                <a:cs typeface="Constantia"/>
              </a:rPr>
              <a:t> </a:t>
            </a:r>
            <a:r>
              <a:rPr sz="2200" u="sng" spc="-10" dirty="0">
                <a:solidFill>
                  <a:srgbClr val="FF0000"/>
                </a:solidFill>
                <a:uFill>
                  <a:solidFill>
                    <a:srgbClr val="FF0000"/>
                  </a:solidFill>
                </a:uFill>
                <a:latin typeface="Constantia"/>
                <a:cs typeface="Constantia"/>
              </a:rPr>
              <a:t>which</a:t>
            </a:r>
            <a:r>
              <a:rPr sz="2200" u="sng" spc="-95" dirty="0">
                <a:solidFill>
                  <a:srgbClr val="FF0000"/>
                </a:solidFill>
                <a:uFill>
                  <a:solidFill>
                    <a:srgbClr val="FF0000"/>
                  </a:solidFill>
                </a:uFill>
                <a:latin typeface="Constantia"/>
                <a:cs typeface="Constantia"/>
              </a:rPr>
              <a:t> </a:t>
            </a:r>
            <a:r>
              <a:rPr sz="2200" u="sng" dirty="0">
                <a:solidFill>
                  <a:srgbClr val="FF0000"/>
                </a:solidFill>
                <a:uFill>
                  <a:solidFill>
                    <a:srgbClr val="FF0000"/>
                  </a:solidFill>
                </a:uFill>
                <a:latin typeface="Constantia"/>
                <a:cs typeface="Constantia"/>
              </a:rPr>
              <a:t>are</a:t>
            </a:r>
            <a:r>
              <a:rPr sz="2200" u="sng" spc="-105" dirty="0">
                <a:solidFill>
                  <a:srgbClr val="FF0000"/>
                </a:solidFill>
                <a:uFill>
                  <a:solidFill>
                    <a:srgbClr val="FF0000"/>
                  </a:solidFill>
                </a:uFill>
                <a:latin typeface="Constantia"/>
                <a:cs typeface="Constantia"/>
              </a:rPr>
              <a:t> </a:t>
            </a:r>
            <a:r>
              <a:rPr sz="2200" u="sng" dirty="0">
                <a:solidFill>
                  <a:srgbClr val="FF0000"/>
                </a:solidFill>
                <a:uFill>
                  <a:solidFill>
                    <a:srgbClr val="FF0000"/>
                  </a:solidFill>
                </a:uFill>
                <a:latin typeface="Constantia"/>
                <a:cs typeface="Constantia"/>
              </a:rPr>
              <a:t>the</a:t>
            </a:r>
            <a:r>
              <a:rPr sz="2200" u="sng" spc="-80" dirty="0">
                <a:solidFill>
                  <a:srgbClr val="FF0000"/>
                </a:solidFill>
                <a:uFill>
                  <a:solidFill>
                    <a:srgbClr val="FF0000"/>
                  </a:solidFill>
                </a:uFill>
                <a:latin typeface="Constantia"/>
                <a:cs typeface="Constantia"/>
              </a:rPr>
              <a:t> </a:t>
            </a:r>
            <a:r>
              <a:rPr sz="2200" u="sng" spc="-10" dirty="0">
                <a:solidFill>
                  <a:srgbClr val="FF0000"/>
                </a:solidFill>
                <a:uFill>
                  <a:solidFill>
                    <a:srgbClr val="FF0000"/>
                  </a:solidFill>
                </a:uFill>
                <a:latin typeface="Constantia"/>
                <a:cs typeface="Constantia"/>
              </a:rPr>
              <a:t>intermediate</a:t>
            </a:r>
            <a:r>
              <a:rPr sz="2200" u="sng" spc="-130" dirty="0">
                <a:solidFill>
                  <a:srgbClr val="FF0000"/>
                </a:solidFill>
                <a:uFill>
                  <a:solidFill>
                    <a:srgbClr val="FF0000"/>
                  </a:solidFill>
                </a:uFill>
                <a:latin typeface="Constantia"/>
                <a:cs typeface="Constantia"/>
              </a:rPr>
              <a:t> </a:t>
            </a:r>
            <a:r>
              <a:rPr sz="2200" u="sng" spc="-10" dirty="0">
                <a:solidFill>
                  <a:srgbClr val="FF0000"/>
                </a:solidFill>
                <a:uFill>
                  <a:solidFill>
                    <a:srgbClr val="FF0000"/>
                  </a:solidFill>
                </a:uFill>
                <a:latin typeface="Constantia"/>
                <a:cs typeface="Constantia"/>
              </a:rPr>
              <a:t>hosts</a:t>
            </a:r>
            <a:endParaRPr sz="2200">
              <a:latin typeface="Constantia"/>
              <a:cs typeface="Constantia"/>
            </a:endParaRPr>
          </a:p>
          <a:p>
            <a:pPr>
              <a:lnSpc>
                <a:spcPct val="100000"/>
              </a:lnSpc>
              <a:spcBef>
                <a:spcPts val="1015"/>
              </a:spcBef>
            </a:pPr>
            <a:endParaRPr sz="2200">
              <a:latin typeface="Constantia"/>
              <a:cs typeface="Constantia"/>
            </a:endParaRPr>
          </a:p>
          <a:p>
            <a:pPr marL="12700" marR="5080" algn="just">
              <a:lnSpc>
                <a:spcPct val="100000"/>
              </a:lnSpc>
            </a:pPr>
            <a:r>
              <a:rPr sz="2200" dirty="0">
                <a:latin typeface="Constantia"/>
                <a:cs typeface="Constantia"/>
              </a:rPr>
              <a:t>Upon</a:t>
            </a:r>
            <a:r>
              <a:rPr sz="2200" spc="-10" dirty="0">
                <a:latin typeface="Constantia"/>
                <a:cs typeface="Constantia"/>
              </a:rPr>
              <a:t> </a:t>
            </a:r>
            <a:r>
              <a:rPr sz="2200" dirty="0">
                <a:latin typeface="Constantia"/>
                <a:cs typeface="Constantia"/>
              </a:rPr>
              <a:t>ingestion</a:t>
            </a:r>
            <a:r>
              <a:rPr sz="2200" spc="-10" dirty="0">
                <a:latin typeface="Constantia"/>
                <a:cs typeface="Constantia"/>
              </a:rPr>
              <a:t> </a:t>
            </a:r>
            <a:r>
              <a:rPr sz="2200" dirty="0">
                <a:latin typeface="Constantia"/>
                <a:cs typeface="Constantia"/>
              </a:rPr>
              <a:t>of</a:t>
            </a:r>
            <a:r>
              <a:rPr sz="2200" spc="70" dirty="0">
                <a:latin typeface="Constantia"/>
                <a:cs typeface="Constantia"/>
              </a:rPr>
              <a:t> </a:t>
            </a:r>
            <a:r>
              <a:rPr sz="2200" i="1" spc="-20" dirty="0">
                <a:latin typeface="Constantia"/>
                <a:cs typeface="Constantia"/>
              </a:rPr>
              <a:t>Toxoplasma</a:t>
            </a:r>
            <a:r>
              <a:rPr sz="2200" i="1" spc="50" dirty="0">
                <a:latin typeface="Constantia"/>
                <a:cs typeface="Constantia"/>
              </a:rPr>
              <a:t> </a:t>
            </a:r>
            <a:r>
              <a:rPr sz="2200" dirty="0">
                <a:latin typeface="Constantia"/>
                <a:cs typeface="Constantia"/>
              </a:rPr>
              <a:t>cysts</a:t>
            </a:r>
            <a:r>
              <a:rPr sz="2200" spc="-20" dirty="0">
                <a:latin typeface="Constantia"/>
                <a:cs typeface="Constantia"/>
              </a:rPr>
              <a:t> </a:t>
            </a:r>
            <a:r>
              <a:rPr sz="2200" dirty="0">
                <a:latin typeface="Constantia"/>
                <a:cs typeface="Constantia"/>
              </a:rPr>
              <a:t>present</a:t>
            </a:r>
            <a:r>
              <a:rPr sz="2200" spc="-15" dirty="0">
                <a:latin typeface="Constantia"/>
                <a:cs typeface="Constantia"/>
              </a:rPr>
              <a:t> </a:t>
            </a:r>
            <a:r>
              <a:rPr sz="2200" dirty="0">
                <a:latin typeface="Constantia"/>
                <a:cs typeface="Constantia"/>
              </a:rPr>
              <a:t>in</a:t>
            </a:r>
            <a:r>
              <a:rPr sz="2200" spc="-20" dirty="0">
                <a:latin typeface="Constantia"/>
                <a:cs typeface="Constantia"/>
              </a:rPr>
              <a:t> </a:t>
            </a:r>
            <a:r>
              <a:rPr sz="2200" dirty="0">
                <a:latin typeface="Constantia"/>
                <a:cs typeface="Constantia"/>
              </a:rPr>
              <a:t>the</a:t>
            </a:r>
            <a:r>
              <a:rPr sz="2200" spc="-35" dirty="0">
                <a:latin typeface="Constantia"/>
                <a:cs typeface="Constantia"/>
              </a:rPr>
              <a:t> </a:t>
            </a:r>
            <a:r>
              <a:rPr sz="2200" dirty="0">
                <a:latin typeface="Constantia"/>
                <a:cs typeface="Constantia"/>
              </a:rPr>
              <a:t>brain</a:t>
            </a:r>
            <a:r>
              <a:rPr sz="2200" spc="-10" dirty="0">
                <a:latin typeface="Constantia"/>
                <a:cs typeface="Constantia"/>
              </a:rPr>
              <a:t> </a:t>
            </a:r>
            <a:r>
              <a:rPr sz="2200" dirty="0">
                <a:latin typeface="Constantia"/>
                <a:cs typeface="Constantia"/>
              </a:rPr>
              <a:t>or</a:t>
            </a:r>
            <a:r>
              <a:rPr sz="2200" spc="-55" dirty="0">
                <a:latin typeface="Constantia"/>
                <a:cs typeface="Constantia"/>
              </a:rPr>
              <a:t> </a:t>
            </a:r>
            <a:r>
              <a:rPr sz="2200" dirty="0">
                <a:latin typeface="Constantia"/>
                <a:cs typeface="Constantia"/>
              </a:rPr>
              <a:t>muscle</a:t>
            </a:r>
            <a:r>
              <a:rPr sz="2200" spc="-20" dirty="0">
                <a:latin typeface="Constantia"/>
                <a:cs typeface="Constantia"/>
              </a:rPr>
              <a:t> </a:t>
            </a:r>
            <a:r>
              <a:rPr sz="2200" spc="-10" dirty="0">
                <a:latin typeface="Constantia"/>
                <a:cs typeface="Constantia"/>
              </a:rPr>
              <a:t>tissue </a:t>
            </a:r>
            <a:r>
              <a:rPr sz="2200" dirty="0">
                <a:latin typeface="Constantia"/>
                <a:cs typeface="Constantia"/>
              </a:rPr>
              <a:t>of</a:t>
            </a:r>
            <a:r>
              <a:rPr sz="2200" spc="-5" dirty="0">
                <a:latin typeface="Constantia"/>
                <a:cs typeface="Constantia"/>
              </a:rPr>
              <a:t> </a:t>
            </a:r>
            <a:r>
              <a:rPr sz="2200" spc="-10" dirty="0">
                <a:latin typeface="Constantia"/>
                <a:cs typeface="Constantia"/>
              </a:rPr>
              <a:t>contaminated</a:t>
            </a:r>
            <a:r>
              <a:rPr sz="2200" spc="-35" dirty="0">
                <a:latin typeface="Constantia"/>
                <a:cs typeface="Constantia"/>
              </a:rPr>
              <a:t> </a:t>
            </a:r>
            <a:r>
              <a:rPr sz="2200" dirty="0">
                <a:latin typeface="Constantia"/>
                <a:cs typeface="Constantia"/>
              </a:rPr>
              <a:t>mice</a:t>
            </a:r>
            <a:r>
              <a:rPr sz="2200" spc="-85" dirty="0">
                <a:latin typeface="Constantia"/>
                <a:cs typeface="Constantia"/>
              </a:rPr>
              <a:t> </a:t>
            </a:r>
            <a:r>
              <a:rPr sz="2200" dirty="0">
                <a:latin typeface="Constantia"/>
                <a:cs typeface="Constantia"/>
              </a:rPr>
              <a:t>or</a:t>
            </a:r>
            <a:r>
              <a:rPr sz="2200" spc="-125" dirty="0">
                <a:latin typeface="Constantia"/>
                <a:cs typeface="Constantia"/>
              </a:rPr>
              <a:t> </a:t>
            </a:r>
            <a:r>
              <a:rPr sz="2200" dirty="0">
                <a:latin typeface="Constantia"/>
                <a:cs typeface="Constantia"/>
              </a:rPr>
              <a:t>rats,</a:t>
            </a:r>
            <a:r>
              <a:rPr sz="2200" spc="-45" dirty="0">
                <a:latin typeface="Constantia"/>
                <a:cs typeface="Constantia"/>
              </a:rPr>
              <a:t> </a:t>
            </a:r>
            <a:r>
              <a:rPr sz="2200" dirty="0">
                <a:latin typeface="Constantia"/>
                <a:cs typeface="Constantia"/>
              </a:rPr>
              <a:t>the</a:t>
            </a:r>
            <a:r>
              <a:rPr sz="2200" spc="-95" dirty="0">
                <a:latin typeface="Constantia"/>
                <a:cs typeface="Constantia"/>
              </a:rPr>
              <a:t> </a:t>
            </a:r>
            <a:r>
              <a:rPr sz="2200" dirty="0">
                <a:latin typeface="Constantia"/>
                <a:cs typeface="Constantia"/>
              </a:rPr>
              <a:t>enclosed</a:t>
            </a:r>
            <a:r>
              <a:rPr sz="2200" spc="-30" dirty="0">
                <a:latin typeface="Constantia"/>
                <a:cs typeface="Constantia"/>
              </a:rPr>
              <a:t> </a:t>
            </a:r>
            <a:r>
              <a:rPr sz="2200" spc="-10" dirty="0">
                <a:latin typeface="Constantia"/>
                <a:cs typeface="Constantia"/>
              </a:rPr>
              <a:t>bradyzoites</a:t>
            </a:r>
            <a:r>
              <a:rPr sz="2200" spc="-75" dirty="0">
                <a:latin typeface="Constantia"/>
                <a:cs typeface="Constantia"/>
              </a:rPr>
              <a:t> </a:t>
            </a:r>
            <a:r>
              <a:rPr sz="2200" dirty="0">
                <a:latin typeface="Constantia"/>
                <a:cs typeface="Constantia"/>
              </a:rPr>
              <a:t>are</a:t>
            </a:r>
            <a:r>
              <a:rPr sz="2200" spc="-90" dirty="0">
                <a:latin typeface="Constantia"/>
                <a:cs typeface="Constantia"/>
              </a:rPr>
              <a:t> </a:t>
            </a:r>
            <a:r>
              <a:rPr sz="2200" dirty="0">
                <a:latin typeface="Constantia"/>
                <a:cs typeface="Constantia"/>
              </a:rPr>
              <a:t>released</a:t>
            </a:r>
            <a:r>
              <a:rPr sz="2200" spc="-40" dirty="0">
                <a:latin typeface="Constantia"/>
                <a:cs typeface="Constantia"/>
              </a:rPr>
              <a:t> </a:t>
            </a:r>
            <a:r>
              <a:rPr sz="2200" dirty="0">
                <a:latin typeface="Constantia"/>
                <a:cs typeface="Constantia"/>
              </a:rPr>
              <a:t>in</a:t>
            </a:r>
            <a:r>
              <a:rPr sz="2200" spc="-75" dirty="0">
                <a:latin typeface="Constantia"/>
                <a:cs typeface="Constantia"/>
              </a:rPr>
              <a:t> </a:t>
            </a:r>
            <a:r>
              <a:rPr sz="2200" spc="-25" dirty="0">
                <a:latin typeface="Constantia"/>
                <a:cs typeface="Constantia"/>
              </a:rPr>
              <a:t>the </a:t>
            </a:r>
            <a:r>
              <a:rPr sz="2200" dirty="0">
                <a:latin typeface="Constantia"/>
                <a:cs typeface="Constantia"/>
              </a:rPr>
              <a:t>cat</a:t>
            </a:r>
            <a:r>
              <a:rPr sz="2200" spc="530" dirty="0">
                <a:latin typeface="Constantia"/>
                <a:cs typeface="Constantia"/>
              </a:rPr>
              <a:t> </a:t>
            </a:r>
            <a:r>
              <a:rPr sz="2200" dirty="0">
                <a:latin typeface="Constantia"/>
                <a:cs typeface="Constantia"/>
              </a:rPr>
              <a:t>and</a:t>
            </a:r>
            <a:r>
              <a:rPr sz="2200" spc="20" dirty="0">
                <a:latin typeface="Constantia"/>
                <a:cs typeface="Constantia"/>
              </a:rPr>
              <a:t>  </a:t>
            </a:r>
            <a:r>
              <a:rPr sz="2200" dirty="0">
                <a:latin typeface="Constantia"/>
                <a:cs typeface="Constantia"/>
              </a:rPr>
              <a:t>quickly</a:t>
            </a:r>
            <a:r>
              <a:rPr sz="2200" spc="540" dirty="0">
                <a:latin typeface="Constantia"/>
                <a:cs typeface="Constantia"/>
              </a:rPr>
              <a:t> </a:t>
            </a:r>
            <a:r>
              <a:rPr sz="2200" dirty="0">
                <a:latin typeface="Constantia"/>
                <a:cs typeface="Constantia"/>
              </a:rPr>
              <a:t>transform</a:t>
            </a:r>
            <a:r>
              <a:rPr sz="2200" spc="5" dirty="0">
                <a:latin typeface="Constantia"/>
                <a:cs typeface="Constantia"/>
              </a:rPr>
              <a:t>  </a:t>
            </a:r>
            <a:r>
              <a:rPr sz="2200" dirty="0">
                <a:latin typeface="Constantia"/>
                <a:cs typeface="Constantia"/>
              </a:rPr>
              <a:t>into</a:t>
            </a:r>
            <a:r>
              <a:rPr sz="2200" spc="540" dirty="0">
                <a:latin typeface="Constantia"/>
                <a:cs typeface="Constantia"/>
              </a:rPr>
              <a:t> </a:t>
            </a:r>
            <a:r>
              <a:rPr sz="2200" dirty="0">
                <a:latin typeface="Constantia"/>
                <a:cs typeface="Constantia"/>
              </a:rPr>
              <a:t>tachyzoites.</a:t>
            </a:r>
            <a:r>
              <a:rPr sz="2200" spc="20" dirty="0">
                <a:latin typeface="Constantia"/>
                <a:cs typeface="Constantia"/>
              </a:rPr>
              <a:t>  </a:t>
            </a:r>
            <a:r>
              <a:rPr sz="2200" dirty="0">
                <a:latin typeface="Constantia"/>
                <a:cs typeface="Constantia"/>
              </a:rPr>
              <a:t>Both  sexual</a:t>
            </a:r>
            <a:r>
              <a:rPr sz="2200" spc="20" dirty="0">
                <a:latin typeface="Constantia"/>
                <a:cs typeface="Constantia"/>
              </a:rPr>
              <a:t>  </a:t>
            </a:r>
            <a:r>
              <a:rPr sz="2200" dirty="0">
                <a:latin typeface="Constantia"/>
                <a:cs typeface="Constantia"/>
              </a:rPr>
              <a:t>and</a:t>
            </a:r>
            <a:r>
              <a:rPr sz="2200" spc="20" dirty="0">
                <a:latin typeface="Constantia"/>
                <a:cs typeface="Constantia"/>
              </a:rPr>
              <a:t>  </a:t>
            </a:r>
            <a:r>
              <a:rPr sz="2200" spc="-10" dirty="0">
                <a:latin typeface="Constantia"/>
                <a:cs typeface="Constantia"/>
              </a:rPr>
              <a:t>asexual </a:t>
            </a:r>
            <a:r>
              <a:rPr sz="2200" dirty="0">
                <a:latin typeface="Constantia"/>
                <a:cs typeface="Constantia"/>
              </a:rPr>
              <a:t>reproduction</a:t>
            </a:r>
            <a:r>
              <a:rPr sz="2200" spc="100" dirty="0">
                <a:latin typeface="Constantia"/>
                <a:cs typeface="Constantia"/>
              </a:rPr>
              <a:t> </a:t>
            </a:r>
            <a:r>
              <a:rPr sz="2200" dirty="0">
                <a:latin typeface="Constantia"/>
                <a:cs typeface="Constantia"/>
              </a:rPr>
              <a:t>occurs</a:t>
            </a:r>
            <a:r>
              <a:rPr sz="2200" spc="70" dirty="0">
                <a:latin typeface="Constantia"/>
                <a:cs typeface="Constantia"/>
              </a:rPr>
              <a:t> </a:t>
            </a:r>
            <a:r>
              <a:rPr sz="2200" dirty="0">
                <a:latin typeface="Constantia"/>
                <a:cs typeface="Constantia"/>
              </a:rPr>
              <a:t>in</a:t>
            </a:r>
            <a:r>
              <a:rPr sz="2200" spc="95" dirty="0">
                <a:latin typeface="Constantia"/>
                <a:cs typeface="Constantia"/>
              </a:rPr>
              <a:t> </a:t>
            </a:r>
            <a:r>
              <a:rPr sz="2200" dirty="0">
                <a:latin typeface="Constantia"/>
                <a:cs typeface="Constantia"/>
              </a:rPr>
              <a:t>the</a:t>
            </a:r>
            <a:r>
              <a:rPr sz="2200" spc="80" dirty="0">
                <a:latin typeface="Constantia"/>
                <a:cs typeface="Constantia"/>
              </a:rPr>
              <a:t> </a:t>
            </a:r>
            <a:r>
              <a:rPr sz="2200" dirty="0">
                <a:latin typeface="Constantia"/>
                <a:cs typeface="Constantia"/>
              </a:rPr>
              <a:t>gut</a:t>
            </a:r>
            <a:r>
              <a:rPr sz="2200" spc="75" dirty="0">
                <a:latin typeface="Constantia"/>
                <a:cs typeface="Constantia"/>
              </a:rPr>
              <a:t> </a:t>
            </a:r>
            <a:r>
              <a:rPr sz="2200" dirty="0">
                <a:latin typeface="Constantia"/>
                <a:cs typeface="Constantia"/>
              </a:rPr>
              <a:t>of</a:t>
            </a:r>
            <a:r>
              <a:rPr sz="2200" spc="170" dirty="0">
                <a:latin typeface="Constantia"/>
                <a:cs typeface="Constantia"/>
              </a:rPr>
              <a:t> </a:t>
            </a:r>
            <a:r>
              <a:rPr sz="2200" dirty="0">
                <a:latin typeface="Constantia"/>
                <a:cs typeface="Constantia"/>
              </a:rPr>
              <a:t>the</a:t>
            </a:r>
            <a:r>
              <a:rPr sz="2200" spc="75" dirty="0">
                <a:latin typeface="Constantia"/>
                <a:cs typeface="Constantia"/>
              </a:rPr>
              <a:t> </a:t>
            </a:r>
            <a:r>
              <a:rPr sz="2200" dirty="0">
                <a:latin typeface="Constantia"/>
                <a:cs typeface="Constantia"/>
              </a:rPr>
              <a:t>cat.</a:t>
            </a:r>
            <a:r>
              <a:rPr sz="2200" spc="114" dirty="0">
                <a:latin typeface="Constantia"/>
                <a:cs typeface="Constantia"/>
              </a:rPr>
              <a:t> </a:t>
            </a:r>
            <a:r>
              <a:rPr sz="2200" dirty="0">
                <a:latin typeface="Constantia"/>
                <a:cs typeface="Constantia"/>
              </a:rPr>
              <a:t>The</a:t>
            </a:r>
            <a:r>
              <a:rPr sz="2200" spc="75" dirty="0">
                <a:latin typeface="Constantia"/>
                <a:cs typeface="Constantia"/>
              </a:rPr>
              <a:t> </a:t>
            </a:r>
            <a:r>
              <a:rPr sz="2200" dirty="0">
                <a:latin typeface="Constantia"/>
                <a:cs typeface="Constantia"/>
              </a:rPr>
              <a:t>sexual</a:t>
            </a:r>
            <a:r>
              <a:rPr sz="2200" spc="110" dirty="0">
                <a:latin typeface="Constantia"/>
                <a:cs typeface="Constantia"/>
              </a:rPr>
              <a:t> </a:t>
            </a:r>
            <a:r>
              <a:rPr sz="2200" dirty="0">
                <a:latin typeface="Constantia"/>
                <a:cs typeface="Constantia"/>
              </a:rPr>
              <a:t>cycle</a:t>
            </a:r>
            <a:r>
              <a:rPr sz="2200" spc="80" dirty="0">
                <a:latin typeface="Constantia"/>
                <a:cs typeface="Constantia"/>
              </a:rPr>
              <a:t> </a:t>
            </a:r>
            <a:r>
              <a:rPr sz="2200" dirty="0">
                <a:latin typeface="Constantia"/>
                <a:cs typeface="Constantia"/>
              </a:rPr>
              <a:t>results</a:t>
            </a:r>
            <a:r>
              <a:rPr sz="2200" spc="75" dirty="0">
                <a:latin typeface="Constantia"/>
                <a:cs typeface="Constantia"/>
              </a:rPr>
              <a:t> </a:t>
            </a:r>
            <a:r>
              <a:rPr sz="2200" dirty="0">
                <a:latin typeface="Constantia"/>
                <a:cs typeface="Constantia"/>
              </a:rPr>
              <a:t>in</a:t>
            </a:r>
            <a:r>
              <a:rPr sz="2200" spc="90" dirty="0">
                <a:latin typeface="Constantia"/>
                <a:cs typeface="Constantia"/>
              </a:rPr>
              <a:t> </a:t>
            </a:r>
            <a:r>
              <a:rPr sz="2200" spc="-25" dirty="0">
                <a:latin typeface="Constantia"/>
                <a:cs typeface="Constantia"/>
              </a:rPr>
              <a:t>the </a:t>
            </a:r>
            <a:r>
              <a:rPr sz="2200" dirty="0">
                <a:latin typeface="Constantia"/>
                <a:cs typeface="Constantia"/>
              </a:rPr>
              <a:t>production</a:t>
            </a:r>
            <a:r>
              <a:rPr sz="2200" spc="90" dirty="0">
                <a:latin typeface="Constantia"/>
                <a:cs typeface="Constantia"/>
              </a:rPr>
              <a:t> </a:t>
            </a:r>
            <a:r>
              <a:rPr sz="2200" dirty="0">
                <a:latin typeface="Constantia"/>
                <a:cs typeface="Constantia"/>
              </a:rPr>
              <a:t>of</a:t>
            </a:r>
            <a:r>
              <a:rPr sz="2200" spc="165" dirty="0">
                <a:latin typeface="Constantia"/>
                <a:cs typeface="Constantia"/>
              </a:rPr>
              <a:t> </a:t>
            </a:r>
            <a:r>
              <a:rPr sz="2200" dirty="0">
                <a:latin typeface="Constantia"/>
                <a:cs typeface="Constantia"/>
              </a:rPr>
              <a:t>immature</a:t>
            </a:r>
            <a:r>
              <a:rPr sz="2200" spc="70" dirty="0">
                <a:latin typeface="Constantia"/>
                <a:cs typeface="Constantia"/>
              </a:rPr>
              <a:t> </a:t>
            </a:r>
            <a:r>
              <a:rPr sz="2200" dirty="0">
                <a:latin typeface="Constantia"/>
                <a:cs typeface="Constantia"/>
              </a:rPr>
              <a:t>oocysts,</a:t>
            </a:r>
            <a:r>
              <a:rPr sz="2200" spc="120" dirty="0">
                <a:latin typeface="Constantia"/>
                <a:cs typeface="Constantia"/>
              </a:rPr>
              <a:t> </a:t>
            </a:r>
            <a:r>
              <a:rPr sz="2200" dirty="0">
                <a:latin typeface="Constantia"/>
                <a:cs typeface="Constantia"/>
              </a:rPr>
              <a:t>which</a:t>
            </a:r>
            <a:r>
              <a:rPr sz="2200" spc="80" dirty="0">
                <a:latin typeface="Constantia"/>
                <a:cs typeface="Constantia"/>
              </a:rPr>
              <a:t> </a:t>
            </a:r>
            <a:r>
              <a:rPr sz="2200" dirty="0">
                <a:latin typeface="Constantia"/>
                <a:cs typeface="Constantia"/>
              </a:rPr>
              <a:t>are</a:t>
            </a:r>
            <a:r>
              <a:rPr sz="2200" spc="75" dirty="0">
                <a:latin typeface="Constantia"/>
                <a:cs typeface="Constantia"/>
              </a:rPr>
              <a:t> </a:t>
            </a:r>
            <a:r>
              <a:rPr sz="2200" dirty="0">
                <a:latin typeface="Constantia"/>
                <a:cs typeface="Constantia"/>
              </a:rPr>
              <a:t>ultimately</a:t>
            </a:r>
            <a:r>
              <a:rPr sz="2200" spc="75" dirty="0">
                <a:latin typeface="Constantia"/>
                <a:cs typeface="Constantia"/>
              </a:rPr>
              <a:t> </a:t>
            </a:r>
            <a:r>
              <a:rPr sz="2200" dirty="0">
                <a:latin typeface="Constantia"/>
                <a:cs typeface="Constantia"/>
              </a:rPr>
              <a:t>shed</a:t>
            </a:r>
            <a:r>
              <a:rPr sz="2200" spc="120" dirty="0">
                <a:latin typeface="Constantia"/>
                <a:cs typeface="Constantia"/>
              </a:rPr>
              <a:t> </a:t>
            </a:r>
            <a:r>
              <a:rPr sz="2200" dirty="0">
                <a:latin typeface="Constantia"/>
                <a:cs typeface="Constantia"/>
              </a:rPr>
              <a:t>in</a:t>
            </a:r>
            <a:r>
              <a:rPr sz="2200" spc="85" dirty="0">
                <a:latin typeface="Constantia"/>
                <a:cs typeface="Constantia"/>
              </a:rPr>
              <a:t> </a:t>
            </a:r>
            <a:r>
              <a:rPr sz="2200" dirty="0">
                <a:latin typeface="Constantia"/>
                <a:cs typeface="Constantia"/>
              </a:rPr>
              <a:t>the</a:t>
            </a:r>
            <a:r>
              <a:rPr sz="2200" spc="80" dirty="0">
                <a:latin typeface="Constantia"/>
                <a:cs typeface="Constantia"/>
              </a:rPr>
              <a:t> </a:t>
            </a:r>
            <a:r>
              <a:rPr sz="2200" spc="-10" dirty="0">
                <a:latin typeface="Constantia"/>
                <a:cs typeface="Constantia"/>
              </a:rPr>
              <a:t>stool. </a:t>
            </a:r>
            <a:r>
              <a:rPr sz="2200" dirty="0">
                <a:latin typeface="Constantia"/>
                <a:cs typeface="Constantia"/>
              </a:rPr>
              <a:t>The</a:t>
            </a:r>
            <a:r>
              <a:rPr sz="2200" spc="380" dirty="0">
                <a:latin typeface="Constantia"/>
                <a:cs typeface="Constantia"/>
              </a:rPr>
              <a:t> </a:t>
            </a:r>
            <a:r>
              <a:rPr sz="2200" dirty="0">
                <a:latin typeface="Constantia"/>
                <a:cs typeface="Constantia"/>
              </a:rPr>
              <a:t>oocysts</a:t>
            </a:r>
            <a:r>
              <a:rPr sz="2200" spc="385" dirty="0">
                <a:latin typeface="Constantia"/>
                <a:cs typeface="Constantia"/>
              </a:rPr>
              <a:t> </a:t>
            </a:r>
            <a:r>
              <a:rPr sz="2200" dirty="0">
                <a:latin typeface="Constantia"/>
                <a:cs typeface="Constantia"/>
              </a:rPr>
              <a:t>complete</a:t>
            </a:r>
            <a:r>
              <a:rPr sz="2200" spc="375" dirty="0">
                <a:latin typeface="Constantia"/>
                <a:cs typeface="Constantia"/>
              </a:rPr>
              <a:t> </a:t>
            </a:r>
            <a:r>
              <a:rPr sz="2200" dirty="0">
                <a:latin typeface="Constantia"/>
                <a:cs typeface="Constantia"/>
              </a:rPr>
              <a:t>their</a:t>
            </a:r>
            <a:r>
              <a:rPr sz="2200" spc="350" dirty="0">
                <a:latin typeface="Constantia"/>
                <a:cs typeface="Constantia"/>
              </a:rPr>
              <a:t> </a:t>
            </a:r>
            <a:r>
              <a:rPr sz="2200" dirty="0">
                <a:latin typeface="Constantia"/>
                <a:cs typeface="Constantia"/>
              </a:rPr>
              <a:t>maturation</a:t>
            </a:r>
            <a:r>
              <a:rPr sz="2200" spc="400" dirty="0">
                <a:latin typeface="Constantia"/>
                <a:cs typeface="Constantia"/>
              </a:rPr>
              <a:t> </a:t>
            </a:r>
            <a:r>
              <a:rPr sz="2200" dirty="0">
                <a:latin typeface="Constantia"/>
                <a:cs typeface="Constantia"/>
              </a:rPr>
              <a:t>in</a:t>
            </a:r>
            <a:r>
              <a:rPr sz="2200" spc="380" dirty="0">
                <a:latin typeface="Constantia"/>
                <a:cs typeface="Constantia"/>
              </a:rPr>
              <a:t> </a:t>
            </a:r>
            <a:r>
              <a:rPr sz="2200" dirty="0">
                <a:latin typeface="Constantia"/>
                <a:cs typeface="Constantia"/>
              </a:rPr>
              <a:t>the</a:t>
            </a:r>
            <a:r>
              <a:rPr sz="2200" spc="365" dirty="0">
                <a:latin typeface="Constantia"/>
                <a:cs typeface="Constantia"/>
              </a:rPr>
              <a:t> </a:t>
            </a:r>
            <a:r>
              <a:rPr sz="2200" dirty="0">
                <a:latin typeface="Constantia"/>
                <a:cs typeface="Constantia"/>
              </a:rPr>
              <a:t>outside</a:t>
            </a:r>
            <a:r>
              <a:rPr sz="2200" spc="380" dirty="0">
                <a:latin typeface="Constantia"/>
                <a:cs typeface="Constantia"/>
              </a:rPr>
              <a:t> </a:t>
            </a:r>
            <a:r>
              <a:rPr sz="2200" dirty="0">
                <a:latin typeface="Constantia"/>
                <a:cs typeface="Constantia"/>
              </a:rPr>
              <a:t>environment,</a:t>
            </a:r>
            <a:r>
              <a:rPr sz="2200" spc="405" dirty="0">
                <a:latin typeface="Constantia"/>
                <a:cs typeface="Constantia"/>
              </a:rPr>
              <a:t> </a:t>
            </a:r>
            <a:r>
              <a:rPr sz="2200" spc="-50" dirty="0">
                <a:latin typeface="Constantia"/>
                <a:cs typeface="Constantia"/>
              </a:rPr>
              <a:t>a </a:t>
            </a:r>
            <a:r>
              <a:rPr sz="2200" dirty="0">
                <a:latin typeface="Constantia"/>
                <a:cs typeface="Constantia"/>
              </a:rPr>
              <a:t>process</a:t>
            </a:r>
            <a:r>
              <a:rPr sz="2200" spc="190" dirty="0">
                <a:latin typeface="Constantia"/>
                <a:cs typeface="Constantia"/>
              </a:rPr>
              <a:t> </a:t>
            </a:r>
            <a:r>
              <a:rPr sz="2200" dirty="0">
                <a:latin typeface="Constantia"/>
                <a:cs typeface="Constantia"/>
              </a:rPr>
              <a:t>that</a:t>
            </a:r>
            <a:r>
              <a:rPr sz="2200" spc="180" dirty="0">
                <a:latin typeface="Constantia"/>
                <a:cs typeface="Constantia"/>
              </a:rPr>
              <a:t> </a:t>
            </a:r>
            <a:r>
              <a:rPr sz="2200" dirty="0">
                <a:latin typeface="Constantia"/>
                <a:cs typeface="Constantia"/>
              </a:rPr>
              <a:t>typically</a:t>
            </a:r>
            <a:r>
              <a:rPr sz="2200" spc="175" dirty="0">
                <a:latin typeface="Constantia"/>
                <a:cs typeface="Constantia"/>
              </a:rPr>
              <a:t> </a:t>
            </a:r>
            <a:r>
              <a:rPr sz="2200" dirty="0">
                <a:latin typeface="Constantia"/>
                <a:cs typeface="Constantia"/>
              </a:rPr>
              <a:t>takes</a:t>
            </a:r>
            <a:r>
              <a:rPr sz="2200" spc="170" dirty="0">
                <a:latin typeface="Constantia"/>
                <a:cs typeface="Constantia"/>
              </a:rPr>
              <a:t> </a:t>
            </a:r>
            <a:r>
              <a:rPr sz="2200" dirty="0">
                <a:latin typeface="Constantia"/>
                <a:cs typeface="Constantia"/>
              </a:rPr>
              <a:t>from</a:t>
            </a:r>
            <a:r>
              <a:rPr sz="2200" spc="200" dirty="0">
                <a:latin typeface="Constantia"/>
                <a:cs typeface="Constantia"/>
              </a:rPr>
              <a:t> </a:t>
            </a:r>
            <a:r>
              <a:rPr sz="2200" dirty="0">
                <a:latin typeface="Constantia"/>
                <a:cs typeface="Constantia"/>
              </a:rPr>
              <a:t>1</a:t>
            </a:r>
            <a:r>
              <a:rPr sz="2200" spc="210" dirty="0">
                <a:latin typeface="Constantia"/>
                <a:cs typeface="Constantia"/>
              </a:rPr>
              <a:t> </a:t>
            </a:r>
            <a:r>
              <a:rPr sz="2200" dirty="0">
                <a:latin typeface="Constantia"/>
                <a:cs typeface="Constantia"/>
              </a:rPr>
              <a:t>to</a:t>
            </a:r>
            <a:r>
              <a:rPr sz="2200" spc="180" dirty="0">
                <a:latin typeface="Constantia"/>
                <a:cs typeface="Constantia"/>
              </a:rPr>
              <a:t> </a:t>
            </a:r>
            <a:r>
              <a:rPr sz="2200" dirty="0">
                <a:latin typeface="Constantia"/>
                <a:cs typeface="Constantia"/>
              </a:rPr>
              <a:t>5</a:t>
            </a:r>
            <a:r>
              <a:rPr sz="2200" spc="220" dirty="0">
                <a:latin typeface="Constantia"/>
                <a:cs typeface="Constantia"/>
              </a:rPr>
              <a:t> </a:t>
            </a:r>
            <a:r>
              <a:rPr sz="2200" dirty="0">
                <a:latin typeface="Constantia"/>
                <a:cs typeface="Constantia"/>
              </a:rPr>
              <a:t>days.</a:t>
            </a:r>
            <a:r>
              <a:rPr sz="2200" spc="225" dirty="0">
                <a:latin typeface="Constantia"/>
                <a:cs typeface="Constantia"/>
              </a:rPr>
              <a:t> </a:t>
            </a:r>
            <a:r>
              <a:rPr sz="2200" dirty="0">
                <a:latin typeface="Constantia"/>
                <a:cs typeface="Constantia"/>
              </a:rPr>
              <a:t>Rodents,</a:t>
            </a:r>
            <a:r>
              <a:rPr sz="2200" spc="225" dirty="0">
                <a:latin typeface="Constantia"/>
                <a:cs typeface="Constantia"/>
              </a:rPr>
              <a:t> </a:t>
            </a:r>
            <a:r>
              <a:rPr sz="2200" dirty="0">
                <a:latin typeface="Constantia"/>
                <a:cs typeface="Constantia"/>
              </a:rPr>
              <a:t>particularly</a:t>
            </a:r>
            <a:r>
              <a:rPr sz="2200" spc="180" dirty="0">
                <a:latin typeface="Constantia"/>
                <a:cs typeface="Constantia"/>
              </a:rPr>
              <a:t> </a:t>
            </a:r>
            <a:r>
              <a:rPr sz="2200" spc="-20" dirty="0">
                <a:latin typeface="Constantia"/>
                <a:cs typeface="Constantia"/>
              </a:rPr>
              <a:t>mice </a:t>
            </a:r>
            <a:r>
              <a:rPr sz="2200" dirty="0">
                <a:latin typeface="Constantia"/>
                <a:cs typeface="Constantia"/>
              </a:rPr>
              <a:t>and</a:t>
            </a:r>
            <a:r>
              <a:rPr sz="2200" spc="210" dirty="0">
                <a:latin typeface="Constantia"/>
                <a:cs typeface="Constantia"/>
              </a:rPr>
              <a:t> </a:t>
            </a:r>
            <a:r>
              <a:rPr sz="2200" dirty="0">
                <a:latin typeface="Constantia"/>
                <a:cs typeface="Constantia"/>
              </a:rPr>
              <a:t>rats,</a:t>
            </a:r>
            <a:r>
              <a:rPr sz="2200" spc="200" dirty="0">
                <a:latin typeface="Constantia"/>
                <a:cs typeface="Constantia"/>
              </a:rPr>
              <a:t> </a:t>
            </a:r>
            <a:r>
              <a:rPr sz="2200" dirty="0">
                <a:latin typeface="Constantia"/>
                <a:cs typeface="Constantia"/>
              </a:rPr>
              <a:t>serve</a:t>
            </a:r>
            <a:r>
              <a:rPr sz="2200" spc="170" dirty="0">
                <a:latin typeface="Constantia"/>
                <a:cs typeface="Constantia"/>
              </a:rPr>
              <a:t> </a:t>
            </a:r>
            <a:r>
              <a:rPr sz="2200" dirty="0">
                <a:latin typeface="Constantia"/>
                <a:cs typeface="Constantia"/>
              </a:rPr>
              <a:t>as</a:t>
            </a:r>
            <a:r>
              <a:rPr sz="2200" spc="155" dirty="0">
                <a:latin typeface="Constantia"/>
                <a:cs typeface="Constantia"/>
              </a:rPr>
              <a:t> </a:t>
            </a:r>
            <a:r>
              <a:rPr sz="2200" dirty="0">
                <a:latin typeface="Constantia"/>
                <a:cs typeface="Constantia"/>
              </a:rPr>
              <a:t>the</a:t>
            </a:r>
            <a:r>
              <a:rPr sz="2200" spc="170" dirty="0">
                <a:latin typeface="Constantia"/>
                <a:cs typeface="Constantia"/>
              </a:rPr>
              <a:t> </a:t>
            </a:r>
            <a:r>
              <a:rPr sz="2200" dirty="0">
                <a:latin typeface="Constantia"/>
                <a:cs typeface="Constantia"/>
              </a:rPr>
              <a:t>intermediate</a:t>
            </a:r>
            <a:r>
              <a:rPr sz="2200" spc="165" dirty="0">
                <a:latin typeface="Constantia"/>
                <a:cs typeface="Constantia"/>
              </a:rPr>
              <a:t> </a:t>
            </a:r>
            <a:r>
              <a:rPr sz="2200" dirty="0">
                <a:latin typeface="Constantia"/>
                <a:cs typeface="Constantia"/>
              </a:rPr>
              <a:t>hosts,</a:t>
            </a:r>
            <a:r>
              <a:rPr sz="2200" spc="200" dirty="0">
                <a:latin typeface="Constantia"/>
                <a:cs typeface="Constantia"/>
              </a:rPr>
              <a:t> </a:t>
            </a:r>
            <a:r>
              <a:rPr sz="2200" dirty="0">
                <a:latin typeface="Constantia"/>
                <a:cs typeface="Constantia"/>
              </a:rPr>
              <a:t>ingesting</a:t>
            </a:r>
            <a:r>
              <a:rPr sz="2200" spc="204" dirty="0">
                <a:latin typeface="Constantia"/>
                <a:cs typeface="Constantia"/>
              </a:rPr>
              <a:t> </a:t>
            </a:r>
            <a:r>
              <a:rPr sz="2200" dirty="0">
                <a:latin typeface="Constantia"/>
                <a:cs typeface="Constantia"/>
              </a:rPr>
              <a:t>the</a:t>
            </a:r>
            <a:r>
              <a:rPr sz="2200" spc="160" dirty="0">
                <a:latin typeface="Constantia"/>
                <a:cs typeface="Constantia"/>
              </a:rPr>
              <a:t> </a:t>
            </a:r>
            <a:r>
              <a:rPr sz="2200" dirty="0">
                <a:latin typeface="Constantia"/>
                <a:cs typeface="Constantia"/>
              </a:rPr>
              <a:t>infected</a:t>
            </a:r>
            <a:r>
              <a:rPr sz="2200" spc="215" dirty="0">
                <a:latin typeface="Constantia"/>
                <a:cs typeface="Constantia"/>
              </a:rPr>
              <a:t> </a:t>
            </a:r>
            <a:r>
              <a:rPr sz="2200" spc="-10" dirty="0">
                <a:latin typeface="Constantia"/>
                <a:cs typeface="Constantia"/>
              </a:rPr>
              <a:t>mature </a:t>
            </a:r>
            <a:r>
              <a:rPr sz="2200" i="1" dirty="0">
                <a:latin typeface="Constantia"/>
                <a:cs typeface="Constantia"/>
              </a:rPr>
              <a:t>Toxoplasma</a:t>
            </a:r>
            <a:r>
              <a:rPr sz="2200" i="1" spc="280" dirty="0">
                <a:latin typeface="Constantia"/>
                <a:cs typeface="Constantia"/>
              </a:rPr>
              <a:t> </a:t>
            </a:r>
            <a:r>
              <a:rPr sz="2200" dirty="0">
                <a:latin typeface="Constantia"/>
                <a:cs typeface="Constantia"/>
              </a:rPr>
              <a:t>oocysts</a:t>
            </a:r>
            <a:r>
              <a:rPr sz="2200" spc="220" dirty="0">
                <a:latin typeface="Constantia"/>
                <a:cs typeface="Constantia"/>
              </a:rPr>
              <a:t> </a:t>
            </a:r>
            <a:r>
              <a:rPr sz="2200" dirty="0">
                <a:latin typeface="Constantia"/>
                <a:cs typeface="Constantia"/>
              </a:rPr>
              <a:t>while</a:t>
            </a:r>
            <a:r>
              <a:rPr sz="2200" spc="215" dirty="0">
                <a:latin typeface="Constantia"/>
                <a:cs typeface="Constantia"/>
              </a:rPr>
              <a:t> </a:t>
            </a:r>
            <a:r>
              <a:rPr sz="2200" dirty="0">
                <a:latin typeface="Constantia"/>
                <a:cs typeface="Constantia"/>
              </a:rPr>
              <a:t>foraging</a:t>
            </a:r>
            <a:r>
              <a:rPr sz="2200" spc="240" dirty="0">
                <a:latin typeface="Constantia"/>
                <a:cs typeface="Constantia"/>
              </a:rPr>
              <a:t> </a:t>
            </a:r>
            <a:r>
              <a:rPr sz="2200" dirty="0">
                <a:latin typeface="Constantia"/>
                <a:cs typeface="Constantia"/>
              </a:rPr>
              <a:t>for</a:t>
            </a:r>
            <a:r>
              <a:rPr sz="2200" spc="185" dirty="0">
                <a:latin typeface="Constantia"/>
                <a:cs typeface="Constantia"/>
              </a:rPr>
              <a:t> </a:t>
            </a:r>
            <a:r>
              <a:rPr sz="2200" dirty="0">
                <a:latin typeface="Constantia"/>
                <a:cs typeface="Constantia"/>
              </a:rPr>
              <a:t>food.</a:t>
            </a:r>
            <a:r>
              <a:rPr sz="2200" spc="260" dirty="0">
                <a:latin typeface="Constantia"/>
                <a:cs typeface="Constantia"/>
              </a:rPr>
              <a:t> </a:t>
            </a:r>
            <a:r>
              <a:rPr sz="2200" b="1" dirty="0">
                <a:solidFill>
                  <a:srgbClr val="FF0000"/>
                </a:solidFill>
                <a:latin typeface="Constantia"/>
                <a:cs typeface="Constantia"/>
              </a:rPr>
              <a:t>The</a:t>
            </a:r>
            <a:r>
              <a:rPr sz="2200" b="1" spc="235" dirty="0">
                <a:solidFill>
                  <a:srgbClr val="FF0000"/>
                </a:solidFill>
                <a:latin typeface="Constantia"/>
                <a:cs typeface="Constantia"/>
              </a:rPr>
              <a:t> </a:t>
            </a:r>
            <a:r>
              <a:rPr sz="2200" b="1" dirty="0">
                <a:solidFill>
                  <a:srgbClr val="FF0000"/>
                </a:solidFill>
                <a:latin typeface="Constantia"/>
                <a:cs typeface="Constantia"/>
              </a:rPr>
              <a:t>sporozoites</a:t>
            </a:r>
            <a:r>
              <a:rPr sz="2200" b="1" spc="245" dirty="0">
                <a:solidFill>
                  <a:srgbClr val="FF0000"/>
                </a:solidFill>
                <a:latin typeface="Constantia"/>
                <a:cs typeface="Constantia"/>
              </a:rPr>
              <a:t> </a:t>
            </a:r>
            <a:r>
              <a:rPr sz="2200" b="1" spc="-10" dirty="0">
                <a:solidFill>
                  <a:srgbClr val="FF0000"/>
                </a:solidFill>
                <a:latin typeface="Constantia"/>
                <a:cs typeface="Constantia"/>
              </a:rPr>
              <a:t>emerge </a:t>
            </a:r>
            <a:r>
              <a:rPr sz="2200" b="1" dirty="0">
                <a:solidFill>
                  <a:srgbClr val="FF0000"/>
                </a:solidFill>
                <a:latin typeface="Constantia"/>
                <a:cs typeface="Constantia"/>
              </a:rPr>
              <a:t>from</a:t>
            </a:r>
            <a:r>
              <a:rPr sz="2200" b="1" spc="155" dirty="0">
                <a:solidFill>
                  <a:srgbClr val="FF0000"/>
                </a:solidFill>
                <a:latin typeface="Constantia"/>
                <a:cs typeface="Constantia"/>
              </a:rPr>
              <a:t> </a:t>
            </a:r>
            <a:r>
              <a:rPr sz="2200" b="1" dirty="0">
                <a:solidFill>
                  <a:srgbClr val="FF0000"/>
                </a:solidFill>
                <a:latin typeface="Constantia"/>
                <a:cs typeface="Constantia"/>
              </a:rPr>
              <a:t>the</a:t>
            </a:r>
            <a:r>
              <a:rPr sz="2200" b="1" spc="150" dirty="0">
                <a:solidFill>
                  <a:srgbClr val="FF0000"/>
                </a:solidFill>
                <a:latin typeface="Constantia"/>
                <a:cs typeface="Constantia"/>
              </a:rPr>
              <a:t> </a:t>
            </a:r>
            <a:r>
              <a:rPr sz="2200" b="1" dirty="0">
                <a:solidFill>
                  <a:srgbClr val="FF0000"/>
                </a:solidFill>
                <a:latin typeface="Constantia"/>
                <a:cs typeface="Constantia"/>
              </a:rPr>
              <a:t>mature</a:t>
            </a:r>
            <a:r>
              <a:rPr sz="2200" b="1" spc="145" dirty="0">
                <a:solidFill>
                  <a:srgbClr val="FF0000"/>
                </a:solidFill>
                <a:latin typeface="Constantia"/>
                <a:cs typeface="Constantia"/>
              </a:rPr>
              <a:t> </a:t>
            </a:r>
            <a:r>
              <a:rPr sz="2200" b="1" dirty="0">
                <a:solidFill>
                  <a:srgbClr val="FF0000"/>
                </a:solidFill>
                <a:latin typeface="Constantia"/>
                <a:cs typeface="Constantia"/>
              </a:rPr>
              <a:t>oocyst</a:t>
            </a:r>
            <a:r>
              <a:rPr sz="2200" b="1" spc="150" dirty="0">
                <a:solidFill>
                  <a:srgbClr val="FF0000"/>
                </a:solidFill>
                <a:latin typeface="Constantia"/>
                <a:cs typeface="Constantia"/>
              </a:rPr>
              <a:t> </a:t>
            </a:r>
            <a:r>
              <a:rPr sz="2200" b="1" dirty="0">
                <a:solidFill>
                  <a:srgbClr val="FF0000"/>
                </a:solidFill>
                <a:latin typeface="Constantia"/>
                <a:cs typeface="Constantia"/>
              </a:rPr>
              <a:t>and</a:t>
            </a:r>
            <a:r>
              <a:rPr sz="2200" b="1" spc="185" dirty="0">
                <a:solidFill>
                  <a:srgbClr val="FF0000"/>
                </a:solidFill>
                <a:latin typeface="Constantia"/>
                <a:cs typeface="Constantia"/>
              </a:rPr>
              <a:t> </a:t>
            </a:r>
            <a:r>
              <a:rPr sz="2200" b="1" dirty="0">
                <a:solidFill>
                  <a:srgbClr val="FF0000"/>
                </a:solidFill>
                <a:latin typeface="Constantia"/>
                <a:cs typeface="Constantia"/>
              </a:rPr>
              <a:t>rapidly</a:t>
            </a:r>
            <a:r>
              <a:rPr sz="2200" b="1" spc="155" dirty="0">
                <a:solidFill>
                  <a:srgbClr val="FF0000"/>
                </a:solidFill>
                <a:latin typeface="Constantia"/>
                <a:cs typeface="Constantia"/>
              </a:rPr>
              <a:t> </a:t>
            </a:r>
            <a:r>
              <a:rPr sz="2200" b="1" dirty="0">
                <a:solidFill>
                  <a:srgbClr val="FF0000"/>
                </a:solidFill>
                <a:latin typeface="Constantia"/>
                <a:cs typeface="Constantia"/>
              </a:rPr>
              <a:t>convert</a:t>
            </a:r>
            <a:r>
              <a:rPr sz="2200" b="1" spc="145" dirty="0">
                <a:solidFill>
                  <a:srgbClr val="FF0000"/>
                </a:solidFill>
                <a:latin typeface="Constantia"/>
                <a:cs typeface="Constantia"/>
              </a:rPr>
              <a:t> </a:t>
            </a:r>
            <a:r>
              <a:rPr sz="2200" b="1" dirty="0">
                <a:solidFill>
                  <a:srgbClr val="FF0000"/>
                </a:solidFill>
                <a:latin typeface="Constantia"/>
                <a:cs typeface="Constantia"/>
              </a:rPr>
              <a:t>into</a:t>
            </a:r>
            <a:r>
              <a:rPr sz="2200" b="1" spc="160" dirty="0">
                <a:solidFill>
                  <a:srgbClr val="FF0000"/>
                </a:solidFill>
                <a:latin typeface="Constantia"/>
                <a:cs typeface="Constantia"/>
              </a:rPr>
              <a:t> </a:t>
            </a:r>
            <a:r>
              <a:rPr sz="2200" b="1" dirty="0">
                <a:solidFill>
                  <a:srgbClr val="FF0000"/>
                </a:solidFill>
                <a:latin typeface="Constantia"/>
                <a:cs typeface="Constantia"/>
              </a:rPr>
              <a:t>actively</a:t>
            </a:r>
            <a:r>
              <a:rPr sz="2200" b="1" spc="150" dirty="0">
                <a:solidFill>
                  <a:srgbClr val="FF0000"/>
                </a:solidFill>
                <a:latin typeface="Constantia"/>
                <a:cs typeface="Constantia"/>
              </a:rPr>
              <a:t> </a:t>
            </a:r>
            <a:r>
              <a:rPr sz="2200" b="1" spc="-10" dirty="0">
                <a:solidFill>
                  <a:srgbClr val="FF0000"/>
                </a:solidFill>
                <a:latin typeface="Constantia"/>
                <a:cs typeface="Constantia"/>
              </a:rPr>
              <a:t>growing tachyzoites</a:t>
            </a:r>
            <a:r>
              <a:rPr sz="2200" b="1" spc="-85" dirty="0">
                <a:solidFill>
                  <a:srgbClr val="FF0000"/>
                </a:solidFill>
                <a:latin typeface="Constantia"/>
                <a:cs typeface="Constantia"/>
              </a:rPr>
              <a:t> </a:t>
            </a:r>
            <a:r>
              <a:rPr sz="2200" b="1" dirty="0">
                <a:solidFill>
                  <a:srgbClr val="FF0000"/>
                </a:solidFill>
                <a:latin typeface="Constantia"/>
                <a:cs typeface="Constantia"/>
              </a:rPr>
              <a:t>in</a:t>
            </a:r>
            <a:r>
              <a:rPr sz="2200" b="1" spc="-100" dirty="0">
                <a:solidFill>
                  <a:srgbClr val="FF0000"/>
                </a:solidFill>
                <a:latin typeface="Constantia"/>
                <a:cs typeface="Constantia"/>
              </a:rPr>
              <a:t> </a:t>
            </a:r>
            <a:r>
              <a:rPr sz="2200" b="1" dirty="0">
                <a:solidFill>
                  <a:srgbClr val="FF0000"/>
                </a:solidFill>
                <a:latin typeface="Constantia"/>
                <a:cs typeface="Constantia"/>
              </a:rPr>
              <a:t>the</a:t>
            </a:r>
            <a:r>
              <a:rPr sz="2200" b="1" spc="-80" dirty="0">
                <a:solidFill>
                  <a:srgbClr val="FF0000"/>
                </a:solidFill>
                <a:latin typeface="Constantia"/>
                <a:cs typeface="Constantia"/>
              </a:rPr>
              <a:t> </a:t>
            </a:r>
            <a:r>
              <a:rPr sz="2200" b="1" spc="-10" dirty="0">
                <a:solidFill>
                  <a:srgbClr val="FF0000"/>
                </a:solidFill>
                <a:latin typeface="Constantia"/>
                <a:cs typeface="Constantia"/>
              </a:rPr>
              <a:t>intestinal</a:t>
            </a:r>
            <a:r>
              <a:rPr sz="2200" b="1" spc="-65" dirty="0">
                <a:solidFill>
                  <a:srgbClr val="FF0000"/>
                </a:solidFill>
                <a:latin typeface="Constantia"/>
                <a:cs typeface="Constantia"/>
              </a:rPr>
              <a:t> </a:t>
            </a:r>
            <a:r>
              <a:rPr sz="2200" b="1" spc="-10" dirty="0">
                <a:solidFill>
                  <a:srgbClr val="FF0000"/>
                </a:solidFill>
                <a:latin typeface="Constantia"/>
                <a:cs typeface="Constantia"/>
              </a:rPr>
              <a:t>epithelium</a:t>
            </a:r>
            <a:r>
              <a:rPr sz="2200" b="1" spc="-90" dirty="0">
                <a:solidFill>
                  <a:srgbClr val="FF0000"/>
                </a:solidFill>
                <a:latin typeface="Constantia"/>
                <a:cs typeface="Constantia"/>
              </a:rPr>
              <a:t> </a:t>
            </a:r>
            <a:r>
              <a:rPr sz="2200" b="1" dirty="0">
                <a:solidFill>
                  <a:srgbClr val="FF0000"/>
                </a:solidFill>
                <a:latin typeface="Constantia"/>
                <a:cs typeface="Constantia"/>
              </a:rPr>
              <a:t>of</a:t>
            </a:r>
            <a:r>
              <a:rPr sz="2200" b="1" spc="-20" dirty="0">
                <a:solidFill>
                  <a:srgbClr val="FF0000"/>
                </a:solidFill>
                <a:latin typeface="Constantia"/>
                <a:cs typeface="Constantia"/>
              </a:rPr>
              <a:t> </a:t>
            </a:r>
            <a:r>
              <a:rPr sz="2200" b="1" dirty="0">
                <a:solidFill>
                  <a:srgbClr val="FF0000"/>
                </a:solidFill>
                <a:latin typeface="Constantia"/>
                <a:cs typeface="Constantia"/>
              </a:rPr>
              <a:t>the</a:t>
            </a:r>
            <a:r>
              <a:rPr sz="2200" b="1" spc="-120" dirty="0">
                <a:solidFill>
                  <a:srgbClr val="FF0000"/>
                </a:solidFill>
                <a:latin typeface="Constantia"/>
                <a:cs typeface="Constantia"/>
              </a:rPr>
              <a:t> </a:t>
            </a:r>
            <a:r>
              <a:rPr sz="2200" b="1" spc="-10" dirty="0">
                <a:solidFill>
                  <a:srgbClr val="FF0000"/>
                </a:solidFill>
                <a:latin typeface="Constantia"/>
                <a:cs typeface="Constantia"/>
              </a:rPr>
              <a:t>rodent</a:t>
            </a:r>
            <a:r>
              <a:rPr sz="2200" spc="-10" dirty="0">
                <a:latin typeface="Constantia"/>
                <a:cs typeface="Constantia"/>
              </a:rPr>
              <a:t>.</a:t>
            </a:r>
            <a:endParaRPr sz="2200">
              <a:latin typeface="Constantia"/>
              <a:cs typeface="Constant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26873"/>
            <a:ext cx="1926589" cy="452120"/>
          </a:xfrm>
          <a:prstGeom prst="rect">
            <a:avLst/>
          </a:prstGeom>
        </p:spPr>
        <p:txBody>
          <a:bodyPr vert="horz" wrap="square" lIns="0" tIns="12065" rIns="0" bIns="0" rtlCol="0">
            <a:spAutoFit/>
          </a:bodyPr>
          <a:lstStyle/>
          <a:p>
            <a:pPr marL="12700">
              <a:lnSpc>
                <a:spcPct val="100000"/>
              </a:lnSpc>
              <a:spcBef>
                <a:spcPts val="95"/>
              </a:spcBef>
            </a:pPr>
            <a:r>
              <a:rPr sz="2800" b="0" spc="-10" dirty="0">
                <a:latin typeface="Constantia"/>
                <a:cs typeface="Constantia"/>
              </a:rPr>
              <a:t>enteric</a:t>
            </a:r>
            <a:r>
              <a:rPr sz="2800" b="0" spc="-145" dirty="0">
                <a:latin typeface="Constantia"/>
                <a:cs typeface="Constantia"/>
              </a:rPr>
              <a:t> </a:t>
            </a:r>
            <a:r>
              <a:rPr sz="2800" b="0" spc="-20" dirty="0">
                <a:latin typeface="Constantia"/>
                <a:cs typeface="Constantia"/>
              </a:rPr>
              <a:t>cycle</a:t>
            </a:r>
            <a:endParaRPr sz="2800">
              <a:latin typeface="Constantia"/>
              <a:cs typeface="Constantia"/>
            </a:endParaRPr>
          </a:p>
        </p:txBody>
      </p:sp>
      <p:sp>
        <p:nvSpPr>
          <p:cNvPr id="3" name="object 3"/>
          <p:cNvSpPr txBox="1"/>
          <p:nvPr/>
        </p:nvSpPr>
        <p:spPr>
          <a:xfrm>
            <a:off x="78739" y="559601"/>
            <a:ext cx="8745855" cy="5026660"/>
          </a:xfrm>
          <a:prstGeom prst="rect">
            <a:avLst/>
          </a:prstGeom>
        </p:spPr>
        <p:txBody>
          <a:bodyPr vert="horz" wrap="square" lIns="0" tIns="74295" rIns="0" bIns="0" rtlCol="0">
            <a:spAutoFit/>
          </a:bodyPr>
          <a:lstStyle/>
          <a:p>
            <a:pPr marL="12700" algn="just">
              <a:lnSpc>
                <a:spcPct val="100000"/>
              </a:lnSpc>
              <a:spcBef>
                <a:spcPts val="585"/>
              </a:spcBef>
            </a:pPr>
            <a:r>
              <a:rPr sz="2000" dirty="0">
                <a:solidFill>
                  <a:srgbClr val="FF0000"/>
                </a:solidFill>
                <a:latin typeface="Constantia"/>
                <a:cs typeface="Constantia"/>
              </a:rPr>
              <a:t>occurs</a:t>
            </a:r>
            <a:r>
              <a:rPr sz="2000" spc="-60" dirty="0">
                <a:solidFill>
                  <a:srgbClr val="FF0000"/>
                </a:solidFill>
                <a:latin typeface="Constantia"/>
                <a:cs typeface="Constantia"/>
              </a:rPr>
              <a:t> </a:t>
            </a:r>
            <a:r>
              <a:rPr sz="2000" dirty="0">
                <a:solidFill>
                  <a:srgbClr val="FF0000"/>
                </a:solidFill>
                <a:latin typeface="Constantia"/>
                <a:cs typeface="Constantia"/>
              </a:rPr>
              <a:t>in</a:t>
            </a:r>
            <a:r>
              <a:rPr sz="2000" spc="-85" dirty="0">
                <a:solidFill>
                  <a:srgbClr val="FF0000"/>
                </a:solidFill>
                <a:latin typeface="Constantia"/>
                <a:cs typeface="Constantia"/>
              </a:rPr>
              <a:t> </a:t>
            </a:r>
            <a:r>
              <a:rPr sz="2000" spc="-10" dirty="0">
                <a:solidFill>
                  <a:srgbClr val="FF0000"/>
                </a:solidFill>
                <a:latin typeface="Constantia"/>
                <a:cs typeface="Constantia"/>
              </a:rPr>
              <a:t>domestic</a:t>
            </a:r>
            <a:r>
              <a:rPr sz="2000" spc="-120" dirty="0">
                <a:solidFill>
                  <a:srgbClr val="FF0000"/>
                </a:solidFill>
                <a:latin typeface="Constantia"/>
                <a:cs typeface="Constantia"/>
              </a:rPr>
              <a:t> </a:t>
            </a:r>
            <a:r>
              <a:rPr sz="2000" dirty="0">
                <a:solidFill>
                  <a:srgbClr val="FF0000"/>
                </a:solidFill>
                <a:latin typeface="Constantia"/>
                <a:cs typeface="Constantia"/>
              </a:rPr>
              <a:t>cat.</a:t>
            </a:r>
            <a:r>
              <a:rPr sz="2000" spc="-5" dirty="0">
                <a:solidFill>
                  <a:srgbClr val="FF0000"/>
                </a:solidFill>
                <a:latin typeface="Constantia"/>
                <a:cs typeface="Constantia"/>
              </a:rPr>
              <a:t> </a:t>
            </a:r>
            <a:r>
              <a:rPr sz="2000" dirty="0">
                <a:solidFill>
                  <a:srgbClr val="FF0000"/>
                </a:solidFill>
                <a:latin typeface="Constantia"/>
                <a:cs typeface="Constantia"/>
              </a:rPr>
              <a:t>It</a:t>
            </a:r>
            <a:r>
              <a:rPr sz="2000" spc="-70" dirty="0">
                <a:solidFill>
                  <a:srgbClr val="FF0000"/>
                </a:solidFill>
                <a:latin typeface="Constantia"/>
                <a:cs typeface="Constantia"/>
              </a:rPr>
              <a:t> </a:t>
            </a:r>
            <a:r>
              <a:rPr sz="2000" dirty="0">
                <a:solidFill>
                  <a:srgbClr val="FF0000"/>
                </a:solidFill>
                <a:latin typeface="Constantia"/>
                <a:cs typeface="Constantia"/>
              </a:rPr>
              <a:t>includes</a:t>
            </a:r>
            <a:r>
              <a:rPr sz="2000" spc="-60" dirty="0">
                <a:solidFill>
                  <a:srgbClr val="FF0000"/>
                </a:solidFill>
                <a:latin typeface="Constantia"/>
                <a:cs typeface="Constantia"/>
              </a:rPr>
              <a:t> </a:t>
            </a:r>
            <a:r>
              <a:rPr sz="2000" dirty="0">
                <a:solidFill>
                  <a:srgbClr val="FF0000"/>
                </a:solidFill>
                <a:latin typeface="Constantia"/>
                <a:cs typeface="Constantia"/>
              </a:rPr>
              <a:t>both</a:t>
            </a:r>
            <a:r>
              <a:rPr sz="2000" spc="-85" dirty="0">
                <a:solidFill>
                  <a:srgbClr val="FF0000"/>
                </a:solidFill>
                <a:latin typeface="Constantia"/>
                <a:cs typeface="Constantia"/>
              </a:rPr>
              <a:t> </a:t>
            </a:r>
            <a:r>
              <a:rPr sz="2000" spc="-20" dirty="0">
                <a:solidFill>
                  <a:srgbClr val="FF0000"/>
                </a:solidFill>
                <a:latin typeface="Constantia"/>
                <a:cs typeface="Constantia"/>
              </a:rPr>
              <a:t>schizogony</a:t>
            </a:r>
            <a:r>
              <a:rPr sz="2000" spc="-130" dirty="0">
                <a:solidFill>
                  <a:srgbClr val="FF0000"/>
                </a:solidFill>
                <a:latin typeface="Constantia"/>
                <a:cs typeface="Constantia"/>
              </a:rPr>
              <a:t> </a:t>
            </a:r>
            <a:r>
              <a:rPr sz="2000" dirty="0">
                <a:solidFill>
                  <a:srgbClr val="FF0000"/>
                </a:solidFill>
                <a:latin typeface="Constantia"/>
                <a:cs typeface="Constantia"/>
              </a:rPr>
              <a:t>and</a:t>
            </a:r>
            <a:r>
              <a:rPr sz="2000" spc="-60" dirty="0">
                <a:solidFill>
                  <a:srgbClr val="FF0000"/>
                </a:solidFill>
                <a:latin typeface="Constantia"/>
                <a:cs typeface="Constantia"/>
              </a:rPr>
              <a:t> </a:t>
            </a:r>
            <a:r>
              <a:rPr sz="2000" spc="-20" dirty="0">
                <a:solidFill>
                  <a:srgbClr val="FF0000"/>
                </a:solidFill>
                <a:latin typeface="Constantia"/>
                <a:cs typeface="Constantia"/>
              </a:rPr>
              <a:t>gametogony</a:t>
            </a:r>
            <a:r>
              <a:rPr sz="2000" spc="-130" dirty="0">
                <a:solidFill>
                  <a:srgbClr val="FF0000"/>
                </a:solidFill>
                <a:latin typeface="Constantia"/>
                <a:cs typeface="Constantia"/>
              </a:rPr>
              <a:t> </a:t>
            </a:r>
            <a:r>
              <a:rPr sz="2000" dirty="0">
                <a:solidFill>
                  <a:srgbClr val="FF0000"/>
                </a:solidFill>
                <a:latin typeface="Constantia"/>
                <a:cs typeface="Constantia"/>
              </a:rPr>
              <a:t>within</a:t>
            </a:r>
            <a:r>
              <a:rPr sz="2000" spc="-80" dirty="0">
                <a:solidFill>
                  <a:srgbClr val="FF0000"/>
                </a:solidFill>
                <a:latin typeface="Constantia"/>
                <a:cs typeface="Constantia"/>
              </a:rPr>
              <a:t> </a:t>
            </a:r>
            <a:r>
              <a:rPr sz="2000" spc="-25" dirty="0">
                <a:solidFill>
                  <a:srgbClr val="FF0000"/>
                </a:solidFill>
                <a:latin typeface="Constantia"/>
                <a:cs typeface="Constantia"/>
              </a:rPr>
              <a:t>the</a:t>
            </a:r>
            <a:endParaRPr sz="2000">
              <a:latin typeface="Constantia"/>
              <a:cs typeface="Constantia"/>
            </a:endParaRPr>
          </a:p>
          <a:p>
            <a:pPr marL="12700" marR="5080" algn="just">
              <a:lnSpc>
                <a:spcPct val="100000"/>
              </a:lnSpc>
              <a:spcBef>
                <a:spcPts val="480"/>
              </a:spcBef>
            </a:pPr>
            <a:r>
              <a:rPr sz="2000" dirty="0">
                <a:solidFill>
                  <a:srgbClr val="FF0000"/>
                </a:solidFill>
                <a:latin typeface="Constantia"/>
                <a:cs typeface="Constantia"/>
              </a:rPr>
              <a:t>mucosal</a:t>
            </a:r>
            <a:r>
              <a:rPr sz="2000" spc="95" dirty="0">
                <a:solidFill>
                  <a:srgbClr val="FF0000"/>
                </a:solidFill>
                <a:latin typeface="Constantia"/>
                <a:cs typeface="Constantia"/>
              </a:rPr>
              <a:t>  </a:t>
            </a:r>
            <a:r>
              <a:rPr sz="2000" dirty="0">
                <a:solidFill>
                  <a:srgbClr val="FF0000"/>
                </a:solidFill>
                <a:latin typeface="Constantia"/>
                <a:cs typeface="Constantia"/>
              </a:rPr>
              <a:t>epithelial</a:t>
            </a:r>
            <a:r>
              <a:rPr sz="2000" spc="100" dirty="0">
                <a:solidFill>
                  <a:srgbClr val="FF0000"/>
                </a:solidFill>
                <a:latin typeface="Constantia"/>
                <a:cs typeface="Constantia"/>
              </a:rPr>
              <a:t>  </a:t>
            </a:r>
            <a:r>
              <a:rPr sz="2000" dirty="0">
                <a:solidFill>
                  <a:srgbClr val="FF0000"/>
                </a:solidFill>
                <a:latin typeface="Constantia"/>
                <a:cs typeface="Constantia"/>
              </a:rPr>
              <a:t>cells</a:t>
            </a:r>
            <a:r>
              <a:rPr sz="2000" spc="85" dirty="0">
                <a:solidFill>
                  <a:srgbClr val="FF0000"/>
                </a:solidFill>
                <a:latin typeface="Constantia"/>
                <a:cs typeface="Constantia"/>
              </a:rPr>
              <a:t>  </a:t>
            </a:r>
            <a:r>
              <a:rPr sz="2000" dirty="0">
                <a:solidFill>
                  <a:srgbClr val="FF0000"/>
                </a:solidFill>
                <a:latin typeface="Constantia"/>
                <a:cs typeface="Constantia"/>
              </a:rPr>
              <a:t>of</a:t>
            </a:r>
            <a:r>
              <a:rPr sz="2000" spc="125" dirty="0">
                <a:solidFill>
                  <a:srgbClr val="FF0000"/>
                </a:solidFill>
                <a:latin typeface="Constantia"/>
                <a:cs typeface="Constantia"/>
              </a:rPr>
              <a:t>  </a:t>
            </a:r>
            <a:r>
              <a:rPr sz="2000" dirty="0">
                <a:solidFill>
                  <a:srgbClr val="FF0000"/>
                </a:solidFill>
                <a:latin typeface="Constantia"/>
                <a:cs typeface="Constantia"/>
              </a:rPr>
              <a:t>the</a:t>
            </a:r>
            <a:r>
              <a:rPr sz="2000" spc="75" dirty="0">
                <a:solidFill>
                  <a:srgbClr val="FF0000"/>
                </a:solidFill>
                <a:latin typeface="Constantia"/>
                <a:cs typeface="Constantia"/>
              </a:rPr>
              <a:t>  </a:t>
            </a:r>
            <a:r>
              <a:rPr sz="2000" dirty="0">
                <a:solidFill>
                  <a:srgbClr val="FF0000"/>
                </a:solidFill>
                <a:latin typeface="Constantia"/>
                <a:cs typeface="Constantia"/>
              </a:rPr>
              <a:t>small</a:t>
            </a:r>
            <a:r>
              <a:rPr sz="2000" spc="100" dirty="0">
                <a:solidFill>
                  <a:srgbClr val="FF0000"/>
                </a:solidFill>
                <a:latin typeface="Constantia"/>
                <a:cs typeface="Constantia"/>
              </a:rPr>
              <a:t>  </a:t>
            </a:r>
            <a:r>
              <a:rPr sz="2000" dirty="0">
                <a:solidFill>
                  <a:srgbClr val="FF0000"/>
                </a:solidFill>
                <a:latin typeface="Constantia"/>
                <a:cs typeface="Constantia"/>
              </a:rPr>
              <a:t>intestine</a:t>
            </a:r>
            <a:r>
              <a:rPr sz="2000" dirty="0">
                <a:latin typeface="Constantia"/>
                <a:cs typeface="Constantia"/>
              </a:rPr>
              <a:t>.</a:t>
            </a:r>
            <a:r>
              <a:rPr sz="2000" spc="90" dirty="0">
                <a:latin typeface="Constantia"/>
                <a:cs typeface="Constantia"/>
              </a:rPr>
              <a:t>  </a:t>
            </a:r>
            <a:r>
              <a:rPr sz="2000" dirty="0">
                <a:latin typeface="Constantia"/>
                <a:cs typeface="Constantia"/>
              </a:rPr>
              <a:t>Cat</a:t>
            </a:r>
            <a:r>
              <a:rPr sz="2000" spc="75" dirty="0">
                <a:latin typeface="Constantia"/>
                <a:cs typeface="Constantia"/>
              </a:rPr>
              <a:t>  </a:t>
            </a:r>
            <a:r>
              <a:rPr sz="2000" dirty="0">
                <a:latin typeface="Constantia"/>
                <a:cs typeface="Constantia"/>
              </a:rPr>
              <a:t>acquires</a:t>
            </a:r>
            <a:r>
              <a:rPr sz="2000" spc="85" dirty="0">
                <a:latin typeface="Constantia"/>
                <a:cs typeface="Constantia"/>
              </a:rPr>
              <a:t>  </a:t>
            </a:r>
            <a:r>
              <a:rPr sz="2000" dirty="0">
                <a:latin typeface="Constantia"/>
                <a:cs typeface="Constantia"/>
              </a:rPr>
              <a:t>infection</a:t>
            </a:r>
            <a:r>
              <a:rPr sz="2000" spc="85" dirty="0">
                <a:latin typeface="Constantia"/>
                <a:cs typeface="Constantia"/>
              </a:rPr>
              <a:t>  </a:t>
            </a:r>
            <a:r>
              <a:rPr sz="2000" spc="-25" dirty="0">
                <a:latin typeface="Constantia"/>
                <a:cs typeface="Constantia"/>
              </a:rPr>
              <a:t>by </a:t>
            </a:r>
            <a:r>
              <a:rPr sz="2000" spc="-10" dirty="0">
                <a:latin typeface="Constantia"/>
                <a:cs typeface="Constantia"/>
              </a:rPr>
              <a:t>ingestion</a:t>
            </a:r>
            <a:r>
              <a:rPr sz="2000" spc="-60" dirty="0">
                <a:latin typeface="Constantia"/>
                <a:cs typeface="Constantia"/>
              </a:rPr>
              <a:t> </a:t>
            </a:r>
            <a:r>
              <a:rPr sz="2000" dirty="0">
                <a:latin typeface="Constantia"/>
                <a:cs typeface="Constantia"/>
              </a:rPr>
              <a:t>of</a:t>
            </a:r>
            <a:r>
              <a:rPr sz="2000" spc="15" dirty="0">
                <a:latin typeface="Constantia"/>
                <a:cs typeface="Constantia"/>
              </a:rPr>
              <a:t> </a:t>
            </a:r>
            <a:r>
              <a:rPr sz="2000" dirty="0">
                <a:latin typeface="Constantia"/>
                <a:cs typeface="Constantia"/>
              </a:rPr>
              <a:t>any</a:t>
            </a:r>
            <a:r>
              <a:rPr sz="2000" spc="-80" dirty="0">
                <a:latin typeface="Constantia"/>
                <a:cs typeface="Constantia"/>
              </a:rPr>
              <a:t> </a:t>
            </a:r>
            <a:r>
              <a:rPr sz="2000" dirty="0">
                <a:latin typeface="Constantia"/>
                <a:cs typeface="Constantia"/>
              </a:rPr>
              <a:t>of</a:t>
            </a:r>
            <a:r>
              <a:rPr sz="2000" spc="15" dirty="0">
                <a:latin typeface="Constantia"/>
                <a:cs typeface="Constantia"/>
              </a:rPr>
              <a:t> </a:t>
            </a:r>
            <a:r>
              <a:rPr sz="2000" dirty="0">
                <a:latin typeface="Constantia"/>
                <a:cs typeface="Constantia"/>
              </a:rPr>
              <a:t>the</a:t>
            </a:r>
            <a:r>
              <a:rPr sz="2000" spc="-80" dirty="0">
                <a:latin typeface="Constantia"/>
                <a:cs typeface="Constantia"/>
              </a:rPr>
              <a:t> </a:t>
            </a:r>
            <a:r>
              <a:rPr sz="2000" dirty="0">
                <a:latin typeface="Constantia"/>
                <a:cs typeface="Constantia"/>
              </a:rPr>
              <a:t>three</a:t>
            </a:r>
            <a:r>
              <a:rPr sz="2000" spc="-75" dirty="0">
                <a:latin typeface="Constantia"/>
                <a:cs typeface="Constantia"/>
              </a:rPr>
              <a:t> </a:t>
            </a:r>
            <a:r>
              <a:rPr sz="2000" dirty="0">
                <a:latin typeface="Constantia"/>
                <a:cs typeface="Constantia"/>
              </a:rPr>
              <a:t>infectious</a:t>
            </a:r>
            <a:r>
              <a:rPr sz="2000" spc="-65" dirty="0">
                <a:latin typeface="Constantia"/>
                <a:cs typeface="Constantia"/>
              </a:rPr>
              <a:t> </a:t>
            </a:r>
            <a:r>
              <a:rPr sz="2000" dirty="0">
                <a:latin typeface="Constantia"/>
                <a:cs typeface="Constantia"/>
              </a:rPr>
              <a:t>stages</a:t>
            </a:r>
            <a:r>
              <a:rPr sz="2000" spc="-60" dirty="0">
                <a:latin typeface="Constantia"/>
                <a:cs typeface="Constantia"/>
              </a:rPr>
              <a:t> </a:t>
            </a:r>
            <a:r>
              <a:rPr sz="2000" spc="-10" dirty="0">
                <a:latin typeface="Constantia"/>
                <a:cs typeface="Constantia"/>
              </a:rPr>
              <a:t>(tachyzoites</a:t>
            </a:r>
            <a:r>
              <a:rPr sz="2000" spc="-60" dirty="0">
                <a:latin typeface="Constantia"/>
                <a:cs typeface="Constantia"/>
              </a:rPr>
              <a:t> </a:t>
            </a:r>
            <a:r>
              <a:rPr sz="2000" dirty="0">
                <a:latin typeface="Constantia"/>
                <a:cs typeface="Constantia"/>
              </a:rPr>
              <a:t>and</a:t>
            </a:r>
            <a:r>
              <a:rPr sz="2000" spc="-30" dirty="0">
                <a:latin typeface="Constantia"/>
                <a:cs typeface="Constantia"/>
              </a:rPr>
              <a:t> </a:t>
            </a:r>
            <a:r>
              <a:rPr sz="2000" spc="-20" dirty="0">
                <a:latin typeface="Constantia"/>
                <a:cs typeface="Constantia"/>
              </a:rPr>
              <a:t>bradyzoites</a:t>
            </a:r>
            <a:r>
              <a:rPr sz="2000" spc="-60" dirty="0">
                <a:latin typeface="Constantia"/>
                <a:cs typeface="Constantia"/>
              </a:rPr>
              <a:t> </a:t>
            </a:r>
            <a:r>
              <a:rPr sz="2000" spc="-20" dirty="0">
                <a:latin typeface="Constantia"/>
                <a:cs typeface="Constantia"/>
              </a:rPr>
              <a:t>from </a:t>
            </a:r>
            <a:r>
              <a:rPr sz="2000" dirty="0">
                <a:latin typeface="Constantia"/>
                <a:cs typeface="Constantia"/>
              </a:rPr>
              <a:t>tissue  cysts</a:t>
            </a:r>
            <a:r>
              <a:rPr sz="2000" spc="5" dirty="0">
                <a:latin typeface="Constantia"/>
                <a:cs typeface="Constantia"/>
              </a:rPr>
              <a:t>  </a:t>
            </a:r>
            <a:r>
              <a:rPr sz="2000" dirty="0">
                <a:latin typeface="Constantia"/>
                <a:cs typeface="Constantia"/>
              </a:rPr>
              <a:t>in</a:t>
            </a:r>
            <a:r>
              <a:rPr sz="2000" spc="5" dirty="0">
                <a:latin typeface="Constantia"/>
                <a:cs typeface="Constantia"/>
              </a:rPr>
              <a:t>  </a:t>
            </a:r>
            <a:r>
              <a:rPr sz="2000" dirty="0">
                <a:latin typeface="Constantia"/>
                <a:cs typeface="Constantia"/>
              </a:rPr>
              <a:t>the</a:t>
            </a:r>
            <a:r>
              <a:rPr sz="2000" spc="495" dirty="0">
                <a:latin typeface="Constantia"/>
                <a:cs typeface="Constantia"/>
              </a:rPr>
              <a:t> </a:t>
            </a:r>
            <a:r>
              <a:rPr sz="2000" dirty="0">
                <a:latin typeface="Constantia"/>
                <a:cs typeface="Constantia"/>
              </a:rPr>
              <a:t>flesh</a:t>
            </a:r>
            <a:r>
              <a:rPr sz="2000" spc="5" dirty="0">
                <a:latin typeface="Constantia"/>
                <a:cs typeface="Constantia"/>
              </a:rPr>
              <a:t>  </a:t>
            </a:r>
            <a:r>
              <a:rPr sz="2000" dirty="0">
                <a:latin typeface="Constantia"/>
                <a:cs typeface="Constantia"/>
              </a:rPr>
              <a:t>of</a:t>
            </a:r>
            <a:r>
              <a:rPr sz="2000" spc="50" dirty="0">
                <a:latin typeface="Constantia"/>
                <a:cs typeface="Constantia"/>
              </a:rPr>
              <a:t>  </a:t>
            </a:r>
            <a:r>
              <a:rPr sz="2000" dirty="0">
                <a:latin typeface="Constantia"/>
                <a:cs typeface="Constantia"/>
              </a:rPr>
              <a:t>other</a:t>
            </a:r>
            <a:r>
              <a:rPr sz="2000" spc="470" dirty="0">
                <a:latin typeface="Constantia"/>
                <a:cs typeface="Constantia"/>
              </a:rPr>
              <a:t> </a:t>
            </a:r>
            <a:r>
              <a:rPr sz="2000" dirty="0">
                <a:latin typeface="Constantia"/>
                <a:cs typeface="Constantia"/>
              </a:rPr>
              <a:t>animals</a:t>
            </a:r>
            <a:r>
              <a:rPr sz="2000" spc="5" dirty="0">
                <a:latin typeface="Constantia"/>
                <a:cs typeface="Constantia"/>
              </a:rPr>
              <a:t>  </a:t>
            </a:r>
            <a:r>
              <a:rPr sz="2000" dirty="0">
                <a:latin typeface="Constantia"/>
                <a:cs typeface="Constantia"/>
              </a:rPr>
              <a:t>(rodents),</a:t>
            </a:r>
            <a:r>
              <a:rPr sz="2000" spc="25" dirty="0">
                <a:latin typeface="Constantia"/>
                <a:cs typeface="Constantia"/>
              </a:rPr>
              <a:t>  </a:t>
            </a:r>
            <a:r>
              <a:rPr sz="2000" dirty="0">
                <a:latin typeface="Constantia"/>
                <a:cs typeface="Constantia"/>
              </a:rPr>
              <a:t>and</a:t>
            </a:r>
            <a:r>
              <a:rPr sz="2000" spc="20" dirty="0">
                <a:latin typeface="Constantia"/>
                <a:cs typeface="Constantia"/>
              </a:rPr>
              <a:t>  </a:t>
            </a:r>
            <a:r>
              <a:rPr sz="2000" dirty="0">
                <a:latin typeface="Constantia"/>
                <a:cs typeface="Constantia"/>
              </a:rPr>
              <a:t>sporozoites</a:t>
            </a:r>
            <a:r>
              <a:rPr sz="2000" spc="5" dirty="0">
                <a:latin typeface="Constantia"/>
                <a:cs typeface="Constantia"/>
              </a:rPr>
              <a:t>  </a:t>
            </a:r>
            <a:r>
              <a:rPr sz="2000" spc="-20" dirty="0">
                <a:latin typeface="Constantia"/>
                <a:cs typeface="Constantia"/>
              </a:rPr>
              <a:t>from </a:t>
            </a:r>
            <a:r>
              <a:rPr sz="2000" dirty="0">
                <a:latin typeface="Constantia"/>
                <a:cs typeface="Constantia"/>
              </a:rPr>
              <a:t>oocysts</a:t>
            </a:r>
            <a:r>
              <a:rPr sz="2000" spc="-5" dirty="0">
                <a:latin typeface="Constantia"/>
                <a:cs typeface="Constantia"/>
              </a:rPr>
              <a:t> </a:t>
            </a:r>
            <a:r>
              <a:rPr sz="2000" dirty="0">
                <a:latin typeface="Constantia"/>
                <a:cs typeface="Constantia"/>
              </a:rPr>
              <a:t>in cat</a:t>
            </a:r>
            <a:r>
              <a:rPr sz="2000" spc="-35" dirty="0">
                <a:latin typeface="Constantia"/>
                <a:cs typeface="Constantia"/>
              </a:rPr>
              <a:t> </a:t>
            </a:r>
            <a:r>
              <a:rPr sz="2000" dirty="0">
                <a:latin typeface="Constantia"/>
                <a:cs typeface="Constantia"/>
              </a:rPr>
              <a:t>feces,</a:t>
            </a:r>
            <a:r>
              <a:rPr sz="2000" spc="30" dirty="0">
                <a:latin typeface="Constantia"/>
                <a:cs typeface="Constantia"/>
              </a:rPr>
              <a:t> </a:t>
            </a:r>
            <a:r>
              <a:rPr sz="2000" dirty="0">
                <a:latin typeface="Constantia"/>
                <a:cs typeface="Constantia"/>
              </a:rPr>
              <a:t>these</a:t>
            </a:r>
            <a:r>
              <a:rPr sz="2000" spc="-15" dirty="0">
                <a:latin typeface="Constantia"/>
                <a:cs typeface="Constantia"/>
              </a:rPr>
              <a:t> </a:t>
            </a:r>
            <a:r>
              <a:rPr sz="2000" dirty="0">
                <a:latin typeface="Constantia"/>
                <a:cs typeface="Constantia"/>
              </a:rPr>
              <a:t>invade</a:t>
            </a:r>
            <a:r>
              <a:rPr sz="2000" spc="-15" dirty="0">
                <a:latin typeface="Constantia"/>
                <a:cs typeface="Constantia"/>
              </a:rPr>
              <a:t> </a:t>
            </a:r>
            <a:r>
              <a:rPr sz="2000" dirty="0">
                <a:latin typeface="Constantia"/>
                <a:cs typeface="Constantia"/>
              </a:rPr>
              <a:t>mucosal</a:t>
            </a:r>
            <a:r>
              <a:rPr sz="2000" spc="30" dirty="0">
                <a:latin typeface="Constantia"/>
                <a:cs typeface="Constantia"/>
              </a:rPr>
              <a:t> </a:t>
            </a:r>
            <a:r>
              <a:rPr sz="2000" dirty="0">
                <a:latin typeface="Constantia"/>
                <a:cs typeface="Constantia"/>
              </a:rPr>
              <a:t>cells of</a:t>
            </a:r>
            <a:r>
              <a:rPr sz="2000" spc="70" dirty="0">
                <a:latin typeface="Constantia"/>
                <a:cs typeface="Constantia"/>
              </a:rPr>
              <a:t> </a:t>
            </a:r>
            <a:r>
              <a:rPr sz="2000" dirty="0">
                <a:latin typeface="Constantia"/>
                <a:cs typeface="Constantia"/>
              </a:rPr>
              <a:t>cat’s</a:t>
            </a:r>
            <a:r>
              <a:rPr sz="2000" spc="-15" dirty="0">
                <a:latin typeface="Constantia"/>
                <a:cs typeface="Constantia"/>
              </a:rPr>
              <a:t> </a:t>
            </a:r>
            <a:r>
              <a:rPr sz="2000" dirty="0">
                <a:latin typeface="Constantia"/>
                <a:cs typeface="Constantia"/>
              </a:rPr>
              <a:t>small</a:t>
            </a:r>
            <a:r>
              <a:rPr sz="2000" spc="30" dirty="0">
                <a:latin typeface="Constantia"/>
                <a:cs typeface="Constantia"/>
              </a:rPr>
              <a:t> </a:t>
            </a:r>
            <a:r>
              <a:rPr sz="2000" dirty="0">
                <a:latin typeface="Constantia"/>
                <a:cs typeface="Constantia"/>
              </a:rPr>
              <a:t>intestine</a:t>
            </a:r>
            <a:r>
              <a:rPr sz="2000" spc="-20" dirty="0">
                <a:latin typeface="Constantia"/>
                <a:cs typeface="Constantia"/>
              </a:rPr>
              <a:t> </a:t>
            </a:r>
            <a:r>
              <a:rPr sz="2000" dirty="0">
                <a:latin typeface="Constantia"/>
                <a:cs typeface="Constantia"/>
              </a:rPr>
              <a:t>in </a:t>
            </a:r>
            <a:r>
              <a:rPr sz="2000" spc="-10" dirty="0">
                <a:latin typeface="Constantia"/>
                <a:cs typeface="Constantia"/>
              </a:rPr>
              <a:t>which </a:t>
            </a:r>
            <a:r>
              <a:rPr sz="2000" dirty="0">
                <a:latin typeface="Constantia"/>
                <a:cs typeface="Constantia"/>
              </a:rPr>
              <a:t>they</a:t>
            </a:r>
            <a:r>
              <a:rPr sz="2000" spc="-55" dirty="0">
                <a:latin typeface="Constantia"/>
                <a:cs typeface="Constantia"/>
              </a:rPr>
              <a:t> </a:t>
            </a:r>
            <a:r>
              <a:rPr sz="2000" spc="-10" dirty="0">
                <a:latin typeface="Constantia"/>
                <a:cs typeface="Constantia"/>
              </a:rPr>
              <a:t>undergo</a:t>
            </a:r>
            <a:r>
              <a:rPr sz="2000" spc="-60" dirty="0">
                <a:latin typeface="Constantia"/>
                <a:cs typeface="Constantia"/>
              </a:rPr>
              <a:t> </a:t>
            </a:r>
            <a:r>
              <a:rPr sz="2000" dirty="0">
                <a:latin typeface="Constantia"/>
                <a:cs typeface="Constantia"/>
              </a:rPr>
              <a:t>several</a:t>
            </a:r>
            <a:r>
              <a:rPr sz="2000" spc="-20" dirty="0">
                <a:latin typeface="Constantia"/>
                <a:cs typeface="Constantia"/>
              </a:rPr>
              <a:t> </a:t>
            </a:r>
            <a:r>
              <a:rPr sz="2000" dirty="0">
                <a:latin typeface="Constantia"/>
                <a:cs typeface="Constantia"/>
              </a:rPr>
              <a:t>cycles</a:t>
            </a:r>
            <a:r>
              <a:rPr sz="2000" spc="-55" dirty="0">
                <a:latin typeface="Constantia"/>
                <a:cs typeface="Constantia"/>
              </a:rPr>
              <a:t> </a:t>
            </a:r>
            <a:r>
              <a:rPr sz="2000" dirty="0">
                <a:latin typeface="Constantia"/>
                <a:cs typeface="Constantia"/>
              </a:rPr>
              <a:t>of</a:t>
            </a:r>
            <a:r>
              <a:rPr sz="2000" spc="35" dirty="0">
                <a:latin typeface="Constantia"/>
                <a:cs typeface="Constantia"/>
              </a:rPr>
              <a:t> </a:t>
            </a:r>
            <a:r>
              <a:rPr sz="2000" dirty="0">
                <a:latin typeface="Constantia"/>
                <a:cs typeface="Constantia"/>
              </a:rPr>
              <a:t>asexual</a:t>
            </a:r>
            <a:r>
              <a:rPr sz="2000" spc="-20" dirty="0">
                <a:latin typeface="Constantia"/>
                <a:cs typeface="Constantia"/>
              </a:rPr>
              <a:t> </a:t>
            </a:r>
            <a:r>
              <a:rPr sz="2000" spc="-10" dirty="0">
                <a:latin typeface="Constantia"/>
                <a:cs typeface="Constantia"/>
              </a:rPr>
              <a:t>generation</a:t>
            </a:r>
            <a:r>
              <a:rPr sz="2000" spc="-45" dirty="0">
                <a:latin typeface="Constantia"/>
                <a:cs typeface="Constantia"/>
              </a:rPr>
              <a:t> </a:t>
            </a:r>
            <a:r>
              <a:rPr sz="2000" dirty="0">
                <a:latin typeface="Constantia"/>
                <a:cs typeface="Constantia"/>
              </a:rPr>
              <a:t>before</a:t>
            </a:r>
            <a:r>
              <a:rPr sz="2000" spc="-65" dirty="0">
                <a:latin typeface="Constantia"/>
                <a:cs typeface="Constantia"/>
              </a:rPr>
              <a:t> </a:t>
            </a:r>
            <a:r>
              <a:rPr sz="2000" dirty="0">
                <a:latin typeface="Constantia"/>
                <a:cs typeface="Constantia"/>
              </a:rPr>
              <a:t>the</a:t>
            </a:r>
            <a:r>
              <a:rPr sz="2000" spc="-55" dirty="0">
                <a:latin typeface="Constantia"/>
                <a:cs typeface="Constantia"/>
              </a:rPr>
              <a:t> </a:t>
            </a:r>
            <a:r>
              <a:rPr sz="2000" dirty="0">
                <a:latin typeface="Constantia"/>
                <a:cs typeface="Constantia"/>
              </a:rPr>
              <a:t>sexual</a:t>
            </a:r>
            <a:r>
              <a:rPr sz="2000" spc="-30" dirty="0">
                <a:latin typeface="Constantia"/>
                <a:cs typeface="Constantia"/>
              </a:rPr>
              <a:t> </a:t>
            </a:r>
            <a:r>
              <a:rPr sz="2000" dirty="0">
                <a:latin typeface="Constantia"/>
                <a:cs typeface="Constantia"/>
              </a:rPr>
              <a:t>cycle</a:t>
            </a:r>
            <a:r>
              <a:rPr sz="2000" spc="-45" dirty="0">
                <a:latin typeface="Constantia"/>
                <a:cs typeface="Constantia"/>
              </a:rPr>
              <a:t> </a:t>
            </a:r>
            <a:r>
              <a:rPr sz="2000" spc="-10" dirty="0">
                <a:latin typeface="Constantia"/>
                <a:cs typeface="Constantia"/>
              </a:rPr>
              <a:t>begins </a:t>
            </a:r>
            <a:r>
              <a:rPr sz="2000" dirty="0">
                <a:latin typeface="Constantia"/>
                <a:cs typeface="Constantia"/>
              </a:rPr>
              <a:t>with</a:t>
            </a:r>
            <a:r>
              <a:rPr sz="2000" spc="70" dirty="0">
                <a:latin typeface="Constantia"/>
                <a:cs typeface="Constantia"/>
              </a:rPr>
              <a:t> </a:t>
            </a:r>
            <a:r>
              <a:rPr sz="2000" dirty="0">
                <a:latin typeface="Constantia"/>
                <a:cs typeface="Constantia"/>
              </a:rPr>
              <a:t>the</a:t>
            </a:r>
            <a:r>
              <a:rPr sz="2000" spc="55" dirty="0">
                <a:latin typeface="Constantia"/>
                <a:cs typeface="Constantia"/>
              </a:rPr>
              <a:t> </a:t>
            </a:r>
            <a:r>
              <a:rPr sz="2000" dirty="0">
                <a:latin typeface="Constantia"/>
                <a:cs typeface="Constantia"/>
              </a:rPr>
              <a:t>formation</a:t>
            </a:r>
            <a:r>
              <a:rPr sz="2000" spc="65" dirty="0">
                <a:latin typeface="Constantia"/>
                <a:cs typeface="Constantia"/>
              </a:rPr>
              <a:t> </a:t>
            </a:r>
            <a:r>
              <a:rPr sz="2000" dirty="0">
                <a:latin typeface="Constantia"/>
                <a:cs typeface="Constantia"/>
              </a:rPr>
              <a:t>male</a:t>
            </a:r>
            <a:r>
              <a:rPr sz="2000" spc="50" dirty="0">
                <a:latin typeface="Constantia"/>
                <a:cs typeface="Constantia"/>
              </a:rPr>
              <a:t> </a:t>
            </a:r>
            <a:r>
              <a:rPr sz="2000" dirty="0">
                <a:latin typeface="Constantia"/>
                <a:cs typeface="Constantia"/>
              </a:rPr>
              <a:t>and</a:t>
            </a:r>
            <a:r>
              <a:rPr sz="2000" spc="100" dirty="0">
                <a:latin typeface="Constantia"/>
                <a:cs typeface="Constantia"/>
              </a:rPr>
              <a:t> </a:t>
            </a:r>
            <a:r>
              <a:rPr sz="2000" dirty="0">
                <a:latin typeface="Constantia"/>
                <a:cs typeface="Constantia"/>
              </a:rPr>
              <a:t>female</a:t>
            </a:r>
            <a:r>
              <a:rPr sz="2000" spc="50" dirty="0">
                <a:latin typeface="Constantia"/>
                <a:cs typeface="Constantia"/>
              </a:rPr>
              <a:t> </a:t>
            </a:r>
            <a:r>
              <a:rPr sz="2000" dirty="0">
                <a:latin typeface="Constantia"/>
                <a:cs typeface="Constantia"/>
              </a:rPr>
              <a:t>gametocytes</a:t>
            </a:r>
            <a:r>
              <a:rPr sz="2000" spc="70" dirty="0">
                <a:latin typeface="Constantia"/>
                <a:cs typeface="Constantia"/>
              </a:rPr>
              <a:t> </a:t>
            </a:r>
            <a:r>
              <a:rPr sz="2000" dirty="0">
                <a:latin typeface="Constantia"/>
                <a:cs typeface="Constantia"/>
              </a:rPr>
              <a:t>which</a:t>
            </a:r>
            <a:r>
              <a:rPr sz="2000" spc="75" dirty="0">
                <a:latin typeface="Constantia"/>
                <a:cs typeface="Constantia"/>
              </a:rPr>
              <a:t> </a:t>
            </a:r>
            <a:r>
              <a:rPr sz="2000" dirty="0">
                <a:latin typeface="Constantia"/>
                <a:cs typeface="Constantia"/>
              </a:rPr>
              <a:t>gives</a:t>
            </a:r>
            <a:r>
              <a:rPr sz="2000" spc="55" dirty="0">
                <a:latin typeface="Constantia"/>
                <a:cs typeface="Constantia"/>
              </a:rPr>
              <a:t> </a:t>
            </a:r>
            <a:r>
              <a:rPr sz="2000" dirty="0">
                <a:latin typeface="Constantia"/>
                <a:cs typeface="Constantia"/>
              </a:rPr>
              <a:t>rise</a:t>
            </a:r>
            <a:r>
              <a:rPr sz="2000" spc="40" dirty="0">
                <a:latin typeface="Constantia"/>
                <a:cs typeface="Constantia"/>
              </a:rPr>
              <a:t> </a:t>
            </a:r>
            <a:r>
              <a:rPr sz="2000" dirty="0">
                <a:latin typeface="Constantia"/>
                <a:cs typeface="Constantia"/>
              </a:rPr>
              <a:t>to</a:t>
            </a:r>
            <a:r>
              <a:rPr sz="2000" spc="35" dirty="0">
                <a:latin typeface="Constantia"/>
                <a:cs typeface="Constantia"/>
              </a:rPr>
              <a:t> </a:t>
            </a:r>
            <a:r>
              <a:rPr sz="2000" dirty="0">
                <a:latin typeface="Constantia"/>
                <a:cs typeface="Constantia"/>
              </a:rPr>
              <a:t>male</a:t>
            </a:r>
            <a:r>
              <a:rPr sz="2000" spc="50" dirty="0">
                <a:latin typeface="Constantia"/>
                <a:cs typeface="Constantia"/>
              </a:rPr>
              <a:t> </a:t>
            </a:r>
            <a:r>
              <a:rPr sz="2000" spc="-25" dirty="0">
                <a:latin typeface="Constantia"/>
                <a:cs typeface="Constantia"/>
              </a:rPr>
              <a:t>and </a:t>
            </a:r>
            <a:r>
              <a:rPr sz="2000" dirty="0">
                <a:latin typeface="Constantia"/>
                <a:cs typeface="Constantia"/>
              </a:rPr>
              <a:t>female</a:t>
            </a:r>
            <a:r>
              <a:rPr sz="2000" spc="20" dirty="0">
                <a:latin typeface="Constantia"/>
                <a:cs typeface="Constantia"/>
              </a:rPr>
              <a:t>  </a:t>
            </a:r>
            <a:r>
              <a:rPr sz="2000" dirty="0">
                <a:latin typeface="Constantia"/>
                <a:cs typeface="Constantia"/>
              </a:rPr>
              <a:t>gametes</a:t>
            </a:r>
            <a:r>
              <a:rPr sz="2000" spc="20" dirty="0">
                <a:latin typeface="Constantia"/>
                <a:cs typeface="Constantia"/>
              </a:rPr>
              <a:t>  </a:t>
            </a:r>
            <a:r>
              <a:rPr sz="2000" dirty="0">
                <a:latin typeface="Constantia"/>
                <a:cs typeface="Constantia"/>
              </a:rPr>
              <a:t>respectively.</a:t>
            </a:r>
            <a:r>
              <a:rPr sz="2000" spc="45" dirty="0">
                <a:latin typeface="Constantia"/>
                <a:cs typeface="Constantia"/>
              </a:rPr>
              <a:t>  </a:t>
            </a:r>
            <a:r>
              <a:rPr sz="2000" dirty="0">
                <a:latin typeface="Constantia"/>
                <a:cs typeface="Constantia"/>
              </a:rPr>
              <a:t>After  sexual</a:t>
            </a:r>
            <a:r>
              <a:rPr sz="2000" spc="45" dirty="0">
                <a:latin typeface="Constantia"/>
                <a:cs typeface="Constantia"/>
              </a:rPr>
              <a:t>  </a:t>
            </a:r>
            <a:r>
              <a:rPr sz="2000" dirty="0">
                <a:latin typeface="Constantia"/>
                <a:cs typeface="Constantia"/>
              </a:rPr>
              <a:t>fertilization</a:t>
            </a:r>
            <a:r>
              <a:rPr sz="2000" spc="20" dirty="0">
                <a:latin typeface="Constantia"/>
                <a:cs typeface="Constantia"/>
              </a:rPr>
              <a:t>  </a:t>
            </a:r>
            <a:r>
              <a:rPr sz="2000" dirty="0">
                <a:latin typeface="Constantia"/>
                <a:cs typeface="Constantia"/>
              </a:rPr>
              <a:t>of</a:t>
            </a:r>
            <a:r>
              <a:rPr sz="2000" spc="65" dirty="0">
                <a:latin typeface="Constantia"/>
                <a:cs typeface="Constantia"/>
              </a:rPr>
              <a:t>  </a:t>
            </a:r>
            <a:r>
              <a:rPr sz="2000" dirty="0">
                <a:latin typeface="Constantia"/>
                <a:cs typeface="Constantia"/>
              </a:rPr>
              <a:t>male</a:t>
            </a:r>
            <a:r>
              <a:rPr sz="2000" spc="20" dirty="0">
                <a:latin typeface="Constantia"/>
                <a:cs typeface="Constantia"/>
              </a:rPr>
              <a:t>  </a:t>
            </a:r>
            <a:r>
              <a:rPr sz="2000" dirty="0">
                <a:latin typeface="Constantia"/>
                <a:cs typeface="Constantia"/>
              </a:rPr>
              <a:t>and</a:t>
            </a:r>
            <a:r>
              <a:rPr sz="2000" spc="45" dirty="0">
                <a:latin typeface="Constantia"/>
                <a:cs typeface="Constantia"/>
              </a:rPr>
              <a:t>  </a:t>
            </a:r>
            <a:r>
              <a:rPr sz="2000" spc="-10" dirty="0">
                <a:latin typeface="Constantia"/>
                <a:cs typeface="Constantia"/>
              </a:rPr>
              <a:t>female </a:t>
            </a:r>
            <a:r>
              <a:rPr sz="2000" dirty="0">
                <a:latin typeface="Constantia"/>
                <a:cs typeface="Constantia"/>
              </a:rPr>
              <a:t>gametes,</a:t>
            </a:r>
            <a:r>
              <a:rPr sz="2000" spc="-45" dirty="0">
                <a:latin typeface="Constantia"/>
                <a:cs typeface="Constantia"/>
              </a:rPr>
              <a:t> </a:t>
            </a:r>
            <a:r>
              <a:rPr sz="2000" dirty="0">
                <a:latin typeface="Constantia"/>
                <a:cs typeface="Constantia"/>
              </a:rPr>
              <a:t>oocysts</a:t>
            </a:r>
            <a:r>
              <a:rPr sz="2000" spc="-75" dirty="0">
                <a:latin typeface="Constantia"/>
                <a:cs typeface="Constantia"/>
              </a:rPr>
              <a:t> </a:t>
            </a:r>
            <a:r>
              <a:rPr sz="2000" spc="-10" dirty="0">
                <a:latin typeface="Constantia"/>
                <a:cs typeface="Constantia"/>
              </a:rPr>
              <a:t>develop,</a:t>
            </a:r>
            <a:r>
              <a:rPr sz="2000" spc="-40" dirty="0">
                <a:latin typeface="Constantia"/>
                <a:cs typeface="Constantia"/>
              </a:rPr>
              <a:t> </a:t>
            </a:r>
            <a:r>
              <a:rPr sz="2000" dirty="0">
                <a:latin typeface="Constantia"/>
                <a:cs typeface="Constantia"/>
              </a:rPr>
              <a:t>exit</a:t>
            </a:r>
            <a:r>
              <a:rPr sz="2000" spc="-95" dirty="0">
                <a:latin typeface="Constantia"/>
                <a:cs typeface="Constantia"/>
              </a:rPr>
              <a:t> </a:t>
            </a:r>
            <a:r>
              <a:rPr sz="2000" dirty="0">
                <a:latin typeface="Constantia"/>
                <a:cs typeface="Constantia"/>
              </a:rPr>
              <a:t>from</a:t>
            </a:r>
            <a:r>
              <a:rPr sz="2000" spc="-70" dirty="0">
                <a:latin typeface="Constantia"/>
                <a:cs typeface="Constantia"/>
              </a:rPr>
              <a:t> </a:t>
            </a:r>
            <a:r>
              <a:rPr sz="2000" dirty="0">
                <a:latin typeface="Constantia"/>
                <a:cs typeface="Constantia"/>
              </a:rPr>
              <a:t>host</a:t>
            </a:r>
            <a:r>
              <a:rPr sz="2000" spc="-100" dirty="0">
                <a:latin typeface="Constantia"/>
                <a:cs typeface="Constantia"/>
              </a:rPr>
              <a:t> </a:t>
            </a:r>
            <a:r>
              <a:rPr sz="2000" dirty="0">
                <a:latin typeface="Constantia"/>
                <a:cs typeface="Constantia"/>
              </a:rPr>
              <a:t>cell</a:t>
            </a:r>
            <a:r>
              <a:rPr sz="2000" spc="-35" dirty="0">
                <a:latin typeface="Constantia"/>
                <a:cs typeface="Constantia"/>
              </a:rPr>
              <a:t> </a:t>
            </a:r>
            <a:r>
              <a:rPr sz="2000" dirty="0">
                <a:latin typeface="Constantia"/>
                <a:cs typeface="Constantia"/>
              </a:rPr>
              <a:t>into</a:t>
            </a:r>
            <a:r>
              <a:rPr sz="2000" spc="-105" dirty="0">
                <a:latin typeface="Constantia"/>
                <a:cs typeface="Constantia"/>
              </a:rPr>
              <a:t> </a:t>
            </a:r>
            <a:r>
              <a:rPr sz="2000" dirty="0">
                <a:latin typeface="Constantia"/>
                <a:cs typeface="Constantia"/>
              </a:rPr>
              <a:t>the</a:t>
            </a:r>
            <a:r>
              <a:rPr sz="2000" spc="-90" dirty="0">
                <a:latin typeface="Constantia"/>
                <a:cs typeface="Constantia"/>
              </a:rPr>
              <a:t> </a:t>
            </a:r>
            <a:r>
              <a:rPr sz="2000" dirty="0">
                <a:latin typeface="Constantia"/>
                <a:cs typeface="Constantia"/>
              </a:rPr>
              <a:t>gut</a:t>
            </a:r>
            <a:r>
              <a:rPr sz="2000" spc="-80" dirty="0">
                <a:latin typeface="Constantia"/>
                <a:cs typeface="Constantia"/>
              </a:rPr>
              <a:t> </a:t>
            </a:r>
            <a:r>
              <a:rPr sz="2000" dirty="0">
                <a:latin typeface="Constantia"/>
                <a:cs typeface="Constantia"/>
              </a:rPr>
              <a:t>lumen,</a:t>
            </a:r>
            <a:r>
              <a:rPr sz="2000" spc="-45" dirty="0">
                <a:latin typeface="Constantia"/>
                <a:cs typeface="Constantia"/>
              </a:rPr>
              <a:t> </a:t>
            </a:r>
            <a:r>
              <a:rPr sz="2000" dirty="0">
                <a:latin typeface="Constantia"/>
                <a:cs typeface="Constantia"/>
              </a:rPr>
              <a:t>and</a:t>
            </a:r>
            <a:r>
              <a:rPr sz="2000" spc="-45" dirty="0">
                <a:latin typeface="Constantia"/>
                <a:cs typeface="Constantia"/>
              </a:rPr>
              <a:t> </a:t>
            </a:r>
            <a:r>
              <a:rPr sz="2000" dirty="0">
                <a:latin typeface="Constantia"/>
                <a:cs typeface="Constantia"/>
              </a:rPr>
              <a:t>pass</a:t>
            </a:r>
            <a:r>
              <a:rPr sz="2000" spc="-70" dirty="0">
                <a:latin typeface="Constantia"/>
                <a:cs typeface="Constantia"/>
              </a:rPr>
              <a:t> </a:t>
            </a:r>
            <a:r>
              <a:rPr sz="2000" dirty="0">
                <a:latin typeface="Constantia"/>
                <a:cs typeface="Constantia"/>
              </a:rPr>
              <a:t>out</a:t>
            </a:r>
            <a:r>
              <a:rPr sz="2000" spc="-105" dirty="0">
                <a:latin typeface="Constantia"/>
                <a:cs typeface="Constantia"/>
              </a:rPr>
              <a:t> </a:t>
            </a:r>
            <a:r>
              <a:rPr sz="2000" spc="-25" dirty="0">
                <a:latin typeface="Constantia"/>
                <a:cs typeface="Constantia"/>
              </a:rPr>
              <a:t>in </a:t>
            </a:r>
            <a:r>
              <a:rPr sz="2000" dirty="0">
                <a:latin typeface="Constantia"/>
                <a:cs typeface="Constantia"/>
              </a:rPr>
              <a:t>the</a:t>
            </a:r>
            <a:r>
              <a:rPr sz="2000" spc="-30" dirty="0">
                <a:latin typeface="Constantia"/>
                <a:cs typeface="Constantia"/>
              </a:rPr>
              <a:t> </a:t>
            </a:r>
            <a:r>
              <a:rPr sz="2000" dirty="0">
                <a:latin typeface="Constantia"/>
                <a:cs typeface="Constantia"/>
              </a:rPr>
              <a:t>feces,</a:t>
            </a:r>
            <a:r>
              <a:rPr sz="2000" spc="10" dirty="0">
                <a:latin typeface="Constantia"/>
                <a:cs typeface="Constantia"/>
              </a:rPr>
              <a:t> </a:t>
            </a:r>
            <a:r>
              <a:rPr sz="2000" dirty="0">
                <a:latin typeface="Constantia"/>
                <a:cs typeface="Constantia"/>
              </a:rPr>
              <a:t>this</a:t>
            </a:r>
            <a:r>
              <a:rPr sz="2000" spc="-25" dirty="0">
                <a:latin typeface="Constantia"/>
                <a:cs typeface="Constantia"/>
              </a:rPr>
              <a:t> </a:t>
            </a:r>
            <a:r>
              <a:rPr sz="2000" dirty="0">
                <a:latin typeface="Constantia"/>
                <a:cs typeface="Constantia"/>
              </a:rPr>
              <a:t>oocyst</a:t>
            </a:r>
            <a:r>
              <a:rPr sz="2000" spc="-25" dirty="0">
                <a:latin typeface="Constantia"/>
                <a:cs typeface="Constantia"/>
              </a:rPr>
              <a:t> </a:t>
            </a:r>
            <a:r>
              <a:rPr sz="2000" dirty="0">
                <a:latin typeface="Constantia"/>
                <a:cs typeface="Constantia"/>
              </a:rPr>
              <a:t>contains</a:t>
            </a:r>
            <a:r>
              <a:rPr sz="2000" spc="-10" dirty="0">
                <a:latin typeface="Constantia"/>
                <a:cs typeface="Constantia"/>
              </a:rPr>
              <a:t> </a:t>
            </a:r>
            <a:r>
              <a:rPr sz="2000" dirty="0">
                <a:latin typeface="Constantia"/>
                <a:cs typeface="Constantia"/>
              </a:rPr>
              <a:t>a</a:t>
            </a:r>
            <a:r>
              <a:rPr sz="2000" spc="-30" dirty="0">
                <a:latin typeface="Constantia"/>
                <a:cs typeface="Constantia"/>
              </a:rPr>
              <a:t> </a:t>
            </a:r>
            <a:r>
              <a:rPr sz="2000" dirty="0">
                <a:latin typeface="Constantia"/>
                <a:cs typeface="Constantia"/>
              </a:rPr>
              <a:t>sporoblast</a:t>
            </a:r>
            <a:r>
              <a:rPr sz="2000" spc="-25" dirty="0">
                <a:latin typeface="Constantia"/>
                <a:cs typeface="Constantia"/>
              </a:rPr>
              <a:t> </a:t>
            </a:r>
            <a:r>
              <a:rPr sz="2000" dirty="0">
                <a:latin typeface="Constantia"/>
                <a:cs typeface="Constantia"/>
              </a:rPr>
              <a:t>which</a:t>
            </a:r>
            <a:r>
              <a:rPr sz="2000" spc="-5" dirty="0">
                <a:latin typeface="Constantia"/>
                <a:cs typeface="Constantia"/>
              </a:rPr>
              <a:t> </a:t>
            </a:r>
            <a:r>
              <a:rPr sz="2000" dirty="0">
                <a:latin typeface="Constantia"/>
                <a:cs typeface="Constantia"/>
              </a:rPr>
              <a:t>becomes</a:t>
            </a:r>
            <a:r>
              <a:rPr sz="2000" spc="-10" dirty="0">
                <a:latin typeface="Constantia"/>
                <a:cs typeface="Constantia"/>
              </a:rPr>
              <a:t> </a:t>
            </a:r>
            <a:r>
              <a:rPr sz="2000" dirty="0">
                <a:latin typeface="Constantia"/>
                <a:cs typeface="Constantia"/>
              </a:rPr>
              <a:t>infectious</a:t>
            </a:r>
            <a:r>
              <a:rPr sz="2000" spc="-15" dirty="0">
                <a:latin typeface="Constantia"/>
                <a:cs typeface="Constantia"/>
              </a:rPr>
              <a:t> </a:t>
            </a:r>
            <a:r>
              <a:rPr sz="2000" dirty="0">
                <a:latin typeface="Constantia"/>
                <a:cs typeface="Constantia"/>
              </a:rPr>
              <a:t>only</a:t>
            </a:r>
            <a:r>
              <a:rPr sz="2000" spc="-35" dirty="0">
                <a:latin typeface="Constantia"/>
                <a:cs typeface="Constantia"/>
              </a:rPr>
              <a:t> </a:t>
            </a:r>
            <a:r>
              <a:rPr sz="2000" spc="-10" dirty="0">
                <a:latin typeface="Constantia"/>
                <a:cs typeface="Constantia"/>
              </a:rPr>
              <a:t>after </a:t>
            </a:r>
            <a:r>
              <a:rPr sz="2000" dirty="0">
                <a:latin typeface="Constantia"/>
                <a:cs typeface="Constantia"/>
              </a:rPr>
              <a:t>development</a:t>
            </a:r>
            <a:r>
              <a:rPr sz="2000" spc="40" dirty="0">
                <a:latin typeface="Constantia"/>
                <a:cs typeface="Constantia"/>
              </a:rPr>
              <a:t>  </a:t>
            </a:r>
            <a:r>
              <a:rPr sz="2000" dirty="0">
                <a:latin typeface="Constantia"/>
                <a:cs typeface="Constantia"/>
              </a:rPr>
              <a:t>in</a:t>
            </a:r>
            <a:r>
              <a:rPr sz="2000" spc="60" dirty="0">
                <a:latin typeface="Constantia"/>
                <a:cs typeface="Constantia"/>
              </a:rPr>
              <a:t>  </a:t>
            </a:r>
            <a:r>
              <a:rPr sz="2000" dirty="0">
                <a:latin typeface="Constantia"/>
                <a:cs typeface="Constantia"/>
              </a:rPr>
              <a:t>soil</a:t>
            </a:r>
            <a:r>
              <a:rPr sz="2000" spc="70" dirty="0">
                <a:latin typeface="Constantia"/>
                <a:cs typeface="Constantia"/>
              </a:rPr>
              <a:t>  </a:t>
            </a:r>
            <a:r>
              <a:rPr sz="2000" dirty="0">
                <a:latin typeface="Constantia"/>
                <a:cs typeface="Constantia"/>
              </a:rPr>
              <a:t>for</a:t>
            </a:r>
            <a:r>
              <a:rPr sz="2000" spc="35" dirty="0">
                <a:latin typeface="Constantia"/>
                <a:cs typeface="Constantia"/>
              </a:rPr>
              <a:t>  </a:t>
            </a:r>
            <a:r>
              <a:rPr sz="2000" dirty="0">
                <a:latin typeface="Constantia"/>
                <a:cs typeface="Constantia"/>
              </a:rPr>
              <a:t>3–4</a:t>
            </a:r>
            <a:r>
              <a:rPr sz="2000" spc="70" dirty="0">
                <a:latin typeface="Constantia"/>
                <a:cs typeface="Constantia"/>
              </a:rPr>
              <a:t>  </a:t>
            </a:r>
            <a:r>
              <a:rPr sz="2000" dirty="0">
                <a:latin typeface="Constantia"/>
                <a:cs typeface="Constantia"/>
              </a:rPr>
              <a:t>days</a:t>
            </a:r>
            <a:r>
              <a:rPr sz="2000" spc="55" dirty="0">
                <a:latin typeface="Constantia"/>
                <a:cs typeface="Constantia"/>
              </a:rPr>
              <a:t>  </a:t>
            </a:r>
            <a:r>
              <a:rPr sz="2000" dirty="0">
                <a:latin typeface="Constantia"/>
                <a:cs typeface="Constantia"/>
              </a:rPr>
              <a:t>by</a:t>
            </a:r>
            <a:r>
              <a:rPr sz="2000" spc="40" dirty="0">
                <a:latin typeface="Constantia"/>
                <a:cs typeface="Constantia"/>
              </a:rPr>
              <a:t>  </a:t>
            </a:r>
            <a:r>
              <a:rPr sz="2000" dirty="0">
                <a:latin typeface="Constantia"/>
                <a:cs typeface="Constantia"/>
              </a:rPr>
              <a:t>the</a:t>
            </a:r>
            <a:r>
              <a:rPr sz="2000" spc="50" dirty="0">
                <a:latin typeface="Constantia"/>
                <a:cs typeface="Constantia"/>
              </a:rPr>
              <a:t>  </a:t>
            </a:r>
            <a:r>
              <a:rPr sz="2000" dirty="0">
                <a:latin typeface="Constantia"/>
                <a:cs typeface="Constantia"/>
              </a:rPr>
              <a:t>sporoblast</a:t>
            </a:r>
            <a:r>
              <a:rPr sz="2000" spc="55" dirty="0">
                <a:latin typeface="Constantia"/>
                <a:cs typeface="Constantia"/>
              </a:rPr>
              <a:t>  </a:t>
            </a:r>
            <a:r>
              <a:rPr sz="2000" dirty="0">
                <a:latin typeface="Constantia"/>
                <a:cs typeface="Constantia"/>
              </a:rPr>
              <a:t>divides</a:t>
            </a:r>
            <a:r>
              <a:rPr sz="2000" spc="50" dirty="0">
                <a:latin typeface="Constantia"/>
                <a:cs typeface="Constantia"/>
              </a:rPr>
              <a:t>  </a:t>
            </a:r>
            <a:r>
              <a:rPr sz="2000" dirty="0">
                <a:latin typeface="Constantia"/>
                <a:cs typeface="Constantia"/>
              </a:rPr>
              <a:t>then</a:t>
            </a:r>
            <a:r>
              <a:rPr sz="2000" spc="60" dirty="0">
                <a:latin typeface="Constantia"/>
                <a:cs typeface="Constantia"/>
              </a:rPr>
              <a:t>  </a:t>
            </a:r>
            <a:r>
              <a:rPr sz="2000" spc="-10" dirty="0">
                <a:latin typeface="Constantia"/>
                <a:cs typeface="Constantia"/>
              </a:rPr>
              <a:t>become </a:t>
            </a:r>
            <a:r>
              <a:rPr sz="2000" dirty="0">
                <a:latin typeface="Constantia"/>
                <a:cs typeface="Constantia"/>
              </a:rPr>
              <a:t>sporocyst</a:t>
            </a:r>
            <a:r>
              <a:rPr sz="2000" spc="114" dirty="0">
                <a:latin typeface="Constantia"/>
                <a:cs typeface="Constantia"/>
              </a:rPr>
              <a:t>  </a:t>
            </a:r>
            <a:r>
              <a:rPr sz="2000" dirty="0">
                <a:latin typeface="Constantia"/>
                <a:cs typeface="Constantia"/>
              </a:rPr>
              <a:t>by</a:t>
            </a:r>
            <a:r>
              <a:rPr sz="2000" spc="114" dirty="0">
                <a:latin typeface="Constantia"/>
                <a:cs typeface="Constantia"/>
              </a:rPr>
              <a:t>  </a:t>
            </a:r>
            <a:r>
              <a:rPr sz="2000" dirty="0">
                <a:latin typeface="Constantia"/>
                <a:cs typeface="Constantia"/>
              </a:rPr>
              <a:t>acquiring</a:t>
            </a:r>
            <a:r>
              <a:rPr sz="2000" spc="140" dirty="0">
                <a:latin typeface="Constantia"/>
                <a:cs typeface="Constantia"/>
              </a:rPr>
              <a:t>  </a:t>
            </a:r>
            <a:r>
              <a:rPr sz="2000" dirty="0">
                <a:latin typeface="Constantia"/>
                <a:cs typeface="Constantia"/>
              </a:rPr>
              <a:t>a</a:t>
            </a:r>
            <a:r>
              <a:rPr sz="2000" spc="110" dirty="0">
                <a:latin typeface="Constantia"/>
                <a:cs typeface="Constantia"/>
              </a:rPr>
              <a:t>  </a:t>
            </a:r>
            <a:r>
              <a:rPr sz="2000" dirty="0">
                <a:latin typeface="Constantia"/>
                <a:cs typeface="Constantia"/>
              </a:rPr>
              <a:t>cyst</a:t>
            </a:r>
            <a:r>
              <a:rPr sz="2000" spc="114" dirty="0">
                <a:latin typeface="Constantia"/>
                <a:cs typeface="Constantia"/>
              </a:rPr>
              <a:t>  </a:t>
            </a:r>
            <a:r>
              <a:rPr sz="2000" dirty="0">
                <a:latin typeface="Constantia"/>
                <a:cs typeface="Constantia"/>
              </a:rPr>
              <a:t>wall.</a:t>
            </a:r>
            <a:r>
              <a:rPr sz="2000" spc="130" dirty="0">
                <a:latin typeface="Constantia"/>
                <a:cs typeface="Constantia"/>
              </a:rPr>
              <a:t>  </a:t>
            </a:r>
            <a:r>
              <a:rPr sz="2000" dirty="0">
                <a:latin typeface="Constantia"/>
                <a:cs typeface="Constantia"/>
              </a:rPr>
              <a:t>The</a:t>
            </a:r>
            <a:r>
              <a:rPr sz="2000" spc="114" dirty="0">
                <a:latin typeface="Constantia"/>
                <a:cs typeface="Constantia"/>
              </a:rPr>
              <a:t>  </a:t>
            </a:r>
            <a:r>
              <a:rPr sz="2000" dirty="0">
                <a:latin typeface="Constantia"/>
                <a:cs typeface="Constantia"/>
              </a:rPr>
              <a:t>mature</a:t>
            </a:r>
            <a:r>
              <a:rPr sz="2000" spc="105" dirty="0">
                <a:latin typeface="Constantia"/>
                <a:cs typeface="Constantia"/>
              </a:rPr>
              <a:t>  </a:t>
            </a:r>
            <a:r>
              <a:rPr sz="2000" dirty="0">
                <a:latin typeface="Constantia"/>
                <a:cs typeface="Constantia"/>
              </a:rPr>
              <a:t>oocyst</a:t>
            </a:r>
            <a:r>
              <a:rPr sz="2000" spc="120" dirty="0">
                <a:latin typeface="Constantia"/>
                <a:cs typeface="Constantia"/>
              </a:rPr>
              <a:t>  </a:t>
            </a:r>
            <a:r>
              <a:rPr sz="2000" dirty="0">
                <a:latin typeface="Constantia"/>
                <a:cs typeface="Constantia"/>
              </a:rPr>
              <a:t>containing</a:t>
            </a:r>
            <a:r>
              <a:rPr sz="2000" spc="135" dirty="0">
                <a:latin typeface="Constantia"/>
                <a:cs typeface="Constantia"/>
              </a:rPr>
              <a:t>  </a:t>
            </a:r>
            <a:r>
              <a:rPr sz="2000" spc="-10" dirty="0">
                <a:latin typeface="Constantia"/>
                <a:cs typeface="Constantia"/>
              </a:rPr>
              <a:t>eight </a:t>
            </a:r>
            <a:r>
              <a:rPr sz="2000" dirty="0">
                <a:latin typeface="Constantia"/>
                <a:cs typeface="Constantia"/>
              </a:rPr>
              <a:t>sporozoites</a:t>
            </a:r>
            <a:r>
              <a:rPr sz="2000" spc="95" dirty="0">
                <a:latin typeface="Constantia"/>
                <a:cs typeface="Constantia"/>
              </a:rPr>
              <a:t> </a:t>
            </a:r>
            <a:r>
              <a:rPr sz="2000" dirty="0">
                <a:latin typeface="Constantia"/>
                <a:cs typeface="Constantia"/>
              </a:rPr>
              <a:t>is</a:t>
            </a:r>
            <a:r>
              <a:rPr sz="2000" spc="105" dirty="0">
                <a:latin typeface="Constantia"/>
                <a:cs typeface="Constantia"/>
              </a:rPr>
              <a:t> </a:t>
            </a:r>
            <a:r>
              <a:rPr sz="2000" dirty="0">
                <a:latin typeface="Constantia"/>
                <a:cs typeface="Constantia"/>
              </a:rPr>
              <a:t>the</a:t>
            </a:r>
            <a:r>
              <a:rPr sz="2000" spc="105" dirty="0">
                <a:latin typeface="Constantia"/>
                <a:cs typeface="Constantia"/>
              </a:rPr>
              <a:t> </a:t>
            </a:r>
            <a:r>
              <a:rPr sz="2000" dirty="0">
                <a:latin typeface="Constantia"/>
                <a:cs typeface="Constantia"/>
              </a:rPr>
              <a:t>infective</a:t>
            </a:r>
            <a:r>
              <a:rPr sz="2000" spc="85" dirty="0">
                <a:latin typeface="Constantia"/>
                <a:cs typeface="Constantia"/>
              </a:rPr>
              <a:t> </a:t>
            </a:r>
            <a:r>
              <a:rPr sz="2000" dirty="0">
                <a:latin typeface="Constantia"/>
                <a:cs typeface="Constantia"/>
              </a:rPr>
              <a:t>form</a:t>
            </a:r>
            <a:r>
              <a:rPr sz="2000" spc="120" dirty="0">
                <a:latin typeface="Constantia"/>
                <a:cs typeface="Constantia"/>
              </a:rPr>
              <a:t> </a:t>
            </a:r>
            <a:r>
              <a:rPr sz="2000" dirty="0">
                <a:latin typeface="Constantia"/>
                <a:cs typeface="Constantia"/>
              </a:rPr>
              <a:t>of</a:t>
            </a:r>
            <a:r>
              <a:rPr sz="2000" spc="180" dirty="0">
                <a:latin typeface="Constantia"/>
                <a:cs typeface="Constantia"/>
              </a:rPr>
              <a:t> </a:t>
            </a:r>
            <a:r>
              <a:rPr sz="2000" dirty="0">
                <a:latin typeface="Constantia"/>
                <a:cs typeface="Constantia"/>
              </a:rPr>
              <a:t>the</a:t>
            </a:r>
            <a:r>
              <a:rPr sz="2000" spc="95" dirty="0">
                <a:latin typeface="Constantia"/>
                <a:cs typeface="Constantia"/>
              </a:rPr>
              <a:t> </a:t>
            </a:r>
            <a:r>
              <a:rPr sz="2000" dirty="0">
                <a:latin typeface="Constantia"/>
                <a:cs typeface="Constantia"/>
              </a:rPr>
              <a:t>parasite.</a:t>
            </a:r>
            <a:r>
              <a:rPr sz="2000" spc="135" dirty="0">
                <a:latin typeface="Constantia"/>
                <a:cs typeface="Constantia"/>
              </a:rPr>
              <a:t> </a:t>
            </a:r>
            <a:r>
              <a:rPr sz="2000" dirty="0">
                <a:latin typeface="Constantia"/>
                <a:cs typeface="Constantia"/>
              </a:rPr>
              <a:t>It</a:t>
            </a:r>
            <a:r>
              <a:rPr sz="2000" spc="105" dirty="0">
                <a:latin typeface="Constantia"/>
                <a:cs typeface="Constantia"/>
              </a:rPr>
              <a:t> </a:t>
            </a:r>
            <a:r>
              <a:rPr sz="2000" dirty="0">
                <a:latin typeface="Constantia"/>
                <a:cs typeface="Constantia"/>
              </a:rPr>
              <a:t>can</a:t>
            </a:r>
            <a:r>
              <a:rPr sz="2000" spc="105" dirty="0">
                <a:latin typeface="Constantia"/>
                <a:cs typeface="Constantia"/>
              </a:rPr>
              <a:t> </a:t>
            </a:r>
            <a:r>
              <a:rPr sz="2000" dirty="0">
                <a:latin typeface="Constantia"/>
                <a:cs typeface="Constantia"/>
              </a:rPr>
              <a:t>remain</a:t>
            </a:r>
            <a:r>
              <a:rPr sz="2000" spc="110" dirty="0">
                <a:latin typeface="Constantia"/>
                <a:cs typeface="Constantia"/>
              </a:rPr>
              <a:t> </a:t>
            </a:r>
            <a:r>
              <a:rPr sz="2000" dirty="0">
                <a:latin typeface="Constantia"/>
                <a:cs typeface="Constantia"/>
              </a:rPr>
              <a:t>infective</a:t>
            </a:r>
            <a:r>
              <a:rPr sz="2000" spc="95" dirty="0">
                <a:latin typeface="Constantia"/>
                <a:cs typeface="Constantia"/>
              </a:rPr>
              <a:t> </a:t>
            </a:r>
            <a:r>
              <a:rPr sz="2000" dirty="0">
                <a:latin typeface="Constantia"/>
                <a:cs typeface="Constantia"/>
              </a:rPr>
              <a:t>in</a:t>
            </a:r>
            <a:r>
              <a:rPr sz="2000" spc="114" dirty="0">
                <a:latin typeface="Constantia"/>
                <a:cs typeface="Constantia"/>
              </a:rPr>
              <a:t> </a:t>
            </a:r>
            <a:r>
              <a:rPr sz="2000" spc="-25" dirty="0">
                <a:latin typeface="Constantia"/>
                <a:cs typeface="Constantia"/>
              </a:rPr>
              <a:t>the </a:t>
            </a:r>
            <a:r>
              <a:rPr sz="2000" dirty="0">
                <a:latin typeface="Constantia"/>
                <a:cs typeface="Constantia"/>
              </a:rPr>
              <a:t>moist</a:t>
            </a:r>
            <a:r>
              <a:rPr sz="2000" spc="50" dirty="0">
                <a:latin typeface="Constantia"/>
                <a:cs typeface="Constantia"/>
              </a:rPr>
              <a:t> </a:t>
            </a:r>
            <a:r>
              <a:rPr sz="2000" dirty="0">
                <a:latin typeface="Constantia"/>
                <a:cs typeface="Constantia"/>
              </a:rPr>
              <a:t>soil</a:t>
            </a:r>
            <a:r>
              <a:rPr sz="2000" spc="95" dirty="0">
                <a:latin typeface="Constantia"/>
                <a:cs typeface="Constantia"/>
              </a:rPr>
              <a:t> </a:t>
            </a:r>
            <a:r>
              <a:rPr sz="2000" dirty="0">
                <a:latin typeface="Constantia"/>
                <a:cs typeface="Constantia"/>
              </a:rPr>
              <a:t>for</a:t>
            </a:r>
            <a:r>
              <a:rPr sz="2000" spc="10" dirty="0">
                <a:latin typeface="Constantia"/>
                <a:cs typeface="Constantia"/>
              </a:rPr>
              <a:t> </a:t>
            </a:r>
            <a:r>
              <a:rPr sz="2000" dirty="0">
                <a:latin typeface="Constantia"/>
                <a:cs typeface="Constantia"/>
              </a:rPr>
              <a:t>about</a:t>
            </a:r>
            <a:r>
              <a:rPr sz="2000" spc="40" dirty="0">
                <a:latin typeface="Constantia"/>
                <a:cs typeface="Constantia"/>
              </a:rPr>
              <a:t> </a:t>
            </a:r>
            <a:r>
              <a:rPr sz="2000" dirty="0">
                <a:latin typeface="Constantia"/>
                <a:cs typeface="Constantia"/>
              </a:rPr>
              <a:t>one</a:t>
            </a:r>
            <a:r>
              <a:rPr sz="2000" spc="55" dirty="0">
                <a:latin typeface="Constantia"/>
                <a:cs typeface="Constantia"/>
              </a:rPr>
              <a:t> </a:t>
            </a:r>
            <a:r>
              <a:rPr sz="2000" spc="-10" dirty="0">
                <a:latin typeface="Constantia"/>
                <a:cs typeface="Constantia"/>
              </a:rPr>
              <a:t>year.</a:t>
            </a:r>
            <a:r>
              <a:rPr sz="2000" spc="95" dirty="0">
                <a:latin typeface="Constantia"/>
                <a:cs typeface="Constantia"/>
              </a:rPr>
              <a:t> </a:t>
            </a:r>
            <a:r>
              <a:rPr sz="2000" dirty="0">
                <a:latin typeface="Constantia"/>
                <a:cs typeface="Constantia"/>
              </a:rPr>
              <a:t>When</a:t>
            </a:r>
            <a:r>
              <a:rPr sz="2000" spc="60" dirty="0">
                <a:latin typeface="Constantia"/>
                <a:cs typeface="Constantia"/>
              </a:rPr>
              <a:t> </a:t>
            </a:r>
            <a:r>
              <a:rPr sz="2000" dirty="0">
                <a:latin typeface="Constantia"/>
                <a:cs typeface="Constantia"/>
              </a:rPr>
              <a:t>ingested,</a:t>
            </a:r>
            <a:r>
              <a:rPr sz="2000" spc="85" dirty="0">
                <a:latin typeface="Constantia"/>
                <a:cs typeface="Constantia"/>
              </a:rPr>
              <a:t> </a:t>
            </a:r>
            <a:r>
              <a:rPr sz="2000" dirty="0">
                <a:latin typeface="Constantia"/>
                <a:cs typeface="Constantia"/>
              </a:rPr>
              <a:t>it</a:t>
            </a:r>
            <a:r>
              <a:rPr sz="2000" spc="40" dirty="0">
                <a:latin typeface="Constantia"/>
                <a:cs typeface="Constantia"/>
              </a:rPr>
              <a:t> </a:t>
            </a:r>
            <a:r>
              <a:rPr sz="2000" dirty="0">
                <a:latin typeface="Constantia"/>
                <a:cs typeface="Constantia"/>
              </a:rPr>
              <a:t>can</a:t>
            </a:r>
            <a:r>
              <a:rPr sz="2000" spc="65" dirty="0">
                <a:latin typeface="Constantia"/>
                <a:cs typeface="Constantia"/>
              </a:rPr>
              <a:t> </a:t>
            </a:r>
            <a:r>
              <a:rPr sz="2000" dirty="0">
                <a:latin typeface="Constantia"/>
                <a:cs typeface="Constantia"/>
              </a:rPr>
              <a:t>either</a:t>
            </a:r>
            <a:r>
              <a:rPr sz="2000" spc="30" dirty="0">
                <a:latin typeface="Constantia"/>
                <a:cs typeface="Constantia"/>
              </a:rPr>
              <a:t> </a:t>
            </a:r>
            <a:r>
              <a:rPr sz="2000" dirty="0">
                <a:latin typeface="Constantia"/>
                <a:cs typeface="Constantia"/>
              </a:rPr>
              <a:t>repeat</a:t>
            </a:r>
            <a:r>
              <a:rPr sz="2000" spc="45" dirty="0">
                <a:latin typeface="Constantia"/>
                <a:cs typeface="Constantia"/>
              </a:rPr>
              <a:t> </a:t>
            </a:r>
            <a:r>
              <a:rPr sz="2000" dirty="0">
                <a:latin typeface="Constantia"/>
                <a:cs typeface="Constantia"/>
              </a:rPr>
              <a:t>its</a:t>
            </a:r>
            <a:r>
              <a:rPr sz="2000" spc="55" dirty="0">
                <a:latin typeface="Constantia"/>
                <a:cs typeface="Constantia"/>
              </a:rPr>
              <a:t> </a:t>
            </a:r>
            <a:r>
              <a:rPr sz="2000" dirty="0">
                <a:latin typeface="Constantia"/>
                <a:cs typeface="Constantia"/>
              </a:rPr>
              <a:t>cycle</a:t>
            </a:r>
            <a:r>
              <a:rPr sz="2000" spc="50" dirty="0">
                <a:latin typeface="Constantia"/>
                <a:cs typeface="Constantia"/>
              </a:rPr>
              <a:t> </a:t>
            </a:r>
            <a:r>
              <a:rPr sz="2000" dirty="0">
                <a:latin typeface="Constantia"/>
                <a:cs typeface="Constantia"/>
              </a:rPr>
              <a:t>in</a:t>
            </a:r>
            <a:r>
              <a:rPr sz="2000" spc="70" dirty="0">
                <a:latin typeface="Constantia"/>
                <a:cs typeface="Constantia"/>
              </a:rPr>
              <a:t> </a:t>
            </a:r>
            <a:r>
              <a:rPr sz="2000" spc="-50" dirty="0">
                <a:latin typeface="Constantia"/>
                <a:cs typeface="Constantia"/>
              </a:rPr>
              <a:t>a </a:t>
            </a:r>
            <a:r>
              <a:rPr sz="2000" dirty="0">
                <a:latin typeface="Constantia"/>
                <a:cs typeface="Constantia"/>
              </a:rPr>
              <a:t>cat</a:t>
            </a:r>
            <a:r>
              <a:rPr sz="2000" spc="290" dirty="0">
                <a:latin typeface="Constantia"/>
                <a:cs typeface="Constantia"/>
              </a:rPr>
              <a:t> </a:t>
            </a:r>
            <a:r>
              <a:rPr sz="2000" dirty="0">
                <a:latin typeface="Constantia"/>
                <a:cs typeface="Constantia"/>
              </a:rPr>
              <a:t>or</a:t>
            </a:r>
            <a:r>
              <a:rPr sz="2000" spc="280" dirty="0">
                <a:latin typeface="Constantia"/>
                <a:cs typeface="Constantia"/>
              </a:rPr>
              <a:t> </a:t>
            </a:r>
            <a:r>
              <a:rPr sz="2000" dirty="0">
                <a:latin typeface="Constantia"/>
                <a:cs typeface="Constantia"/>
              </a:rPr>
              <a:t>if</a:t>
            </a:r>
            <a:r>
              <a:rPr sz="2000" spc="380" dirty="0">
                <a:latin typeface="Constantia"/>
                <a:cs typeface="Constantia"/>
              </a:rPr>
              <a:t> </a:t>
            </a:r>
            <a:r>
              <a:rPr sz="2000" dirty="0">
                <a:latin typeface="Constantia"/>
                <a:cs typeface="Constantia"/>
              </a:rPr>
              <a:t>ingested</a:t>
            </a:r>
            <a:r>
              <a:rPr sz="2000" spc="330" dirty="0">
                <a:latin typeface="Constantia"/>
                <a:cs typeface="Constantia"/>
              </a:rPr>
              <a:t> </a:t>
            </a:r>
            <a:r>
              <a:rPr sz="2000" dirty="0">
                <a:latin typeface="Constantia"/>
                <a:cs typeface="Constantia"/>
              </a:rPr>
              <a:t>by</a:t>
            </a:r>
            <a:r>
              <a:rPr sz="2000" spc="285" dirty="0">
                <a:latin typeface="Constantia"/>
                <a:cs typeface="Constantia"/>
              </a:rPr>
              <a:t> </a:t>
            </a:r>
            <a:r>
              <a:rPr sz="2000" dirty="0">
                <a:latin typeface="Constantia"/>
                <a:cs typeface="Constantia"/>
              </a:rPr>
              <a:t>rodent</a:t>
            </a:r>
            <a:r>
              <a:rPr sz="2000" spc="290" dirty="0">
                <a:latin typeface="Constantia"/>
                <a:cs typeface="Constantia"/>
              </a:rPr>
              <a:t> </a:t>
            </a:r>
            <a:r>
              <a:rPr sz="2000" dirty="0">
                <a:latin typeface="Constantia"/>
                <a:cs typeface="Constantia"/>
              </a:rPr>
              <a:t>or</a:t>
            </a:r>
            <a:r>
              <a:rPr sz="2000" spc="265" dirty="0">
                <a:latin typeface="Constantia"/>
                <a:cs typeface="Constantia"/>
              </a:rPr>
              <a:t> </a:t>
            </a:r>
            <a:r>
              <a:rPr sz="2000" dirty="0">
                <a:latin typeface="Constantia"/>
                <a:cs typeface="Constantia"/>
              </a:rPr>
              <a:t>other</a:t>
            </a:r>
            <a:r>
              <a:rPr sz="2000" spc="270" dirty="0">
                <a:latin typeface="Constantia"/>
                <a:cs typeface="Constantia"/>
              </a:rPr>
              <a:t> </a:t>
            </a:r>
            <a:r>
              <a:rPr sz="2000" dirty="0">
                <a:latin typeface="Constantia"/>
                <a:cs typeface="Constantia"/>
              </a:rPr>
              <a:t>mammal,</a:t>
            </a:r>
            <a:r>
              <a:rPr sz="2000" spc="350" dirty="0">
                <a:latin typeface="Constantia"/>
                <a:cs typeface="Constantia"/>
              </a:rPr>
              <a:t> </a:t>
            </a:r>
            <a:r>
              <a:rPr sz="2000" dirty="0">
                <a:latin typeface="Constantia"/>
                <a:cs typeface="Constantia"/>
              </a:rPr>
              <a:t>including</a:t>
            </a:r>
            <a:r>
              <a:rPr sz="2000" spc="340" dirty="0">
                <a:latin typeface="Constantia"/>
                <a:cs typeface="Constantia"/>
              </a:rPr>
              <a:t> </a:t>
            </a:r>
            <a:r>
              <a:rPr sz="2000" dirty="0">
                <a:latin typeface="Constantia"/>
                <a:cs typeface="Constantia"/>
              </a:rPr>
              <a:t>humans</a:t>
            </a:r>
            <a:r>
              <a:rPr sz="2000" spc="300" dirty="0">
                <a:latin typeface="Constantia"/>
                <a:cs typeface="Constantia"/>
              </a:rPr>
              <a:t> </a:t>
            </a:r>
            <a:r>
              <a:rPr sz="2000" dirty="0">
                <a:latin typeface="Constantia"/>
                <a:cs typeface="Constantia"/>
              </a:rPr>
              <a:t>or</a:t>
            </a:r>
            <a:r>
              <a:rPr sz="2000" spc="275" dirty="0">
                <a:latin typeface="Constantia"/>
                <a:cs typeface="Constantia"/>
              </a:rPr>
              <a:t> </a:t>
            </a:r>
            <a:r>
              <a:rPr sz="2000" spc="-10" dirty="0">
                <a:latin typeface="Constantia"/>
                <a:cs typeface="Constantia"/>
              </a:rPr>
              <a:t>certain birds.</a:t>
            </a:r>
            <a:endParaRPr sz="2000">
              <a:latin typeface="Constantia"/>
              <a:cs typeface="Constant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0" dirty="0"/>
              <a:t>Exoenteric</a:t>
            </a:r>
            <a:r>
              <a:rPr spc="-80" dirty="0"/>
              <a:t> </a:t>
            </a:r>
            <a:r>
              <a:rPr spc="-10" dirty="0"/>
              <a:t>cycle</a:t>
            </a:r>
          </a:p>
        </p:txBody>
      </p:sp>
      <p:sp>
        <p:nvSpPr>
          <p:cNvPr id="3" name="object 3"/>
          <p:cNvSpPr txBox="1"/>
          <p:nvPr/>
        </p:nvSpPr>
        <p:spPr>
          <a:xfrm>
            <a:off x="78739" y="925830"/>
            <a:ext cx="8747125" cy="5513705"/>
          </a:xfrm>
          <a:prstGeom prst="rect">
            <a:avLst/>
          </a:prstGeom>
        </p:spPr>
        <p:txBody>
          <a:bodyPr vert="horz" wrap="square" lIns="0" tIns="13335" rIns="0" bIns="0" rtlCol="0">
            <a:spAutoFit/>
          </a:bodyPr>
          <a:lstStyle/>
          <a:p>
            <a:pPr marL="12700" marR="7620" algn="just">
              <a:lnSpc>
                <a:spcPct val="100000"/>
              </a:lnSpc>
              <a:spcBef>
                <a:spcPts val="105"/>
              </a:spcBef>
            </a:pPr>
            <a:r>
              <a:rPr sz="2000" dirty="0">
                <a:latin typeface="Constantia"/>
                <a:cs typeface="Constantia"/>
              </a:rPr>
              <a:t>occurs</a:t>
            </a:r>
            <a:r>
              <a:rPr sz="2000" spc="140" dirty="0">
                <a:latin typeface="Constantia"/>
                <a:cs typeface="Constantia"/>
              </a:rPr>
              <a:t> </a:t>
            </a:r>
            <a:r>
              <a:rPr sz="2000" dirty="0">
                <a:latin typeface="Constantia"/>
                <a:cs typeface="Constantia"/>
              </a:rPr>
              <a:t>in</a:t>
            </a:r>
            <a:r>
              <a:rPr sz="2000" spc="140" dirty="0">
                <a:latin typeface="Constantia"/>
                <a:cs typeface="Constantia"/>
              </a:rPr>
              <a:t> </a:t>
            </a:r>
            <a:r>
              <a:rPr sz="2000" dirty="0">
                <a:latin typeface="Constantia"/>
                <a:cs typeface="Constantia"/>
              </a:rPr>
              <a:t>humans,</a:t>
            </a:r>
            <a:r>
              <a:rPr sz="2000" spc="170" dirty="0">
                <a:latin typeface="Constantia"/>
                <a:cs typeface="Constantia"/>
              </a:rPr>
              <a:t> </a:t>
            </a:r>
            <a:r>
              <a:rPr sz="2000" dirty="0">
                <a:latin typeface="Constantia"/>
                <a:cs typeface="Constantia"/>
              </a:rPr>
              <a:t>mice,</a:t>
            </a:r>
            <a:r>
              <a:rPr sz="2000" spc="175" dirty="0">
                <a:latin typeface="Constantia"/>
                <a:cs typeface="Constantia"/>
              </a:rPr>
              <a:t> </a:t>
            </a:r>
            <a:r>
              <a:rPr sz="2000" dirty="0">
                <a:latin typeface="Constantia"/>
                <a:cs typeface="Constantia"/>
              </a:rPr>
              <a:t>rats,</a:t>
            </a:r>
            <a:r>
              <a:rPr sz="2000" spc="175" dirty="0">
                <a:latin typeface="Constantia"/>
                <a:cs typeface="Constantia"/>
              </a:rPr>
              <a:t> </a:t>
            </a:r>
            <a:r>
              <a:rPr sz="2000" dirty="0">
                <a:latin typeface="Constantia"/>
                <a:cs typeface="Constantia"/>
              </a:rPr>
              <a:t>sheep,</a:t>
            </a:r>
            <a:r>
              <a:rPr sz="2000" spc="170" dirty="0">
                <a:latin typeface="Constantia"/>
                <a:cs typeface="Constantia"/>
              </a:rPr>
              <a:t> </a:t>
            </a:r>
            <a:r>
              <a:rPr sz="2000" dirty="0">
                <a:latin typeface="Constantia"/>
                <a:cs typeface="Constantia"/>
              </a:rPr>
              <a:t>cattle,</a:t>
            </a:r>
            <a:r>
              <a:rPr sz="2000" spc="180" dirty="0">
                <a:latin typeface="Constantia"/>
                <a:cs typeface="Constantia"/>
              </a:rPr>
              <a:t> </a:t>
            </a:r>
            <a:r>
              <a:rPr sz="2000" dirty="0">
                <a:latin typeface="Constantia"/>
                <a:cs typeface="Constantia"/>
              </a:rPr>
              <a:t>pigs,</a:t>
            </a:r>
            <a:r>
              <a:rPr sz="2000" spc="170" dirty="0">
                <a:latin typeface="Constantia"/>
                <a:cs typeface="Constantia"/>
              </a:rPr>
              <a:t> </a:t>
            </a:r>
            <a:r>
              <a:rPr sz="2000" dirty="0">
                <a:latin typeface="Constantia"/>
                <a:cs typeface="Constantia"/>
              </a:rPr>
              <a:t>and</a:t>
            </a:r>
            <a:r>
              <a:rPr sz="2000" spc="165" dirty="0">
                <a:latin typeface="Constantia"/>
                <a:cs typeface="Constantia"/>
              </a:rPr>
              <a:t> </a:t>
            </a:r>
            <a:r>
              <a:rPr sz="2000" dirty="0">
                <a:latin typeface="Constantia"/>
                <a:cs typeface="Constantia"/>
              </a:rPr>
              <a:t>certain</a:t>
            </a:r>
            <a:r>
              <a:rPr sz="2000" spc="150" dirty="0">
                <a:latin typeface="Constantia"/>
                <a:cs typeface="Constantia"/>
              </a:rPr>
              <a:t> </a:t>
            </a:r>
            <a:r>
              <a:rPr sz="2000" dirty="0">
                <a:latin typeface="Constantia"/>
                <a:cs typeface="Constantia"/>
              </a:rPr>
              <a:t>birds,</a:t>
            </a:r>
            <a:r>
              <a:rPr sz="2000" spc="170" dirty="0">
                <a:latin typeface="Constantia"/>
                <a:cs typeface="Constantia"/>
              </a:rPr>
              <a:t> </a:t>
            </a:r>
            <a:r>
              <a:rPr sz="2000" dirty="0">
                <a:latin typeface="Constantia"/>
                <a:cs typeface="Constantia"/>
              </a:rPr>
              <a:t>which</a:t>
            </a:r>
            <a:r>
              <a:rPr sz="2000" spc="150" dirty="0">
                <a:latin typeface="Constantia"/>
                <a:cs typeface="Constantia"/>
              </a:rPr>
              <a:t> </a:t>
            </a:r>
            <a:r>
              <a:rPr sz="2000" spc="-25" dirty="0">
                <a:latin typeface="Constantia"/>
                <a:cs typeface="Constantia"/>
              </a:rPr>
              <a:t>are </a:t>
            </a:r>
            <a:r>
              <a:rPr sz="2000" dirty="0">
                <a:latin typeface="Constantia"/>
                <a:cs typeface="Constantia"/>
              </a:rPr>
              <a:t>the</a:t>
            </a:r>
            <a:r>
              <a:rPr sz="2000" spc="-65" dirty="0">
                <a:latin typeface="Constantia"/>
                <a:cs typeface="Constantia"/>
              </a:rPr>
              <a:t> </a:t>
            </a:r>
            <a:r>
              <a:rPr sz="2000" spc="-20" dirty="0">
                <a:latin typeface="Constantia"/>
                <a:cs typeface="Constantia"/>
              </a:rPr>
              <a:t>intermediate</a:t>
            </a:r>
            <a:r>
              <a:rPr sz="2000" spc="-85" dirty="0">
                <a:latin typeface="Constantia"/>
                <a:cs typeface="Constantia"/>
              </a:rPr>
              <a:t> </a:t>
            </a:r>
            <a:r>
              <a:rPr sz="2000" dirty="0">
                <a:latin typeface="Constantia"/>
                <a:cs typeface="Constantia"/>
              </a:rPr>
              <a:t>hosts.</a:t>
            </a:r>
            <a:r>
              <a:rPr sz="2000" spc="-40" dirty="0">
                <a:latin typeface="Constantia"/>
                <a:cs typeface="Constantia"/>
              </a:rPr>
              <a:t> </a:t>
            </a:r>
            <a:r>
              <a:rPr sz="2000" dirty="0">
                <a:latin typeface="Constantia"/>
                <a:cs typeface="Constantia"/>
              </a:rPr>
              <a:t>Man</a:t>
            </a:r>
            <a:r>
              <a:rPr sz="2000" spc="-90" dirty="0">
                <a:latin typeface="Constantia"/>
                <a:cs typeface="Constantia"/>
              </a:rPr>
              <a:t> </a:t>
            </a:r>
            <a:r>
              <a:rPr sz="2000" spc="-10" dirty="0">
                <a:latin typeface="Constantia"/>
                <a:cs typeface="Constantia"/>
              </a:rPr>
              <a:t>acquires</a:t>
            </a:r>
            <a:r>
              <a:rPr sz="2000" spc="-45" dirty="0">
                <a:latin typeface="Constantia"/>
                <a:cs typeface="Constantia"/>
              </a:rPr>
              <a:t> </a:t>
            </a:r>
            <a:r>
              <a:rPr sz="2000" dirty="0">
                <a:latin typeface="Constantia"/>
                <a:cs typeface="Constantia"/>
              </a:rPr>
              <a:t>infection</a:t>
            </a:r>
            <a:r>
              <a:rPr sz="2000" spc="-60" dirty="0">
                <a:latin typeface="Constantia"/>
                <a:cs typeface="Constantia"/>
              </a:rPr>
              <a:t> </a:t>
            </a:r>
            <a:r>
              <a:rPr sz="2000" spc="-25" dirty="0">
                <a:latin typeface="Constantia"/>
                <a:cs typeface="Constantia"/>
              </a:rPr>
              <a:t>by:</a:t>
            </a:r>
            <a:endParaRPr sz="2000">
              <a:latin typeface="Constantia"/>
              <a:cs typeface="Constantia"/>
            </a:endParaRPr>
          </a:p>
          <a:p>
            <a:pPr marL="12700" marR="15240" indent="321945" algn="just">
              <a:lnSpc>
                <a:spcPct val="100000"/>
              </a:lnSpc>
              <a:spcBef>
                <a:spcPts val="475"/>
              </a:spcBef>
              <a:buAutoNum type="arabicPlain"/>
              <a:tabLst>
                <a:tab pos="334645" algn="l"/>
              </a:tabLst>
            </a:pPr>
            <a:r>
              <a:rPr sz="2000" dirty="0">
                <a:latin typeface="Constantia"/>
                <a:cs typeface="Constantia"/>
              </a:rPr>
              <a:t>ingestion</a:t>
            </a:r>
            <a:r>
              <a:rPr sz="2000" spc="35" dirty="0">
                <a:latin typeface="Constantia"/>
                <a:cs typeface="Constantia"/>
              </a:rPr>
              <a:t>  </a:t>
            </a:r>
            <a:r>
              <a:rPr sz="2000" dirty="0">
                <a:latin typeface="Constantia"/>
                <a:cs typeface="Constantia"/>
              </a:rPr>
              <a:t>of</a:t>
            </a:r>
            <a:r>
              <a:rPr sz="2000" spc="85" dirty="0">
                <a:latin typeface="Constantia"/>
                <a:cs typeface="Constantia"/>
              </a:rPr>
              <a:t>  </a:t>
            </a:r>
            <a:r>
              <a:rPr sz="2000" dirty="0">
                <a:latin typeface="Constantia"/>
                <a:cs typeface="Constantia"/>
              </a:rPr>
              <a:t>food</a:t>
            </a:r>
            <a:r>
              <a:rPr sz="2000" spc="60" dirty="0">
                <a:latin typeface="Constantia"/>
                <a:cs typeface="Constantia"/>
              </a:rPr>
              <a:t>  </a:t>
            </a:r>
            <a:r>
              <a:rPr sz="2000" dirty="0">
                <a:latin typeface="Constantia"/>
                <a:cs typeface="Constantia"/>
              </a:rPr>
              <a:t>and</a:t>
            </a:r>
            <a:r>
              <a:rPr sz="2000" spc="55" dirty="0">
                <a:latin typeface="Constantia"/>
                <a:cs typeface="Constantia"/>
              </a:rPr>
              <a:t>  </a:t>
            </a:r>
            <a:r>
              <a:rPr sz="2000" dirty="0">
                <a:latin typeface="Constantia"/>
                <a:cs typeface="Constantia"/>
              </a:rPr>
              <a:t>drinks</a:t>
            </a:r>
            <a:r>
              <a:rPr sz="2000" spc="50" dirty="0">
                <a:latin typeface="Constantia"/>
                <a:cs typeface="Constantia"/>
              </a:rPr>
              <a:t>  </a:t>
            </a:r>
            <a:r>
              <a:rPr sz="2000" dirty="0">
                <a:latin typeface="Constantia"/>
                <a:cs typeface="Constantia"/>
              </a:rPr>
              <a:t>contaminated</a:t>
            </a:r>
            <a:r>
              <a:rPr sz="2000" spc="60" dirty="0">
                <a:latin typeface="Constantia"/>
                <a:cs typeface="Constantia"/>
              </a:rPr>
              <a:t>  </a:t>
            </a:r>
            <a:r>
              <a:rPr sz="2000" dirty="0">
                <a:latin typeface="Constantia"/>
                <a:cs typeface="Constantia"/>
              </a:rPr>
              <a:t>with</a:t>
            </a:r>
            <a:r>
              <a:rPr sz="2000" spc="50" dirty="0">
                <a:latin typeface="Constantia"/>
                <a:cs typeface="Constantia"/>
              </a:rPr>
              <a:t>  </a:t>
            </a:r>
            <a:r>
              <a:rPr sz="2000" dirty="0">
                <a:latin typeface="Constantia"/>
                <a:cs typeface="Constantia"/>
              </a:rPr>
              <a:t>cat’s</a:t>
            </a:r>
            <a:r>
              <a:rPr sz="2000" spc="40" dirty="0">
                <a:latin typeface="Constantia"/>
                <a:cs typeface="Constantia"/>
              </a:rPr>
              <a:t>  </a:t>
            </a:r>
            <a:r>
              <a:rPr sz="2000" dirty="0">
                <a:latin typeface="Constantia"/>
                <a:cs typeface="Constantia"/>
              </a:rPr>
              <a:t>feces</a:t>
            </a:r>
            <a:r>
              <a:rPr sz="2000" spc="45" dirty="0">
                <a:latin typeface="Constantia"/>
                <a:cs typeface="Constantia"/>
              </a:rPr>
              <a:t>  </a:t>
            </a:r>
            <a:r>
              <a:rPr sz="2000" spc="-10" dirty="0">
                <a:latin typeface="Constantia"/>
                <a:cs typeface="Constantia"/>
              </a:rPr>
              <a:t>containing sporulated</a:t>
            </a:r>
            <a:r>
              <a:rPr sz="2000" spc="-55" dirty="0">
                <a:latin typeface="Constantia"/>
                <a:cs typeface="Constantia"/>
              </a:rPr>
              <a:t> </a:t>
            </a:r>
            <a:r>
              <a:rPr sz="2000" spc="-10" dirty="0">
                <a:latin typeface="Constantia"/>
                <a:cs typeface="Constantia"/>
              </a:rPr>
              <a:t>oocysts.</a:t>
            </a:r>
            <a:endParaRPr sz="2000">
              <a:latin typeface="Constantia"/>
              <a:cs typeface="Constantia"/>
            </a:endParaRPr>
          </a:p>
          <a:p>
            <a:pPr marL="12700" marR="13335" indent="291465" algn="just">
              <a:lnSpc>
                <a:spcPct val="100000"/>
              </a:lnSpc>
              <a:spcBef>
                <a:spcPts val="484"/>
              </a:spcBef>
              <a:buAutoNum type="arabicPlain"/>
              <a:tabLst>
                <a:tab pos="304165" algn="l"/>
              </a:tabLst>
            </a:pPr>
            <a:r>
              <a:rPr sz="2000" dirty="0">
                <a:latin typeface="Constantia"/>
                <a:cs typeface="Constantia"/>
              </a:rPr>
              <a:t>by</a:t>
            </a:r>
            <a:r>
              <a:rPr sz="2000" spc="-5" dirty="0">
                <a:latin typeface="Constantia"/>
                <a:cs typeface="Constantia"/>
              </a:rPr>
              <a:t> </a:t>
            </a:r>
            <a:r>
              <a:rPr sz="2000" dirty="0">
                <a:latin typeface="Constantia"/>
                <a:cs typeface="Constantia"/>
              </a:rPr>
              <a:t>ingestion</a:t>
            </a:r>
            <a:r>
              <a:rPr sz="2000" spc="5" dirty="0">
                <a:latin typeface="Constantia"/>
                <a:cs typeface="Constantia"/>
              </a:rPr>
              <a:t> </a:t>
            </a:r>
            <a:r>
              <a:rPr sz="2000" dirty="0">
                <a:latin typeface="Constantia"/>
                <a:cs typeface="Constantia"/>
              </a:rPr>
              <a:t>of</a:t>
            </a:r>
            <a:r>
              <a:rPr sz="2000" spc="90" dirty="0">
                <a:latin typeface="Constantia"/>
                <a:cs typeface="Constantia"/>
              </a:rPr>
              <a:t> </a:t>
            </a:r>
            <a:r>
              <a:rPr sz="2000" dirty="0">
                <a:latin typeface="Constantia"/>
                <a:cs typeface="Constantia"/>
              </a:rPr>
              <a:t>undercooked</a:t>
            </a:r>
            <a:r>
              <a:rPr sz="2000" spc="50" dirty="0">
                <a:latin typeface="Constantia"/>
                <a:cs typeface="Constantia"/>
              </a:rPr>
              <a:t> </a:t>
            </a:r>
            <a:r>
              <a:rPr sz="2000" dirty="0">
                <a:latin typeface="Constantia"/>
                <a:cs typeface="Constantia"/>
              </a:rPr>
              <a:t>meat</a:t>
            </a:r>
            <a:r>
              <a:rPr sz="2000" spc="5" dirty="0">
                <a:latin typeface="Constantia"/>
                <a:cs typeface="Constantia"/>
              </a:rPr>
              <a:t> </a:t>
            </a:r>
            <a:r>
              <a:rPr sz="2000" dirty="0">
                <a:latin typeface="Constantia"/>
                <a:cs typeface="Constantia"/>
              </a:rPr>
              <a:t>containing</a:t>
            </a:r>
            <a:r>
              <a:rPr sz="2000" spc="35" dirty="0">
                <a:latin typeface="Constantia"/>
                <a:cs typeface="Constantia"/>
              </a:rPr>
              <a:t> </a:t>
            </a:r>
            <a:r>
              <a:rPr sz="2000" dirty="0">
                <a:latin typeface="Constantia"/>
                <a:cs typeface="Constantia"/>
              </a:rPr>
              <a:t>tissue</a:t>
            </a:r>
            <a:r>
              <a:rPr sz="2000" spc="-10" dirty="0">
                <a:latin typeface="Constantia"/>
                <a:cs typeface="Constantia"/>
              </a:rPr>
              <a:t> </a:t>
            </a:r>
            <a:r>
              <a:rPr sz="2000" dirty="0">
                <a:latin typeface="Constantia"/>
                <a:cs typeface="Constantia"/>
              </a:rPr>
              <a:t>cysts.</a:t>
            </a:r>
            <a:r>
              <a:rPr sz="2000" spc="35" dirty="0">
                <a:latin typeface="Constantia"/>
                <a:cs typeface="Constantia"/>
              </a:rPr>
              <a:t> </a:t>
            </a:r>
            <a:r>
              <a:rPr sz="2000" dirty="0">
                <a:latin typeface="Constantia"/>
                <a:cs typeface="Constantia"/>
              </a:rPr>
              <a:t>In</a:t>
            </a:r>
            <a:r>
              <a:rPr sz="2000" spc="10" dirty="0">
                <a:latin typeface="Constantia"/>
                <a:cs typeface="Constantia"/>
              </a:rPr>
              <a:t> </a:t>
            </a:r>
            <a:r>
              <a:rPr sz="2000" dirty="0">
                <a:latin typeface="Constantia"/>
                <a:cs typeface="Constantia"/>
              </a:rPr>
              <a:t>the</a:t>
            </a:r>
            <a:r>
              <a:rPr sz="2000" spc="-10" dirty="0">
                <a:latin typeface="Constantia"/>
                <a:cs typeface="Constantia"/>
              </a:rPr>
              <a:t> duodenum </a:t>
            </a:r>
            <a:r>
              <a:rPr sz="2000" dirty="0">
                <a:latin typeface="Constantia"/>
                <a:cs typeface="Constantia"/>
              </a:rPr>
              <a:t>the</a:t>
            </a:r>
            <a:r>
              <a:rPr sz="2000" spc="-105" dirty="0">
                <a:latin typeface="Constantia"/>
                <a:cs typeface="Constantia"/>
              </a:rPr>
              <a:t> </a:t>
            </a:r>
            <a:r>
              <a:rPr sz="2000" dirty="0">
                <a:latin typeface="Constantia"/>
                <a:cs typeface="Constantia"/>
              </a:rPr>
              <a:t>oocysts</a:t>
            </a:r>
            <a:r>
              <a:rPr sz="2000" spc="-85" dirty="0">
                <a:latin typeface="Constantia"/>
                <a:cs typeface="Constantia"/>
              </a:rPr>
              <a:t> </a:t>
            </a:r>
            <a:r>
              <a:rPr sz="2000" spc="-10" dirty="0">
                <a:latin typeface="Constantia"/>
                <a:cs typeface="Constantia"/>
              </a:rPr>
              <a:t>release</a:t>
            </a:r>
            <a:r>
              <a:rPr sz="2000" spc="-90" dirty="0">
                <a:latin typeface="Constantia"/>
                <a:cs typeface="Constantia"/>
              </a:rPr>
              <a:t> </a:t>
            </a:r>
            <a:r>
              <a:rPr sz="2000" spc="-20" dirty="0">
                <a:latin typeface="Constantia"/>
                <a:cs typeface="Constantia"/>
              </a:rPr>
              <a:t>sporozoites,</a:t>
            </a:r>
            <a:r>
              <a:rPr sz="2000" spc="-90" dirty="0">
                <a:latin typeface="Constantia"/>
                <a:cs typeface="Constantia"/>
              </a:rPr>
              <a:t> </a:t>
            </a:r>
            <a:r>
              <a:rPr sz="2000" dirty="0">
                <a:latin typeface="Constantia"/>
                <a:cs typeface="Constantia"/>
              </a:rPr>
              <a:t>and</a:t>
            </a:r>
            <a:r>
              <a:rPr sz="2000" spc="-20" dirty="0">
                <a:latin typeface="Constantia"/>
                <a:cs typeface="Constantia"/>
              </a:rPr>
              <a:t> </a:t>
            </a:r>
            <a:r>
              <a:rPr sz="2000" dirty="0">
                <a:latin typeface="Constantia"/>
                <a:cs typeface="Constantia"/>
              </a:rPr>
              <a:t>tissue</a:t>
            </a:r>
            <a:r>
              <a:rPr sz="2000" spc="-120" dirty="0">
                <a:latin typeface="Constantia"/>
                <a:cs typeface="Constantia"/>
              </a:rPr>
              <a:t> </a:t>
            </a:r>
            <a:r>
              <a:rPr sz="2000" dirty="0">
                <a:latin typeface="Constantia"/>
                <a:cs typeface="Constantia"/>
              </a:rPr>
              <a:t>cysts</a:t>
            </a:r>
            <a:r>
              <a:rPr sz="2000" spc="-70" dirty="0">
                <a:latin typeface="Constantia"/>
                <a:cs typeface="Constantia"/>
              </a:rPr>
              <a:t> </a:t>
            </a:r>
            <a:r>
              <a:rPr sz="2000" spc="-10" dirty="0">
                <a:latin typeface="Constantia"/>
                <a:cs typeface="Constantia"/>
              </a:rPr>
              <a:t>release</a:t>
            </a:r>
            <a:r>
              <a:rPr sz="2000" spc="-55" dirty="0">
                <a:latin typeface="Constantia"/>
                <a:cs typeface="Constantia"/>
              </a:rPr>
              <a:t> </a:t>
            </a:r>
            <a:r>
              <a:rPr sz="2000" spc="-10" dirty="0">
                <a:latin typeface="Constantia"/>
                <a:cs typeface="Constantia"/>
              </a:rPr>
              <a:t>bradyzoites.</a:t>
            </a:r>
            <a:endParaRPr sz="2000">
              <a:latin typeface="Constantia"/>
              <a:cs typeface="Constantia"/>
            </a:endParaRPr>
          </a:p>
          <a:p>
            <a:pPr marL="12700" algn="just">
              <a:lnSpc>
                <a:spcPct val="100000"/>
              </a:lnSpc>
              <a:spcBef>
                <a:spcPts val="480"/>
              </a:spcBef>
            </a:pPr>
            <a:r>
              <a:rPr sz="2000" spc="-10" dirty="0">
                <a:latin typeface="Constantia"/>
                <a:cs typeface="Constantia"/>
              </a:rPr>
              <a:t>These</a:t>
            </a:r>
            <a:r>
              <a:rPr sz="2000" spc="-95" dirty="0">
                <a:latin typeface="Constantia"/>
                <a:cs typeface="Constantia"/>
              </a:rPr>
              <a:t> </a:t>
            </a:r>
            <a:r>
              <a:rPr sz="2000" dirty="0">
                <a:latin typeface="Constantia"/>
                <a:cs typeface="Constantia"/>
              </a:rPr>
              <a:t>pass</a:t>
            </a:r>
            <a:r>
              <a:rPr sz="2000" spc="-60" dirty="0">
                <a:latin typeface="Constantia"/>
                <a:cs typeface="Constantia"/>
              </a:rPr>
              <a:t> </a:t>
            </a:r>
            <a:r>
              <a:rPr sz="2000" spc="-10" dirty="0">
                <a:latin typeface="Constantia"/>
                <a:cs typeface="Constantia"/>
              </a:rPr>
              <a:t>through</a:t>
            </a:r>
            <a:r>
              <a:rPr sz="2000" spc="-80" dirty="0">
                <a:latin typeface="Constantia"/>
                <a:cs typeface="Constantia"/>
              </a:rPr>
              <a:t> </a:t>
            </a:r>
            <a:r>
              <a:rPr sz="2000" dirty="0">
                <a:latin typeface="Constantia"/>
                <a:cs typeface="Constantia"/>
              </a:rPr>
              <a:t>the</a:t>
            </a:r>
            <a:r>
              <a:rPr sz="2000" spc="-110" dirty="0">
                <a:latin typeface="Constantia"/>
                <a:cs typeface="Constantia"/>
              </a:rPr>
              <a:t> </a:t>
            </a:r>
            <a:r>
              <a:rPr sz="2000" dirty="0">
                <a:latin typeface="Constantia"/>
                <a:cs typeface="Constantia"/>
              </a:rPr>
              <a:t>gut</a:t>
            </a:r>
            <a:r>
              <a:rPr sz="2000" spc="-125" dirty="0">
                <a:latin typeface="Constantia"/>
                <a:cs typeface="Constantia"/>
              </a:rPr>
              <a:t> </a:t>
            </a:r>
            <a:r>
              <a:rPr sz="2000" dirty="0">
                <a:latin typeface="Constantia"/>
                <a:cs typeface="Constantia"/>
              </a:rPr>
              <a:t>wall,</a:t>
            </a:r>
            <a:r>
              <a:rPr sz="2000" spc="-55" dirty="0">
                <a:latin typeface="Constantia"/>
                <a:cs typeface="Constantia"/>
              </a:rPr>
              <a:t> </a:t>
            </a:r>
            <a:r>
              <a:rPr sz="2000" spc="-10" dirty="0">
                <a:latin typeface="Constantia"/>
                <a:cs typeface="Constantia"/>
              </a:rPr>
              <a:t>circulate</a:t>
            </a:r>
            <a:r>
              <a:rPr sz="2000" spc="-90" dirty="0">
                <a:latin typeface="Constantia"/>
                <a:cs typeface="Constantia"/>
              </a:rPr>
              <a:t> </a:t>
            </a:r>
            <a:r>
              <a:rPr sz="2000" dirty="0">
                <a:latin typeface="Constantia"/>
                <a:cs typeface="Constantia"/>
              </a:rPr>
              <a:t>in</a:t>
            </a:r>
            <a:r>
              <a:rPr sz="2000" spc="-55" dirty="0">
                <a:latin typeface="Constantia"/>
                <a:cs typeface="Constantia"/>
              </a:rPr>
              <a:t> </a:t>
            </a:r>
            <a:r>
              <a:rPr sz="2000" dirty="0">
                <a:latin typeface="Constantia"/>
                <a:cs typeface="Constantia"/>
              </a:rPr>
              <a:t>the</a:t>
            </a:r>
            <a:r>
              <a:rPr sz="2000" spc="-55" dirty="0">
                <a:latin typeface="Constantia"/>
                <a:cs typeface="Constantia"/>
              </a:rPr>
              <a:t> </a:t>
            </a:r>
            <a:r>
              <a:rPr sz="2000" spc="-40" dirty="0">
                <a:latin typeface="Constantia"/>
                <a:cs typeface="Constantia"/>
              </a:rPr>
              <a:t>body,</a:t>
            </a:r>
            <a:r>
              <a:rPr sz="2000" spc="-60" dirty="0">
                <a:latin typeface="Constantia"/>
                <a:cs typeface="Constantia"/>
              </a:rPr>
              <a:t> </a:t>
            </a:r>
            <a:r>
              <a:rPr sz="2000" dirty="0">
                <a:latin typeface="Constantia"/>
                <a:cs typeface="Constantia"/>
              </a:rPr>
              <a:t>and </a:t>
            </a:r>
            <a:r>
              <a:rPr sz="2000" spc="-25" dirty="0">
                <a:latin typeface="Constantia"/>
                <a:cs typeface="Constantia"/>
              </a:rPr>
              <a:t>invade</a:t>
            </a:r>
            <a:r>
              <a:rPr sz="2000" spc="-125" dirty="0">
                <a:latin typeface="Constantia"/>
                <a:cs typeface="Constantia"/>
              </a:rPr>
              <a:t> </a:t>
            </a:r>
            <a:r>
              <a:rPr sz="2000" spc="-10" dirty="0">
                <a:latin typeface="Constantia"/>
                <a:cs typeface="Constantia"/>
              </a:rPr>
              <a:t>various</a:t>
            </a:r>
            <a:r>
              <a:rPr sz="2000" spc="-120" dirty="0">
                <a:latin typeface="Constantia"/>
                <a:cs typeface="Constantia"/>
              </a:rPr>
              <a:t> </a:t>
            </a:r>
            <a:r>
              <a:rPr sz="2000" spc="-10" dirty="0">
                <a:latin typeface="Constantia"/>
                <a:cs typeface="Constantia"/>
              </a:rPr>
              <a:t>cells,</a:t>
            </a:r>
            <a:endParaRPr sz="2000">
              <a:latin typeface="Constantia"/>
              <a:cs typeface="Constantia"/>
            </a:endParaRPr>
          </a:p>
          <a:p>
            <a:pPr marL="12700" marR="5080" algn="just">
              <a:lnSpc>
                <a:spcPct val="100000"/>
              </a:lnSpc>
              <a:spcBef>
                <a:spcPts val="480"/>
              </a:spcBef>
            </a:pPr>
            <a:r>
              <a:rPr sz="2000" dirty="0">
                <a:latin typeface="Constantia"/>
                <a:cs typeface="Constantia"/>
              </a:rPr>
              <a:t>especially</a:t>
            </a:r>
            <a:r>
              <a:rPr sz="2000" spc="55" dirty="0">
                <a:latin typeface="Constantia"/>
                <a:cs typeface="Constantia"/>
              </a:rPr>
              <a:t> </a:t>
            </a:r>
            <a:r>
              <a:rPr sz="2000" dirty="0">
                <a:latin typeface="Constantia"/>
                <a:cs typeface="Constantia"/>
              </a:rPr>
              <a:t>macrophages,</a:t>
            </a:r>
            <a:r>
              <a:rPr sz="2000" spc="105" dirty="0">
                <a:latin typeface="Constantia"/>
                <a:cs typeface="Constantia"/>
              </a:rPr>
              <a:t> </a:t>
            </a:r>
            <a:r>
              <a:rPr sz="2000" dirty="0">
                <a:latin typeface="Constantia"/>
                <a:cs typeface="Constantia"/>
              </a:rPr>
              <a:t>where</a:t>
            </a:r>
            <a:r>
              <a:rPr sz="2000" spc="65" dirty="0">
                <a:latin typeface="Constantia"/>
                <a:cs typeface="Constantia"/>
              </a:rPr>
              <a:t> </a:t>
            </a:r>
            <a:r>
              <a:rPr sz="2000" dirty="0">
                <a:latin typeface="Constantia"/>
                <a:cs typeface="Constantia"/>
              </a:rPr>
              <a:t>they</a:t>
            </a:r>
            <a:r>
              <a:rPr sz="2000" spc="60" dirty="0">
                <a:latin typeface="Constantia"/>
                <a:cs typeface="Constantia"/>
              </a:rPr>
              <a:t> </a:t>
            </a:r>
            <a:r>
              <a:rPr sz="2000" dirty="0">
                <a:latin typeface="Constantia"/>
                <a:cs typeface="Constantia"/>
              </a:rPr>
              <a:t>form</a:t>
            </a:r>
            <a:r>
              <a:rPr sz="2000" spc="85" dirty="0">
                <a:latin typeface="Constantia"/>
                <a:cs typeface="Constantia"/>
              </a:rPr>
              <a:t> </a:t>
            </a:r>
            <a:r>
              <a:rPr sz="2000" dirty="0">
                <a:latin typeface="Constantia"/>
                <a:cs typeface="Constantia"/>
              </a:rPr>
              <a:t>tachyzoites,</a:t>
            </a:r>
            <a:r>
              <a:rPr sz="2000" spc="114" dirty="0">
                <a:latin typeface="Constantia"/>
                <a:cs typeface="Constantia"/>
              </a:rPr>
              <a:t> </a:t>
            </a:r>
            <a:r>
              <a:rPr sz="2000" dirty="0">
                <a:latin typeface="Constantia"/>
                <a:cs typeface="Constantia"/>
              </a:rPr>
              <a:t>multiply,</a:t>
            </a:r>
            <a:r>
              <a:rPr sz="2000" spc="120" dirty="0">
                <a:latin typeface="Constantia"/>
                <a:cs typeface="Constantia"/>
              </a:rPr>
              <a:t> </a:t>
            </a:r>
            <a:r>
              <a:rPr sz="2000" dirty="0">
                <a:latin typeface="Constantia"/>
                <a:cs typeface="Constantia"/>
              </a:rPr>
              <a:t>break</a:t>
            </a:r>
            <a:r>
              <a:rPr sz="2000" spc="80" dirty="0">
                <a:latin typeface="Constantia"/>
                <a:cs typeface="Constantia"/>
              </a:rPr>
              <a:t> </a:t>
            </a:r>
            <a:r>
              <a:rPr sz="2000" dirty="0">
                <a:latin typeface="Constantia"/>
                <a:cs typeface="Constantia"/>
              </a:rPr>
              <a:t>out</a:t>
            </a:r>
            <a:r>
              <a:rPr sz="2000" spc="65" dirty="0">
                <a:latin typeface="Constantia"/>
                <a:cs typeface="Constantia"/>
              </a:rPr>
              <a:t> </a:t>
            </a:r>
            <a:r>
              <a:rPr sz="2000" spc="-25" dirty="0">
                <a:latin typeface="Constantia"/>
                <a:cs typeface="Constantia"/>
              </a:rPr>
              <a:t>and </a:t>
            </a:r>
            <a:r>
              <a:rPr sz="2000" dirty="0">
                <a:latin typeface="Constantia"/>
                <a:cs typeface="Constantia"/>
              </a:rPr>
              <a:t>spread</a:t>
            </a:r>
            <a:r>
              <a:rPr sz="2000" spc="175" dirty="0">
                <a:latin typeface="Constantia"/>
                <a:cs typeface="Constantia"/>
              </a:rPr>
              <a:t> </a:t>
            </a:r>
            <a:r>
              <a:rPr sz="2000" dirty="0">
                <a:latin typeface="Constantia"/>
                <a:cs typeface="Constantia"/>
              </a:rPr>
              <a:t>the</a:t>
            </a:r>
            <a:r>
              <a:rPr sz="2000" spc="130" dirty="0">
                <a:latin typeface="Constantia"/>
                <a:cs typeface="Constantia"/>
              </a:rPr>
              <a:t> </a:t>
            </a:r>
            <a:r>
              <a:rPr sz="2000" dirty="0">
                <a:latin typeface="Constantia"/>
                <a:cs typeface="Constantia"/>
              </a:rPr>
              <a:t>infection</a:t>
            </a:r>
            <a:r>
              <a:rPr sz="2000" spc="140" dirty="0">
                <a:latin typeface="Constantia"/>
                <a:cs typeface="Constantia"/>
              </a:rPr>
              <a:t> </a:t>
            </a:r>
            <a:r>
              <a:rPr sz="2000" dirty="0">
                <a:latin typeface="Constantia"/>
                <a:cs typeface="Constantia"/>
              </a:rPr>
              <a:t>to</a:t>
            </a:r>
            <a:r>
              <a:rPr sz="2000" spc="120" dirty="0">
                <a:latin typeface="Constantia"/>
                <a:cs typeface="Constantia"/>
              </a:rPr>
              <a:t> </a:t>
            </a:r>
            <a:r>
              <a:rPr sz="2000" dirty="0">
                <a:latin typeface="Constantia"/>
                <a:cs typeface="Constantia"/>
              </a:rPr>
              <a:t>other</a:t>
            </a:r>
            <a:r>
              <a:rPr sz="2000" spc="110" dirty="0">
                <a:latin typeface="Constantia"/>
                <a:cs typeface="Constantia"/>
              </a:rPr>
              <a:t> </a:t>
            </a:r>
            <a:r>
              <a:rPr sz="2000" dirty="0">
                <a:latin typeface="Constantia"/>
                <a:cs typeface="Constantia"/>
              </a:rPr>
              <a:t>organs.</a:t>
            </a:r>
            <a:r>
              <a:rPr sz="2000" spc="155" dirty="0">
                <a:latin typeface="Constantia"/>
                <a:cs typeface="Constantia"/>
              </a:rPr>
              <a:t> </a:t>
            </a:r>
            <a:r>
              <a:rPr sz="2000" dirty="0">
                <a:latin typeface="Constantia"/>
                <a:cs typeface="Constantia"/>
              </a:rPr>
              <a:t>they</a:t>
            </a:r>
            <a:r>
              <a:rPr sz="2000" spc="135" dirty="0">
                <a:latin typeface="Constantia"/>
                <a:cs typeface="Constantia"/>
              </a:rPr>
              <a:t> </a:t>
            </a:r>
            <a:r>
              <a:rPr sz="2000" dirty="0">
                <a:latin typeface="Constantia"/>
                <a:cs typeface="Constantia"/>
              </a:rPr>
              <a:t>enter</a:t>
            </a:r>
            <a:r>
              <a:rPr sz="2000" spc="100" dirty="0">
                <a:latin typeface="Constantia"/>
                <a:cs typeface="Constantia"/>
              </a:rPr>
              <a:t> </a:t>
            </a:r>
            <a:r>
              <a:rPr sz="2000" dirty="0">
                <a:latin typeface="Constantia"/>
                <a:cs typeface="Constantia"/>
              </a:rPr>
              <a:t>into</a:t>
            </a:r>
            <a:r>
              <a:rPr sz="2000" spc="120" dirty="0">
                <a:latin typeface="Constantia"/>
                <a:cs typeface="Constantia"/>
              </a:rPr>
              <a:t> </a:t>
            </a:r>
            <a:r>
              <a:rPr sz="2000" dirty="0">
                <a:latin typeface="Constantia"/>
                <a:cs typeface="Constantia"/>
              </a:rPr>
              <a:t>the</a:t>
            </a:r>
            <a:r>
              <a:rPr sz="2000" spc="135" dirty="0">
                <a:latin typeface="Constantia"/>
                <a:cs typeface="Constantia"/>
              </a:rPr>
              <a:t> </a:t>
            </a:r>
            <a:r>
              <a:rPr sz="2000" dirty="0">
                <a:latin typeface="Constantia"/>
                <a:cs typeface="Constantia"/>
              </a:rPr>
              <a:t>neural</a:t>
            </a:r>
            <a:r>
              <a:rPr sz="2000" spc="175" dirty="0">
                <a:latin typeface="Constantia"/>
                <a:cs typeface="Constantia"/>
              </a:rPr>
              <a:t> </a:t>
            </a:r>
            <a:r>
              <a:rPr sz="2000" dirty="0">
                <a:latin typeface="Constantia"/>
                <a:cs typeface="Constantia"/>
              </a:rPr>
              <a:t>and</a:t>
            </a:r>
            <a:r>
              <a:rPr sz="2000" spc="180" dirty="0">
                <a:latin typeface="Constantia"/>
                <a:cs typeface="Constantia"/>
              </a:rPr>
              <a:t> </a:t>
            </a:r>
            <a:r>
              <a:rPr sz="2000" spc="-10" dirty="0">
                <a:latin typeface="Constantia"/>
                <a:cs typeface="Constantia"/>
              </a:rPr>
              <a:t>muscular </a:t>
            </a:r>
            <a:r>
              <a:rPr sz="2000" dirty="0">
                <a:latin typeface="Constantia"/>
                <a:cs typeface="Constantia"/>
              </a:rPr>
              <a:t>tissues,</a:t>
            </a:r>
            <a:r>
              <a:rPr sz="2000" spc="305" dirty="0">
                <a:latin typeface="Constantia"/>
                <a:cs typeface="Constantia"/>
              </a:rPr>
              <a:t> </a:t>
            </a:r>
            <a:r>
              <a:rPr sz="2000" dirty="0">
                <a:latin typeface="Constantia"/>
                <a:cs typeface="Constantia"/>
              </a:rPr>
              <a:t>such</a:t>
            </a:r>
            <a:r>
              <a:rPr sz="2000" spc="265" dirty="0">
                <a:latin typeface="Constantia"/>
                <a:cs typeface="Constantia"/>
              </a:rPr>
              <a:t> </a:t>
            </a:r>
            <a:r>
              <a:rPr sz="2000" dirty="0">
                <a:latin typeface="Constantia"/>
                <a:cs typeface="Constantia"/>
              </a:rPr>
              <a:t>as</a:t>
            </a:r>
            <a:r>
              <a:rPr sz="2000" spc="275" dirty="0">
                <a:latin typeface="Constantia"/>
                <a:cs typeface="Constantia"/>
              </a:rPr>
              <a:t> </a:t>
            </a:r>
            <a:r>
              <a:rPr sz="2000" dirty="0">
                <a:latin typeface="Constantia"/>
                <a:cs typeface="Constantia"/>
              </a:rPr>
              <a:t>the</a:t>
            </a:r>
            <a:r>
              <a:rPr sz="2000" spc="254" dirty="0">
                <a:latin typeface="Constantia"/>
                <a:cs typeface="Constantia"/>
              </a:rPr>
              <a:t> </a:t>
            </a:r>
            <a:r>
              <a:rPr sz="2000" dirty="0">
                <a:latin typeface="Constantia"/>
                <a:cs typeface="Constantia"/>
              </a:rPr>
              <a:t>brain,</a:t>
            </a:r>
            <a:r>
              <a:rPr sz="2000" spc="295" dirty="0">
                <a:latin typeface="Constantia"/>
                <a:cs typeface="Constantia"/>
              </a:rPr>
              <a:t> </a:t>
            </a:r>
            <a:r>
              <a:rPr sz="2000" dirty="0">
                <a:latin typeface="Constantia"/>
                <a:cs typeface="Constantia"/>
              </a:rPr>
              <a:t>eye,</a:t>
            </a:r>
            <a:r>
              <a:rPr sz="2000" spc="310" dirty="0">
                <a:latin typeface="Constantia"/>
                <a:cs typeface="Constantia"/>
              </a:rPr>
              <a:t> </a:t>
            </a:r>
            <a:r>
              <a:rPr sz="2000" dirty="0">
                <a:latin typeface="Constantia"/>
                <a:cs typeface="Constantia"/>
              </a:rPr>
              <a:t>and</a:t>
            </a:r>
            <a:r>
              <a:rPr sz="2000" spc="305" dirty="0">
                <a:latin typeface="Constantia"/>
                <a:cs typeface="Constantia"/>
              </a:rPr>
              <a:t> </a:t>
            </a:r>
            <a:r>
              <a:rPr sz="2000" dirty="0">
                <a:latin typeface="Constantia"/>
                <a:cs typeface="Constantia"/>
              </a:rPr>
              <a:t>skeletal</a:t>
            </a:r>
            <a:r>
              <a:rPr sz="2000" spc="315" dirty="0">
                <a:latin typeface="Constantia"/>
                <a:cs typeface="Constantia"/>
              </a:rPr>
              <a:t> </a:t>
            </a:r>
            <a:r>
              <a:rPr sz="2000" dirty="0">
                <a:latin typeface="Constantia"/>
                <a:cs typeface="Constantia"/>
              </a:rPr>
              <a:t>and</a:t>
            </a:r>
            <a:r>
              <a:rPr sz="2000" spc="305" dirty="0">
                <a:latin typeface="Constantia"/>
                <a:cs typeface="Constantia"/>
              </a:rPr>
              <a:t> </a:t>
            </a:r>
            <a:r>
              <a:rPr sz="2000" dirty="0">
                <a:latin typeface="Constantia"/>
                <a:cs typeface="Constantia"/>
              </a:rPr>
              <a:t>cardiac</a:t>
            </a:r>
            <a:r>
              <a:rPr sz="2000" spc="265" dirty="0">
                <a:latin typeface="Constantia"/>
                <a:cs typeface="Constantia"/>
              </a:rPr>
              <a:t> </a:t>
            </a:r>
            <a:r>
              <a:rPr sz="2000" dirty="0">
                <a:latin typeface="Constantia"/>
                <a:cs typeface="Constantia"/>
              </a:rPr>
              <a:t>muscles</a:t>
            </a:r>
            <a:r>
              <a:rPr sz="2000" spc="270" dirty="0">
                <a:latin typeface="Constantia"/>
                <a:cs typeface="Constantia"/>
              </a:rPr>
              <a:t> </a:t>
            </a:r>
            <a:r>
              <a:rPr sz="2000" dirty="0">
                <a:latin typeface="Constantia"/>
                <a:cs typeface="Constantia"/>
              </a:rPr>
              <a:t>where</a:t>
            </a:r>
            <a:r>
              <a:rPr sz="2000" spc="254" dirty="0">
                <a:latin typeface="Constantia"/>
                <a:cs typeface="Constantia"/>
              </a:rPr>
              <a:t> </a:t>
            </a:r>
            <a:r>
              <a:rPr sz="2000" spc="-20" dirty="0">
                <a:latin typeface="Constantia"/>
                <a:cs typeface="Constantia"/>
              </a:rPr>
              <a:t>they </a:t>
            </a:r>
            <a:r>
              <a:rPr sz="2000" dirty="0">
                <a:latin typeface="Constantia"/>
                <a:cs typeface="Constantia"/>
              </a:rPr>
              <a:t>multiply</a:t>
            </a:r>
            <a:r>
              <a:rPr sz="2000" spc="-5" dirty="0">
                <a:latin typeface="Constantia"/>
                <a:cs typeface="Constantia"/>
              </a:rPr>
              <a:t> </a:t>
            </a:r>
            <a:r>
              <a:rPr sz="2000" dirty="0">
                <a:latin typeface="Constantia"/>
                <a:cs typeface="Constantia"/>
              </a:rPr>
              <a:t>slowly (as</a:t>
            </a:r>
            <a:r>
              <a:rPr sz="2000" spc="10" dirty="0">
                <a:latin typeface="Constantia"/>
                <a:cs typeface="Constantia"/>
              </a:rPr>
              <a:t> </a:t>
            </a:r>
            <a:r>
              <a:rPr sz="2000" dirty="0">
                <a:latin typeface="Constantia"/>
                <a:cs typeface="Constantia"/>
              </a:rPr>
              <a:t>bradyzoites)</a:t>
            </a:r>
            <a:r>
              <a:rPr sz="2000" spc="40" dirty="0">
                <a:latin typeface="Constantia"/>
                <a:cs typeface="Constantia"/>
              </a:rPr>
              <a:t> </a:t>
            </a:r>
            <a:r>
              <a:rPr sz="2000" dirty="0">
                <a:latin typeface="Constantia"/>
                <a:cs typeface="Constantia"/>
              </a:rPr>
              <a:t>to form</a:t>
            </a:r>
            <a:r>
              <a:rPr sz="2000" spc="20" dirty="0">
                <a:latin typeface="Constantia"/>
                <a:cs typeface="Constantia"/>
              </a:rPr>
              <a:t> </a:t>
            </a:r>
            <a:r>
              <a:rPr sz="2000" dirty="0">
                <a:latin typeface="Constantia"/>
                <a:cs typeface="Constantia"/>
              </a:rPr>
              <a:t>tissue</a:t>
            </a:r>
            <a:r>
              <a:rPr sz="2000" spc="5" dirty="0">
                <a:latin typeface="Constantia"/>
                <a:cs typeface="Constantia"/>
              </a:rPr>
              <a:t> </a:t>
            </a:r>
            <a:r>
              <a:rPr sz="2000" dirty="0">
                <a:latin typeface="Constantia"/>
                <a:cs typeface="Constantia"/>
              </a:rPr>
              <a:t>cysts,</a:t>
            </a:r>
            <a:r>
              <a:rPr sz="2000" spc="40" dirty="0">
                <a:latin typeface="Constantia"/>
                <a:cs typeface="Constantia"/>
              </a:rPr>
              <a:t> </a:t>
            </a:r>
            <a:r>
              <a:rPr sz="2000" dirty="0">
                <a:latin typeface="Constantia"/>
                <a:cs typeface="Constantia"/>
              </a:rPr>
              <a:t>initiating</a:t>
            </a:r>
            <a:r>
              <a:rPr sz="2000" spc="30" dirty="0">
                <a:latin typeface="Constantia"/>
                <a:cs typeface="Constantia"/>
              </a:rPr>
              <a:t> </a:t>
            </a:r>
            <a:r>
              <a:rPr sz="2000" dirty="0">
                <a:latin typeface="Constantia"/>
                <a:cs typeface="Constantia"/>
              </a:rPr>
              <a:t>chronic stage</a:t>
            </a:r>
            <a:r>
              <a:rPr sz="2000" spc="-5" dirty="0">
                <a:latin typeface="Constantia"/>
                <a:cs typeface="Constantia"/>
              </a:rPr>
              <a:t> </a:t>
            </a:r>
            <a:r>
              <a:rPr sz="2000" spc="-25" dirty="0">
                <a:latin typeface="Constantia"/>
                <a:cs typeface="Constantia"/>
              </a:rPr>
              <a:t>of </a:t>
            </a:r>
            <a:r>
              <a:rPr sz="2000" dirty="0">
                <a:latin typeface="Constantia"/>
                <a:cs typeface="Constantia"/>
              </a:rPr>
              <a:t>the</a:t>
            </a:r>
            <a:r>
              <a:rPr sz="2000" spc="125" dirty="0">
                <a:latin typeface="Constantia"/>
                <a:cs typeface="Constantia"/>
              </a:rPr>
              <a:t> </a:t>
            </a:r>
            <a:r>
              <a:rPr sz="2000" dirty="0">
                <a:latin typeface="Constantia"/>
                <a:cs typeface="Constantia"/>
              </a:rPr>
              <a:t>disease.</a:t>
            </a:r>
            <a:r>
              <a:rPr sz="2000" spc="170" dirty="0">
                <a:latin typeface="Constantia"/>
                <a:cs typeface="Constantia"/>
              </a:rPr>
              <a:t> </a:t>
            </a:r>
            <a:r>
              <a:rPr sz="2000" dirty="0">
                <a:latin typeface="Constantia"/>
                <a:cs typeface="Constantia"/>
              </a:rPr>
              <a:t>Tissue</a:t>
            </a:r>
            <a:r>
              <a:rPr sz="2000" spc="125" dirty="0">
                <a:latin typeface="Constantia"/>
                <a:cs typeface="Constantia"/>
              </a:rPr>
              <a:t> </a:t>
            </a:r>
            <a:r>
              <a:rPr sz="2000" dirty="0">
                <a:latin typeface="Constantia"/>
                <a:cs typeface="Constantia"/>
              </a:rPr>
              <a:t>cysts</a:t>
            </a:r>
            <a:r>
              <a:rPr sz="2000" spc="145" dirty="0">
                <a:latin typeface="Constantia"/>
                <a:cs typeface="Constantia"/>
              </a:rPr>
              <a:t> </a:t>
            </a:r>
            <a:r>
              <a:rPr sz="2000" dirty="0">
                <a:latin typeface="Constantia"/>
                <a:cs typeface="Constantia"/>
              </a:rPr>
              <a:t>may</a:t>
            </a:r>
            <a:r>
              <a:rPr sz="2000" spc="114" dirty="0">
                <a:latin typeface="Constantia"/>
                <a:cs typeface="Constantia"/>
              </a:rPr>
              <a:t> </a:t>
            </a:r>
            <a:r>
              <a:rPr sz="2000" dirty="0">
                <a:latin typeface="Constantia"/>
                <a:cs typeface="Constantia"/>
              </a:rPr>
              <a:t>also</a:t>
            </a:r>
            <a:r>
              <a:rPr sz="2000" spc="120" dirty="0">
                <a:latin typeface="Constantia"/>
                <a:cs typeface="Constantia"/>
              </a:rPr>
              <a:t> </a:t>
            </a:r>
            <a:r>
              <a:rPr sz="2000" dirty="0">
                <a:latin typeface="Constantia"/>
                <a:cs typeface="Constantia"/>
              </a:rPr>
              <a:t>develop</a:t>
            </a:r>
            <a:r>
              <a:rPr sz="2000" spc="120" dirty="0">
                <a:latin typeface="Constantia"/>
                <a:cs typeface="Constantia"/>
              </a:rPr>
              <a:t> </a:t>
            </a:r>
            <a:r>
              <a:rPr sz="2000" dirty="0">
                <a:latin typeface="Constantia"/>
                <a:cs typeface="Constantia"/>
              </a:rPr>
              <a:t>in</a:t>
            </a:r>
            <a:r>
              <a:rPr sz="2000" spc="140" dirty="0">
                <a:latin typeface="Constantia"/>
                <a:cs typeface="Constantia"/>
              </a:rPr>
              <a:t> </a:t>
            </a:r>
            <a:r>
              <a:rPr sz="2000" dirty="0">
                <a:latin typeface="Constantia"/>
                <a:cs typeface="Constantia"/>
              </a:rPr>
              <a:t>other</a:t>
            </a:r>
            <a:r>
              <a:rPr sz="2000" spc="85" dirty="0">
                <a:latin typeface="Constantia"/>
                <a:cs typeface="Constantia"/>
              </a:rPr>
              <a:t> </a:t>
            </a:r>
            <a:r>
              <a:rPr sz="2000" dirty="0">
                <a:latin typeface="Constantia"/>
                <a:cs typeface="Constantia"/>
              </a:rPr>
              <a:t>organs</a:t>
            </a:r>
            <a:r>
              <a:rPr sz="2000" spc="145" dirty="0">
                <a:latin typeface="Constantia"/>
                <a:cs typeface="Constantia"/>
              </a:rPr>
              <a:t> </a:t>
            </a:r>
            <a:r>
              <a:rPr sz="2000" dirty="0">
                <a:latin typeface="Constantia"/>
                <a:cs typeface="Constantia"/>
              </a:rPr>
              <a:t>such</a:t>
            </a:r>
            <a:r>
              <a:rPr sz="2000" spc="145" dirty="0">
                <a:latin typeface="Constantia"/>
                <a:cs typeface="Constantia"/>
              </a:rPr>
              <a:t> </a:t>
            </a:r>
            <a:r>
              <a:rPr sz="2000" dirty="0">
                <a:latin typeface="Constantia"/>
                <a:cs typeface="Constantia"/>
              </a:rPr>
              <a:t>as</a:t>
            </a:r>
            <a:r>
              <a:rPr sz="2000" spc="125" dirty="0">
                <a:latin typeface="Constantia"/>
                <a:cs typeface="Constantia"/>
              </a:rPr>
              <a:t> </a:t>
            </a:r>
            <a:r>
              <a:rPr sz="2000" dirty="0">
                <a:latin typeface="Constantia"/>
                <a:cs typeface="Constantia"/>
              </a:rPr>
              <a:t>lungs,</a:t>
            </a:r>
            <a:r>
              <a:rPr sz="2000" spc="170" dirty="0">
                <a:latin typeface="Constantia"/>
                <a:cs typeface="Constantia"/>
              </a:rPr>
              <a:t> </a:t>
            </a:r>
            <a:r>
              <a:rPr sz="2000" spc="-10" dirty="0">
                <a:latin typeface="Constantia"/>
                <a:cs typeface="Constantia"/>
              </a:rPr>
              <a:t>liver </a:t>
            </a:r>
            <a:r>
              <a:rPr sz="2000" dirty="0">
                <a:latin typeface="Constantia"/>
                <a:cs typeface="Constantia"/>
              </a:rPr>
              <a:t>and</a:t>
            </a:r>
            <a:r>
              <a:rPr sz="2000" spc="195" dirty="0">
                <a:latin typeface="Constantia"/>
                <a:cs typeface="Constantia"/>
              </a:rPr>
              <a:t> </a:t>
            </a:r>
            <a:r>
              <a:rPr sz="2000" dirty="0">
                <a:latin typeface="Constantia"/>
                <a:cs typeface="Constantia"/>
              </a:rPr>
              <a:t>kidneys.</a:t>
            </a:r>
            <a:r>
              <a:rPr sz="2000" spc="200" dirty="0">
                <a:latin typeface="Constantia"/>
                <a:cs typeface="Constantia"/>
              </a:rPr>
              <a:t> </a:t>
            </a:r>
            <a:r>
              <a:rPr sz="2000" dirty="0">
                <a:latin typeface="Constantia"/>
                <a:cs typeface="Constantia"/>
              </a:rPr>
              <a:t>Tissue</a:t>
            </a:r>
            <a:r>
              <a:rPr sz="2000" spc="155" dirty="0">
                <a:latin typeface="Constantia"/>
                <a:cs typeface="Constantia"/>
              </a:rPr>
              <a:t> </a:t>
            </a:r>
            <a:r>
              <a:rPr sz="2000" dirty="0">
                <a:latin typeface="Constantia"/>
                <a:cs typeface="Constantia"/>
              </a:rPr>
              <a:t>cysts,</a:t>
            </a:r>
            <a:r>
              <a:rPr sz="2000" spc="195" dirty="0">
                <a:latin typeface="Constantia"/>
                <a:cs typeface="Constantia"/>
              </a:rPr>
              <a:t> </a:t>
            </a:r>
            <a:r>
              <a:rPr sz="2000" dirty="0">
                <a:latin typeface="Constantia"/>
                <a:cs typeface="Constantia"/>
              </a:rPr>
              <a:t>when</a:t>
            </a:r>
            <a:r>
              <a:rPr sz="2000" spc="175" dirty="0">
                <a:latin typeface="Constantia"/>
                <a:cs typeface="Constantia"/>
              </a:rPr>
              <a:t> </a:t>
            </a:r>
            <a:r>
              <a:rPr sz="2000" dirty="0">
                <a:latin typeface="Constantia"/>
                <a:cs typeface="Constantia"/>
              </a:rPr>
              <a:t>ingested</a:t>
            </a:r>
            <a:r>
              <a:rPr sz="2000" spc="204" dirty="0">
                <a:latin typeface="Constantia"/>
                <a:cs typeface="Constantia"/>
              </a:rPr>
              <a:t> </a:t>
            </a:r>
            <a:r>
              <a:rPr sz="2000" dirty="0">
                <a:latin typeface="Constantia"/>
                <a:cs typeface="Constantia"/>
              </a:rPr>
              <a:t>by</a:t>
            </a:r>
            <a:r>
              <a:rPr sz="2000" spc="160" dirty="0">
                <a:latin typeface="Constantia"/>
                <a:cs typeface="Constantia"/>
              </a:rPr>
              <a:t> </a:t>
            </a:r>
            <a:r>
              <a:rPr sz="2000" dirty="0">
                <a:latin typeface="Constantia"/>
                <a:cs typeface="Constantia"/>
              </a:rPr>
              <a:t>both</a:t>
            </a:r>
            <a:r>
              <a:rPr sz="2000" spc="175" dirty="0">
                <a:latin typeface="Constantia"/>
                <a:cs typeface="Constantia"/>
              </a:rPr>
              <a:t> </a:t>
            </a:r>
            <a:r>
              <a:rPr sz="2000" dirty="0">
                <a:latin typeface="Constantia"/>
                <a:cs typeface="Constantia"/>
              </a:rPr>
              <a:t>definitive</a:t>
            </a:r>
            <a:r>
              <a:rPr sz="2000" spc="165" dirty="0">
                <a:latin typeface="Constantia"/>
                <a:cs typeface="Constantia"/>
              </a:rPr>
              <a:t> </a:t>
            </a:r>
            <a:r>
              <a:rPr sz="2000" dirty="0">
                <a:latin typeface="Constantia"/>
                <a:cs typeface="Constantia"/>
              </a:rPr>
              <a:t>and</a:t>
            </a:r>
            <a:r>
              <a:rPr sz="2000" spc="200" dirty="0">
                <a:latin typeface="Constantia"/>
                <a:cs typeface="Constantia"/>
              </a:rPr>
              <a:t> </a:t>
            </a:r>
            <a:r>
              <a:rPr sz="2000" spc="-10" dirty="0">
                <a:latin typeface="Constantia"/>
                <a:cs typeface="Constantia"/>
              </a:rPr>
              <a:t>intermediate </a:t>
            </a:r>
            <a:r>
              <a:rPr sz="2000" dirty="0">
                <a:latin typeface="Constantia"/>
                <a:cs typeface="Constantia"/>
              </a:rPr>
              <a:t>hosts,</a:t>
            </a:r>
            <a:r>
              <a:rPr sz="2000" spc="210" dirty="0">
                <a:latin typeface="Constantia"/>
                <a:cs typeface="Constantia"/>
              </a:rPr>
              <a:t>  </a:t>
            </a:r>
            <a:r>
              <a:rPr sz="2000" dirty="0">
                <a:latin typeface="Constantia"/>
                <a:cs typeface="Constantia"/>
              </a:rPr>
              <a:t>are</a:t>
            </a:r>
            <a:r>
              <a:rPr sz="2000" spc="180" dirty="0">
                <a:latin typeface="Constantia"/>
                <a:cs typeface="Constantia"/>
              </a:rPr>
              <a:t>  </a:t>
            </a:r>
            <a:r>
              <a:rPr sz="2000" dirty="0">
                <a:latin typeface="Constantia"/>
                <a:cs typeface="Constantia"/>
              </a:rPr>
              <a:t>infective.</a:t>
            </a:r>
            <a:r>
              <a:rPr sz="2000" spc="204" dirty="0">
                <a:latin typeface="Constantia"/>
                <a:cs typeface="Constantia"/>
              </a:rPr>
              <a:t>  </a:t>
            </a:r>
            <a:r>
              <a:rPr sz="2000" dirty="0">
                <a:latin typeface="Constantia"/>
                <a:cs typeface="Constantia"/>
              </a:rPr>
              <a:t>Human</a:t>
            </a:r>
            <a:r>
              <a:rPr sz="2000" spc="200" dirty="0">
                <a:latin typeface="Constantia"/>
                <a:cs typeface="Constantia"/>
              </a:rPr>
              <a:t>  </a:t>
            </a:r>
            <a:r>
              <a:rPr sz="2000" dirty="0">
                <a:latin typeface="Constantia"/>
                <a:cs typeface="Constantia"/>
              </a:rPr>
              <a:t>infection</a:t>
            </a:r>
            <a:r>
              <a:rPr sz="2000" spc="190" dirty="0">
                <a:latin typeface="Constantia"/>
                <a:cs typeface="Constantia"/>
              </a:rPr>
              <a:t>  </a:t>
            </a:r>
            <a:r>
              <a:rPr sz="2000" dirty="0">
                <a:latin typeface="Constantia"/>
                <a:cs typeface="Constantia"/>
              </a:rPr>
              <a:t>may</a:t>
            </a:r>
            <a:r>
              <a:rPr sz="2000" spc="185" dirty="0">
                <a:latin typeface="Constantia"/>
                <a:cs typeface="Constantia"/>
              </a:rPr>
              <a:t>  </a:t>
            </a:r>
            <a:r>
              <a:rPr sz="2000" dirty="0">
                <a:latin typeface="Constantia"/>
                <a:cs typeface="Constantia"/>
              </a:rPr>
              <a:t>also</a:t>
            </a:r>
            <a:r>
              <a:rPr sz="2000" spc="180" dirty="0">
                <a:latin typeface="Constantia"/>
                <a:cs typeface="Constantia"/>
              </a:rPr>
              <a:t>  </a:t>
            </a:r>
            <a:r>
              <a:rPr sz="2000" dirty="0">
                <a:latin typeface="Constantia"/>
                <a:cs typeface="Constantia"/>
              </a:rPr>
              <a:t>be</a:t>
            </a:r>
            <a:r>
              <a:rPr sz="2000" spc="180" dirty="0">
                <a:latin typeface="Constantia"/>
                <a:cs typeface="Constantia"/>
              </a:rPr>
              <a:t>  </a:t>
            </a:r>
            <a:r>
              <a:rPr sz="2000" dirty="0">
                <a:latin typeface="Constantia"/>
                <a:cs typeface="Constantia"/>
              </a:rPr>
              <a:t>acquired</a:t>
            </a:r>
            <a:r>
              <a:rPr sz="2000" spc="204" dirty="0">
                <a:latin typeface="Constantia"/>
                <a:cs typeface="Constantia"/>
              </a:rPr>
              <a:t>  </a:t>
            </a:r>
            <a:r>
              <a:rPr sz="2000" dirty="0">
                <a:latin typeface="Constantia"/>
                <a:cs typeface="Constantia"/>
              </a:rPr>
              <a:t>by:</a:t>
            </a:r>
            <a:r>
              <a:rPr sz="2000" spc="204" dirty="0">
                <a:latin typeface="Constantia"/>
                <a:cs typeface="Constantia"/>
              </a:rPr>
              <a:t>  </a:t>
            </a:r>
            <a:r>
              <a:rPr sz="2000" spc="-10" dirty="0">
                <a:latin typeface="Constantia"/>
                <a:cs typeface="Constantia"/>
              </a:rPr>
              <a:t>organ transplantation</a:t>
            </a:r>
            <a:r>
              <a:rPr sz="2000" spc="-114" dirty="0">
                <a:latin typeface="Constantia"/>
                <a:cs typeface="Constantia"/>
              </a:rPr>
              <a:t> </a:t>
            </a:r>
            <a:r>
              <a:rPr sz="2000" dirty="0">
                <a:latin typeface="Constantia"/>
                <a:cs typeface="Constantia"/>
              </a:rPr>
              <a:t>or</a:t>
            </a:r>
            <a:r>
              <a:rPr sz="2000" spc="-105" dirty="0">
                <a:latin typeface="Constantia"/>
                <a:cs typeface="Constantia"/>
              </a:rPr>
              <a:t> </a:t>
            </a:r>
            <a:r>
              <a:rPr sz="2000" dirty="0">
                <a:latin typeface="Constantia"/>
                <a:cs typeface="Constantia"/>
              </a:rPr>
              <a:t>blood</a:t>
            </a:r>
            <a:r>
              <a:rPr sz="2000" spc="-40" dirty="0">
                <a:latin typeface="Constantia"/>
                <a:cs typeface="Constantia"/>
              </a:rPr>
              <a:t> </a:t>
            </a:r>
            <a:r>
              <a:rPr sz="2000" spc="-10" dirty="0">
                <a:latin typeface="Constantia"/>
                <a:cs typeface="Constantia"/>
              </a:rPr>
              <a:t>transfusion,</a:t>
            </a:r>
            <a:r>
              <a:rPr sz="2000" spc="-70" dirty="0">
                <a:latin typeface="Constantia"/>
                <a:cs typeface="Constantia"/>
              </a:rPr>
              <a:t> </a:t>
            </a:r>
            <a:r>
              <a:rPr sz="2000" spc="-10" dirty="0">
                <a:latin typeface="Constantia"/>
                <a:cs typeface="Constantia"/>
              </a:rPr>
              <a:t>transplacental</a:t>
            </a:r>
            <a:r>
              <a:rPr sz="2000" spc="-55" dirty="0">
                <a:latin typeface="Constantia"/>
                <a:cs typeface="Constantia"/>
              </a:rPr>
              <a:t> </a:t>
            </a:r>
            <a:r>
              <a:rPr sz="2000" dirty="0">
                <a:latin typeface="Constantia"/>
                <a:cs typeface="Constantia"/>
              </a:rPr>
              <a:t>transmission,</a:t>
            </a:r>
            <a:r>
              <a:rPr sz="2000" spc="-90" dirty="0">
                <a:latin typeface="Constantia"/>
                <a:cs typeface="Constantia"/>
              </a:rPr>
              <a:t> </a:t>
            </a:r>
            <a:r>
              <a:rPr sz="2000" spc="-25" dirty="0">
                <a:latin typeface="Constantia"/>
                <a:cs typeface="Constantia"/>
              </a:rPr>
              <a:t>and</a:t>
            </a:r>
            <a:endParaRPr sz="2000">
              <a:latin typeface="Constantia"/>
              <a:cs typeface="Constantia"/>
            </a:endParaRPr>
          </a:p>
          <a:p>
            <a:pPr marL="12700" algn="just">
              <a:lnSpc>
                <a:spcPct val="100000"/>
              </a:lnSpc>
              <a:spcBef>
                <a:spcPts val="484"/>
              </a:spcBef>
            </a:pPr>
            <a:r>
              <a:rPr sz="2000" dirty="0">
                <a:latin typeface="Constantia"/>
                <a:cs typeface="Constantia"/>
              </a:rPr>
              <a:t>accidental</a:t>
            </a:r>
            <a:r>
              <a:rPr sz="2000" spc="114" dirty="0">
                <a:latin typeface="Constantia"/>
                <a:cs typeface="Constantia"/>
              </a:rPr>
              <a:t>  </a:t>
            </a:r>
            <a:r>
              <a:rPr sz="2000" dirty="0">
                <a:latin typeface="Constantia"/>
                <a:cs typeface="Constantia"/>
              </a:rPr>
              <a:t>inoculation</a:t>
            </a:r>
            <a:r>
              <a:rPr sz="2000" spc="110" dirty="0">
                <a:latin typeface="Constantia"/>
                <a:cs typeface="Constantia"/>
              </a:rPr>
              <a:t>  </a:t>
            </a:r>
            <a:r>
              <a:rPr sz="2000" dirty="0">
                <a:latin typeface="Constantia"/>
                <a:cs typeface="Constantia"/>
              </a:rPr>
              <a:t>of</a:t>
            </a:r>
            <a:r>
              <a:rPr sz="2000" spc="145" dirty="0">
                <a:latin typeface="Constantia"/>
                <a:cs typeface="Constantia"/>
              </a:rPr>
              <a:t>  </a:t>
            </a:r>
            <a:r>
              <a:rPr sz="2000" dirty="0">
                <a:latin typeface="Constantia"/>
                <a:cs typeface="Constantia"/>
              </a:rPr>
              <a:t>tachyzoites.</a:t>
            </a:r>
            <a:r>
              <a:rPr sz="2000" spc="120" dirty="0">
                <a:latin typeface="Constantia"/>
                <a:cs typeface="Constantia"/>
              </a:rPr>
              <a:t>  </a:t>
            </a:r>
            <a:r>
              <a:rPr sz="2000" dirty="0">
                <a:latin typeface="Constantia"/>
                <a:cs typeface="Constantia"/>
              </a:rPr>
              <a:t>Maternal</a:t>
            </a:r>
            <a:r>
              <a:rPr sz="2000" spc="120" dirty="0">
                <a:latin typeface="Constantia"/>
                <a:cs typeface="Constantia"/>
              </a:rPr>
              <a:t>  </a:t>
            </a:r>
            <a:r>
              <a:rPr sz="2000" dirty="0">
                <a:latin typeface="Constantia"/>
                <a:cs typeface="Constantia"/>
              </a:rPr>
              <a:t>infection</a:t>
            </a:r>
            <a:r>
              <a:rPr sz="2000" spc="110" dirty="0">
                <a:latin typeface="Constantia"/>
                <a:cs typeface="Constantia"/>
              </a:rPr>
              <a:t>  </a:t>
            </a:r>
            <a:r>
              <a:rPr sz="2000" dirty="0">
                <a:latin typeface="Constantia"/>
                <a:cs typeface="Constantia"/>
              </a:rPr>
              <a:t>rate</a:t>
            </a:r>
            <a:r>
              <a:rPr sz="2000" spc="95" dirty="0">
                <a:latin typeface="Constantia"/>
                <a:cs typeface="Constantia"/>
              </a:rPr>
              <a:t>  </a:t>
            </a:r>
            <a:r>
              <a:rPr sz="2000" dirty="0">
                <a:latin typeface="Constantia"/>
                <a:cs typeface="Constantia"/>
              </a:rPr>
              <a:t>during</a:t>
            </a:r>
            <a:r>
              <a:rPr sz="2000" spc="120" dirty="0">
                <a:latin typeface="Constantia"/>
                <a:cs typeface="Constantia"/>
              </a:rPr>
              <a:t>  </a:t>
            </a:r>
            <a:r>
              <a:rPr sz="2000" spc="-25" dirty="0">
                <a:latin typeface="Constantia"/>
                <a:cs typeface="Constantia"/>
              </a:rPr>
              <a:t>the</a:t>
            </a:r>
            <a:endParaRPr sz="2000">
              <a:latin typeface="Constantia"/>
              <a:cs typeface="Constantia"/>
            </a:endParaRPr>
          </a:p>
          <a:p>
            <a:pPr marL="12700" algn="just">
              <a:lnSpc>
                <a:spcPct val="100000"/>
              </a:lnSpc>
            </a:pPr>
            <a:r>
              <a:rPr sz="2000" spc="-25" dirty="0">
                <a:latin typeface="Constantia"/>
                <a:cs typeface="Constantia"/>
              </a:rPr>
              <a:t>reproductive</a:t>
            </a:r>
            <a:r>
              <a:rPr sz="2000" spc="-145" dirty="0">
                <a:latin typeface="Constantia"/>
                <a:cs typeface="Constantia"/>
              </a:rPr>
              <a:t> </a:t>
            </a:r>
            <a:r>
              <a:rPr sz="2000" dirty="0">
                <a:latin typeface="Constantia"/>
                <a:cs typeface="Constantia"/>
              </a:rPr>
              <a:t>years</a:t>
            </a:r>
            <a:r>
              <a:rPr sz="2000" spc="-65" dirty="0">
                <a:latin typeface="Constantia"/>
                <a:cs typeface="Constantia"/>
              </a:rPr>
              <a:t> </a:t>
            </a:r>
            <a:r>
              <a:rPr sz="2000" dirty="0">
                <a:latin typeface="Constantia"/>
                <a:cs typeface="Constantia"/>
              </a:rPr>
              <a:t>is</a:t>
            </a:r>
            <a:r>
              <a:rPr sz="2000" spc="-100" dirty="0">
                <a:latin typeface="Constantia"/>
                <a:cs typeface="Constantia"/>
              </a:rPr>
              <a:t> </a:t>
            </a:r>
            <a:r>
              <a:rPr sz="2000" spc="-10" dirty="0">
                <a:latin typeface="Constantia"/>
                <a:cs typeface="Constantia"/>
              </a:rPr>
              <a:t>estimated</a:t>
            </a:r>
            <a:r>
              <a:rPr sz="2000" spc="-50" dirty="0">
                <a:latin typeface="Constantia"/>
                <a:cs typeface="Constantia"/>
              </a:rPr>
              <a:t> </a:t>
            </a:r>
            <a:r>
              <a:rPr sz="2000" dirty="0">
                <a:latin typeface="Constantia"/>
                <a:cs typeface="Constantia"/>
              </a:rPr>
              <a:t>to</a:t>
            </a:r>
            <a:r>
              <a:rPr sz="2000" spc="-85" dirty="0">
                <a:latin typeface="Constantia"/>
                <a:cs typeface="Constantia"/>
              </a:rPr>
              <a:t> </a:t>
            </a:r>
            <a:r>
              <a:rPr sz="2000" dirty="0">
                <a:latin typeface="Constantia"/>
                <a:cs typeface="Constantia"/>
              </a:rPr>
              <a:t>be</a:t>
            </a:r>
            <a:r>
              <a:rPr sz="2000" spc="-55" dirty="0">
                <a:latin typeface="Constantia"/>
                <a:cs typeface="Constantia"/>
              </a:rPr>
              <a:t> </a:t>
            </a:r>
            <a:r>
              <a:rPr sz="2000" dirty="0">
                <a:latin typeface="Constantia"/>
                <a:cs typeface="Constantia"/>
              </a:rPr>
              <a:t>between</a:t>
            </a:r>
            <a:r>
              <a:rPr sz="2000" spc="-55" dirty="0">
                <a:latin typeface="Constantia"/>
                <a:cs typeface="Constantia"/>
              </a:rPr>
              <a:t> </a:t>
            </a:r>
            <a:r>
              <a:rPr sz="2000" dirty="0">
                <a:latin typeface="Constantia"/>
                <a:cs typeface="Constantia"/>
              </a:rPr>
              <a:t>3-</a:t>
            </a:r>
            <a:r>
              <a:rPr sz="2000" spc="-10" dirty="0">
                <a:latin typeface="Constantia"/>
                <a:cs typeface="Constantia"/>
              </a:rPr>
              <a:t> </a:t>
            </a:r>
            <a:r>
              <a:rPr sz="2000" spc="-25" dirty="0">
                <a:latin typeface="Constantia"/>
                <a:cs typeface="Constantia"/>
              </a:rPr>
              <a:t>5%</a:t>
            </a:r>
            <a:endParaRPr sz="2000">
              <a:latin typeface="Constantia"/>
              <a:cs typeface="Constant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6511" y="0"/>
            <a:ext cx="8500872" cy="668731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5759" y="477012"/>
            <a:ext cx="6870192" cy="59664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1123" y="434340"/>
            <a:ext cx="7776972" cy="6400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334" y="11684"/>
            <a:ext cx="4253865" cy="422275"/>
          </a:xfrm>
          <a:prstGeom prst="rect">
            <a:avLst/>
          </a:prstGeom>
        </p:spPr>
        <p:txBody>
          <a:bodyPr vert="horz" wrap="square" lIns="0" tIns="12700" rIns="0" bIns="0" rtlCol="0">
            <a:spAutoFit/>
          </a:bodyPr>
          <a:lstStyle/>
          <a:p>
            <a:pPr marL="285750" indent="-274955">
              <a:lnSpc>
                <a:spcPct val="100000"/>
              </a:lnSpc>
              <a:spcBef>
                <a:spcPts val="100"/>
              </a:spcBef>
              <a:buClr>
                <a:srgbClr val="0AD0D9"/>
              </a:buClr>
              <a:buSzPct val="94230"/>
              <a:buFont typeface="Segoe UI Symbol"/>
              <a:buChar char="⚫"/>
              <a:tabLst>
                <a:tab pos="285750" algn="l"/>
              </a:tabLst>
            </a:pPr>
            <a:r>
              <a:rPr sz="2600" b="1" dirty="0">
                <a:solidFill>
                  <a:srgbClr val="FF0000"/>
                </a:solidFill>
                <a:latin typeface="Constantia"/>
                <a:cs typeface="Constantia"/>
              </a:rPr>
              <a:t>Diagnosis</a:t>
            </a:r>
            <a:r>
              <a:rPr sz="2600" b="1" spc="-145" dirty="0">
                <a:solidFill>
                  <a:srgbClr val="FF0000"/>
                </a:solidFill>
                <a:latin typeface="Constantia"/>
                <a:cs typeface="Constantia"/>
              </a:rPr>
              <a:t> </a:t>
            </a:r>
            <a:r>
              <a:rPr sz="2600" b="1" dirty="0">
                <a:solidFill>
                  <a:srgbClr val="FF0000"/>
                </a:solidFill>
                <a:latin typeface="Constantia"/>
                <a:cs typeface="Constantia"/>
              </a:rPr>
              <a:t>and</a:t>
            </a:r>
            <a:r>
              <a:rPr sz="2600" b="1" spc="-40" dirty="0">
                <a:solidFill>
                  <a:srgbClr val="FF0000"/>
                </a:solidFill>
                <a:latin typeface="Constantia"/>
                <a:cs typeface="Constantia"/>
              </a:rPr>
              <a:t> </a:t>
            </a:r>
            <a:r>
              <a:rPr sz="2600" b="1" spc="-10" dirty="0">
                <a:solidFill>
                  <a:srgbClr val="FF0000"/>
                </a:solidFill>
                <a:latin typeface="Constantia"/>
                <a:cs typeface="Constantia"/>
              </a:rPr>
              <a:t>treatment:</a:t>
            </a:r>
            <a:endParaRPr sz="2600">
              <a:latin typeface="Constantia"/>
              <a:cs typeface="Constantia"/>
            </a:endParaRPr>
          </a:p>
        </p:txBody>
      </p:sp>
      <p:sp>
        <p:nvSpPr>
          <p:cNvPr id="3" name="object 3"/>
          <p:cNvSpPr txBox="1"/>
          <p:nvPr/>
        </p:nvSpPr>
        <p:spPr>
          <a:xfrm>
            <a:off x="186334" y="487426"/>
            <a:ext cx="5302250" cy="422275"/>
          </a:xfrm>
          <a:prstGeom prst="rect">
            <a:avLst/>
          </a:prstGeom>
        </p:spPr>
        <p:txBody>
          <a:bodyPr vert="horz" wrap="square" lIns="0" tIns="13335" rIns="0" bIns="0" rtlCol="0">
            <a:spAutoFit/>
          </a:bodyPr>
          <a:lstStyle/>
          <a:p>
            <a:pPr marL="285750" indent="-274955">
              <a:lnSpc>
                <a:spcPct val="100000"/>
              </a:lnSpc>
              <a:spcBef>
                <a:spcPts val="105"/>
              </a:spcBef>
              <a:buClr>
                <a:srgbClr val="0AD0D9"/>
              </a:buClr>
              <a:buSzPct val="94230"/>
              <a:buFont typeface="Segoe UI Symbol"/>
              <a:buChar char="⚫"/>
              <a:tabLst>
                <a:tab pos="285750" algn="l"/>
                <a:tab pos="1103630" algn="l"/>
                <a:tab pos="2218055" algn="l"/>
                <a:tab pos="3958590" algn="l"/>
              </a:tabLst>
            </a:pPr>
            <a:r>
              <a:rPr sz="2600" spc="-25" dirty="0">
                <a:latin typeface="Constantia"/>
                <a:cs typeface="Constantia"/>
              </a:rPr>
              <a:t>The</a:t>
            </a:r>
            <a:r>
              <a:rPr sz="2600" dirty="0">
                <a:latin typeface="Constantia"/>
                <a:cs typeface="Constantia"/>
              </a:rPr>
              <a:t>	</a:t>
            </a:r>
            <a:r>
              <a:rPr sz="2600" spc="-10" dirty="0">
                <a:latin typeface="Constantia"/>
                <a:cs typeface="Constantia"/>
              </a:rPr>
              <a:t>initial</a:t>
            </a:r>
            <a:r>
              <a:rPr sz="2600" dirty="0">
                <a:latin typeface="Constantia"/>
                <a:cs typeface="Constantia"/>
              </a:rPr>
              <a:t>	</a:t>
            </a:r>
            <a:r>
              <a:rPr sz="2600" spc="-10" dirty="0">
                <a:latin typeface="Constantia"/>
                <a:cs typeface="Constantia"/>
              </a:rPr>
              <a:t>diagnostic</a:t>
            </a:r>
            <a:r>
              <a:rPr sz="2600" dirty="0">
                <a:latin typeface="Constantia"/>
                <a:cs typeface="Constantia"/>
              </a:rPr>
              <a:t>	</a:t>
            </a:r>
            <a:r>
              <a:rPr sz="2600" spc="-10" dirty="0">
                <a:latin typeface="Constantia"/>
                <a:cs typeface="Constantia"/>
              </a:rPr>
              <a:t>approach</a:t>
            </a:r>
            <a:endParaRPr sz="2600">
              <a:latin typeface="Constantia"/>
              <a:cs typeface="Constantia"/>
            </a:endParaRPr>
          </a:p>
        </p:txBody>
      </p:sp>
      <p:sp>
        <p:nvSpPr>
          <p:cNvPr id="4" name="object 4"/>
          <p:cNvSpPr txBox="1"/>
          <p:nvPr/>
        </p:nvSpPr>
        <p:spPr>
          <a:xfrm>
            <a:off x="459130" y="883665"/>
            <a:ext cx="7045959" cy="422275"/>
          </a:xfrm>
          <a:prstGeom prst="rect">
            <a:avLst/>
          </a:prstGeom>
        </p:spPr>
        <p:txBody>
          <a:bodyPr vert="horz" wrap="square" lIns="0" tIns="13335" rIns="0" bIns="0" rtlCol="0">
            <a:spAutoFit/>
          </a:bodyPr>
          <a:lstStyle/>
          <a:p>
            <a:pPr marL="12700">
              <a:lnSpc>
                <a:spcPct val="100000"/>
              </a:lnSpc>
              <a:spcBef>
                <a:spcPts val="105"/>
              </a:spcBef>
              <a:tabLst>
                <a:tab pos="1509395" algn="l"/>
                <a:tab pos="2039620" algn="l"/>
                <a:tab pos="3103880" algn="l"/>
                <a:tab pos="4926330" algn="l"/>
                <a:tab pos="5655310" algn="l"/>
                <a:tab pos="6433820" algn="l"/>
              </a:tabLst>
            </a:pPr>
            <a:r>
              <a:rPr sz="2600" spc="-10" dirty="0">
                <a:latin typeface="Constantia"/>
                <a:cs typeface="Constantia"/>
              </a:rPr>
              <a:t>parasites</a:t>
            </a:r>
            <a:r>
              <a:rPr sz="2600" dirty="0">
                <a:latin typeface="Constantia"/>
                <a:cs typeface="Constantia"/>
              </a:rPr>
              <a:t>	</a:t>
            </a:r>
            <a:r>
              <a:rPr sz="2600" spc="-25" dirty="0">
                <a:latin typeface="Constantia"/>
                <a:cs typeface="Constantia"/>
              </a:rPr>
              <a:t>in</a:t>
            </a:r>
            <a:r>
              <a:rPr sz="2600" dirty="0">
                <a:latin typeface="Constantia"/>
                <a:cs typeface="Constantia"/>
              </a:rPr>
              <a:t>	</a:t>
            </a:r>
            <a:r>
              <a:rPr sz="2600" spc="-10" dirty="0">
                <a:latin typeface="Constantia"/>
                <a:cs typeface="Constantia"/>
              </a:rPr>
              <a:t>tissue</a:t>
            </a:r>
            <a:r>
              <a:rPr sz="2600" dirty="0">
                <a:latin typeface="Constantia"/>
                <a:cs typeface="Constantia"/>
              </a:rPr>
              <a:t>	</a:t>
            </a:r>
            <a:r>
              <a:rPr sz="2600" spc="-10" dirty="0">
                <a:latin typeface="Constantia"/>
                <a:cs typeface="Constantia"/>
              </a:rPr>
              <a:t>specimens,</a:t>
            </a:r>
            <a:r>
              <a:rPr sz="2600" dirty="0">
                <a:latin typeface="Constantia"/>
                <a:cs typeface="Constantia"/>
              </a:rPr>
              <a:t>	</a:t>
            </a:r>
            <a:r>
              <a:rPr sz="2600" spc="-25" dirty="0">
                <a:latin typeface="Constantia"/>
                <a:cs typeface="Constantia"/>
              </a:rPr>
              <a:t>but</a:t>
            </a:r>
            <a:r>
              <a:rPr sz="2600" dirty="0">
                <a:latin typeface="Constantia"/>
                <a:cs typeface="Constantia"/>
              </a:rPr>
              <a:t>	</a:t>
            </a:r>
            <a:r>
              <a:rPr sz="2600" spc="-20" dirty="0">
                <a:latin typeface="Constantia"/>
                <a:cs typeface="Constantia"/>
              </a:rPr>
              <a:t>this</a:t>
            </a:r>
            <a:r>
              <a:rPr sz="2600" dirty="0">
                <a:latin typeface="Constantia"/>
                <a:cs typeface="Constantia"/>
              </a:rPr>
              <a:t>	</a:t>
            </a:r>
            <a:r>
              <a:rPr sz="2600" spc="-25" dirty="0">
                <a:latin typeface="Constantia"/>
                <a:cs typeface="Constantia"/>
              </a:rPr>
              <a:t>may</a:t>
            </a:r>
            <a:endParaRPr sz="2600">
              <a:latin typeface="Constantia"/>
              <a:cs typeface="Constantia"/>
            </a:endParaRPr>
          </a:p>
        </p:txBody>
      </p:sp>
      <p:sp>
        <p:nvSpPr>
          <p:cNvPr id="5" name="object 5"/>
          <p:cNvSpPr txBox="1"/>
          <p:nvPr/>
        </p:nvSpPr>
        <p:spPr>
          <a:xfrm>
            <a:off x="7719186" y="883665"/>
            <a:ext cx="768350" cy="422275"/>
          </a:xfrm>
          <a:prstGeom prst="rect">
            <a:avLst/>
          </a:prstGeom>
        </p:spPr>
        <p:txBody>
          <a:bodyPr vert="horz" wrap="square" lIns="0" tIns="13335" rIns="0" bIns="0" rtlCol="0">
            <a:spAutoFit/>
          </a:bodyPr>
          <a:lstStyle/>
          <a:p>
            <a:pPr marL="12700">
              <a:lnSpc>
                <a:spcPct val="100000"/>
              </a:lnSpc>
              <a:spcBef>
                <a:spcPts val="105"/>
              </a:spcBef>
            </a:pPr>
            <a:r>
              <a:rPr sz="2600" spc="-10" dirty="0">
                <a:latin typeface="Constantia"/>
                <a:cs typeface="Constantia"/>
              </a:rPr>
              <a:t>often</a:t>
            </a:r>
            <a:endParaRPr sz="2600">
              <a:latin typeface="Constantia"/>
              <a:cs typeface="Constantia"/>
            </a:endParaRPr>
          </a:p>
        </p:txBody>
      </p:sp>
      <p:sp>
        <p:nvSpPr>
          <p:cNvPr id="6" name="object 6"/>
          <p:cNvSpPr txBox="1"/>
          <p:nvPr/>
        </p:nvSpPr>
        <p:spPr>
          <a:xfrm>
            <a:off x="5729985" y="487426"/>
            <a:ext cx="3345815" cy="818515"/>
          </a:xfrm>
          <a:prstGeom prst="rect">
            <a:avLst/>
          </a:prstGeom>
        </p:spPr>
        <p:txBody>
          <a:bodyPr vert="horz" wrap="square" lIns="0" tIns="13335" rIns="0" bIns="0" rtlCol="0">
            <a:spAutoFit/>
          </a:bodyPr>
          <a:lstStyle/>
          <a:p>
            <a:pPr marR="20320" algn="r">
              <a:lnSpc>
                <a:spcPct val="100000"/>
              </a:lnSpc>
              <a:spcBef>
                <a:spcPts val="105"/>
              </a:spcBef>
              <a:tabLst>
                <a:tab pos="1408430" algn="l"/>
                <a:tab pos="3023870" algn="l"/>
              </a:tabLst>
            </a:pPr>
            <a:r>
              <a:rPr sz="2600" spc="-10" dirty="0">
                <a:latin typeface="Constantia"/>
                <a:cs typeface="Constantia"/>
              </a:rPr>
              <a:t>involves</a:t>
            </a:r>
            <a:r>
              <a:rPr sz="2600" dirty="0">
                <a:latin typeface="Constantia"/>
                <a:cs typeface="Constantia"/>
              </a:rPr>
              <a:t>	</a:t>
            </a:r>
            <a:r>
              <a:rPr sz="2600" spc="-10" dirty="0">
                <a:latin typeface="Constantia"/>
                <a:cs typeface="Constantia"/>
              </a:rPr>
              <a:t>detection</a:t>
            </a:r>
            <a:r>
              <a:rPr sz="2600" dirty="0">
                <a:latin typeface="Constantia"/>
                <a:cs typeface="Constantia"/>
              </a:rPr>
              <a:t>	</a:t>
            </a:r>
            <a:r>
              <a:rPr sz="2600" spc="-25" dirty="0">
                <a:latin typeface="Constantia"/>
                <a:cs typeface="Constantia"/>
              </a:rPr>
              <a:t>of</a:t>
            </a:r>
            <a:endParaRPr sz="2600">
              <a:latin typeface="Constantia"/>
              <a:cs typeface="Constantia"/>
            </a:endParaRPr>
          </a:p>
          <a:p>
            <a:pPr marR="5080" algn="r">
              <a:lnSpc>
                <a:spcPct val="100000"/>
              </a:lnSpc>
            </a:pPr>
            <a:r>
              <a:rPr sz="2600" spc="-25" dirty="0">
                <a:latin typeface="Constantia"/>
                <a:cs typeface="Constantia"/>
              </a:rPr>
              <a:t>be</a:t>
            </a:r>
            <a:endParaRPr sz="2600">
              <a:latin typeface="Constantia"/>
              <a:cs typeface="Constantia"/>
            </a:endParaRPr>
          </a:p>
        </p:txBody>
      </p:sp>
      <p:sp>
        <p:nvSpPr>
          <p:cNvPr id="7" name="object 7"/>
          <p:cNvSpPr txBox="1"/>
          <p:nvPr/>
        </p:nvSpPr>
        <p:spPr>
          <a:xfrm>
            <a:off x="186334" y="1279906"/>
            <a:ext cx="8888730" cy="5271135"/>
          </a:xfrm>
          <a:prstGeom prst="rect">
            <a:avLst/>
          </a:prstGeom>
        </p:spPr>
        <p:txBody>
          <a:bodyPr vert="horz" wrap="square" lIns="0" tIns="13335" rIns="0" bIns="0" rtlCol="0">
            <a:spAutoFit/>
          </a:bodyPr>
          <a:lstStyle/>
          <a:p>
            <a:pPr marL="285115" marR="5080" algn="just">
              <a:lnSpc>
                <a:spcPct val="100000"/>
              </a:lnSpc>
              <a:spcBef>
                <a:spcPts val="105"/>
              </a:spcBef>
            </a:pPr>
            <a:r>
              <a:rPr sz="2600" dirty="0">
                <a:latin typeface="Constantia"/>
                <a:cs typeface="Constantia"/>
              </a:rPr>
              <a:t>inconclusive.</a:t>
            </a:r>
            <a:r>
              <a:rPr sz="2600" spc="55" dirty="0">
                <a:latin typeface="Constantia"/>
                <a:cs typeface="Constantia"/>
              </a:rPr>
              <a:t>  </a:t>
            </a:r>
            <a:r>
              <a:rPr sz="2600" dirty="0">
                <a:latin typeface="Constantia"/>
                <a:cs typeface="Constantia"/>
              </a:rPr>
              <a:t>With</a:t>
            </a:r>
            <a:r>
              <a:rPr sz="2600" spc="30" dirty="0">
                <a:latin typeface="Constantia"/>
                <a:cs typeface="Constantia"/>
              </a:rPr>
              <a:t>  </a:t>
            </a:r>
            <a:r>
              <a:rPr sz="2600" dirty="0">
                <a:latin typeface="Constantia"/>
                <a:cs typeface="Constantia"/>
              </a:rPr>
              <a:t>the</a:t>
            </a:r>
            <a:r>
              <a:rPr sz="2600" spc="35" dirty="0">
                <a:latin typeface="Constantia"/>
                <a:cs typeface="Constantia"/>
              </a:rPr>
              <a:t>  </a:t>
            </a:r>
            <a:r>
              <a:rPr sz="2600" dirty="0">
                <a:latin typeface="Constantia"/>
                <a:cs typeface="Constantia"/>
              </a:rPr>
              <a:t>recent</a:t>
            </a:r>
            <a:r>
              <a:rPr sz="2600" spc="20" dirty="0">
                <a:latin typeface="Constantia"/>
                <a:cs typeface="Constantia"/>
              </a:rPr>
              <a:t>  </a:t>
            </a:r>
            <a:r>
              <a:rPr sz="2600" dirty="0">
                <a:latin typeface="Constantia"/>
                <a:cs typeface="Constantia"/>
              </a:rPr>
              <a:t>availability</a:t>
            </a:r>
            <a:r>
              <a:rPr sz="2600" spc="20" dirty="0">
                <a:latin typeface="Constantia"/>
                <a:cs typeface="Constantia"/>
              </a:rPr>
              <a:t>  </a:t>
            </a:r>
            <a:r>
              <a:rPr sz="2600" dirty="0">
                <a:latin typeface="Constantia"/>
                <a:cs typeface="Constantia"/>
              </a:rPr>
              <a:t>of</a:t>
            </a:r>
            <a:r>
              <a:rPr sz="2600" spc="80" dirty="0">
                <a:latin typeface="Constantia"/>
                <a:cs typeface="Constantia"/>
              </a:rPr>
              <a:t>  </a:t>
            </a:r>
            <a:r>
              <a:rPr sz="2600" spc="-10" dirty="0">
                <a:latin typeface="Constantia"/>
                <a:cs typeface="Constantia"/>
              </a:rPr>
              <a:t>commercial </a:t>
            </a:r>
            <a:r>
              <a:rPr sz="2600" dirty="0">
                <a:latin typeface="Constantia"/>
                <a:cs typeface="Constantia"/>
              </a:rPr>
              <a:t>diagnostic</a:t>
            </a:r>
            <a:r>
              <a:rPr sz="2600" spc="509" dirty="0">
                <a:latin typeface="Constantia"/>
                <a:cs typeface="Constantia"/>
              </a:rPr>
              <a:t> </a:t>
            </a:r>
            <a:r>
              <a:rPr sz="2600" dirty="0">
                <a:latin typeface="Constantia"/>
                <a:cs typeface="Constantia"/>
              </a:rPr>
              <a:t>kits,</a:t>
            </a:r>
            <a:r>
              <a:rPr sz="2600" spc="575" dirty="0">
                <a:latin typeface="Constantia"/>
                <a:cs typeface="Constantia"/>
              </a:rPr>
              <a:t> </a:t>
            </a:r>
            <a:r>
              <a:rPr sz="2600" dirty="0">
                <a:latin typeface="Constantia"/>
                <a:cs typeface="Constantia"/>
              </a:rPr>
              <a:t>serologic</a:t>
            </a:r>
            <a:r>
              <a:rPr sz="2600" spc="525" dirty="0">
                <a:latin typeface="Constantia"/>
                <a:cs typeface="Constantia"/>
              </a:rPr>
              <a:t> </a:t>
            </a:r>
            <a:r>
              <a:rPr sz="2600" dirty="0">
                <a:latin typeface="Constantia"/>
                <a:cs typeface="Constantia"/>
              </a:rPr>
              <a:t>tests</a:t>
            </a:r>
            <a:r>
              <a:rPr sz="2600" spc="520" dirty="0">
                <a:latin typeface="Constantia"/>
                <a:cs typeface="Constantia"/>
              </a:rPr>
              <a:t> </a:t>
            </a:r>
            <a:r>
              <a:rPr sz="2600" dirty="0">
                <a:latin typeface="Constantia"/>
                <a:cs typeface="Constantia"/>
              </a:rPr>
              <a:t>to</a:t>
            </a:r>
            <a:r>
              <a:rPr sz="2600" spc="525" dirty="0">
                <a:latin typeface="Constantia"/>
                <a:cs typeface="Constantia"/>
              </a:rPr>
              <a:t> </a:t>
            </a:r>
            <a:r>
              <a:rPr sz="2600" dirty="0">
                <a:latin typeface="Constantia"/>
                <a:cs typeface="Constantia"/>
              </a:rPr>
              <a:t>identify</a:t>
            </a:r>
            <a:r>
              <a:rPr sz="2600" spc="520" dirty="0">
                <a:latin typeface="Constantia"/>
                <a:cs typeface="Constantia"/>
              </a:rPr>
              <a:t> </a:t>
            </a:r>
            <a:r>
              <a:rPr sz="2600" dirty="0">
                <a:latin typeface="Constantia"/>
                <a:cs typeface="Constantia"/>
              </a:rPr>
              <a:t>toxoplasma</a:t>
            </a:r>
            <a:r>
              <a:rPr sz="2600" spc="525" dirty="0">
                <a:latin typeface="Constantia"/>
                <a:cs typeface="Constantia"/>
              </a:rPr>
              <a:t> </a:t>
            </a:r>
            <a:r>
              <a:rPr sz="2600" spc="-25" dirty="0">
                <a:latin typeface="Constantia"/>
                <a:cs typeface="Constantia"/>
              </a:rPr>
              <a:t>are </a:t>
            </a:r>
            <a:r>
              <a:rPr sz="2600" dirty="0">
                <a:latin typeface="Constantia"/>
                <a:cs typeface="Constantia"/>
              </a:rPr>
              <a:t>now</a:t>
            </a:r>
            <a:r>
              <a:rPr sz="2600" spc="595" dirty="0">
                <a:latin typeface="Constantia"/>
                <a:cs typeface="Constantia"/>
              </a:rPr>
              <a:t> </a:t>
            </a:r>
            <a:r>
              <a:rPr sz="2600" dirty="0">
                <a:latin typeface="Constantia"/>
                <a:cs typeface="Constantia"/>
              </a:rPr>
              <a:t>routinely</a:t>
            </a:r>
            <a:r>
              <a:rPr sz="2600" spc="580" dirty="0">
                <a:latin typeface="Constantia"/>
                <a:cs typeface="Constantia"/>
              </a:rPr>
              <a:t> </a:t>
            </a:r>
            <a:r>
              <a:rPr sz="2600" dirty="0">
                <a:latin typeface="Constantia"/>
                <a:cs typeface="Constantia"/>
              </a:rPr>
              <a:t>used.</a:t>
            </a:r>
            <a:r>
              <a:rPr sz="2600" spc="635" dirty="0">
                <a:latin typeface="Constantia"/>
                <a:cs typeface="Constantia"/>
              </a:rPr>
              <a:t> </a:t>
            </a:r>
            <a:r>
              <a:rPr sz="2600" dirty="0">
                <a:latin typeface="Constantia"/>
                <a:cs typeface="Constantia"/>
              </a:rPr>
              <a:t>These</a:t>
            </a:r>
            <a:r>
              <a:rPr sz="2600" spc="590" dirty="0">
                <a:latin typeface="Constantia"/>
                <a:cs typeface="Constantia"/>
              </a:rPr>
              <a:t> </a:t>
            </a:r>
            <a:r>
              <a:rPr sz="2600" dirty="0">
                <a:latin typeface="Constantia"/>
                <a:cs typeface="Constantia"/>
              </a:rPr>
              <a:t>include</a:t>
            </a:r>
            <a:r>
              <a:rPr sz="2600" spc="580" dirty="0">
                <a:latin typeface="Constantia"/>
                <a:cs typeface="Constantia"/>
              </a:rPr>
              <a:t> </a:t>
            </a:r>
            <a:r>
              <a:rPr sz="2600" dirty="0">
                <a:latin typeface="Constantia"/>
                <a:cs typeface="Constantia"/>
              </a:rPr>
              <a:t>tests</a:t>
            </a:r>
            <a:r>
              <a:rPr sz="2600" spc="590" dirty="0">
                <a:latin typeface="Constantia"/>
                <a:cs typeface="Constantia"/>
              </a:rPr>
              <a:t> </a:t>
            </a:r>
            <a:r>
              <a:rPr sz="2600" dirty="0">
                <a:latin typeface="Constantia"/>
                <a:cs typeface="Constantia"/>
              </a:rPr>
              <a:t>for</a:t>
            </a:r>
            <a:r>
              <a:rPr sz="2600" spc="560" dirty="0">
                <a:latin typeface="Constantia"/>
                <a:cs typeface="Constantia"/>
              </a:rPr>
              <a:t> </a:t>
            </a:r>
            <a:r>
              <a:rPr sz="2600" spc="-10" dirty="0">
                <a:latin typeface="Constantia"/>
                <a:cs typeface="Constantia"/>
              </a:rPr>
              <a:t>Toxoplasma- </a:t>
            </a:r>
            <a:r>
              <a:rPr sz="2600" dirty="0">
                <a:latin typeface="Constantia"/>
                <a:cs typeface="Constantia"/>
              </a:rPr>
              <a:t>specific</a:t>
            </a:r>
            <a:r>
              <a:rPr sz="2600" spc="-85" dirty="0">
                <a:latin typeface="Constantia"/>
                <a:cs typeface="Constantia"/>
              </a:rPr>
              <a:t> </a:t>
            </a:r>
            <a:r>
              <a:rPr sz="2600" dirty="0">
                <a:latin typeface="Constantia"/>
                <a:cs typeface="Constantia"/>
              </a:rPr>
              <a:t>IgG</a:t>
            </a:r>
            <a:r>
              <a:rPr sz="2600" spc="-90" dirty="0">
                <a:latin typeface="Constantia"/>
                <a:cs typeface="Constantia"/>
              </a:rPr>
              <a:t> </a:t>
            </a:r>
            <a:r>
              <a:rPr sz="2600" dirty="0">
                <a:latin typeface="Constantia"/>
                <a:cs typeface="Constantia"/>
              </a:rPr>
              <a:t>and</a:t>
            </a:r>
            <a:r>
              <a:rPr sz="2600" spc="-25" dirty="0">
                <a:latin typeface="Constantia"/>
                <a:cs typeface="Constantia"/>
              </a:rPr>
              <a:t> </a:t>
            </a:r>
            <a:r>
              <a:rPr sz="2600" spc="-20" dirty="0">
                <a:latin typeface="Constantia"/>
                <a:cs typeface="Constantia"/>
              </a:rPr>
              <a:t>IgM.</a:t>
            </a:r>
            <a:endParaRPr sz="2600">
              <a:latin typeface="Constantia"/>
              <a:cs typeface="Constantia"/>
            </a:endParaRPr>
          </a:p>
          <a:p>
            <a:pPr marL="12700" algn="just">
              <a:lnSpc>
                <a:spcPct val="100000"/>
              </a:lnSpc>
              <a:spcBef>
                <a:spcPts val="585"/>
              </a:spcBef>
            </a:pPr>
            <a:r>
              <a:rPr sz="2400" spc="-114" dirty="0">
                <a:solidFill>
                  <a:srgbClr val="FF0000"/>
                </a:solidFill>
                <a:latin typeface="Constantia"/>
                <a:cs typeface="Constantia"/>
              </a:rPr>
              <a:t>T.</a:t>
            </a:r>
            <a:r>
              <a:rPr sz="2400" spc="-65" dirty="0">
                <a:solidFill>
                  <a:srgbClr val="FF0000"/>
                </a:solidFill>
                <a:latin typeface="Constantia"/>
                <a:cs typeface="Constantia"/>
              </a:rPr>
              <a:t> </a:t>
            </a:r>
            <a:r>
              <a:rPr sz="2400" spc="-10" dirty="0">
                <a:solidFill>
                  <a:srgbClr val="FF0000"/>
                </a:solidFill>
                <a:latin typeface="Constantia"/>
                <a:cs typeface="Constantia"/>
              </a:rPr>
              <a:t>gondii</a:t>
            </a:r>
            <a:r>
              <a:rPr sz="2400" spc="-110" dirty="0">
                <a:solidFill>
                  <a:srgbClr val="FF0000"/>
                </a:solidFill>
                <a:latin typeface="Constantia"/>
                <a:cs typeface="Constantia"/>
              </a:rPr>
              <a:t> </a:t>
            </a:r>
            <a:r>
              <a:rPr sz="2400" dirty="0">
                <a:solidFill>
                  <a:srgbClr val="FF0000"/>
                </a:solidFill>
                <a:latin typeface="Constantia"/>
                <a:cs typeface="Constantia"/>
              </a:rPr>
              <a:t>can</a:t>
            </a:r>
            <a:r>
              <a:rPr sz="2400" spc="-125" dirty="0">
                <a:solidFill>
                  <a:srgbClr val="FF0000"/>
                </a:solidFill>
                <a:latin typeface="Constantia"/>
                <a:cs typeface="Constantia"/>
              </a:rPr>
              <a:t> </a:t>
            </a:r>
            <a:r>
              <a:rPr sz="2400" dirty="0">
                <a:solidFill>
                  <a:srgbClr val="FF0000"/>
                </a:solidFill>
                <a:latin typeface="Constantia"/>
                <a:cs typeface="Constantia"/>
              </a:rPr>
              <a:t>also</a:t>
            </a:r>
            <a:r>
              <a:rPr sz="2400" spc="-90" dirty="0">
                <a:solidFill>
                  <a:srgbClr val="FF0000"/>
                </a:solidFill>
                <a:latin typeface="Constantia"/>
                <a:cs typeface="Constantia"/>
              </a:rPr>
              <a:t> </a:t>
            </a:r>
            <a:r>
              <a:rPr sz="2400" dirty="0">
                <a:solidFill>
                  <a:srgbClr val="FF0000"/>
                </a:solidFill>
                <a:latin typeface="Constantia"/>
                <a:cs typeface="Constantia"/>
              </a:rPr>
              <a:t>be</a:t>
            </a:r>
            <a:r>
              <a:rPr sz="2400" spc="-75" dirty="0">
                <a:solidFill>
                  <a:srgbClr val="FF0000"/>
                </a:solidFill>
                <a:latin typeface="Constantia"/>
                <a:cs typeface="Constantia"/>
              </a:rPr>
              <a:t> </a:t>
            </a:r>
            <a:r>
              <a:rPr sz="2400" dirty="0">
                <a:solidFill>
                  <a:srgbClr val="FF0000"/>
                </a:solidFill>
                <a:latin typeface="Constantia"/>
                <a:cs typeface="Constantia"/>
              </a:rPr>
              <a:t>isolated</a:t>
            </a:r>
            <a:r>
              <a:rPr sz="2400" spc="-35" dirty="0">
                <a:solidFill>
                  <a:srgbClr val="FF0000"/>
                </a:solidFill>
                <a:latin typeface="Constantia"/>
                <a:cs typeface="Constantia"/>
              </a:rPr>
              <a:t> </a:t>
            </a:r>
            <a:r>
              <a:rPr sz="2400" dirty="0">
                <a:solidFill>
                  <a:srgbClr val="FF0000"/>
                </a:solidFill>
                <a:latin typeface="Constantia"/>
                <a:cs typeface="Constantia"/>
              </a:rPr>
              <a:t>by</a:t>
            </a:r>
            <a:r>
              <a:rPr sz="2400" spc="-100" dirty="0">
                <a:solidFill>
                  <a:srgbClr val="FF0000"/>
                </a:solidFill>
                <a:latin typeface="Constantia"/>
                <a:cs typeface="Constantia"/>
              </a:rPr>
              <a:t> </a:t>
            </a:r>
            <a:r>
              <a:rPr sz="2400" spc="-10" dirty="0">
                <a:solidFill>
                  <a:srgbClr val="FF0000"/>
                </a:solidFill>
                <a:latin typeface="Constantia"/>
                <a:cs typeface="Constantia"/>
              </a:rPr>
              <a:t>inoculation</a:t>
            </a:r>
            <a:r>
              <a:rPr sz="2400" spc="-110" dirty="0">
                <a:solidFill>
                  <a:srgbClr val="FF0000"/>
                </a:solidFill>
                <a:latin typeface="Constantia"/>
                <a:cs typeface="Constantia"/>
              </a:rPr>
              <a:t> </a:t>
            </a:r>
            <a:r>
              <a:rPr sz="2400" dirty="0">
                <a:solidFill>
                  <a:srgbClr val="FF0000"/>
                </a:solidFill>
                <a:latin typeface="Constantia"/>
                <a:cs typeface="Constantia"/>
              </a:rPr>
              <a:t>of tissue</a:t>
            </a:r>
            <a:r>
              <a:rPr sz="2400" spc="-150" dirty="0">
                <a:solidFill>
                  <a:srgbClr val="FF0000"/>
                </a:solidFill>
                <a:latin typeface="Constantia"/>
                <a:cs typeface="Constantia"/>
              </a:rPr>
              <a:t> </a:t>
            </a:r>
            <a:r>
              <a:rPr sz="2400" spc="-10" dirty="0">
                <a:solidFill>
                  <a:srgbClr val="FF0000"/>
                </a:solidFill>
                <a:latin typeface="Constantia"/>
                <a:cs typeface="Constantia"/>
              </a:rPr>
              <a:t>culture.</a:t>
            </a:r>
            <a:endParaRPr sz="2400">
              <a:latin typeface="Constantia"/>
              <a:cs typeface="Constantia"/>
            </a:endParaRPr>
          </a:p>
          <a:p>
            <a:pPr marL="12700" marR="13335" algn="just">
              <a:lnSpc>
                <a:spcPct val="100000"/>
              </a:lnSpc>
              <a:spcBef>
                <a:spcPts val="580"/>
              </a:spcBef>
            </a:pPr>
            <a:r>
              <a:rPr sz="2400" spc="-35" dirty="0">
                <a:solidFill>
                  <a:srgbClr val="FF0000"/>
                </a:solidFill>
                <a:latin typeface="Constantia"/>
                <a:cs typeface="Constantia"/>
              </a:rPr>
              <a:t>Toxoplasma</a:t>
            </a:r>
            <a:r>
              <a:rPr sz="2400" spc="-60" dirty="0">
                <a:solidFill>
                  <a:srgbClr val="FF0000"/>
                </a:solidFill>
                <a:latin typeface="Constantia"/>
                <a:cs typeface="Constantia"/>
              </a:rPr>
              <a:t> </a:t>
            </a:r>
            <a:r>
              <a:rPr sz="2400" spc="-10" dirty="0">
                <a:solidFill>
                  <a:srgbClr val="FF0000"/>
                </a:solidFill>
                <a:latin typeface="Constantia"/>
                <a:cs typeface="Constantia"/>
              </a:rPr>
              <a:t>antigendetectionin</a:t>
            </a:r>
            <a:r>
              <a:rPr sz="2400" spc="-55" dirty="0">
                <a:solidFill>
                  <a:srgbClr val="FF0000"/>
                </a:solidFill>
                <a:latin typeface="Constantia"/>
                <a:cs typeface="Constantia"/>
              </a:rPr>
              <a:t> </a:t>
            </a:r>
            <a:r>
              <a:rPr sz="2400" dirty="0">
                <a:solidFill>
                  <a:srgbClr val="FF0000"/>
                </a:solidFill>
                <a:latin typeface="Constantia"/>
                <a:cs typeface="Constantia"/>
              </a:rPr>
              <a:t>blood</a:t>
            </a:r>
            <a:r>
              <a:rPr sz="2400" spc="-20" dirty="0">
                <a:solidFill>
                  <a:srgbClr val="FF0000"/>
                </a:solidFill>
                <a:latin typeface="Constantia"/>
                <a:cs typeface="Constantia"/>
              </a:rPr>
              <a:t> </a:t>
            </a:r>
            <a:r>
              <a:rPr sz="2400" dirty="0">
                <a:solidFill>
                  <a:srgbClr val="FF0000"/>
                </a:solidFill>
                <a:latin typeface="Constantia"/>
                <a:cs typeface="Constantia"/>
              </a:rPr>
              <a:t>or</a:t>
            </a:r>
            <a:r>
              <a:rPr sz="2400" spc="-95" dirty="0">
                <a:solidFill>
                  <a:srgbClr val="FF0000"/>
                </a:solidFill>
                <a:latin typeface="Constantia"/>
                <a:cs typeface="Constantia"/>
              </a:rPr>
              <a:t> </a:t>
            </a:r>
            <a:r>
              <a:rPr sz="2400" dirty="0">
                <a:solidFill>
                  <a:srgbClr val="FF0000"/>
                </a:solidFill>
                <a:latin typeface="Constantia"/>
                <a:cs typeface="Constantia"/>
              </a:rPr>
              <a:t>CSF</a:t>
            </a:r>
            <a:r>
              <a:rPr sz="2400" spc="-15" dirty="0">
                <a:solidFill>
                  <a:srgbClr val="FF0000"/>
                </a:solidFill>
                <a:latin typeface="Constantia"/>
                <a:cs typeface="Constantia"/>
              </a:rPr>
              <a:t> </a:t>
            </a:r>
            <a:r>
              <a:rPr sz="2400" dirty="0">
                <a:solidFill>
                  <a:srgbClr val="FF0000"/>
                </a:solidFill>
                <a:latin typeface="Constantia"/>
                <a:cs typeface="Constantia"/>
              </a:rPr>
              <a:t>may</a:t>
            </a:r>
            <a:r>
              <a:rPr sz="2400" spc="-80" dirty="0">
                <a:solidFill>
                  <a:srgbClr val="FF0000"/>
                </a:solidFill>
                <a:latin typeface="Constantia"/>
                <a:cs typeface="Constantia"/>
              </a:rPr>
              <a:t> </a:t>
            </a:r>
            <a:r>
              <a:rPr sz="2400" dirty="0">
                <a:solidFill>
                  <a:srgbClr val="FF0000"/>
                </a:solidFill>
                <a:latin typeface="Constantia"/>
                <a:cs typeface="Constantia"/>
              </a:rPr>
              <a:t>be</a:t>
            </a:r>
            <a:r>
              <a:rPr sz="2400" spc="-70" dirty="0">
                <a:solidFill>
                  <a:srgbClr val="FF0000"/>
                </a:solidFill>
                <a:latin typeface="Constantia"/>
                <a:cs typeface="Constantia"/>
              </a:rPr>
              <a:t> </a:t>
            </a:r>
            <a:r>
              <a:rPr sz="2400" spc="-10" dirty="0">
                <a:solidFill>
                  <a:srgbClr val="FF0000"/>
                </a:solidFill>
                <a:latin typeface="Constantia"/>
                <a:cs typeface="Constantia"/>
              </a:rPr>
              <a:t>demonstrated </a:t>
            </a:r>
            <a:r>
              <a:rPr sz="2400" dirty="0">
                <a:solidFill>
                  <a:srgbClr val="FF0000"/>
                </a:solidFill>
                <a:latin typeface="Constantia"/>
                <a:cs typeface="Constantia"/>
              </a:rPr>
              <a:t>by</a:t>
            </a:r>
            <a:r>
              <a:rPr sz="2400" spc="-100" dirty="0">
                <a:solidFill>
                  <a:srgbClr val="FF0000"/>
                </a:solidFill>
                <a:latin typeface="Constantia"/>
                <a:cs typeface="Constantia"/>
              </a:rPr>
              <a:t> </a:t>
            </a:r>
            <a:r>
              <a:rPr sz="2400" spc="-10" dirty="0">
                <a:solidFill>
                  <a:srgbClr val="FF0000"/>
                </a:solidFill>
                <a:latin typeface="Constantia"/>
                <a:cs typeface="Constantia"/>
              </a:rPr>
              <a:t>ELISA.</a:t>
            </a:r>
            <a:endParaRPr sz="2400">
              <a:latin typeface="Constantia"/>
              <a:cs typeface="Constantia"/>
            </a:endParaRPr>
          </a:p>
          <a:p>
            <a:pPr marL="12700">
              <a:lnSpc>
                <a:spcPct val="100000"/>
              </a:lnSpc>
              <a:spcBef>
                <a:spcPts val="575"/>
              </a:spcBef>
            </a:pPr>
            <a:r>
              <a:rPr sz="2400" spc="-20" dirty="0">
                <a:solidFill>
                  <a:srgbClr val="FF0000"/>
                </a:solidFill>
                <a:latin typeface="Constantia"/>
                <a:cs typeface="Constantia"/>
              </a:rPr>
              <a:t>Polymerase</a:t>
            </a:r>
            <a:r>
              <a:rPr sz="2400" spc="-105" dirty="0">
                <a:solidFill>
                  <a:srgbClr val="FF0000"/>
                </a:solidFill>
                <a:latin typeface="Constantia"/>
                <a:cs typeface="Constantia"/>
              </a:rPr>
              <a:t> </a:t>
            </a:r>
            <a:r>
              <a:rPr sz="2400" dirty="0">
                <a:solidFill>
                  <a:srgbClr val="FF0000"/>
                </a:solidFill>
                <a:latin typeface="Constantia"/>
                <a:cs typeface="Constantia"/>
              </a:rPr>
              <a:t>chain</a:t>
            </a:r>
            <a:r>
              <a:rPr sz="2400" spc="-105" dirty="0">
                <a:solidFill>
                  <a:srgbClr val="FF0000"/>
                </a:solidFill>
                <a:latin typeface="Constantia"/>
                <a:cs typeface="Constantia"/>
              </a:rPr>
              <a:t> </a:t>
            </a:r>
            <a:r>
              <a:rPr sz="2400" dirty="0">
                <a:solidFill>
                  <a:srgbClr val="FF0000"/>
                </a:solidFill>
                <a:latin typeface="Constantia"/>
                <a:cs typeface="Constantia"/>
              </a:rPr>
              <a:t>reaction</a:t>
            </a:r>
            <a:r>
              <a:rPr sz="2400" spc="-75" dirty="0">
                <a:solidFill>
                  <a:srgbClr val="FF0000"/>
                </a:solidFill>
                <a:latin typeface="Constantia"/>
                <a:cs typeface="Constantia"/>
              </a:rPr>
              <a:t> </a:t>
            </a:r>
            <a:r>
              <a:rPr sz="2400" dirty="0">
                <a:solidFill>
                  <a:srgbClr val="FF0000"/>
                </a:solidFill>
                <a:latin typeface="Constantia"/>
                <a:cs typeface="Constantia"/>
              </a:rPr>
              <a:t>(PCR).</a:t>
            </a:r>
            <a:r>
              <a:rPr sz="2400" spc="-50" dirty="0">
                <a:solidFill>
                  <a:srgbClr val="FF0000"/>
                </a:solidFill>
                <a:latin typeface="Constantia"/>
                <a:cs typeface="Constantia"/>
              </a:rPr>
              <a:t> </a:t>
            </a:r>
            <a:r>
              <a:rPr sz="2400" spc="-40" dirty="0">
                <a:solidFill>
                  <a:srgbClr val="FF0000"/>
                </a:solidFill>
                <a:latin typeface="Constantia"/>
                <a:cs typeface="Constantia"/>
              </a:rPr>
              <a:t>Toxoplasma</a:t>
            </a:r>
            <a:r>
              <a:rPr sz="2400" spc="-85" dirty="0">
                <a:solidFill>
                  <a:srgbClr val="FF0000"/>
                </a:solidFill>
                <a:latin typeface="Constantia"/>
                <a:cs typeface="Constantia"/>
              </a:rPr>
              <a:t> </a:t>
            </a:r>
            <a:r>
              <a:rPr sz="2400" dirty="0">
                <a:solidFill>
                  <a:srgbClr val="FF0000"/>
                </a:solidFill>
                <a:latin typeface="Constantia"/>
                <a:cs typeface="Constantia"/>
              </a:rPr>
              <a:t>DNA</a:t>
            </a:r>
            <a:r>
              <a:rPr sz="2400" spc="-90" dirty="0">
                <a:solidFill>
                  <a:srgbClr val="FF0000"/>
                </a:solidFill>
                <a:latin typeface="Constantia"/>
                <a:cs typeface="Constantia"/>
              </a:rPr>
              <a:t> </a:t>
            </a:r>
            <a:r>
              <a:rPr sz="2400" dirty="0">
                <a:solidFill>
                  <a:srgbClr val="FF0000"/>
                </a:solidFill>
                <a:latin typeface="Constantia"/>
                <a:cs typeface="Constantia"/>
              </a:rPr>
              <a:t>can</a:t>
            </a:r>
            <a:r>
              <a:rPr sz="2400" spc="-80" dirty="0">
                <a:solidFill>
                  <a:srgbClr val="FF0000"/>
                </a:solidFill>
                <a:latin typeface="Constantia"/>
                <a:cs typeface="Constantia"/>
              </a:rPr>
              <a:t> </a:t>
            </a:r>
            <a:r>
              <a:rPr sz="2400" dirty="0">
                <a:solidFill>
                  <a:srgbClr val="FF0000"/>
                </a:solidFill>
                <a:latin typeface="Constantia"/>
                <a:cs typeface="Constantia"/>
              </a:rPr>
              <a:t>be</a:t>
            </a:r>
            <a:r>
              <a:rPr sz="2400" spc="-120" dirty="0">
                <a:solidFill>
                  <a:srgbClr val="FF0000"/>
                </a:solidFill>
                <a:latin typeface="Constantia"/>
                <a:cs typeface="Constantia"/>
              </a:rPr>
              <a:t> </a:t>
            </a:r>
            <a:r>
              <a:rPr sz="2400" spc="-10" dirty="0">
                <a:solidFill>
                  <a:srgbClr val="FF0000"/>
                </a:solidFill>
                <a:latin typeface="Constantia"/>
                <a:cs typeface="Constantia"/>
              </a:rPr>
              <a:t>detected</a:t>
            </a:r>
            <a:endParaRPr sz="2400">
              <a:latin typeface="Constantia"/>
              <a:cs typeface="Constantia"/>
            </a:endParaRPr>
          </a:p>
          <a:p>
            <a:pPr marL="12700">
              <a:lnSpc>
                <a:spcPct val="100000"/>
              </a:lnSpc>
            </a:pPr>
            <a:r>
              <a:rPr sz="2400" dirty="0">
                <a:solidFill>
                  <a:srgbClr val="FF0000"/>
                </a:solidFill>
                <a:latin typeface="Constantia"/>
                <a:cs typeface="Constantia"/>
              </a:rPr>
              <a:t>in</a:t>
            </a:r>
            <a:r>
              <a:rPr sz="2400" spc="-105" dirty="0">
                <a:solidFill>
                  <a:srgbClr val="FF0000"/>
                </a:solidFill>
                <a:latin typeface="Constantia"/>
                <a:cs typeface="Constantia"/>
              </a:rPr>
              <a:t> </a:t>
            </a:r>
            <a:r>
              <a:rPr sz="2400" dirty="0">
                <a:solidFill>
                  <a:srgbClr val="FF0000"/>
                </a:solidFill>
                <a:latin typeface="Constantia"/>
                <a:cs typeface="Constantia"/>
              </a:rPr>
              <a:t>the</a:t>
            </a:r>
            <a:r>
              <a:rPr sz="2400" spc="-100" dirty="0">
                <a:solidFill>
                  <a:srgbClr val="FF0000"/>
                </a:solidFill>
                <a:latin typeface="Constantia"/>
                <a:cs typeface="Constantia"/>
              </a:rPr>
              <a:t> </a:t>
            </a:r>
            <a:r>
              <a:rPr sz="2400" dirty="0">
                <a:solidFill>
                  <a:srgbClr val="FF0000"/>
                </a:solidFill>
                <a:latin typeface="Constantia"/>
                <a:cs typeface="Constantia"/>
              </a:rPr>
              <a:t>blood</a:t>
            </a:r>
            <a:r>
              <a:rPr sz="2400" spc="-70" dirty="0">
                <a:solidFill>
                  <a:srgbClr val="FF0000"/>
                </a:solidFill>
                <a:latin typeface="Constantia"/>
                <a:cs typeface="Constantia"/>
              </a:rPr>
              <a:t> </a:t>
            </a:r>
            <a:r>
              <a:rPr sz="2400" dirty="0">
                <a:solidFill>
                  <a:srgbClr val="FF0000"/>
                </a:solidFill>
                <a:latin typeface="Constantia"/>
                <a:cs typeface="Constantia"/>
              </a:rPr>
              <a:t>and</a:t>
            </a:r>
            <a:r>
              <a:rPr sz="2400" spc="-40" dirty="0">
                <a:solidFill>
                  <a:srgbClr val="FF0000"/>
                </a:solidFill>
                <a:latin typeface="Constantia"/>
                <a:cs typeface="Constantia"/>
              </a:rPr>
              <a:t> </a:t>
            </a:r>
            <a:r>
              <a:rPr sz="2400" dirty="0">
                <a:solidFill>
                  <a:srgbClr val="FF0000"/>
                </a:solidFill>
                <a:latin typeface="Constantia"/>
                <a:cs typeface="Constantia"/>
              </a:rPr>
              <a:t>CSF</a:t>
            </a:r>
            <a:r>
              <a:rPr sz="2400" spc="-40" dirty="0">
                <a:solidFill>
                  <a:srgbClr val="FF0000"/>
                </a:solidFill>
                <a:latin typeface="Constantia"/>
                <a:cs typeface="Constantia"/>
              </a:rPr>
              <a:t> </a:t>
            </a:r>
            <a:r>
              <a:rPr sz="2400" dirty="0">
                <a:solidFill>
                  <a:srgbClr val="FF0000"/>
                </a:solidFill>
                <a:latin typeface="Constantia"/>
                <a:cs typeface="Constantia"/>
              </a:rPr>
              <a:t>by</a:t>
            </a:r>
            <a:r>
              <a:rPr sz="2400" spc="-85" dirty="0">
                <a:solidFill>
                  <a:srgbClr val="FF0000"/>
                </a:solidFill>
                <a:latin typeface="Constantia"/>
                <a:cs typeface="Constantia"/>
              </a:rPr>
              <a:t> </a:t>
            </a:r>
            <a:r>
              <a:rPr sz="2400" spc="-25" dirty="0">
                <a:solidFill>
                  <a:srgbClr val="FF0000"/>
                </a:solidFill>
                <a:latin typeface="Constantia"/>
                <a:cs typeface="Constantia"/>
              </a:rPr>
              <a:t>PCR</a:t>
            </a:r>
            <a:endParaRPr sz="2400">
              <a:latin typeface="Constantia"/>
              <a:cs typeface="Constantia"/>
            </a:endParaRPr>
          </a:p>
          <a:p>
            <a:pPr marL="283845" marR="13335" indent="-271780">
              <a:lnSpc>
                <a:spcPct val="100000"/>
              </a:lnSpc>
              <a:spcBef>
                <a:spcPts val="575"/>
              </a:spcBef>
              <a:buClr>
                <a:srgbClr val="0AD0D9"/>
              </a:buClr>
              <a:buSzPct val="93750"/>
              <a:buFont typeface="Segoe UI Symbol"/>
              <a:buChar char="⚫"/>
              <a:tabLst>
                <a:tab pos="285115" algn="l"/>
                <a:tab pos="2160270" algn="l"/>
                <a:tab pos="2833370" algn="l"/>
                <a:tab pos="4911090" algn="l"/>
                <a:tab pos="6216015" algn="l"/>
                <a:tab pos="6758305" algn="l"/>
              </a:tabLst>
            </a:pPr>
            <a:r>
              <a:rPr sz="2400" b="1" spc="-10" dirty="0">
                <a:solidFill>
                  <a:srgbClr val="FF0000"/>
                </a:solidFill>
                <a:latin typeface="Constantia"/>
                <a:cs typeface="Constantia"/>
              </a:rPr>
              <a:t>Treatment</a:t>
            </a:r>
            <a:r>
              <a:rPr sz="2400" b="1" dirty="0">
                <a:solidFill>
                  <a:srgbClr val="FF0000"/>
                </a:solidFill>
                <a:latin typeface="Constantia"/>
                <a:cs typeface="Constantia"/>
              </a:rPr>
              <a:t>	</a:t>
            </a:r>
            <a:r>
              <a:rPr sz="2400" b="1" spc="-25" dirty="0">
                <a:solidFill>
                  <a:srgbClr val="FF0000"/>
                </a:solidFill>
                <a:latin typeface="Constantia"/>
                <a:cs typeface="Constantia"/>
              </a:rPr>
              <a:t>of</a:t>
            </a:r>
            <a:r>
              <a:rPr sz="2400" b="1" dirty="0">
                <a:solidFill>
                  <a:srgbClr val="FF0000"/>
                </a:solidFill>
                <a:latin typeface="Constantia"/>
                <a:cs typeface="Constantia"/>
              </a:rPr>
              <a:t>	</a:t>
            </a:r>
            <a:r>
              <a:rPr sz="2400" b="1" spc="-10" dirty="0">
                <a:solidFill>
                  <a:srgbClr val="FF0000"/>
                </a:solidFill>
                <a:latin typeface="Constantia"/>
                <a:cs typeface="Constantia"/>
              </a:rPr>
              <a:t>Toxoplasma</a:t>
            </a:r>
            <a:r>
              <a:rPr sz="2400" b="1" dirty="0">
                <a:solidFill>
                  <a:srgbClr val="FF0000"/>
                </a:solidFill>
                <a:latin typeface="Constantia"/>
                <a:cs typeface="Constantia"/>
              </a:rPr>
              <a:t>	</a:t>
            </a:r>
            <a:r>
              <a:rPr sz="2400" b="1" spc="-10" dirty="0">
                <a:solidFill>
                  <a:srgbClr val="FF0000"/>
                </a:solidFill>
                <a:latin typeface="Constantia"/>
                <a:cs typeface="Constantia"/>
              </a:rPr>
              <a:t>gondii</a:t>
            </a:r>
            <a:r>
              <a:rPr sz="2400" b="1" dirty="0">
                <a:solidFill>
                  <a:srgbClr val="FF0000"/>
                </a:solidFill>
                <a:latin typeface="Constantia"/>
                <a:cs typeface="Constantia"/>
              </a:rPr>
              <a:t>	</a:t>
            </a:r>
            <a:r>
              <a:rPr sz="2400" spc="-50" dirty="0">
                <a:latin typeface="Constantia"/>
                <a:cs typeface="Constantia"/>
              </a:rPr>
              <a:t>=</a:t>
            </a:r>
            <a:r>
              <a:rPr sz="2400" dirty="0">
                <a:latin typeface="Constantia"/>
                <a:cs typeface="Constantia"/>
              </a:rPr>
              <a:t>	</a:t>
            </a:r>
            <a:r>
              <a:rPr sz="2400" spc="-10" dirty="0">
                <a:latin typeface="Constantia"/>
                <a:cs typeface="Constantia"/>
              </a:rPr>
              <a:t>pyrimethamine, 	combination</a:t>
            </a:r>
            <a:r>
              <a:rPr sz="2400" spc="-90" dirty="0">
                <a:latin typeface="Constantia"/>
                <a:cs typeface="Constantia"/>
              </a:rPr>
              <a:t> </a:t>
            </a:r>
            <a:r>
              <a:rPr sz="2400" dirty="0">
                <a:latin typeface="Constantia"/>
                <a:cs typeface="Constantia"/>
              </a:rPr>
              <a:t>with</a:t>
            </a:r>
            <a:r>
              <a:rPr sz="2400" spc="-110" dirty="0">
                <a:latin typeface="Constantia"/>
                <a:cs typeface="Constantia"/>
              </a:rPr>
              <a:t> </a:t>
            </a:r>
            <a:r>
              <a:rPr sz="2400" spc="-10" dirty="0">
                <a:latin typeface="Constantia"/>
                <a:cs typeface="Constantia"/>
              </a:rPr>
              <a:t>sulfadiazine</a:t>
            </a:r>
            <a:endParaRPr sz="2400">
              <a:latin typeface="Constantia"/>
              <a:cs typeface="Constantia"/>
            </a:endParaRPr>
          </a:p>
          <a:p>
            <a:pPr marL="283845" marR="12700" indent="-271780">
              <a:lnSpc>
                <a:spcPct val="100000"/>
              </a:lnSpc>
              <a:spcBef>
                <a:spcPts val="580"/>
              </a:spcBef>
              <a:buClr>
                <a:srgbClr val="0AD0D9"/>
              </a:buClr>
              <a:buSzPct val="93750"/>
              <a:buFont typeface="Segoe UI Symbol"/>
              <a:buChar char="⚫"/>
              <a:tabLst>
                <a:tab pos="285115" algn="l"/>
              </a:tabLst>
            </a:pPr>
            <a:r>
              <a:rPr sz="2400" dirty="0">
                <a:latin typeface="Constantia"/>
                <a:cs typeface="Constantia"/>
              </a:rPr>
              <a:t>For</a:t>
            </a:r>
            <a:r>
              <a:rPr sz="2400" spc="85" dirty="0">
                <a:latin typeface="Constantia"/>
                <a:cs typeface="Constantia"/>
              </a:rPr>
              <a:t> </a:t>
            </a:r>
            <a:r>
              <a:rPr sz="2400" dirty="0">
                <a:latin typeface="Constantia"/>
                <a:cs typeface="Constantia"/>
              </a:rPr>
              <a:t>pregnant</a:t>
            </a:r>
            <a:r>
              <a:rPr sz="2400" spc="114" dirty="0">
                <a:latin typeface="Constantia"/>
                <a:cs typeface="Constantia"/>
              </a:rPr>
              <a:t> </a:t>
            </a:r>
            <a:r>
              <a:rPr sz="2400" dirty="0">
                <a:latin typeface="Constantia"/>
                <a:cs typeface="Constantia"/>
              </a:rPr>
              <a:t>woman</a:t>
            </a:r>
            <a:r>
              <a:rPr sz="2400" spc="125" dirty="0">
                <a:latin typeface="Constantia"/>
                <a:cs typeface="Constantia"/>
              </a:rPr>
              <a:t> </a:t>
            </a:r>
            <a:r>
              <a:rPr sz="2400" dirty="0">
                <a:latin typeface="Constantia"/>
                <a:cs typeface="Constantia"/>
              </a:rPr>
              <a:t>spiramycin</a:t>
            </a:r>
            <a:r>
              <a:rPr sz="2400" spc="125" dirty="0">
                <a:latin typeface="Constantia"/>
                <a:cs typeface="Constantia"/>
              </a:rPr>
              <a:t> </a:t>
            </a:r>
            <a:r>
              <a:rPr sz="2400" dirty="0">
                <a:latin typeface="Constantia"/>
                <a:cs typeface="Constantia"/>
              </a:rPr>
              <a:t>is</a:t>
            </a:r>
            <a:r>
              <a:rPr sz="2400" spc="114" dirty="0">
                <a:latin typeface="Constantia"/>
                <a:cs typeface="Constantia"/>
              </a:rPr>
              <a:t> </a:t>
            </a:r>
            <a:r>
              <a:rPr sz="2400" dirty="0">
                <a:latin typeface="Constantia"/>
                <a:cs typeface="Constantia"/>
              </a:rPr>
              <a:t>a</a:t>
            </a:r>
            <a:r>
              <a:rPr sz="2400" spc="105" dirty="0">
                <a:latin typeface="Constantia"/>
                <a:cs typeface="Constantia"/>
              </a:rPr>
              <a:t> </a:t>
            </a:r>
            <a:r>
              <a:rPr sz="2400" dirty="0">
                <a:latin typeface="Constantia"/>
                <a:cs typeface="Constantia"/>
              </a:rPr>
              <a:t>successful</a:t>
            </a:r>
            <a:r>
              <a:rPr sz="2400" spc="155" dirty="0">
                <a:latin typeface="Constantia"/>
                <a:cs typeface="Constantia"/>
              </a:rPr>
              <a:t> </a:t>
            </a:r>
            <a:r>
              <a:rPr sz="2400" dirty="0">
                <a:latin typeface="Constantia"/>
                <a:cs typeface="Constantia"/>
              </a:rPr>
              <a:t>alternative</a:t>
            </a:r>
            <a:r>
              <a:rPr sz="2400" spc="114" dirty="0">
                <a:latin typeface="Constantia"/>
                <a:cs typeface="Constantia"/>
              </a:rPr>
              <a:t> </a:t>
            </a:r>
            <a:r>
              <a:rPr sz="2400" spc="-20" dirty="0">
                <a:latin typeface="Constantia"/>
                <a:cs typeface="Constantia"/>
              </a:rPr>
              <a:t>drug 	</a:t>
            </a:r>
            <a:r>
              <a:rPr sz="2400" spc="-10" dirty="0">
                <a:latin typeface="Constantia"/>
                <a:cs typeface="Constantia"/>
              </a:rPr>
              <a:t>for</a:t>
            </a:r>
            <a:r>
              <a:rPr sz="2400" spc="-125" dirty="0">
                <a:latin typeface="Constantia"/>
                <a:cs typeface="Constantia"/>
              </a:rPr>
              <a:t> </a:t>
            </a:r>
            <a:r>
              <a:rPr sz="2400" spc="-10" dirty="0">
                <a:latin typeface="Constantia"/>
                <a:cs typeface="Constantia"/>
              </a:rPr>
              <a:t>toxoplasmosis</a:t>
            </a:r>
            <a:endParaRPr sz="2400">
              <a:latin typeface="Constantia"/>
              <a:cs typeface="Constant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334" y="632605"/>
            <a:ext cx="8516620" cy="5442585"/>
          </a:xfrm>
          <a:prstGeom prst="rect">
            <a:avLst/>
          </a:prstGeom>
        </p:spPr>
        <p:txBody>
          <a:bodyPr vert="horz" wrap="square" lIns="0" tIns="87630" rIns="0" bIns="0" rtlCol="0">
            <a:spAutoFit/>
          </a:bodyPr>
          <a:lstStyle/>
          <a:p>
            <a:pPr marL="2402205" algn="just">
              <a:lnSpc>
                <a:spcPct val="100000"/>
              </a:lnSpc>
              <a:spcBef>
                <a:spcPts val="690"/>
              </a:spcBef>
            </a:pPr>
            <a:r>
              <a:rPr sz="2600" b="1" dirty="0">
                <a:solidFill>
                  <a:srgbClr val="FF0000"/>
                </a:solidFill>
                <a:latin typeface="Constantia"/>
                <a:cs typeface="Constantia"/>
              </a:rPr>
              <a:t>Control</a:t>
            </a:r>
            <a:r>
              <a:rPr sz="2600" b="1" spc="30" dirty="0">
                <a:solidFill>
                  <a:srgbClr val="FF0000"/>
                </a:solidFill>
                <a:latin typeface="Constantia"/>
                <a:cs typeface="Constantia"/>
              </a:rPr>
              <a:t> </a:t>
            </a:r>
            <a:r>
              <a:rPr sz="2600" b="1" dirty="0">
                <a:solidFill>
                  <a:srgbClr val="FF0000"/>
                </a:solidFill>
                <a:latin typeface="Constantia"/>
                <a:cs typeface="Constantia"/>
              </a:rPr>
              <a:t>and</a:t>
            </a:r>
            <a:r>
              <a:rPr sz="2600" b="1" spc="25" dirty="0">
                <a:solidFill>
                  <a:srgbClr val="FF0000"/>
                </a:solidFill>
                <a:latin typeface="Constantia"/>
                <a:cs typeface="Constantia"/>
              </a:rPr>
              <a:t> </a:t>
            </a:r>
            <a:r>
              <a:rPr sz="2600" b="1" spc="-10" dirty="0">
                <a:solidFill>
                  <a:srgbClr val="FF0000"/>
                </a:solidFill>
                <a:latin typeface="Constantia"/>
                <a:cs typeface="Constantia"/>
              </a:rPr>
              <a:t>Prevention</a:t>
            </a:r>
            <a:endParaRPr sz="2600">
              <a:latin typeface="Constantia"/>
              <a:cs typeface="Constantia"/>
            </a:endParaRPr>
          </a:p>
          <a:p>
            <a:pPr marL="285115" indent="-281305" algn="just">
              <a:lnSpc>
                <a:spcPct val="100000"/>
              </a:lnSpc>
              <a:spcBef>
                <a:spcPts val="630"/>
              </a:spcBef>
              <a:buClr>
                <a:srgbClr val="0AD0D9"/>
              </a:buClr>
              <a:buSzPct val="89285"/>
              <a:buFont typeface="Segoe UI Symbol"/>
              <a:buChar char="⚫"/>
              <a:tabLst>
                <a:tab pos="285115" algn="l"/>
              </a:tabLst>
            </a:pPr>
            <a:r>
              <a:rPr sz="2800" b="1" spc="-10" dirty="0">
                <a:solidFill>
                  <a:srgbClr val="FF0000"/>
                </a:solidFill>
                <a:latin typeface="Constantia"/>
                <a:cs typeface="Constantia"/>
              </a:rPr>
              <a:t>control</a:t>
            </a:r>
            <a:r>
              <a:rPr sz="2800" b="1" spc="-65" dirty="0">
                <a:solidFill>
                  <a:srgbClr val="FF0000"/>
                </a:solidFill>
                <a:latin typeface="Constantia"/>
                <a:cs typeface="Constantia"/>
              </a:rPr>
              <a:t> </a:t>
            </a:r>
            <a:r>
              <a:rPr sz="2800" b="1" dirty="0">
                <a:solidFill>
                  <a:srgbClr val="FF0000"/>
                </a:solidFill>
                <a:latin typeface="Constantia"/>
                <a:cs typeface="Constantia"/>
              </a:rPr>
              <a:t>of</a:t>
            </a:r>
            <a:r>
              <a:rPr sz="2800" b="1" spc="25" dirty="0">
                <a:solidFill>
                  <a:srgbClr val="FF0000"/>
                </a:solidFill>
                <a:latin typeface="Constantia"/>
                <a:cs typeface="Constantia"/>
              </a:rPr>
              <a:t>  </a:t>
            </a:r>
            <a:r>
              <a:rPr sz="2800" b="1" spc="-60" dirty="0">
                <a:latin typeface="Constantia"/>
                <a:cs typeface="Constantia"/>
              </a:rPr>
              <a:t>Toxoplasma</a:t>
            </a:r>
            <a:r>
              <a:rPr sz="2800" b="1" spc="-105" dirty="0">
                <a:latin typeface="Constantia"/>
                <a:cs typeface="Constantia"/>
              </a:rPr>
              <a:t> </a:t>
            </a:r>
            <a:r>
              <a:rPr sz="2800" b="1" spc="-10" dirty="0">
                <a:latin typeface="Constantia"/>
                <a:cs typeface="Constantia"/>
              </a:rPr>
              <a:t>gondii</a:t>
            </a:r>
            <a:endParaRPr sz="2800">
              <a:latin typeface="Constantia"/>
              <a:cs typeface="Constantia"/>
            </a:endParaRPr>
          </a:p>
          <a:p>
            <a:pPr marL="12700" marR="7620" algn="just">
              <a:lnSpc>
                <a:spcPct val="100000"/>
              </a:lnSpc>
              <a:spcBef>
                <a:spcPts val="670"/>
              </a:spcBef>
            </a:pPr>
            <a:r>
              <a:rPr sz="2800" dirty="0">
                <a:solidFill>
                  <a:srgbClr val="FF0000"/>
                </a:solidFill>
                <a:latin typeface="Constantia"/>
                <a:cs typeface="Constantia"/>
              </a:rPr>
              <a:t>Avoidance</a:t>
            </a:r>
            <a:r>
              <a:rPr sz="2800" spc="190" dirty="0">
                <a:solidFill>
                  <a:srgbClr val="FF0000"/>
                </a:solidFill>
                <a:latin typeface="Constantia"/>
                <a:cs typeface="Constantia"/>
              </a:rPr>
              <a:t> </a:t>
            </a:r>
            <a:r>
              <a:rPr sz="2800" dirty="0">
                <a:solidFill>
                  <a:srgbClr val="FF0000"/>
                </a:solidFill>
                <a:latin typeface="Constantia"/>
                <a:cs typeface="Constantia"/>
              </a:rPr>
              <a:t>of</a:t>
            </a:r>
            <a:r>
              <a:rPr sz="2800" spc="305" dirty="0">
                <a:solidFill>
                  <a:srgbClr val="FF0000"/>
                </a:solidFill>
                <a:latin typeface="Constantia"/>
                <a:cs typeface="Constantia"/>
              </a:rPr>
              <a:t> </a:t>
            </a:r>
            <a:r>
              <a:rPr sz="2800" dirty="0">
                <a:solidFill>
                  <a:srgbClr val="FF0000"/>
                </a:solidFill>
                <a:latin typeface="Constantia"/>
                <a:cs typeface="Constantia"/>
              </a:rPr>
              <a:t>human</a:t>
            </a:r>
            <a:r>
              <a:rPr sz="2800" spc="220" dirty="0">
                <a:solidFill>
                  <a:srgbClr val="FF0000"/>
                </a:solidFill>
                <a:latin typeface="Constantia"/>
                <a:cs typeface="Constantia"/>
              </a:rPr>
              <a:t> </a:t>
            </a:r>
            <a:r>
              <a:rPr sz="2800" dirty="0">
                <a:solidFill>
                  <a:srgbClr val="FF0000"/>
                </a:solidFill>
                <a:latin typeface="Constantia"/>
                <a:cs typeface="Constantia"/>
              </a:rPr>
              <a:t>contact,</a:t>
            </a:r>
            <a:r>
              <a:rPr sz="2800" spc="250" dirty="0">
                <a:solidFill>
                  <a:srgbClr val="FF0000"/>
                </a:solidFill>
                <a:latin typeface="Constantia"/>
                <a:cs typeface="Constantia"/>
              </a:rPr>
              <a:t> </a:t>
            </a:r>
            <a:r>
              <a:rPr sz="2800" dirty="0">
                <a:solidFill>
                  <a:srgbClr val="FF0000"/>
                </a:solidFill>
                <a:latin typeface="Constantia"/>
                <a:cs typeface="Constantia"/>
              </a:rPr>
              <a:t>particularly</a:t>
            </a:r>
            <a:r>
              <a:rPr sz="2800" spc="180" dirty="0">
                <a:solidFill>
                  <a:srgbClr val="FF0000"/>
                </a:solidFill>
                <a:latin typeface="Constantia"/>
                <a:cs typeface="Constantia"/>
              </a:rPr>
              <a:t> </a:t>
            </a:r>
            <a:r>
              <a:rPr sz="2800" dirty="0">
                <a:solidFill>
                  <a:srgbClr val="FF0000"/>
                </a:solidFill>
                <a:latin typeface="Constantia"/>
                <a:cs typeface="Constantia"/>
              </a:rPr>
              <a:t>of</a:t>
            </a:r>
            <a:r>
              <a:rPr sz="2800" spc="315" dirty="0">
                <a:solidFill>
                  <a:srgbClr val="FF0000"/>
                </a:solidFill>
                <a:latin typeface="Constantia"/>
                <a:cs typeface="Constantia"/>
              </a:rPr>
              <a:t> </a:t>
            </a:r>
            <a:r>
              <a:rPr sz="2800" spc="-10" dirty="0">
                <a:solidFill>
                  <a:srgbClr val="FF0000"/>
                </a:solidFill>
                <a:latin typeface="Constantia"/>
                <a:cs typeface="Constantia"/>
              </a:rPr>
              <a:t>pregnant </a:t>
            </a:r>
            <a:r>
              <a:rPr sz="2800" spc="-40" dirty="0">
                <a:solidFill>
                  <a:srgbClr val="FF0000"/>
                </a:solidFill>
                <a:latin typeface="Constantia"/>
                <a:cs typeface="Constantia"/>
              </a:rPr>
              <a:t>women</a:t>
            </a:r>
            <a:r>
              <a:rPr sz="2800" spc="-135" dirty="0">
                <a:solidFill>
                  <a:srgbClr val="FF0000"/>
                </a:solidFill>
                <a:latin typeface="Constantia"/>
                <a:cs typeface="Constantia"/>
              </a:rPr>
              <a:t> </a:t>
            </a:r>
            <a:r>
              <a:rPr sz="2800" dirty="0">
                <a:solidFill>
                  <a:srgbClr val="FF0000"/>
                </a:solidFill>
                <a:latin typeface="Constantia"/>
                <a:cs typeface="Constantia"/>
              </a:rPr>
              <a:t>with</a:t>
            </a:r>
            <a:r>
              <a:rPr sz="2800" spc="-165" dirty="0">
                <a:solidFill>
                  <a:srgbClr val="FF0000"/>
                </a:solidFill>
                <a:latin typeface="Constantia"/>
                <a:cs typeface="Constantia"/>
              </a:rPr>
              <a:t> </a:t>
            </a:r>
            <a:r>
              <a:rPr sz="2800" dirty="0">
                <a:solidFill>
                  <a:srgbClr val="FF0000"/>
                </a:solidFill>
                <a:latin typeface="Constantia"/>
                <a:cs typeface="Constantia"/>
              </a:rPr>
              <a:t>cat</a:t>
            </a:r>
            <a:r>
              <a:rPr sz="2800" spc="-130" dirty="0">
                <a:solidFill>
                  <a:srgbClr val="FF0000"/>
                </a:solidFill>
                <a:latin typeface="Constantia"/>
                <a:cs typeface="Constantia"/>
              </a:rPr>
              <a:t> </a:t>
            </a:r>
            <a:r>
              <a:rPr sz="2800" spc="-20" dirty="0">
                <a:solidFill>
                  <a:srgbClr val="FF0000"/>
                </a:solidFill>
                <a:latin typeface="Constantia"/>
                <a:cs typeface="Constantia"/>
              </a:rPr>
              <a:t>feces</a:t>
            </a:r>
            <a:r>
              <a:rPr sz="2800" spc="-155" dirty="0">
                <a:solidFill>
                  <a:srgbClr val="FF0000"/>
                </a:solidFill>
                <a:latin typeface="Constantia"/>
                <a:cs typeface="Constantia"/>
              </a:rPr>
              <a:t> </a:t>
            </a:r>
            <a:r>
              <a:rPr sz="2800" dirty="0">
                <a:solidFill>
                  <a:srgbClr val="FF0000"/>
                </a:solidFill>
                <a:latin typeface="Constantia"/>
                <a:cs typeface="Constantia"/>
              </a:rPr>
              <a:t>and</a:t>
            </a:r>
            <a:r>
              <a:rPr sz="2800" spc="-75" dirty="0">
                <a:solidFill>
                  <a:srgbClr val="FF0000"/>
                </a:solidFill>
                <a:latin typeface="Constantia"/>
                <a:cs typeface="Constantia"/>
              </a:rPr>
              <a:t> </a:t>
            </a:r>
            <a:r>
              <a:rPr sz="2800" spc="-10" dirty="0">
                <a:solidFill>
                  <a:srgbClr val="FF0000"/>
                </a:solidFill>
                <a:latin typeface="Constantia"/>
                <a:cs typeface="Constantia"/>
              </a:rPr>
              <a:t>uncooked</a:t>
            </a:r>
            <a:r>
              <a:rPr sz="2800" spc="-45" dirty="0">
                <a:solidFill>
                  <a:srgbClr val="FF0000"/>
                </a:solidFill>
                <a:latin typeface="Constantia"/>
                <a:cs typeface="Constantia"/>
              </a:rPr>
              <a:t> </a:t>
            </a:r>
            <a:r>
              <a:rPr sz="2800" spc="-10" dirty="0">
                <a:solidFill>
                  <a:srgbClr val="FF0000"/>
                </a:solidFill>
                <a:latin typeface="Constantia"/>
                <a:cs typeface="Constantia"/>
              </a:rPr>
              <a:t>meat.</a:t>
            </a:r>
            <a:endParaRPr sz="2800">
              <a:latin typeface="Constantia"/>
              <a:cs typeface="Constantia"/>
            </a:endParaRPr>
          </a:p>
          <a:p>
            <a:pPr marL="12700" marR="5080" algn="just">
              <a:lnSpc>
                <a:spcPct val="100000"/>
              </a:lnSpc>
              <a:spcBef>
                <a:spcPts val="675"/>
              </a:spcBef>
            </a:pPr>
            <a:r>
              <a:rPr sz="2800" dirty="0">
                <a:latin typeface="Constantia"/>
                <a:cs typeface="Constantia"/>
              </a:rPr>
              <a:t>Pregnant</a:t>
            </a:r>
            <a:r>
              <a:rPr sz="2800" spc="305" dirty="0">
                <a:latin typeface="Constantia"/>
                <a:cs typeface="Constantia"/>
              </a:rPr>
              <a:t>  </a:t>
            </a:r>
            <a:r>
              <a:rPr sz="2800" dirty="0">
                <a:latin typeface="Constantia"/>
                <a:cs typeface="Constantia"/>
              </a:rPr>
              <a:t>women</a:t>
            </a:r>
            <a:r>
              <a:rPr sz="2800" spc="315" dirty="0">
                <a:latin typeface="Constantia"/>
                <a:cs typeface="Constantia"/>
              </a:rPr>
              <a:t>  </a:t>
            </a:r>
            <a:r>
              <a:rPr sz="2800" dirty="0">
                <a:latin typeface="Constantia"/>
                <a:cs typeface="Constantia"/>
              </a:rPr>
              <a:t>are</a:t>
            </a:r>
            <a:r>
              <a:rPr sz="2800" spc="305" dirty="0">
                <a:latin typeface="Constantia"/>
                <a:cs typeface="Constantia"/>
              </a:rPr>
              <a:t>  </a:t>
            </a:r>
            <a:r>
              <a:rPr sz="2800" dirty="0">
                <a:latin typeface="Constantia"/>
                <a:cs typeface="Constantia"/>
              </a:rPr>
              <a:t>advised</a:t>
            </a:r>
            <a:r>
              <a:rPr sz="2800" spc="335" dirty="0">
                <a:latin typeface="Constantia"/>
                <a:cs typeface="Constantia"/>
              </a:rPr>
              <a:t>  </a:t>
            </a:r>
            <a:r>
              <a:rPr sz="2800" dirty="0">
                <a:latin typeface="Constantia"/>
                <a:cs typeface="Constantia"/>
              </a:rPr>
              <a:t>to</a:t>
            </a:r>
            <a:r>
              <a:rPr sz="2800" spc="305" dirty="0">
                <a:latin typeface="Constantia"/>
                <a:cs typeface="Constantia"/>
              </a:rPr>
              <a:t>  </a:t>
            </a:r>
            <a:r>
              <a:rPr sz="2800" dirty="0">
                <a:latin typeface="Constantia"/>
                <a:cs typeface="Constantia"/>
              </a:rPr>
              <a:t>avoid</a:t>
            </a:r>
            <a:r>
              <a:rPr sz="2800" spc="345" dirty="0">
                <a:latin typeface="Constantia"/>
                <a:cs typeface="Constantia"/>
              </a:rPr>
              <a:t>  </a:t>
            </a:r>
            <a:r>
              <a:rPr sz="2800" dirty="0">
                <a:latin typeface="Constantia"/>
                <a:cs typeface="Constantia"/>
              </a:rPr>
              <a:t>cat</a:t>
            </a:r>
            <a:r>
              <a:rPr sz="2800" spc="310" dirty="0">
                <a:latin typeface="Constantia"/>
                <a:cs typeface="Constantia"/>
              </a:rPr>
              <a:t>  </a:t>
            </a:r>
            <a:r>
              <a:rPr sz="2800" spc="-10" dirty="0">
                <a:latin typeface="Constantia"/>
                <a:cs typeface="Constantia"/>
              </a:rPr>
              <a:t>litter. </a:t>
            </a:r>
            <a:r>
              <a:rPr sz="2800" dirty="0">
                <a:latin typeface="Constantia"/>
                <a:cs typeface="Constantia"/>
              </a:rPr>
              <a:t>Management</a:t>
            </a:r>
            <a:r>
              <a:rPr sz="2800" spc="90" dirty="0">
                <a:latin typeface="Constantia"/>
                <a:cs typeface="Constantia"/>
              </a:rPr>
              <a:t>  </a:t>
            </a:r>
            <a:r>
              <a:rPr sz="2800" dirty="0">
                <a:latin typeface="Constantia"/>
                <a:cs typeface="Constantia"/>
              </a:rPr>
              <a:t>to</a:t>
            </a:r>
            <a:r>
              <a:rPr sz="2800" spc="90" dirty="0">
                <a:latin typeface="Constantia"/>
                <a:cs typeface="Constantia"/>
              </a:rPr>
              <a:t>  </a:t>
            </a:r>
            <a:r>
              <a:rPr sz="2800" dirty="0">
                <a:latin typeface="Constantia"/>
                <a:cs typeface="Constantia"/>
              </a:rPr>
              <a:t>control</a:t>
            </a:r>
            <a:r>
              <a:rPr sz="2800" spc="130" dirty="0">
                <a:latin typeface="Constantia"/>
                <a:cs typeface="Constantia"/>
              </a:rPr>
              <a:t>  </a:t>
            </a:r>
            <a:r>
              <a:rPr sz="2800" dirty="0">
                <a:latin typeface="Constantia"/>
                <a:cs typeface="Constantia"/>
              </a:rPr>
              <a:t>and</a:t>
            </a:r>
            <a:r>
              <a:rPr sz="2800" spc="120" dirty="0">
                <a:latin typeface="Constantia"/>
                <a:cs typeface="Constantia"/>
              </a:rPr>
              <a:t>  </a:t>
            </a:r>
            <a:r>
              <a:rPr sz="2800" dirty="0">
                <a:latin typeface="Constantia"/>
                <a:cs typeface="Constantia"/>
              </a:rPr>
              <a:t>handle</a:t>
            </a:r>
            <a:r>
              <a:rPr sz="2800" spc="95" dirty="0">
                <a:latin typeface="Constantia"/>
                <a:cs typeface="Constantia"/>
              </a:rPr>
              <a:t>  </a:t>
            </a:r>
            <a:r>
              <a:rPr sz="2800" dirty="0">
                <a:latin typeface="Constantia"/>
                <a:cs typeface="Constantia"/>
              </a:rPr>
              <a:t>uncooked</a:t>
            </a:r>
            <a:r>
              <a:rPr sz="2800" spc="120" dirty="0">
                <a:latin typeface="Constantia"/>
                <a:cs typeface="Constantia"/>
              </a:rPr>
              <a:t>  </a:t>
            </a:r>
            <a:r>
              <a:rPr sz="2800" spc="-25" dirty="0">
                <a:latin typeface="Constantia"/>
                <a:cs typeface="Constantia"/>
              </a:rPr>
              <a:t>and </a:t>
            </a:r>
            <a:r>
              <a:rPr sz="2800" dirty="0">
                <a:latin typeface="Constantia"/>
                <a:cs typeface="Constantia"/>
              </a:rPr>
              <a:t>undercooked</a:t>
            </a:r>
            <a:r>
              <a:rPr sz="2800" spc="595" dirty="0">
                <a:latin typeface="Constantia"/>
                <a:cs typeface="Constantia"/>
              </a:rPr>
              <a:t> </a:t>
            </a:r>
            <a:r>
              <a:rPr sz="2800" dirty="0">
                <a:latin typeface="Constantia"/>
                <a:cs typeface="Constantia"/>
              </a:rPr>
              <a:t>meat</a:t>
            </a:r>
            <a:r>
              <a:rPr sz="2800" spc="530" dirty="0">
                <a:latin typeface="Constantia"/>
                <a:cs typeface="Constantia"/>
              </a:rPr>
              <a:t> </a:t>
            </a:r>
            <a:r>
              <a:rPr sz="2800" dirty="0">
                <a:latin typeface="Constantia"/>
                <a:cs typeface="Constantia"/>
              </a:rPr>
              <a:t>carefully.</a:t>
            </a:r>
            <a:r>
              <a:rPr sz="2800" spc="595" dirty="0">
                <a:latin typeface="Constantia"/>
                <a:cs typeface="Constantia"/>
              </a:rPr>
              <a:t> </a:t>
            </a:r>
            <a:r>
              <a:rPr sz="2800" dirty="0">
                <a:latin typeface="Constantia"/>
                <a:cs typeface="Constantia"/>
              </a:rPr>
              <a:t>•</a:t>
            </a:r>
            <a:r>
              <a:rPr sz="2800" spc="580" dirty="0">
                <a:latin typeface="Constantia"/>
                <a:cs typeface="Constantia"/>
              </a:rPr>
              <a:t> </a:t>
            </a:r>
            <a:r>
              <a:rPr sz="2800" dirty="0">
                <a:latin typeface="Constantia"/>
                <a:cs typeface="Constantia"/>
              </a:rPr>
              <a:t>Wearing</a:t>
            </a:r>
            <a:r>
              <a:rPr sz="2800" spc="590" dirty="0">
                <a:latin typeface="Constantia"/>
                <a:cs typeface="Constantia"/>
              </a:rPr>
              <a:t> </a:t>
            </a:r>
            <a:r>
              <a:rPr sz="2800" dirty="0">
                <a:latin typeface="Constantia"/>
                <a:cs typeface="Constantia"/>
              </a:rPr>
              <a:t>gloves</a:t>
            </a:r>
            <a:r>
              <a:rPr sz="2800" spc="550" dirty="0">
                <a:latin typeface="Constantia"/>
                <a:cs typeface="Constantia"/>
              </a:rPr>
              <a:t> </a:t>
            </a:r>
            <a:r>
              <a:rPr sz="2800" spc="-20" dirty="0">
                <a:latin typeface="Constantia"/>
                <a:cs typeface="Constantia"/>
              </a:rPr>
              <a:t>when </a:t>
            </a:r>
            <a:r>
              <a:rPr sz="2800" dirty="0">
                <a:latin typeface="Constantia"/>
                <a:cs typeface="Constantia"/>
              </a:rPr>
              <a:t>handling</a:t>
            </a:r>
            <a:r>
              <a:rPr sz="2800" spc="170" dirty="0">
                <a:latin typeface="Constantia"/>
                <a:cs typeface="Constantia"/>
              </a:rPr>
              <a:t> </a:t>
            </a:r>
            <a:r>
              <a:rPr sz="2800" dirty="0">
                <a:latin typeface="Constantia"/>
                <a:cs typeface="Constantia"/>
              </a:rPr>
              <a:t>soil.</a:t>
            </a:r>
            <a:r>
              <a:rPr sz="2800" spc="165" dirty="0">
                <a:latin typeface="Constantia"/>
                <a:cs typeface="Constantia"/>
              </a:rPr>
              <a:t> </a:t>
            </a:r>
            <a:r>
              <a:rPr sz="2800" dirty="0">
                <a:latin typeface="Constantia"/>
                <a:cs typeface="Constantia"/>
              </a:rPr>
              <a:t>•</a:t>
            </a:r>
            <a:r>
              <a:rPr sz="2800" spc="155" dirty="0">
                <a:latin typeface="Constantia"/>
                <a:cs typeface="Constantia"/>
              </a:rPr>
              <a:t> </a:t>
            </a:r>
            <a:r>
              <a:rPr sz="2800" dirty="0">
                <a:latin typeface="Constantia"/>
                <a:cs typeface="Constantia"/>
              </a:rPr>
              <a:t>Wash</a:t>
            </a:r>
            <a:r>
              <a:rPr sz="2800" spc="130" dirty="0">
                <a:latin typeface="Constantia"/>
                <a:cs typeface="Constantia"/>
              </a:rPr>
              <a:t> </a:t>
            </a:r>
            <a:r>
              <a:rPr sz="2800" dirty="0">
                <a:latin typeface="Constantia"/>
                <a:cs typeface="Constantia"/>
              </a:rPr>
              <a:t>hands</a:t>
            </a:r>
            <a:r>
              <a:rPr sz="2800" spc="120" dirty="0">
                <a:latin typeface="Constantia"/>
                <a:cs typeface="Constantia"/>
              </a:rPr>
              <a:t> </a:t>
            </a:r>
            <a:r>
              <a:rPr sz="2800" dirty="0">
                <a:latin typeface="Constantia"/>
                <a:cs typeface="Constantia"/>
              </a:rPr>
              <a:t>with</a:t>
            </a:r>
            <a:r>
              <a:rPr sz="2800" spc="125" dirty="0">
                <a:latin typeface="Constantia"/>
                <a:cs typeface="Constantia"/>
              </a:rPr>
              <a:t> </a:t>
            </a:r>
            <a:r>
              <a:rPr sz="2800" dirty="0">
                <a:latin typeface="Constantia"/>
                <a:cs typeface="Constantia"/>
              </a:rPr>
              <a:t>soap</a:t>
            </a:r>
            <a:r>
              <a:rPr sz="2800" spc="110" dirty="0">
                <a:latin typeface="Constantia"/>
                <a:cs typeface="Constantia"/>
              </a:rPr>
              <a:t> </a:t>
            </a:r>
            <a:r>
              <a:rPr sz="2800" dirty="0">
                <a:latin typeface="Constantia"/>
                <a:cs typeface="Constantia"/>
              </a:rPr>
              <a:t>and</a:t>
            </a:r>
            <a:r>
              <a:rPr sz="2800" spc="170" dirty="0">
                <a:latin typeface="Constantia"/>
                <a:cs typeface="Constantia"/>
              </a:rPr>
              <a:t> </a:t>
            </a:r>
            <a:r>
              <a:rPr sz="2800" dirty="0">
                <a:latin typeface="Constantia"/>
                <a:cs typeface="Constantia"/>
              </a:rPr>
              <a:t>water</a:t>
            </a:r>
            <a:r>
              <a:rPr sz="2800" spc="70" dirty="0">
                <a:latin typeface="Constantia"/>
                <a:cs typeface="Constantia"/>
              </a:rPr>
              <a:t> </a:t>
            </a:r>
            <a:r>
              <a:rPr sz="2800" spc="-10" dirty="0">
                <a:latin typeface="Constantia"/>
                <a:cs typeface="Constantia"/>
              </a:rPr>
              <a:t>after </a:t>
            </a:r>
            <a:r>
              <a:rPr sz="2800" dirty="0">
                <a:latin typeface="Constantia"/>
                <a:cs typeface="Constantia"/>
              </a:rPr>
              <a:t>outdoor</a:t>
            </a:r>
            <a:r>
              <a:rPr sz="2800" spc="440" dirty="0">
                <a:latin typeface="Constantia"/>
                <a:cs typeface="Constantia"/>
              </a:rPr>
              <a:t> </a:t>
            </a:r>
            <a:r>
              <a:rPr sz="2800" dirty="0">
                <a:latin typeface="Constantia"/>
                <a:cs typeface="Constantia"/>
              </a:rPr>
              <a:t>activities.</a:t>
            </a:r>
            <a:r>
              <a:rPr sz="2800" spc="520" dirty="0">
                <a:latin typeface="Constantia"/>
                <a:cs typeface="Constantia"/>
              </a:rPr>
              <a:t> </a:t>
            </a:r>
            <a:r>
              <a:rPr sz="2800" dirty="0">
                <a:latin typeface="Constantia"/>
                <a:cs typeface="Constantia"/>
              </a:rPr>
              <a:t>•</a:t>
            </a:r>
            <a:r>
              <a:rPr sz="2800" spc="530" dirty="0">
                <a:latin typeface="Constantia"/>
                <a:cs typeface="Constantia"/>
              </a:rPr>
              <a:t> </a:t>
            </a:r>
            <a:r>
              <a:rPr sz="2800" dirty="0">
                <a:latin typeface="Constantia"/>
                <a:cs typeface="Constantia"/>
              </a:rPr>
              <a:t>when</a:t>
            </a:r>
            <a:r>
              <a:rPr sz="2800" spc="484" dirty="0">
                <a:latin typeface="Constantia"/>
                <a:cs typeface="Constantia"/>
              </a:rPr>
              <a:t> </a:t>
            </a:r>
            <a:r>
              <a:rPr sz="2800" dirty="0">
                <a:latin typeface="Constantia"/>
                <a:cs typeface="Constantia"/>
              </a:rPr>
              <a:t>preparing</a:t>
            </a:r>
            <a:r>
              <a:rPr sz="2800" spc="525" dirty="0">
                <a:latin typeface="Constantia"/>
                <a:cs typeface="Constantia"/>
              </a:rPr>
              <a:t> </a:t>
            </a:r>
            <a:r>
              <a:rPr sz="2800" dirty="0">
                <a:latin typeface="Constantia"/>
                <a:cs typeface="Constantia"/>
              </a:rPr>
              <a:t>raw</a:t>
            </a:r>
            <a:r>
              <a:rPr sz="2800" spc="475" dirty="0">
                <a:latin typeface="Constantia"/>
                <a:cs typeface="Constantia"/>
              </a:rPr>
              <a:t> </a:t>
            </a:r>
            <a:r>
              <a:rPr sz="2800" dirty="0">
                <a:latin typeface="Constantia"/>
                <a:cs typeface="Constantia"/>
              </a:rPr>
              <a:t>meat,</a:t>
            </a:r>
            <a:r>
              <a:rPr sz="2800" spc="530" dirty="0">
                <a:latin typeface="Constantia"/>
                <a:cs typeface="Constantia"/>
              </a:rPr>
              <a:t> </a:t>
            </a:r>
            <a:r>
              <a:rPr sz="2800" spc="-20" dirty="0">
                <a:latin typeface="Constantia"/>
                <a:cs typeface="Constantia"/>
              </a:rPr>
              <a:t>wash </a:t>
            </a:r>
            <a:r>
              <a:rPr sz="2800" dirty="0">
                <a:latin typeface="Constantia"/>
                <a:cs typeface="Constantia"/>
              </a:rPr>
              <a:t>any</a:t>
            </a:r>
            <a:r>
              <a:rPr sz="2800" spc="70" dirty="0">
                <a:latin typeface="Constantia"/>
                <a:cs typeface="Constantia"/>
              </a:rPr>
              <a:t> </a:t>
            </a:r>
            <a:r>
              <a:rPr sz="2800" dirty="0">
                <a:latin typeface="Constantia"/>
                <a:cs typeface="Constantia"/>
              </a:rPr>
              <a:t>cutting</a:t>
            </a:r>
            <a:r>
              <a:rPr sz="2800" spc="145" dirty="0">
                <a:latin typeface="Constantia"/>
                <a:cs typeface="Constantia"/>
              </a:rPr>
              <a:t> </a:t>
            </a:r>
            <a:r>
              <a:rPr sz="2800" dirty="0">
                <a:latin typeface="Constantia"/>
                <a:cs typeface="Constantia"/>
              </a:rPr>
              <a:t>boards,</a:t>
            </a:r>
            <a:r>
              <a:rPr sz="2800" spc="155" dirty="0">
                <a:latin typeface="Constantia"/>
                <a:cs typeface="Constantia"/>
              </a:rPr>
              <a:t> </a:t>
            </a:r>
            <a:r>
              <a:rPr sz="2800" dirty="0">
                <a:latin typeface="Constantia"/>
                <a:cs typeface="Constantia"/>
              </a:rPr>
              <a:t>sinks,</a:t>
            </a:r>
            <a:r>
              <a:rPr sz="2800" spc="140" dirty="0">
                <a:latin typeface="Constantia"/>
                <a:cs typeface="Constantia"/>
              </a:rPr>
              <a:t> </a:t>
            </a:r>
            <a:r>
              <a:rPr sz="2800" dirty="0">
                <a:latin typeface="Constantia"/>
                <a:cs typeface="Constantia"/>
              </a:rPr>
              <a:t>knives</a:t>
            </a:r>
            <a:r>
              <a:rPr sz="2800" spc="90" dirty="0">
                <a:latin typeface="Constantia"/>
                <a:cs typeface="Constantia"/>
              </a:rPr>
              <a:t> </a:t>
            </a:r>
            <a:r>
              <a:rPr sz="2800" dirty="0">
                <a:latin typeface="Constantia"/>
                <a:cs typeface="Constantia"/>
              </a:rPr>
              <a:t>that</a:t>
            </a:r>
            <a:r>
              <a:rPr sz="2800" spc="90" dirty="0">
                <a:latin typeface="Constantia"/>
                <a:cs typeface="Constantia"/>
              </a:rPr>
              <a:t> </a:t>
            </a:r>
            <a:r>
              <a:rPr sz="2800" dirty="0">
                <a:latin typeface="Constantia"/>
                <a:cs typeface="Constantia"/>
              </a:rPr>
              <a:t>touched</a:t>
            </a:r>
            <a:r>
              <a:rPr sz="2800" spc="155" dirty="0">
                <a:latin typeface="Constantia"/>
                <a:cs typeface="Constantia"/>
              </a:rPr>
              <a:t> </a:t>
            </a:r>
            <a:r>
              <a:rPr sz="2800" dirty="0">
                <a:latin typeface="Constantia"/>
                <a:cs typeface="Constantia"/>
              </a:rPr>
              <a:t>the</a:t>
            </a:r>
            <a:r>
              <a:rPr sz="2800" spc="80" dirty="0">
                <a:latin typeface="Constantia"/>
                <a:cs typeface="Constantia"/>
              </a:rPr>
              <a:t> </a:t>
            </a:r>
            <a:r>
              <a:rPr sz="2800" spc="-25" dirty="0">
                <a:latin typeface="Constantia"/>
                <a:cs typeface="Constantia"/>
              </a:rPr>
              <a:t>raw </a:t>
            </a:r>
            <a:r>
              <a:rPr sz="2800" dirty="0">
                <a:latin typeface="Constantia"/>
                <a:cs typeface="Constantia"/>
              </a:rPr>
              <a:t>meat</a:t>
            </a:r>
            <a:r>
              <a:rPr sz="2800" spc="690" dirty="0">
                <a:latin typeface="Constantia"/>
                <a:cs typeface="Constantia"/>
              </a:rPr>
              <a:t> </a:t>
            </a:r>
            <a:r>
              <a:rPr sz="2800" dirty="0">
                <a:latin typeface="Constantia"/>
                <a:cs typeface="Constantia"/>
              </a:rPr>
              <a:t>thoroughly  with</a:t>
            </a:r>
            <a:r>
              <a:rPr sz="2800" spc="10" dirty="0">
                <a:latin typeface="Constantia"/>
                <a:cs typeface="Constantia"/>
              </a:rPr>
              <a:t>  </a:t>
            </a:r>
            <a:r>
              <a:rPr sz="2800" dirty="0">
                <a:latin typeface="Constantia"/>
                <a:cs typeface="Constantia"/>
              </a:rPr>
              <a:t>soap</a:t>
            </a:r>
            <a:r>
              <a:rPr sz="2800" spc="695" dirty="0">
                <a:latin typeface="Constantia"/>
                <a:cs typeface="Constantia"/>
              </a:rPr>
              <a:t> </a:t>
            </a:r>
            <a:r>
              <a:rPr sz="2800" dirty="0">
                <a:latin typeface="Constantia"/>
                <a:cs typeface="Constantia"/>
              </a:rPr>
              <a:t>and</a:t>
            </a:r>
            <a:r>
              <a:rPr sz="2800" spc="30" dirty="0">
                <a:latin typeface="Constantia"/>
                <a:cs typeface="Constantia"/>
              </a:rPr>
              <a:t>  </a:t>
            </a:r>
            <a:r>
              <a:rPr sz="2800" dirty="0">
                <a:latin typeface="Constantia"/>
                <a:cs typeface="Constantia"/>
              </a:rPr>
              <a:t>hot</a:t>
            </a:r>
            <a:r>
              <a:rPr sz="2800" spc="695" dirty="0">
                <a:latin typeface="Constantia"/>
                <a:cs typeface="Constantia"/>
              </a:rPr>
              <a:t> </a:t>
            </a:r>
            <a:r>
              <a:rPr sz="2800" dirty="0">
                <a:latin typeface="Constantia"/>
                <a:cs typeface="Constantia"/>
              </a:rPr>
              <a:t>water</a:t>
            </a:r>
            <a:r>
              <a:rPr sz="2800" spc="680" dirty="0">
                <a:latin typeface="Constantia"/>
                <a:cs typeface="Constantia"/>
              </a:rPr>
              <a:t> </a:t>
            </a:r>
            <a:r>
              <a:rPr sz="2800" dirty="0">
                <a:latin typeface="Constantia"/>
                <a:cs typeface="Constantia"/>
              </a:rPr>
              <a:t>to</a:t>
            </a:r>
            <a:r>
              <a:rPr sz="2800" spc="685" dirty="0">
                <a:latin typeface="Constantia"/>
                <a:cs typeface="Constantia"/>
              </a:rPr>
              <a:t> </a:t>
            </a:r>
            <a:r>
              <a:rPr sz="2800" spc="-10" dirty="0">
                <a:latin typeface="Constantia"/>
                <a:cs typeface="Constantia"/>
              </a:rPr>
              <a:t>avoid </a:t>
            </a:r>
            <a:r>
              <a:rPr sz="2800" dirty="0">
                <a:latin typeface="Constantia"/>
                <a:cs typeface="Constantia"/>
              </a:rPr>
              <a:t>contaminating</a:t>
            </a:r>
            <a:r>
              <a:rPr sz="2800" spc="-150" dirty="0">
                <a:latin typeface="Constantia"/>
                <a:cs typeface="Constantia"/>
              </a:rPr>
              <a:t> </a:t>
            </a:r>
            <a:r>
              <a:rPr sz="2800" dirty="0">
                <a:latin typeface="Constantia"/>
                <a:cs typeface="Constantia"/>
              </a:rPr>
              <a:t>other</a:t>
            </a:r>
            <a:r>
              <a:rPr sz="2800" spc="-160" dirty="0">
                <a:latin typeface="Constantia"/>
                <a:cs typeface="Constantia"/>
              </a:rPr>
              <a:t> </a:t>
            </a:r>
            <a:r>
              <a:rPr sz="2800" spc="-10" dirty="0">
                <a:latin typeface="Constantia"/>
                <a:cs typeface="Constantia"/>
              </a:rPr>
              <a:t>foods.</a:t>
            </a:r>
            <a:endParaRPr sz="2800">
              <a:latin typeface="Constantia"/>
              <a:cs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2875" y="285750"/>
            <a:ext cx="8749284" cy="6358128"/>
          </a:xfrm>
          <a:prstGeom prst="rect">
            <a:avLst/>
          </a:prstGeom>
        </p:spPr>
      </p:pic>
      <p:graphicFrame>
        <p:nvGraphicFramePr>
          <p:cNvPr id="3" name="object 3"/>
          <p:cNvGraphicFramePr>
            <a:graphicFrameLocks noGrp="1"/>
          </p:cNvGraphicFramePr>
          <p:nvPr/>
        </p:nvGraphicFramePr>
        <p:xfrm>
          <a:off x="136525" y="279400"/>
          <a:ext cx="8749665" cy="6355715"/>
        </p:xfrm>
        <a:graphic>
          <a:graphicData uri="http://schemas.openxmlformats.org/drawingml/2006/table">
            <a:tbl>
              <a:tblPr firstRow="1" bandRow="1">
                <a:tableStyleId>{2D5ABB26-0587-4C30-8999-92F81FD0307C}</a:tableStyleId>
              </a:tblPr>
              <a:tblGrid>
                <a:gridCol w="2297430">
                  <a:extLst>
                    <a:ext uri="{9D8B030D-6E8A-4147-A177-3AD203B41FA5}">
                      <a16:colId xmlns:a16="http://schemas.microsoft.com/office/drawing/2014/main" val="20000"/>
                    </a:ext>
                  </a:extLst>
                </a:gridCol>
                <a:gridCol w="6452235">
                  <a:extLst>
                    <a:ext uri="{9D8B030D-6E8A-4147-A177-3AD203B41FA5}">
                      <a16:colId xmlns:a16="http://schemas.microsoft.com/office/drawing/2014/main" val="20001"/>
                    </a:ext>
                  </a:extLst>
                </a:gridCol>
              </a:tblGrid>
              <a:tr h="374650">
                <a:tc gridSpan="2">
                  <a:txBody>
                    <a:bodyPr/>
                    <a:lstStyle/>
                    <a:p>
                      <a:pPr marL="62230">
                        <a:lnSpc>
                          <a:spcPts val="1870"/>
                        </a:lnSpc>
                      </a:pPr>
                      <a:r>
                        <a:rPr sz="1600" b="1" spc="-25" dirty="0">
                          <a:latin typeface="Times New Roman"/>
                          <a:cs typeface="Times New Roman"/>
                        </a:rPr>
                        <a:t>Table</a:t>
                      </a:r>
                      <a:r>
                        <a:rPr sz="1600" b="1" spc="-50" dirty="0">
                          <a:latin typeface="Times New Roman"/>
                          <a:cs typeface="Times New Roman"/>
                        </a:rPr>
                        <a:t> </a:t>
                      </a:r>
                      <a:r>
                        <a:rPr sz="1600" b="1" dirty="0">
                          <a:latin typeface="Times New Roman"/>
                          <a:cs typeface="Times New Roman"/>
                        </a:rPr>
                        <a:t>(</a:t>
                      </a:r>
                      <a:r>
                        <a:rPr sz="1600" b="1" spc="-40" dirty="0">
                          <a:latin typeface="Times New Roman"/>
                          <a:cs typeface="Times New Roman"/>
                        </a:rPr>
                        <a:t> </a:t>
                      </a:r>
                      <a:r>
                        <a:rPr sz="1600" b="1" dirty="0">
                          <a:latin typeface="Times New Roman"/>
                          <a:cs typeface="Times New Roman"/>
                        </a:rPr>
                        <a:t>1)</a:t>
                      </a:r>
                      <a:r>
                        <a:rPr sz="1600" b="1" spc="-40" dirty="0">
                          <a:latin typeface="Times New Roman"/>
                          <a:cs typeface="Times New Roman"/>
                        </a:rPr>
                        <a:t> </a:t>
                      </a:r>
                      <a:r>
                        <a:rPr sz="1600" b="1" dirty="0">
                          <a:latin typeface="Times New Roman"/>
                          <a:cs typeface="Times New Roman"/>
                        </a:rPr>
                        <a:t>:</a:t>
                      </a:r>
                      <a:r>
                        <a:rPr sz="1600" b="1" spc="-40" dirty="0">
                          <a:latin typeface="Times New Roman"/>
                          <a:cs typeface="Times New Roman"/>
                        </a:rPr>
                        <a:t> </a:t>
                      </a:r>
                      <a:r>
                        <a:rPr sz="1600" b="1" i="1" dirty="0">
                          <a:latin typeface="Times New Roman"/>
                          <a:cs typeface="Times New Roman"/>
                        </a:rPr>
                        <a:t>Plasmodium</a:t>
                      </a:r>
                      <a:r>
                        <a:rPr sz="1600" b="1" i="1" spc="-15" dirty="0">
                          <a:latin typeface="Times New Roman"/>
                          <a:cs typeface="Times New Roman"/>
                        </a:rPr>
                        <a:t> </a:t>
                      </a:r>
                      <a:r>
                        <a:rPr sz="1600" b="1" i="1" dirty="0">
                          <a:latin typeface="Times New Roman"/>
                          <a:cs typeface="Times New Roman"/>
                        </a:rPr>
                        <a:t>vivax</a:t>
                      </a:r>
                      <a:r>
                        <a:rPr sz="1600" b="1" i="1" spc="325" dirty="0">
                          <a:latin typeface="Times New Roman"/>
                          <a:cs typeface="Times New Roman"/>
                        </a:rPr>
                        <a:t> </a:t>
                      </a:r>
                      <a:r>
                        <a:rPr sz="1600" b="1" spc="-10" dirty="0">
                          <a:latin typeface="Times New Roman"/>
                          <a:cs typeface="Times New Roman"/>
                        </a:rPr>
                        <a:t>:Typical</a:t>
                      </a:r>
                      <a:r>
                        <a:rPr sz="1600" b="1" spc="-20" dirty="0">
                          <a:latin typeface="Times New Roman"/>
                          <a:cs typeface="Times New Roman"/>
                        </a:rPr>
                        <a:t> </a:t>
                      </a:r>
                      <a:r>
                        <a:rPr sz="1600" b="1" dirty="0">
                          <a:latin typeface="Times New Roman"/>
                          <a:cs typeface="Times New Roman"/>
                        </a:rPr>
                        <a:t>characteristics</a:t>
                      </a:r>
                      <a:r>
                        <a:rPr sz="1600" b="1" spc="5" dirty="0">
                          <a:latin typeface="Times New Roman"/>
                          <a:cs typeface="Times New Roman"/>
                        </a:rPr>
                        <a:t> </a:t>
                      </a:r>
                      <a:r>
                        <a:rPr sz="1600" b="1" dirty="0">
                          <a:latin typeface="Times New Roman"/>
                          <a:cs typeface="Times New Roman"/>
                        </a:rPr>
                        <a:t>(</a:t>
                      </a:r>
                      <a:r>
                        <a:rPr sz="1600" b="1" spc="-30" dirty="0">
                          <a:latin typeface="Times New Roman"/>
                          <a:cs typeface="Times New Roman"/>
                        </a:rPr>
                        <a:t> </a:t>
                      </a:r>
                      <a:r>
                        <a:rPr sz="1600" b="1" dirty="0">
                          <a:latin typeface="Times New Roman"/>
                          <a:cs typeface="Times New Roman"/>
                        </a:rPr>
                        <a:t>based</a:t>
                      </a:r>
                      <a:r>
                        <a:rPr sz="1600" b="1" spc="-40" dirty="0">
                          <a:latin typeface="Times New Roman"/>
                          <a:cs typeface="Times New Roman"/>
                        </a:rPr>
                        <a:t> </a:t>
                      </a:r>
                      <a:r>
                        <a:rPr sz="1600" b="1" dirty="0">
                          <a:latin typeface="Times New Roman"/>
                          <a:cs typeface="Times New Roman"/>
                        </a:rPr>
                        <a:t>on</a:t>
                      </a:r>
                      <a:r>
                        <a:rPr sz="1600" b="1" spc="-45" dirty="0">
                          <a:latin typeface="Times New Roman"/>
                          <a:cs typeface="Times New Roman"/>
                        </a:rPr>
                        <a:t> </a:t>
                      </a:r>
                      <a:r>
                        <a:rPr sz="1600" b="1" dirty="0">
                          <a:latin typeface="Times New Roman"/>
                          <a:cs typeface="Times New Roman"/>
                        </a:rPr>
                        <a:t>Giemsa stain</a:t>
                      </a:r>
                      <a:r>
                        <a:rPr sz="1600" b="1" spc="-20" dirty="0">
                          <a:latin typeface="Times New Roman"/>
                          <a:cs typeface="Times New Roman"/>
                        </a:rPr>
                        <a:t> </a:t>
                      </a:r>
                      <a:r>
                        <a:rPr sz="1600" b="1" spc="-25" dirty="0">
                          <a:latin typeface="Times New Roman"/>
                          <a:cs typeface="Times New Roman"/>
                        </a:rPr>
                        <a: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747395">
                <a:tc>
                  <a:txBody>
                    <a:bodyPr/>
                    <a:lstStyle/>
                    <a:p>
                      <a:pPr marL="62230" marR="56515">
                        <a:lnSpc>
                          <a:spcPts val="1920"/>
                        </a:lnSpc>
                        <a:spcBef>
                          <a:spcPts val="10"/>
                        </a:spcBef>
                        <a:tabLst>
                          <a:tab pos="1242060" algn="l"/>
                          <a:tab pos="1542415" algn="l"/>
                        </a:tabLst>
                      </a:pPr>
                      <a:r>
                        <a:rPr sz="1600" b="1" spc="-10" dirty="0">
                          <a:latin typeface="Times New Roman"/>
                          <a:cs typeface="Times New Roman"/>
                        </a:rPr>
                        <a:t>Appearance</a:t>
                      </a:r>
                      <a:r>
                        <a:rPr sz="1600" b="1" dirty="0">
                          <a:latin typeface="Times New Roman"/>
                          <a:cs typeface="Times New Roman"/>
                        </a:rPr>
                        <a:t>	</a:t>
                      </a:r>
                      <a:r>
                        <a:rPr sz="1600" b="1" spc="-25" dirty="0">
                          <a:latin typeface="Times New Roman"/>
                          <a:cs typeface="Times New Roman"/>
                        </a:rPr>
                        <a:t>of</a:t>
                      </a:r>
                      <a:r>
                        <a:rPr sz="1600" b="1" dirty="0">
                          <a:latin typeface="Times New Roman"/>
                          <a:cs typeface="Times New Roman"/>
                        </a:rPr>
                        <a:t>	</a:t>
                      </a:r>
                      <a:r>
                        <a:rPr sz="1600" b="1" spc="-10" dirty="0">
                          <a:latin typeface="Times New Roman"/>
                          <a:cs typeface="Times New Roman"/>
                        </a:rPr>
                        <a:t>infected </a:t>
                      </a:r>
                      <a:r>
                        <a:rPr sz="1600" b="1" spc="-20" dirty="0">
                          <a:latin typeface="Times New Roman"/>
                          <a:cs typeface="Times New Roman"/>
                        </a:rPr>
                        <a:t>RBCs</a:t>
                      </a:r>
                      <a:endParaRPr sz="1600">
                        <a:latin typeface="Times New Roman"/>
                        <a:cs typeface="Times New Roman"/>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ts val="1870"/>
                        </a:lnSpc>
                      </a:pPr>
                      <a:r>
                        <a:rPr sz="1600" b="1" dirty="0">
                          <a:latin typeface="Times New Roman"/>
                          <a:cs typeface="Times New Roman"/>
                        </a:rPr>
                        <a:t>Enlarged</a:t>
                      </a:r>
                      <a:r>
                        <a:rPr sz="1600" b="1" spc="-35" dirty="0">
                          <a:latin typeface="Times New Roman"/>
                          <a:cs typeface="Times New Roman"/>
                        </a:rPr>
                        <a:t> </a:t>
                      </a:r>
                      <a:r>
                        <a:rPr sz="1600" b="1" dirty="0">
                          <a:latin typeface="Times New Roman"/>
                          <a:cs typeface="Times New Roman"/>
                        </a:rPr>
                        <a:t>,</a:t>
                      </a:r>
                      <a:r>
                        <a:rPr sz="1600" b="1" spc="-25" dirty="0">
                          <a:latin typeface="Times New Roman"/>
                          <a:cs typeface="Times New Roman"/>
                        </a:rPr>
                        <a:t> </a:t>
                      </a:r>
                      <a:r>
                        <a:rPr sz="1600" b="1" spc="-10" dirty="0">
                          <a:latin typeface="Times New Roman"/>
                          <a:cs typeface="Times New Roman"/>
                        </a:rPr>
                        <a:t>distorted</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47395">
                <a:tc>
                  <a:txBody>
                    <a:bodyPr/>
                    <a:lstStyle/>
                    <a:p>
                      <a:pPr marL="62230">
                        <a:lnSpc>
                          <a:spcPts val="1835"/>
                        </a:lnSpc>
                      </a:pPr>
                      <a:r>
                        <a:rPr sz="1600" b="1" dirty="0">
                          <a:latin typeface="Times New Roman"/>
                          <a:cs typeface="Times New Roman"/>
                        </a:rPr>
                        <a:t>Ring</a:t>
                      </a:r>
                      <a:r>
                        <a:rPr sz="1600" b="1" spc="-40" dirty="0">
                          <a:latin typeface="Times New Roman"/>
                          <a:cs typeface="Times New Roman"/>
                        </a:rPr>
                        <a:t> </a:t>
                      </a:r>
                      <a:r>
                        <a:rPr sz="1600" b="1" dirty="0">
                          <a:latin typeface="Times New Roman"/>
                          <a:cs typeface="Times New Roman"/>
                        </a:rPr>
                        <a:t>form</a:t>
                      </a:r>
                      <a:r>
                        <a:rPr sz="1600" b="1" spc="-25" dirty="0">
                          <a:latin typeface="Times New Roman"/>
                          <a:cs typeface="Times New Roman"/>
                        </a:rPr>
                        <a:t> </a:t>
                      </a:r>
                      <a:r>
                        <a:rPr sz="1600" b="1" spc="-10" dirty="0">
                          <a:latin typeface="Times New Roman"/>
                          <a:cs typeface="Times New Roman"/>
                        </a:rPr>
                        <a:t>(</a:t>
                      </a:r>
                      <a:r>
                        <a:rPr sz="1600" spc="-10" dirty="0">
                          <a:latin typeface="Constantia"/>
                          <a:cs typeface="Constantia"/>
                        </a:rPr>
                        <a:t>merozoites)</a:t>
                      </a:r>
                      <a:endParaRPr sz="1600">
                        <a:latin typeface="Constantia"/>
                        <a:cs typeface="Constant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604010">
                        <a:lnSpc>
                          <a:spcPts val="1920"/>
                        </a:lnSpc>
                        <a:spcBef>
                          <a:spcPts val="15"/>
                        </a:spcBef>
                      </a:pPr>
                      <a:r>
                        <a:rPr sz="1600" b="1" dirty="0">
                          <a:latin typeface="Times New Roman"/>
                          <a:cs typeface="Times New Roman"/>
                        </a:rPr>
                        <a:t>Delicate</a:t>
                      </a:r>
                      <a:r>
                        <a:rPr sz="1600" b="1" spc="-25" dirty="0">
                          <a:latin typeface="Times New Roman"/>
                          <a:cs typeface="Times New Roman"/>
                        </a:rPr>
                        <a:t> </a:t>
                      </a:r>
                      <a:r>
                        <a:rPr sz="1600" b="1" dirty="0">
                          <a:latin typeface="Times New Roman"/>
                          <a:cs typeface="Times New Roman"/>
                        </a:rPr>
                        <a:t>cytoplasmic</a:t>
                      </a:r>
                      <a:r>
                        <a:rPr sz="1600" b="1" spc="-5" dirty="0">
                          <a:latin typeface="Times New Roman"/>
                          <a:cs typeface="Times New Roman"/>
                        </a:rPr>
                        <a:t> </a:t>
                      </a:r>
                      <a:r>
                        <a:rPr sz="1600" b="1" dirty="0">
                          <a:latin typeface="Times New Roman"/>
                          <a:cs typeface="Times New Roman"/>
                        </a:rPr>
                        <a:t>ring</a:t>
                      </a:r>
                      <a:r>
                        <a:rPr sz="1600" b="1" spc="-40" dirty="0">
                          <a:latin typeface="Times New Roman"/>
                          <a:cs typeface="Times New Roman"/>
                        </a:rPr>
                        <a:t> </a:t>
                      </a:r>
                      <a:r>
                        <a:rPr sz="1600" b="1" dirty="0">
                          <a:latin typeface="Times New Roman"/>
                          <a:cs typeface="Times New Roman"/>
                        </a:rPr>
                        <a:t>measuring</a:t>
                      </a:r>
                      <a:r>
                        <a:rPr sz="1600" b="1" spc="-5" dirty="0">
                          <a:latin typeface="Times New Roman"/>
                          <a:cs typeface="Times New Roman"/>
                        </a:rPr>
                        <a:t> </a:t>
                      </a:r>
                      <a:r>
                        <a:rPr sz="1600" b="1" dirty="0">
                          <a:latin typeface="Times New Roman"/>
                          <a:cs typeface="Times New Roman"/>
                        </a:rPr>
                        <a:t>1/3</a:t>
                      </a:r>
                      <a:r>
                        <a:rPr sz="1600" b="1" spc="-40" dirty="0">
                          <a:latin typeface="Times New Roman"/>
                          <a:cs typeface="Times New Roman"/>
                        </a:rPr>
                        <a:t> </a:t>
                      </a:r>
                      <a:r>
                        <a:rPr sz="1600" b="1" dirty="0">
                          <a:latin typeface="Times New Roman"/>
                          <a:cs typeface="Times New Roman"/>
                        </a:rPr>
                        <a:t>RBC</a:t>
                      </a:r>
                      <a:r>
                        <a:rPr sz="1600" b="1" spc="-60" dirty="0">
                          <a:latin typeface="Times New Roman"/>
                          <a:cs typeface="Times New Roman"/>
                        </a:rPr>
                        <a:t> </a:t>
                      </a:r>
                      <a:r>
                        <a:rPr sz="1600" b="1" spc="-10" dirty="0">
                          <a:latin typeface="Times New Roman"/>
                          <a:cs typeface="Times New Roman"/>
                        </a:rPr>
                        <a:t>diameter </a:t>
                      </a:r>
                      <a:r>
                        <a:rPr sz="1600" b="1" dirty="0">
                          <a:latin typeface="Times New Roman"/>
                          <a:cs typeface="Times New Roman"/>
                        </a:rPr>
                        <a:t>Single</a:t>
                      </a:r>
                      <a:r>
                        <a:rPr sz="1600" b="1" spc="-55" dirty="0">
                          <a:latin typeface="Times New Roman"/>
                          <a:cs typeface="Times New Roman"/>
                        </a:rPr>
                        <a:t> </a:t>
                      </a:r>
                      <a:r>
                        <a:rPr sz="1600" b="1" dirty="0">
                          <a:latin typeface="Times New Roman"/>
                          <a:cs typeface="Times New Roman"/>
                        </a:rPr>
                        <a:t>chromatin</a:t>
                      </a:r>
                      <a:r>
                        <a:rPr sz="1600" b="1" spc="-15" dirty="0">
                          <a:latin typeface="Times New Roman"/>
                          <a:cs typeface="Times New Roman"/>
                        </a:rPr>
                        <a:t> </a:t>
                      </a:r>
                      <a:r>
                        <a:rPr sz="1600" b="1" dirty="0">
                          <a:latin typeface="Times New Roman"/>
                          <a:cs typeface="Times New Roman"/>
                        </a:rPr>
                        <a:t>dot,</a:t>
                      </a:r>
                      <a:r>
                        <a:rPr sz="1600" b="1" spc="-55" dirty="0">
                          <a:latin typeface="Times New Roman"/>
                          <a:cs typeface="Times New Roman"/>
                        </a:rPr>
                        <a:t> </a:t>
                      </a:r>
                      <a:r>
                        <a:rPr sz="1600" b="1" dirty="0">
                          <a:latin typeface="Times New Roman"/>
                          <a:cs typeface="Times New Roman"/>
                        </a:rPr>
                        <a:t>Ring</a:t>
                      </a:r>
                      <a:r>
                        <a:rPr sz="1600" b="1" spc="-50" dirty="0">
                          <a:latin typeface="Times New Roman"/>
                          <a:cs typeface="Times New Roman"/>
                        </a:rPr>
                        <a:t> </a:t>
                      </a:r>
                      <a:r>
                        <a:rPr sz="1600" b="1" dirty="0">
                          <a:latin typeface="Times New Roman"/>
                          <a:cs typeface="Times New Roman"/>
                        </a:rPr>
                        <a:t>surrounds</a:t>
                      </a:r>
                      <a:r>
                        <a:rPr sz="1600" b="1" spc="-50" dirty="0">
                          <a:latin typeface="Times New Roman"/>
                          <a:cs typeface="Times New Roman"/>
                        </a:rPr>
                        <a:t> </a:t>
                      </a:r>
                      <a:r>
                        <a:rPr sz="1600" b="1" dirty="0">
                          <a:latin typeface="Times New Roman"/>
                          <a:cs typeface="Times New Roman"/>
                        </a:rPr>
                        <a:t>a</a:t>
                      </a:r>
                      <a:r>
                        <a:rPr sz="1600" b="1" spc="-55" dirty="0">
                          <a:latin typeface="Times New Roman"/>
                          <a:cs typeface="Times New Roman"/>
                        </a:rPr>
                        <a:t> </a:t>
                      </a:r>
                      <a:r>
                        <a:rPr sz="1600" b="1" spc="-10" dirty="0">
                          <a:latin typeface="Times New Roman"/>
                          <a:cs typeface="Times New Roman"/>
                        </a:rPr>
                        <a:t>vacuole</a:t>
                      </a:r>
                      <a:endParaRPr sz="1600">
                        <a:latin typeface="Times New Roman"/>
                        <a:cs typeface="Times New Roman"/>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122045">
                <a:tc>
                  <a:txBody>
                    <a:bodyPr/>
                    <a:lstStyle/>
                    <a:p>
                      <a:pPr marL="62230">
                        <a:lnSpc>
                          <a:spcPts val="1875"/>
                        </a:lnSpc>
                      </a:pPr>
                      <a:r>
                        <a:rPr sz="1600" b="1" dirty="0">
                          <a:latin typeface="Times New Roman"/>
                          <a:cs typeface="Times New Roman"/>
                        </a:rPr>
                        <a:t>Developing</a:t>
                      </a:r>
                      <a:r>
                        <a:rPr sz="1600" b="1" spc="-65" dirty="0">
                          <a:latin typeface="Times New Roman"/>
                          <a:cs typeface="Times New Roman"/>
                        </a:rPr>
                        <a:t> </a:t>
                      </a:r>
                      <a:r>
                        <a:rPr sz="1600" b="1" spc="-10" dirty="0">
                          <a:latin typeface="Times New Roman"/>
                          <a:cs typeface="Times New Roman"/>
                        </a:rPr>
                        <a:t>trophozoite</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3722370">
                        <a:lnSpc>
                          <a:spcPts val="1920"/>
                        </a:lnSpc>
                        <a:spcBef>
                          <a:spcPts val="15"/>
                        </a:spcBef>
                      </a:pPr>
                      <a:r>
                        <a:rPr sz="1600" b="1" dirty="0">
                          <a:latin typeface="Times New Roman"/>
                          <a:cs typeface="Times New Roman"/>
                        </a:rPr>
                        <a:t>Irregular</a:t>
                      </a:r>
                      <a:r>
                        <a:rPr sz="1600" b="1" spc="-95" dirty="0">
                          <a:latin typeface="Times New Roman"/>
                          <a:cs typeface="Times New Roman"/>
                        </a:rPr>
                        <a:t> </a:t>
                      </a:r>
                      <a:r>
                        <a:rPr sz="1600" b="1" dirty="0">
                          <a:latin typeface="Times New Roman"/>
                          <a:cs typeface="Times New Roman"/>
                        </a:rPr>
                        <a:t>ameboid</a:t>
                      </a:r>
                      <a:r>
                        <a:rPr sz="1600" b="1" spc="-60" dirty="0">
                          <a:latin typeface="Times New Roman"/>
                          <a:cs typeface="Times New Roman"/>
                        </a:rPr>
                        <a:t> </a:t>
                      </a:r>
                      <a:r>
                        <a:rPr sz="1600" b="1" spc="-10" dirty="0">
                          <a:latin typeface="Times New Roman"/>
                          <a:cs typeface="Times New Roman"/>
                        </a:rPr>
                        <a:t>appearance </a:t>
                      </a:r>
                      <a:r>
                        <a:rPr sz="1600" b="1" dirty="0">
                          <a:latin typeface="Times New Roman"/>
                          <a:cs typeface="Times New Roman"/>
                        </a:rPr>
                        <a:t>Ring</a:t>
                      </a:r>
                      <a:r>
                        <a:rPr sz="1600" b="1" spc="-80" dirty="0">
                          <a:latin typeface="Times New Roman"/>
                          <a:cs typeface="Times New Roman"/>
                        </a:rPr>
                        <a:t> </a:t>
                      </a:r>
                      <a:r>
                        <a:rPr sz="1600" b="1" dirty="0">
                          <a:latin typeface="Times New Roman"/>
                          <a:cs typeface="Times New Roman"/>
                        </a:rPr>
                        <a:t>remnants</a:t>
                      </a:r>
                      <a:r>
                        <a:rPr sz="1600" b="1" spc="-40" dirty="0">
                          <a:latin typeface="Times New Roman"/>
                          <a:cs typeface="Times New Roman"/>
                        </a:rPr>
                        <a:t> </a:t>
                      </a:r>
                      <a:r>
                        <a:rPr sz="1600" b="1" spc="-10" dirty="0">
                          <a:latin typeface="Times New Roman"/>
                          <a:cs typeface="Times New Roman"/>
                        </a:rPr>
                        <a:t>common </a:t>
                      </a:r>
                      <a:r>
                        <a:rPr sz="1600" b="1" dirty="0">
                          <a:latin typeface="Times New Roman"/>
                          <a:cs typeface="Times New Roman"/>
                        </a:rPr>
                        <a:t>Brown</a:t>
                      </a:r>
                      <a:r>
                        <a:rPr sz="1600" b="1" spc="-75" dirty="0">
                          <a:latin typeface="Times New Roman"/>
                          <a:cs typeface="Times New Roman"/>
                        </a:rPr>
                        <a:t> </a:t>
                      </a:r>
                      <a:r>
                        <a:rPr sz="1600" b="1" spc="-10" dirty="0">
                          <a:latin typeface="Times New Roman"/>
                          <a:cs typeface="Times New Roman"/>
                        </a:rPr>
                        <a:t>pigment</a:t>
                      </a:r>
                      <a:endParaRPr sz="1600">
                        <a:latin typeface="Times New Roman"/>
                        <a:cs typeface="Times New Roman"/>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47395">
                <a:tc>
                  <a:txBody>
                    <a:bodyPr/>
                    <a:lstStyle/>
                    <a:p>
                      <a:pPr marL="62230">
                        <a:lnSpc>
                          <a:spcPts val="1875"/>
                        </a:lnSpc>
                      </a:pPr>
                      <a:r>
                        <a:rPr sz="1600" b="1" dirty="0">
                          <a:latin typeface="Times New Roman"/>
                          <a:cs typeface="Times New Roman"/>
                        </a:rPr>
                        <a:t>Immature</a:t>
                      </a:r>
                      <a:r>
                        <a:rPr sz="1600" b="1" spc="-80" dirty="0">
                          <a:latin typeface="Times New Roman"/>
                          <a:cs typeface="Times New Roman"/>
                        </a:rPr>
                        <a:t> </a:t>
                      </a:r>
                      <a:r>
                        <a:rPr sz="1600" b="1" spc="-10" dirty="0">
                          <a:latin typeface="Times New Roman"/>
                          <a:cs typeface="Times New Roman"/>
                        </a:rPr>
                        <a:t>schizout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4077335">
                        <a:lnSpc>
                          <a:spcPts val="1920"/>
                        </a:lnSpc>
                        <a:spcBef>
                          <a:spcPts val="15"/>
                        </a:spcBef>
                      </a:pPr>
                      <a:r>
                        <a:rPr sz="1600" b="1" dirty="0">
                          <a:latin typeface="Times New Roman"/>
                          <a:cs typeface="Times New Roman"/>
                        </a:rPr>
                        <a:t>Multiple</a:t>
                      </a:r>
                      <a:r>
                        <a:rPr sz="1600" b="1" spc="-60" dirty="0">
                          <a:latin typeface="Times New Roman"/>
                          <a:cs typeface="Times New Roman"/>
                        </a:rPr>
                        <a:t> </a:t>
                      </a:r>
                      <a:r>
                        <a:rPr sz="1600" b="1" dirty="0">
                          <a:latin typeface="Times New Roman"/>
                          <a:cs typeface="Times New Roman"/>
                        </a:rPr>
                        <a:t>chromatin</a:t>
                      </a:r>
                      <a:r>
                        <a:rPr sz="1600" b="1" spc="-50" dirty="0">
                          <a:latin typeface="Times New Roman"/>
                          <a:cs typeface="Times New Roman"/>
                        </a:rPr>
                        <a:t> </a:t>
                      </a:r>
                      <a:r>
                        <a:rPr sz="1600" b="1" spc="-10" dirty="0">
                          <a:latin typeface="Times New Roman"/>
                          <a:cs typeface="Times New Roman"/>
                        </a:rPr>
                        <a:t>bodies </a:t>
                      </a:r>
                      <a:r>
                        <a:rPr sz="1600" b="1" dirty="0">
                          <a:latin typeface="Times New Roman"/>
                          <a:cs typeface="Times New Roman"/>
                        </a:rPr>
                        <a:t>Brown</a:t>
                      </a:r>
                      <a:r>
                        <a:rPr sz="1600" b="1" spc="-75" dirty="0">
                          <a:latin typeface="Times New Roman"/>
                          <a:cs typeface="Times New Roman"/>
                        </a:rPr>
                        <a:t> </a:t>
                      </a:r>
                      <a:r>
                        <a:rPr sz="1600" b="1" spc="-10" dirty="0">
                          <a:latin typeface="Times New Roman"/>
                          <a:cs typeface="Times New Roman"/>
                        </a:rPr>
                        <a:t>pigment</a:t>
                      </a:r>
                      <a:endParaRPr sz="1600">
                        <a:latin typeface="Times New Roman"/>
                        <a:cs typeface="Times New Roman"/>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122045">
                <a:tc>
                  <a:txBody>
                    <a:bodyPr/>
                    <a:lstStyle/>
                    <a:p>
                      <a:pPr marL="62230">
                        <a:lnSpc>
                          <a:spcPts val="1875"/>
                        </a:lnSpc>
                      </a:pPr>
                      <a:r>
                        <a:rPr sz="1600" b="1" dirty="0">
                          <a:latin typeface="Times New Roman"/>
                          <a:cs typeface="Times New Roman"/>
                        </a:rPr>
                        <a:t>Mature</a:t>
                      </a:r>
                      <a:r>
                        <a:rPr sz="1600" b="1" spc="-75" dirty="0">
                          <a:latin typeface="Times New Roman"/>
                          <a:cs typeface="Times New Roman"/>
                        </a:rPr>
                        <a:t> </a:t>
                      </a:r>
                      <a:r>
                        <a:rPr sz="1600" b="1" spc="-10" dirty="0">
                          <a:latin typeface="Times New Roman"/>
                          <a:cs typeface="Times New Roman"/>
                        </a:rPr>
                        <a:t>schizont</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873250">
                        <a:lnSpc>
                          <a:spcPts val="1920"/>
                        </a:lnSpc>
                        <a:spcBef>
                          <a:spcPts val="20"/>
                        </a:spcBef>
                      </a:pPr>
                      <a:r>
                        <a:rPr sz="1600" b="1" dirty="0">
                          <a:latin typeface="Times New Roman"/>
                          <a:cs typeface="Times New Roman"/>
                        </a:rPr>
                        <a:t>12</a:t>
                      </a:r>
                      <a:r>
                        <a:rPr sz="1600" b="1" spc="-45" dirty="0">
                          <a:latin typeface="Times New Roman"/>
                          <a:cs typeface="Times New Roman"/>
                        </a:rPr>
                        <a:t> </a:t>
                      </a:r>
                      <a:r>
                        <a:rPr sz="1600" b="1" dirty="0">
                          <a:latin typeface="Times New Roman"/>
                          <a:cs typeface="Times New Roman"/>
                        </a:rPr>
                        <a:t>to</a:t>
                      </a:r>
                      <a:r>
                        <a:rPr sz="1600" b="1" spc="-45" dirty="0">
                          <a:latin typeface="Times New Roman"/>
                          <a:cs typeface="Times New Roman"/>
                        </a:rPr>
                        <a:t> </a:t>
                      </a:r>
                      <a:r>
                        <a:rPr sz="1600" b="1" dirty="0">
                          <a:latin typeface="Times New Roman"/>
                          <a:cs typeface="Times New Roman"/>
                        </a:rPr>
                        <a:t>24</a:t>
                      </a:r>
                      <a:r>
                        <a:rPr sz="1600" b="1" spc="-40" dirty="0">
                          <a:latin typeface="Times New Roman"/>
                          <a:cs typeface="Times New Roman"/>
                        </a:rPr>
                        <a:t> </a:t>
                      </a:r>
                      <a:r>
                        <a:rPr sz="1600" b="1" dirty="0">
                          <a:latin typeface="Times New Roman"/>
                          <a:cs typeface="Times New Roman"/>
                        </a:rPr>
                        <a:t>merozoites</a:t>
                      </a:r>
                      <a:r>
                        <a:rPr sz="1600" b="1" spc="20" dirty="0">
                          <a:latin typeface="Times New Roman"/>
                          <a:cs typeface="Times New Roman"/>
                        </a:rPr>
                        <a:t> </a:t>
                      </a:r>
                      <a:r>
                        <a:rPr sz="1600" b="1" dirty="0">
                          <a:latin typeface="Times New Roman"/>
                          <a:cs typeface="Times New Roman"/>
                        </a:rPr>
                        <a:t>occupying</a:t>
                      </a:r>
                      <a:r>
                        <a:rPr sz="1600" b="1" spc="-40" dirty="0">
                          <a:latin typeface="Times New Roman"/>
                          <a:cs typeface="Times New Roman"/>
                        </a:rPr>
                        <a:t> </a:t>
                      </a:r>
                      <a:r>
                        <a:rPr sz="1600" b="1" dirty="0">
                          <a:latin typeface="Times New Roman"/>
                          <a:cs typeface="Times New Roman"/>
                        </a:rPr>
                        <a:t>majority of</a:t>
                      </a:r>
                      <a:r>
                        <a:rPr sz="1600" b="1" spc="-40" dirty="0">
                          <a:latin typeface="Times New Roman"/>
                          <a:cs typeface="Times New Roman"/>
                        </a:rPr>
                        <a:t> </a:t>
                      </a:r>
                      <a:r>
                        <a:rPr sz="1600" b="1" dirty="0">
                          <a:latin typeface="Times New Roman"/>
                          <a:cs typeface="Times New Roman"/>
                        </a:rPr>
                        <a:t>the</a:t>
                      </a:r>
                      <a:r>
                        <a:rPr sz="1600" b="1" spc="-30" dirty="0">
                          <a:latin typeface="Times New Roman"/>
                          <a:cs typeface="Times New Roman"/>
                        </a:rPr>
                        <a:t> </a:t>
                      </a:r>
                      <a:r>
                        <a:rPr sz="1600" b="1" spc="-20" dirty="0">
                          <a:latin typeface="Times New Roman"/>
                          <a:cs typeface="Times New Roman"/>
                        </a:rPr>
                        <a:t>RBCs </a:t>
                      </a:r>
                      <a:r>
                        <a:rPr sz="1600" b="1" dirty="0">
                          <a:latin typeface="Times New Roman"/>
                          <a:cs typeface="Times New Roman"/>
                        </a:rPr>
                        <a:t>Merozoites</a:t>
                      </a:r>
                      <a:r>
                        <a:rPr sz="1600" b="1" spc="-50" dirty="0">
                          <a:latin typeface="Times New Roman"/>
                          <a:cs typeface="Times New Roman"/>
                        </a:rPr>
                        <a:t> </a:t>
                      </a:r>
                      <a:r>
                        <a:rPr sz="1600" b="1" dirty="0">
                          <a:latin typeface="Times New Roman"/>
                          <a:cs typeface="Times New Roman"/>
                        </a:rPr>
                        <a:t>surrounded</a:t>
                      </a:r>
                      <a:r>
                        <a:rPr sz="1600" b="1" spc="-75" dirty="0">
                          <a:latin typeface="Times New Roman"/>
                          <a:cs typeface="Times New Roman"/>
                        </a:rPr>
                        <a:t> </a:t>
                      </a:r>
                      <a:r>
                        <a:rPr sz="1600" b="1" dirty="0">
                          <a:latin typeface="Times New Roman"/>
                          <a:cs typeface="Times New Roman"/>
                        </a:rPr>
                        <a:t>by</a:t>
                      </a:r>
                      <a:r>
                        <a:rPr sz="1600" b="1" spc="-80" dirty="0">
                          <a:latin typeface="Times New Roman"/>
                          <a:cs typeface="Times New Roman"/>
                        </a:rPr>
                        <a:t> </a:t>
                      </a:r>
                      <a:r>
                        <a:rPr sz="1600" b="1" dirty="0">
                          <a:latin typeface="Times New Roman"/>
                          <a:cs typeface="Times New Roman"/>
                        </a:rPr>
                        <a:t>cytoplasmic</a:t>
                      </a:r>
                      <a:r>
                        <a:rPr sz="1600" b="1" spc="-45" dirty="0">
                          <a:latin typeface="Times New Roman"/>
                          <a:cs typeface="Times New Roman"/>
                        </a:rPr>
                        <a:t> </a:t>
                      </a:r>
                      <a:r>
                        <a:rPr sz="1600" b="1" spc="-10" dirty="0">
                          <a:latin typeface="Times New Roman"/>
                          <a:cs typeface="Times New Roman"/>
                        </a:rPr>
                        <a:t>material </a:t>
                      </a:r>
                      <a:r>
                        <a:rPr sz="1600" b="1" dirty="0">
                          <a:latin typeface="Times New Roman"/>
                          <a:cs typeface="Times New Roman"/>
                        </a:rPr>
                        <a:t>Brown</a:t>
                      </a:r>
                      <a:r>
                        <a:rPr sz="1600" b="1" spc="-85" dirty="0">
                          <a:latin typeface="Times New Roman"/>
                          <a:cs typeface="Times New Roman"/>
                        </a:rPr>
                        <a:t> </a:t>
                      </a:r>
                      <a:r>
                        <a:rPr sz="1600" b="1" dirty="0">
                          <a:latin typeface="Times New Roman"/>
                          <a:cs typeface="Times New Roman"/>
                        </a:rPr>
                        <a:t>pigment may</a:t>
                      </a:r>
                      <a:r>
                        <a:rPr sz="1600" b="1" spc="-25" dirty="0">
                          <a:latin typeface="Times New Roman"/>
                          <a:cs typeface="Times New Roman"/>
                        </a:rPr>
                        <a:t> </a:t>
                      </a:r>
                      <a:r>
                        <a:rPr sz="1600" b="1" dirty="0">
                          <a:latin typeface="Times New Roman"/>
                          <a:cs typeface="Times New Roman"/>
                        </a:rPr>
                        <a:t>be</a:t>
                      </a:r>
                      <a:r>
                        <a:rPr sz="1600" b="1" spc="-40" dirty="0">
                          <a:latin typeface="Times New Roman"/>
                          <a:cs typeface="Times New Roman"/>
                        </a:rPr>
                        <a:t> </a:t>
                      </a:r>
                      <a:r>
                        <a:rPr sz="1600" b="1" spc="-10" dirty="0">
                          <a:latin typeface="Times New Roman"/>
                          <a:cs typeface="Times New Roman"/>
                        </a:rPr>
                        <a:t>present</a:t>
                      </a:r>
                      <a:endParaRPr sz="1600">
                        <a:latin typeface="Times New Roman"/>
                        <a:cs typeface="Times New Roman"/>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747395">
                <a:tc>
                  <a:txBody>
                    <a:bodyPr/>
                    <a:lstStyle/>
                    <a:p>
                      <a:pPr marL="62230">
                        <a:lnSpc>
                          <a:spcPts val="1880"/>
                        </a:lnSpc>
                      </a:pPr>
                      <a:r>
                        <a:rPr sz="1600" b="1" spc="-10" dirty="0">
                          <a:latin typeface="Times New Roman"/>
                          <a:cs typeface="Times New Roman"/>
                        </a:rPr>
                        <a:t>Microgametocyte</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55880">
                        <a:lnSpc>
                          <a:spcPts val="1920"/>
                        </a:lnSpc>
                        <a:spcBef>
                          <a:spcPts val="20"/>
                        </a:spcBef>
                      </a:pPr>
                      <a:r>
                        <a:rPr sz="1600" b="1" dirty="0">
                          <a:latin typeface="Times New Roman"/>
                          <a:cs typeface="Times New Roman"/>
                        </a:rPr>
                        <a:t>Large</a:t>
                      </a:r>
                      <a:r>
                        <a:rPr sz="1600" b="1" spc="204" dirty="0">
                          <a:latin typeface="Times New Roman"/>
                          <a:cs typeface="Times New Roman"/>
                        </a:rPr>
                        <a:t> </a:t>
                      </a:r>
                      <a:r>
                        <a:rPr sz="1600" b="1" dirty="0">
                          <a:latin typeface="Times New Roman"/>
                          <a:cs typeface="Times New Roman"/>
                        </a:rPr>
                        <a:t>pink</a:t>
                      </a:r>
                      <a:r>
                        <a:rPr sz="1600" b="1" spc="210" dirty="0">
                          <a:latin typeface="Times New Roman"/>
                          <a:cs typeface="Times New Roman"/>
                        </a:rPr>
                        <a:t> </a:t>
                      </a:r>
                      <a:r>
                        <a:rPr sz="1600" b="1" dirty="0">
                          <a:latin typeface="Times New Roman"/>
                          <a:cs typeface="Times New Roman"/>
                        </a:rPr>
                        <a:t>to</a:t>
                      </a:r>
                      <a:r>
                        <a:rPr sz="1600" b="1" spc="210" dirty="0">
                          <a:latin typeface="Times New Roman"/>
                          <a:cs typeface="Times New Roman"/>
                        </a:rPr>
                        <a:t> </a:t>
                      </a:r>
                      <a:r>
                        <a:rPr sz="1600" b="1" dirty="0">
                          <a:latin typeface="Times New Roman"/>
                          <a:cs typeface="Times New Roman"/>
                        </a:rPr>
                        <a:t>purple</a:t>
                      </a:r>
                      <a:r>
                        <a:rPr sz="1600" b="1" spc="220" dirty="0">
                          <a:latin typeface="Times New Roman"/>
                          <a:cs typeface="Times New Roman"/>
                        </a:rPr>
                        <a:t> </a:t>
                      </a:r>
                      <a:r>
                        <a:rPr sz="1600" b="1" dirty="0">
                          <a:latin typeface="Times New Roman"/>
                          <a:cs typeface="Times New Roman"/>
                        </a:rPr>
                        <a:t>chromatin</a:t>
                      </a:r>
                      <a:r>
                        <a:rPr sz="1600" b="1" spc="220" dirty="0">
                          <a:latin typeface="Times New Roman"/>
                          <a:cs typeface="Times New Roman"/>
                        </a:rPr>
                        <a:t> </a:t>
                      </a:r>
                      <a:r>
                        <a:rPr sz="1600" b="1" dirty="0">
                          <a:latin typeface="Times New Roman"/>
                          <a:cs typeface="Times New Roman"/>
                        </a:rPr>
                        <a:t>mass</a:t>
                      </a:r>
                      <a:r>
                        <a:rPr sz="1600" b="1" spc="225" dirty="0">
                          <a:latin typeface="Times New Roman"/>
                          <a:cs typeface="Times New Roman"/>
                        </a:rPr>
                        <a:t> </a:t>
                      </a:r>
                      <a:r>
                        <a:rPr sz="1600" b="1" dirty="0">
                          <a:latin typeface="Times New Roman"/>
                          <a:cs typeface="Times New Roman"/>
                        </a:rPr>
                        <a:t>surrounded</a:t>
                      </a:r>
                      <a:r>
                        <a:rPr sz="1600" b="1" spc="220" dirty="0">
                          <a:latin typeface="Times New Roman"/>
                          <a:cs typeface="Times New Roman"/>
                        </a:rPr>
                        <a:t> </a:t>
                      </a:r>
                      <a:r>
                        <a:rPr sz="1600" b="1" dirty="0">
                          <a:latin typeface="Times New Roman"/>
                          <a:cs typeface="Times New Roman"/>
                        </a:rPr>
                        <a:t>by</a:t>
                      </a:r>
                      <a:r>
                        <a:rPr sz="1600" b="1" spc="204" dirty="0">
                          <a:latin typeface="Times New Roman"/>
                          <a:cs typeface="Times New Roman"/>
                        </a:rPr>
                        <a:t> </a:t>
                      </a:r>
                      <a:r>
                        <a:rPr sz="1600" b="1" dirty="0">
                          <a:latin typeface="Times New Roman"/>
                          <a:cs typeface="Times New Roman"/>
                        </a:rPr>
                        <a:t>colorless</a:t>
                      </a:r>
                      <a:r>
                        <a:rPr sz="1600" b="1" spc="229" dirty="0">
                          <a:latin typeface="Times New Roman"/>
                          <a:cs typeface="Times New Roman"/>
                        </a:rPr>
                        <a:t> </a:t>
                      </a:r>
                      <a:r>
                        <a:rPr sz="1600" b="1" dirty="0">
                          <a:latin typeface="Times New Roman"/>
                          <a:cs typeface="Times New Roman"/>
                        </a:rPr>
                        <a:t>to</a:t>
                      </a:r>
                      <a:r>
                        <a:rPr sz="1600" b="1" spc="225" dirty="0">
                          <a:latin typeface="Times New Roman"/>
                          <a:cs typeface="Times New Roman"/>
                        </a:rPr>
                        <a:t> </a:t>
                      </a:r>
                      <a:r>
                        <a:rPr sz="1600" b="1" spc="-20" dirty="0">
                          <a:latin typeface="Times New Roman"/>
                          <a:cs typeface="Times New Roman"/>
                        </a:rPr>
                        <a:t>pale halo</a:t>
                      </a:r>
                      <a:endParaRPr sz="1600">
                        <a:latin typeface="Times New Roman"/>
                        <a:cs typeface="Times New Roman"/>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747395">
                <a:tc>
                  <a:txBody>
                    <a:bodyPr/>
                    <a:lstStyle/>
                    <a:p>
                      <a:pPr marL="62230">
                        <a:lnSpc>
                          <a:spcPts val="1880"/>
                        </a:lnSpc>
                      </a:pPr>
                      <a:r>
                        <a:rPr sz="1600" b="1" spc="-10" dirty="0">
                          <a:latin typeface="Times New Roman"/>
                          <a:cs typeface="Times New Roman"/>
                        </a:rPr>
                        <a:t>Macrogametocyte</a:t>
                      </a: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marR="1639570">
                        <a:lnSpc>
                          <a:spcPts val="1920"/>
                        </a:lnSpc>
                        <a:spcBef>
                          <a:spcPts val="20"/>
                        </a:spcBef>
                      </a:pPr>
                      <a:r>
                        <a:rPr sz="1600" b="1" dirty="0">
                          <a:latin typeface="Times New Roman"/>
                          <a:cs typeface="Times New Roman"/>
                        </a:rPr>
                        <a:t>Round</a:t>
                      </a:r>
                      <a:r>
                        <a:rPr sz="1600" b="1" spc="-45" dirty="0">
                          <a:latin typeface="Times New Roman"/>
                          <a:cs typeface="Times New Roman"/>
                        </a:rPr>
                        <a:t> </a:t>
                      </a:r>
                      <a:r>
                        <a:rPr sz="1600" b="1" dirty="0">
                          <a:latin typeface="Times New Roman"/>
                          <a:cs typeface="Times New Roman"/>
                        </a:rPr>
                        <a:t>to</a:t>
                      </a:r>
                      <a:r>
                        <a:rPr sz="1600" b="1" spc="-35" dirty="0">
                          <a:latin typeface="Times New Roman"/>
                          <a:cs typeface="Times New Roman"/>
                        </a:rPr>
                        <a:t> </a:t>
                      </a:r>
                      <a:r>
                        <a:rPr sz="1600" b="1" dirty="0">
                          <a:latin typeface="Times New Roman"/>
                          <a:cs typeface="Times New Roman"/>
                        </a:rPr>
                        <a:t>oval</a:t>
                      </a:r>
                      <a:r>
                        <a:rPr sz="1600" b="1" spc="-45" dirty="0">
                          <a:latin typeface="Times New Roman"/>
                          <a:cs typeface="Times New Roman"/>
                        </a:rPr>
                        <a:t> </a:t>
                      </a:r>
                      <a:r>
                        <a:rPr sz="1600" b="1" dirty="0">
                          <a:latin typeface="Times New Roman"/>
                          <a:cs typeface="Times New Roman"/>
                        </a:rPr>
                        <a:t>cytoplasm</a:t>
                      </a:r>
                      <a:r>
                        <a:rPr sz="1600" b="1" spc="-20" dirty="0">
                          <a:latin typeface="Times New Roman"/>
                          <a:cs typeface="Times New Roman"/>
                        </a:rPr>
                        <a:t> </a:t>
                      </a:r>
                      <a:r>
                        <a:rPr sz="1600" b="1" dirty="0">
                          <a:latin typeface="Times New Roman"/>
                          <a:cs typeface="Times New Roman"/>
                        </a:rPr>
                        <a:t>,</a:t>
                      </a:r>
                      <a:r>
                        <a:rPr sz="1600" b="1" spc="-35" dirty="0">
                          <a:latin typeface="Times New Roman"/>
                          <a:cs typeface="Times New Roman"/>
                        </a:rPr>
                        <a:t> </a:t>
                      </a:r>
                      <a:r>
                        <a:rPr sz="1600" b="1" dirty="0">
                          <a:solidFill>
                            <a:srgbClr val="FF0000"/>
                          </a:solidFill>
                          <a:latin typeface="Times New Roman"/>
                          <a:cs typeface="Times New Roman"/>
                        </a:rPr>
                        <a:t>Eccentric</a:t>
                      </a:r>
                      <a:r>
                        <a:rPr sz="1600" b="1" spc="-10" dirty="0">
                          <a:solidFill>
                            <a:srgbClr val="FF0000"/>
                          </a:solidFill>
                          <a:latin typeface="Times New Roman"/>
                          <a:cs typeface="Times New Roman"/>
                        </a:rPr>
                        <a:t> </a:t>
                      </a:r>
                      <a:r>
                        <a:rPr sz="1600" b="1" dirty="0">
                          <a:solidFill>
                            <a:srgbClr val="FF0000"/>
                          </a:solidFill>
                          <a:latin typeface="Times New Roman"/>
                          <a:cs typeface="Times New Roman"/>
                        </a:rPr>
                        <a:t>chromatin</a:t>
                      </a:r>
                      <a:r>
                        <a:rPr sz="1600" b="1" spc="-15" dirty="0">
                          <a:solidFill>
                            <a:srgbClr val="FF0000"/>
                          </a:solidFill>
                          <a:latin typeface="Times New Roman"/>
                          <a:cs typeface="Times New Roman"/>
                        </a:rPr>
                        <a:t> </a:t>
                      </a:r>
                      <a:r>
                        <a:rPr sz="1600" b="1" spc="-20" dirty="0">
                          <a:solidFill>
                            <a:srgbClr val="FF0000"/>
                          </a:solidFill>
                          <a:latin typeface="Times New Roman"/>
                          <a:cs typeface="Times New Roman"/>
                        </a:rPr>
                        <a:t>mass </a:t>
                      </a:r>
                      <a:r>
                        <a:rPr sz="1600" b="1" dirty="0">
                          <a:latin typeface="Times New Roman"/>
                          <a:cs typeface="Times New Roman"/>
                        </a:rPr>
                        <a:t>Delicate</a:t>
                      </a:r>
                      <a:r>
                        <a:rPr sz="1600" b="1" spc="-15" dirty="0">
                          <a:latin typeface="Times New Roman"/>
                          <a:cs typeface="Times New Roman"/>
                        </a:rPr>
                        <a:t> </a:t>
                      </a:r>
                      <a:r>
                        <a:rPr sz="1600" b="1" dirty="0">
                          <a:latin typeface="Times New Roman"/>
                          <a:cs typeface="Times New Roman"/>
                        </a:rPr>
                        <a:t>light</a:t>
                      </a:r>
                      <a:r>
                        <a:rPr sz="1600" b="1" spc="-30" dirty="0">
                          <a:latin typeface="Times New Roman"/>
                          <a:cs typeface="Times New Roman"/>
                        </a:rPr>
                        <a:t> </a:t>
                      </a:r>
                      <a:r>
                        <a:rPr sz="1600" b="1" dirty="0">
                          <a:latin typeface="Times New Roman"/>
                          <a:cs typeface="Times New Roman"/>
                        </a:rPr>
                        <a:t>–</a:t>
                      </a:r>
                      <a:r>
                        <a:rPr sz="1600" b="1" spc="-40" dirty="0">
                          <a:latin typeface="Times New Roman"/>
                          <a:cs typeface="Times New Roman"/>
                        </a:rPr>
                        <a:t> </a:t>
                      </a:r>
                      <a:r>
                        <a:rPr sz="1600" b="1" dirty="0">
                          <a:latin typeface="Times New Roman"/>
                          <a:cs typeface="Times New Roman"/>
                        </a:rPr>
                        <a:t>brown</a:t>
                      </a:r>
                      <a:r>
                        <a:rPr sz="1600" b="1" spc="-70" dirty="0">
                          <a:latin typeface="Times New Roman"/>
                          <a:cs typeface="Times New Roman"/>
                        </a:rPr>
                        <a:t> </a:t>
                      </a:r>
                      <a:r>
                        <a:rPr sz="1600" b="1" dirty="0">
                          <a:latin typeface="Times New Roman"/>
                          <a:cs typeface="Times New Roman"/>
                        </a:rPr>
                        <a:t>pigment</a:t>
                      </a:r>
                      <a:r>
                        <a:rPr sz="1600" b="1" spc="-5" dirty="0">
                          <a:latin typeface="Times New Roman"/>
                          <a:cs typeface="Times New Roman"/>
                        </a:rPr>
                        <a:t> </a:t>
                      </a:r>
                      <a:r>
                        <a:rPr sz="1600" b="1" dirty="0">
                          <a:latin typeface="Times New Roman"/>
                          <a:cs typeface="Times New Roman"/>
                        </a:rPr>
                        <a:t>present</a:t>
                      </a:r>
                      <a:r>
                        <a:rPr sz="1600" b="1" spc="-25" dirty="0">
                          <a:latin typeface="Times New Roman"/>
                          <a:cs typeface="Times New Roman"/>
                        </a:rPr>
                        <a:t> </a:t>
                      </a:r>
                      <a:r>
                        <a:rPr sz="1600" b="1" spc="-10" dirty="0">
                          <a:latin typeface="Times New Roman"/>
                          <a:cs typeface="Times New Roman"/>
                        </a:rPr>
                        <a:t>throughout</a:t>
                      </a:r>
                      <a:r>
                        <a:rPr sz="1600" b="1" spc="-35" dirty="0">
                          <a:latin typeface="Times New Roman"/>
                          <a:cs typeface="Times New Roman"/>
                        </a:rPr>
                        <a:t> </a:t>
                      </a:r>
                      <a:r>
                        <a:rPr sz="1600" b="1" spc="-20" dirty="0">
                          <a:latin typeface="Times New Roman"/>
                          <a:cs typeface="Times New Roman"/>
                        </a:rPr>
                        <a:t>cell</a:t>
                      </a:r>
                      <a:endParaRPr sz="1600">
                        <a:latin typeface="Times New Roman"/>
                        <a:cs typeface="Times New Roman"/>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6675" y="74676"/>
            <a:ext cx="4856988" cy="5730240"/>
          </a:xfrm>
          <a:prstGeom prst="rect">
            <a:avLst/>
          </a:prstGeom>
        </p:spPr>
      </p:pic>
      <p:sp>
        <p:nvSpPr>
          <p:cNvPr id="3" name="object 3"/>
          <p:cNvSpPr txBox="1"/>
          <p:nvPr/>
        </p:nvSpPr>
        <p:spPr>
          <a:xfrm>
            <a:off x="4136135" y="1539239"/>
            <a:ext cx="1096010" cy="457200"/>
          </a:xfrm>
          <a:prstGeom prst="rect">
            <a:avLst/>
          </a:prstGeom>
          <a:solidFill>
            <a:srgbClr val="FFFFFF"/>
          </a:solidFill>
        </p:spPr>
        <p:txBody>
          <a:bodyPr vert="horz" wrap="square" lIns="0" tIns="14604" rIns="0" bIns="0" rtlCol="0">
            <a:spAutoFit/>
          </a:bodyPr>
          <a:lstStyle/>
          <a:p>
            <a:pPr marL="151130" marR="144145" indent="5715">
              <a:lnSpc>
                <a:spcPct val="100000"/>
              </a:lnSpc>
              <a:spcBef>
                <a:spcPts val="114"/>
              </a:spcBef>
            </a:pPr>
            <a:r>
              <a:rPr sz="1200" b="1" spc="-10" dirty="0">
                <a:latin typeface="Times New Roman"/>
                <a:cs typeface="Times New Roman"/>
              </a:rPr>
              <a:t>Developing trophozoite</a:t>
            </a:r>
            <a:endParaRPr sz="1200">
              <a:latin typeface="Times New Roman"/>
              <a:cs typeface="Times New Roman"/>
            </a:endParaRPr>
          </a:p>
        </p:txBody>
      </p:sp>
      <p:sp>
        <p:nvSpPr>
          <p:cNvPr id="4" name="object 4"/>
          <p:cNvSpPr txBox="1"/>
          <p:nvPr/>
        </p:nvSpPr>
        <p:spPr>
          <a:xfrm>
            <a:off x="1553336" y="1411351"/>
            <a:ext cx="1249680" cy="581660"/>
          </a:xfrm>
          <a:prstGeom prst="rect">
            <a:avLst/>
          </a:prstGeom>
        </p:spPr>
        <p:txBody>
          <a:bodyPr vert="horz" wrap="square" lIns="0" tIns="5080" rIns="0" bIns="0" rtlCol="0">
            <a:spAutoFit/>
          </a:bodyPr>
          <a:lstStyle/>
          <a:p>
            <a:pPr marL="12700" marR="5080" indent="257175">
              <a:lnSpc>
                <a:spcPct val="104200"/>
              </a:lnSpc>
              <a:spcBef>
                <a:spcPts val="40"/>
              </a:spcBef>
            </a:pPr>
            <a:r>
              <a:rPr sz="1200" b="1" dirty="0">
                <a:latin typeface="Times New Roman"/>
                <a:cs typeface="Times New Roman"/>
              </a:rPr>
              <a:t>Ring</a:t>
            </a:r>
            <a:r>
              <a:rPr sz="1200" b="1" spc="135" dirty="0">
                <a:latin typeface="Times New Roman"/>
                <a:cs typeface="Times New Roman"/>
              </a:rPr>
              <a:t> </a:t>
            </a:r>
            <a:r>
              <a:rPr sz="1200" b="1" spc="-20" dirty="0">
                <a:latin typeface="Times New Roman"/>
                <a:cs typeface="Times New Roman"/>
              </a:rPr>
              <a:t>form Early</a:t>
            </a:r>
            <a:r>
              <a:rPr sz="1200" b="1" spc="-40" dirty="0">
                <a:latin typeface="Times New Roman"/>
                <a:cs typeface="Times New Roman"/>
              </a:rPr>
              <a:t> </a:t>
            </a:r>
            <a:r>
              <a:rPr sz="1200" b="1" spc="-10" dirty="0">
                <a:latin typeface="Times New Roman"/>
                <a:cs typeface="Times New Roman"/>
              </a:rPr>
              <a:t>trophozoite,</a:t>
            </a:r>
            <a:endParaRPr sz="1200">
              <a:latin typeface="Times New Roman"/>
              <a:cs typeface="Times New Roman"/>
            </a:endParaRPr>
          </a:p>
          <a:p>
            <a:pPr marL="220979">
              <a:lnSpc>
                <a:spcPct val="100000"/>
              </a:lnSpc>
            </a:pPr>
            <a:r>
              <a:rPr sz="1200" b="1" spc="-10" dirty="0">
                <a:latin typeface="Arial"/>
                <a:cs typeface="Arial"/>
              </a:rPr>
              <a:t>merozoites</a:t>
            </a:r>
            <a:endParaRPr sz="1200">
              <a:latin typeface="Arial"/>
              <a:cs typeface="Arial"/>
            </a:endParaRPr>
          </a:p>
        </p:txBody>
      </p:sp>
      <p:sp>
        <p:nvSpPr>
          <p:cNvPr id="5" name="object 5"/>
          <p:cNvSpPr txBox="1"/>
          <p:nvPr/>
        </p:nvSpPr>
        <p:spPr>
          <a:xfrm>
            <a:off x="3954779" y="3430523"/>
            <a:ext cx="1739264" cy="274320"/>
          </a:xfrm>
          <a:prstGeom prst="rect">
            <a:avLst/>
          </a:prstGeom>
          <a:solidFill>
            <a:srgbClr val="FFFFFF"/>
          </a:solidFill>
        </p:spPr>
        <p:txBody>
          <a:bodyPr vert="horz" wrap="square" lIns="0" tIns="16510" rIns="0" bIns="0" rtlCol="0">
            <a:spAutoFit/>
          </a:bodyPr>
          <a:lstStyle/>
          <a:p>
            <a:pPr marL="190500">
              <a:lnSpc>
                <a:spcPct val="100000"/>
              </a:lnSpc>
              <a:spcBef>
                <a:spcPts val="130"/>
              </a:spcBef>
            </a:pPr>
            <a:r>
              <a:rPr sz="1200" b="1" dirty="0">
                <a:latin typeface="Times New Roman"/>
                <a:cs typeface="Times New Roman"/>
              </a:rPr>
              <a:t>Immature</a:t>
            </a:r>
            <a:r>
              <a:rPr sz="1200" b="1" spc="120" dirty="0">
                <a:latin typeface="Times New Roman"/>
                <a:cs typeface="Times New Roman"/>
              </a:rPr>
              <a:t> </a:t>
            </a:r>
            <a:r>
              <a:rPr sz="1200" b="1" spc="-10" dirty="0">
                <a:latin typeface="Times New Roman"/>
                <a:cs typeface="Times New Roman"/>
              </a:rPr>
              <a:t>schizonte</a:t>
            </a:r>
            <a:endParaRPr sz="1200">
              <a:latin typeface="Times New Roman"/>
              <a:cs typeface="Times New Roman"/>
            </a:endParaRPr>
          </a:p>
        </p:txBody>
      </p:sp>
      <p:sp>
        <p:nvSpPr>
          <p:cNvPr id="6" name="object 6"/>
          <p:cNvSpPr txBox="1"/>
          <p:nvPr/>
        </p:nvSpPr>
        <p:spPr>
          <a:xfrm>
            <a:off x="1400555" y="3505200"/>
            <a:ext cx="1554480" cy="274320"/>
          </a:xfrm>
          <a:prstGeom prst="rect">
            <a:avLst/>
          </a:prstGeom>
          <a:solidFill>
            <a:srgbClr val="FFFFFF"/>
          </a:solidFill>
        </p:spPr>
        <p:txBody>
          <a:bodyPr vert="horz" wrap="square" lIns="0" tIns="16510" rIns="0" bIns="0" rtlCol="0">
            <a:spAutoFit/>
          </a:bodyPr>
          <a:lstStyle/>
          <a:p>
            <a:pPr marL="195580">
              <a:lnSpc>
                <a:spcPct val="100000"/>
              </a:lnSpc>
              <a:spcBef>
                <a:spcPts val="130"/>
              </a:spcBef>
            </a:pPr>
            <a:r>
              <a:rPr sz="1200" b="1" spc="-10" dirty="0">
                <a:latin typeface="Times New Roman"/>
                <a:cs typeface="Times New Roman"/>
              </a:rPr>
              <a:t>Mature</a:t>
            </a:r>
            <a:r>
              <a:rPr sz="1200" b="1" spc="-35" dirty="0">
                <a:latin typeface="Times New Roman"/>
                <a:cs typeface="Times New Roman"/>
              </a:rPr>
              <a:t> </a:t>
            </a:r>
            <a:r>
              <a:rPr sz="1200" b="1" spc="-10" dirty="0">
                <a:latin typeface="Times New Roman"/>
                <a:cs typeface="Times New Roman"/>
              </a:rPr>
              <a:t>schizonte</a:t>
            </a:r>
            <a:endParaRPr sz="1200">
              <a:latin typeface="Times New Roman"/>
              <a:cs typeface="Times New Roman"/>
            </a:endParaRPr>
          </a:p>
        </p:txBody>
      </p:sp>
      <p:sp>
        <p:nvSpPr>
          <p:cNvPr id="7" name="object 7"/>
          <p:cNvSpPr txBox="1"/>
          <p:nvPr/>
        </p:nvSpPr>
        <p:spPr>
          <a:xfrm>
            <a:off x="3954779" y="5228844"/>
            <a:ext cx="1739264" cy="274320"/>
          </a:xfrm>
          <a:prstGeom prst="rect">
            <a:avLst/>
          </a:prstGeom>
          <a:solidFill>
            <a:srgbClr val="FFFFFF"/>
          </a:solidFill>
        </p:spPr>
        <p:txBody>
          <a:bodyPr vert="horz" wrap="square" lIns="0" tIns="24130" rIns="0" bIns="0" rtlCol="0">
            <a:spAutoFit/>
          </a:bodyPr>
          <a:lstStyle/>
          <a:p>
            <a:pPr marL="194945">
              <a:lnSpc>
                <a:spcPct val="100000"/>
              </a:lnSpc>
              <a:spcBef>
                <a:spcPts val="190"/>
              </a:spcBef>
            </a:pPr>
            <a:r>
              <a:rPr sz="1200" b="1" spc="10" dirty="0">
                <a:latin typeface="Times New Roman"/>
                <a:cs typeface="Times New Roman"/>
              </a:rPr>
              <a:t>Microgametocyte</a:t>
            </a:r>
            <a:r>
              <a:rPr sz="1200" b="1" spc="215" dirty="0">
                <a:latin typeface="Times New Roman"/>
                <a:cs typeface="Times New Roman"/>
              </a:rPr>
              <a:t> </a:t>
            </a:r>
            <a:r>
              <a:rPr sz="1200" b="1" spc="-50" dirty="0">
                <a:latin typeface="Arial"/>
                <a:cs typeface="Arial"/>
              </a:rPr>
              <a:t>♂</a:t>
            </a:r>
            <a:endParaRPr sz="1200">
              <a:latin typeface="Arial"/>
              <a:cs typeface="Arial"/>
            </a:endParaRPr>
          </a:p>
        </p:txBody>
      </p:sp>
      <p:sp>
        <p:nvSpPr>
          <p:cNvPr id="8" name="object 8"/>
          <p:cNvSpPr txBox="1"/>
          <p:nvPr/>
        </p:nvSpPr>
        <p:spPr>
          <a:xfrm>
            <a:off x="1216152" y="5532120"/>
            <a:ext cx="1739264" cy="344805"/>
          </a:xfrm>
          <a:prstGeom prst="rect">
            <a:avLst/>
          </a:prstGeom>
          <a:solidFill>
            <a:srgbClr val="FFFFFF"/>
          </a:solidFill>
        </p:spPr>
        <p:txBody>
          <a:bodyPr vert="horz" wrap="square" lIns="0" tIns="24130" rIns="0" bIns="0" rtlCol="0">
            <a:spAutoFit/>
          </a:bodyPr>
          <a:lstStyle/>
          <a:p>
            <a:pPr marL="198755">
              <a:lnSpc>
                <a:spcPct val="100000"/>
              </a:lnSpc>
              <a:spcBef>
                <a:spcPts val="190"/>
              </a:spcBef>
            </a:pPr>
            <a:r>
              <a:rPr sz="1200" b="1" spc="-10" dirty="0">
                <a:latin typeface="Times New Roman"/>
                <a:cs typeface="Times New Roman"/>
              </a:rPr>
              <a:t>Macrogametocyte</a:t>
            </a:r>
            <a:r>
              <a:rPr sz="1200" b="1" spc="-10" dirty="0">
                <a:latin typeface="Arial"/>
                <a:cs typeface="Arial"/>
              </a:rPr>
              <a:t>♀</a:t>
            </a:r>
            <a:endParaRPr sz="1200">
              <a:latin typeface="Arial"/>
              <a:cs typeface="Arial"/>
            </a:endParaRPr>
          </a:p>
        </p:txBody>
      </p:sp>
      <p:pic>
        <p:nvPicPr>
          <p:cNvPr id="9" name="object 9"/>
          <p:cNvPicPr/>
          <p:nvPr/>
        </p:nvPicPr>
        <p:blipFill>
          <a:blip r:embed="rId3" cstate="print"/>
          <a:stretch>
            <a:fillRect/>
          </a:stretch>
        </p:blipFill>
        <p:spPr>
          <a:xfrm>
            <a:off x="6227064" y="74676"/>
            <a:ext cx="2791967" cy="30632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2352"/>
            <a:ext cx="5266055"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0000"/>
                </a:solidFill>
                <a:latin typeface="Times New Roman"/>
                <a:cs typeface="Times New Roman"/>
              </a:rPr>
              <a:t>Mode</a:t>
            </a:r>
            <a:r>
              <a:rPr spc="-15" dirty="0">
                <a:solidFill>
                  <a:srgbClr val="FF0000"/>
                </a:solidFill>
                <a:latin typeface="Times New Roman"/>
                <a:cs typeface="Times New Roman"/>
              </a:rPr>
              <a:t> </a:t>
            </a:r>
            <a:r>
              <a:rPr dirty="0">
                <a:solidFill>
                  <a:srgbClr val="FF0000"/>
                </a:solidFill>
                <a:latin typeface="Times New Roman"/>
                <a:cs typeface="Times New Roman"/>
              </a:rPr>
              <a:t>of</a:t>
            </a:r>
            <a:r>
              <a:rPr spc="-30" dirty="0">
                <a:solidFill>
                  <a:srgbClr val="FF0000"/>
                </a:solidFill>
                <a:latin typeface="Times New Roman"/>
                <a:cs typeface="Times New Roman"/>
              </a:rPr>
              <a:t> </a:t>
            </a:r>
            <a:r>
              <a:rPr dirty="0">
                <a:solidFill>
                  <a:srgbClr val="FF0000"/>
                </a:solidFill>
                <a:latin typeface="Times New Roman"/>
                <a:cs typeface="Times New Roman"/>
              </a:rPr>
              <a:t>infection</a:t>
            </a:r>
            <a:r>
              <a:rPr spc="-35" dirty="0">
                <a:solidFill>
                  <a:srgbClr val="FF0000"/>
                </a:solidFill>
                <a:latin typeface="Times New Roman"/>
                <a:cs typeface="Times New Roman"/>
              </a:rPr>
              <a:t> </a:t>
            </a:r>
            <a:r>
              <a:rPr dirty="0">
                <a:solidFill>
                  <a:srgbClr val="FF0000"/>
                </a:solidFill>
                <a:latin typeface="Times New Roman"/>
                <a:cs typeface="Times New Roman"/>
              </a:rPr>
              <a:t>of</a:t>
            </a:r>
            <a:r>
              <a:rPr spc="-15" dirty="0">
                <a:solidFill>
                  <a:srgbClr val="FF0000"/>
                </a:solidFill>
                <a:latin typeface="Times New Roman"/>
                <a:cs typeface="Times New Roman"/>
              </a:rPr>
              <a:t> </a:t>
            </a:r>
            <a:r>
              <a:rPr dirty="0">
                <a:solidFill>
                  <a:srgbClr val="FF0000"/>
                </a:solidFill>
                <a:latin typeface="Times New Roman"/>
                <a:cs typeface="Times New Roman"/>
              </a:rPr>
              <a:t>plasmodial</a:t>
            </a:r>
            <a:r>
              <a:rPr spc="-35" dirty="0">
                <a:solidFill>
                  <a:srgbClr val="FF0000"/>
                </a:solidFill>
                <a:latin typeface="Times New Roman"/>
                <a:cs typeface="Times New Roman"/>
              </a:rPr>
              <a:t> </a:t>
            </a:r>
            <a:r>
              <a:rPr spc="-10" dirty="0">
                <a:solidFill>
                  <a:srgbClr val="FF0000"/>
                </a:solidFill>
                <a:latin typeface="Times New Roman"/>
                <a:cs typeface="Times New Roman"/>
              </a:rPr>
              <a:t>parasite</a:t>
            </a:r>
          </a:p>
        </p:txBody>
      </p:sp>
      <p:sp>
        <p:nvSpPr>
          <p:cNvPr id="3" name="object 3"/>
          <p:cNvSpPr txBox="1"/>
          <p:nvPr/>
        </p:nvSpPr>
        <p:spPr>
          <a:xfrm>
            <a:off x="78739" y="390499"/>
            <a:ext cx="8881110" cy="5962650"/>
          </a:xfrm>
          <a:prstGeom prst="rect">
            <a:avLst/>
          </a:prstGeom>
        </p:spPr>
        <p:txBody>
          <a:bodyPr vert="horz" wrap="square" lIns="0" tIns="73660" rIns="0" bIns="0" rtlCol="0">
            <a:spAutoFit/>
          </a:bodyPr>
          <a:lstStyle/>
          <a:p>
            <a:pPr marL="285750" indent="-273050">
              <a:lnSpc>
                <a:spcPct val="100000"/>
              </a:lnSpc>
              <a:spcBef>
                <a:spcPts val="580"/>
              </a:spcBef>
              <a:buAutoNum type="arabicPlain"/>
              <a:tabLst>
                <a:tab pos="285750" algn="l"/>
              </a:tabLst>
            </a:pPr>
            <a:r>
              <a:rPr sz="2000" dirty="0">
                <a:latin typeface="Times New Roman"/>
                <a:cs typeface="Times New Roman"/>
              </a:rPr>
              <a:t>Insect</a:t>
            </a:r>
            <a:r>
              <a:rPr sz="2000" spc="-20" dirty="0">
                <a:latin typeface="Times New Roman"/>
                <a:cs typeface="Times New Roman"/>
              </a:rPr>
              <a:t> </a:t>
            </a:r>
            <a:r>
              <a:rPr sz="2000" dirty="0">
                <a:latin typeface="Times New Roman"/>
                <a:cs typeface="Times New Roman"/>
              </a:rPr>
              <a:t>bite</a:t>
            </a:r>
            <a:r>
              <a:rPr sz="2000" spc="-2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spc="-10" dirty="0">
                <a:latin typeface="Times New Roman"/>
                <a:cs typeface="Times New Roman"/>
              </a:rPr>
              <a:t>female</a:t>
            </a:r>
            <a:r>
              <a:rPr sz="2000" spc="-105" dirty="0">
                <a:latin typeface="Times New Roman"/>
                <a:cs typeface="Times New Roman"/>
              </a:rPr>
              <a:t> </a:t>
            </a:r>
            <a:r>
              <a:rPr sz="2000" dirty="0">
                <a:latin typeface="Times New Roman"/>
                <a:cs typeface="Times New Roman"/>
              </a:rPr>
              <a:t>Anopheles</a:t>
            </a:r>
            <a:r>
              <a:rPr sz="2000" spc="-35" dirty="0">
                <a:latin typeface="Times New Roman"/>
                <a:cs typeface="Times New Roman"/>
              </a:rPr>
              <a:t> </a:t>
            </a:r>
            <a:r>
              <a:rPr sz="2000" spc="-10" dirty="0">
                <a:latin typeface="Times New Roman"/>
                <a:cs typeface="Times New Roman"/>
              </a:rPr>
              <a:t>mosquito</a:t>
            </a:r>
            <a:endParaRPr sz="2000">
              <a:latin typeface="Times New Roman"/>
              <a:cs typeface="Times New Roman"/>
            </a:endParaRPr>
          </a:p>
          <a:p>
            <a:pPr marL="224790" indent="-223520">
              <a:lnSpc>
                <a:spcPct val="100000"/>
              </a:lnSpc>
              <a:spcBef>
                <a:spcPts val="480"/>
              </a:spcBef>
              <a:buAutoNum type="arabicPlain"/>
              <a:tabLst>
                <a:tab pos="224790" algn="l"/>
              </a:tabLst>
            </a:pPr>
            <a:r>
              <a:rPr sz="2000" dirty="0">
                <a:latin typeface="Times New Roman"/>
                <a:cs typeface="Times New Roman"/>
              </a:rPr>
              <a:t>Blood</a:t>
            </a:r>
            <a:r>
              <a:rPr sz="2000" spc="-40" dirty="0">
                <a:latin typeface="Times New Roman"/>
                <a:cs typeface="Times New Roman"/>
              </a:rPr>
              <a:t> </a:t>
            </a:r>
            <a:r>
              <a:rPr sz="2000" dirty="0">
                <a:latin typeface="Times New Roman"/>
                <a:cs typeface="Times New Roman"/>
              </a:rPr>
              <a:t>transfusion</a:t>
            </a:r>
            <a:r>
              <a:rPr sz="2000" spc="-30" dirty="0">
                <a:latin typeface="Times New Roman"/>
                <a:cs typeface="Times New Roman"/>
              </a:rPr>
              <a:t> </a:t>
            </a:r>
            <a:r>
              <a:rPr sz="2000" dirty="0">
                <a:latin typeface="Times New Roman"/>
                <a:cs typeface="Times New Roman"/>
              </a:rPr>
              <a:t>from</a:t>
            </a:r>
            <a:r>
              <a:rPr sz="2000" spc="-45" dirty="0">
                <a:latin typeface="Times New Roman"/>
                <a:cs typeface="Times New Roman"/>
              </a:rPr>
              <a:t> </a:t>
            </a:r>
            <a:r>
              <a:rPr sz="2000" dirty="0">
                <a:latin typeface="Times New Roman"/>
                <a:cs typeface="Times New Roman"/>
              </a:rPr>
              <a:t>infected</a:t>
            </a:r>
            <a:r>
              <a:rPr sz="2000" spc="-25" dirty="0">
                <a:latin typeface="Times New Roman"/>
                <a:cs typeface="Times New Roman"/>
              </a:rPr>
              <a:t> </a:t>
            </a:r>
            <a:r>
              <a:rPr sz="2000" spc="-10" dirty="0">
                <a:latin typeface="Times New Roman"/>
                <a:cs typeface="Times New Roman"/>
              </a:rPr>
              <a:t>donors.</a:t>
            </a:r>
            <a:endParaRPr sz="2000">
              <a:latin typeface="Times New Roman"/>
              <a:cs typeface="Times New Roman"/>
            </a:endParaRPr>
          </a:p>
          <a:p>
            <a:pPr marL="224790" indent="-223520">
              <a:lnSpc>
                <a:spcPct val="100000"/>
              </a:lnSpc>
              <a:spcBef>
                <a:spcPts val="480"/>
              </a:spcBef>
              <a:buAutoNum type="arabicPlain"/>
              <a:tabLst>
                <a:tab pos="224790" algn="l"/>
              </a:tabLst>
            </a:pPr>
            <a:r>
              <a:rPr sz="2000" dirty="0">
                <a:latin typeface="Times New Roman"/>
                <a:cs typeface="Times New Roman"/>
              </a:rPr>
              <a:t>Organ</a:t>
            </a:r>
            <a:r>
              <a:rPr sz="2000" spc="-65" dirty="0">
                <a:latin typeface="Times New Roman"/>
                <a:cs typeface="Times New Roman"/>
              </a:rPr>
              <a:t> </a:t>
            </a:r>
            <a:r>
              <a:rPr sz="2000" spc="-10" dirty="0">
                <a:latin typeface="Times New Roman"/>
                <a:cs typeface="Times New Roman"/>
              </a:rPr>
              <a:t>transplantation.</a:t>
            </a:r>
            <a:endParaRPr sz="2000">
              <a:latin typeface="Times New Roman"/>
              <a:cs typeface="Times New Roman"/>
            </a:endParaRPr>
          </a:p>
          <a:p>
            <a:pPr marL="224790" indent="-224154">
              <a:lnSpc>
                <a:spcPct val="100000"/>
              </a:lnSpc>
              <a:spcBef>
                <a:spcPts val="480"/>
              </a:spcBef>
              <a:buAutoNum type="arabicPlain"/>
              <a:tabLst>
                <a:tab pos="224790" algn="l"/>
              </a:tabLst>
            </a:pPr>
            <a:r>
              <a:rPr sz="2000" dirty="0">
                <a:latin typeface="Times New Roman"/>
                <a:cs typeface="Times New Roman"/>
              </a:rPr>
              <a:t>Congenitally</a:t>
            </a:r>
            <a:r>
              <a:rPr sz="2000" spc="-50" dirty="0">
                <a:latin typeface="Times New Roman"/>
                <a:cs typeface="Times New Roman"/>
              </a:rPr>
              <a:t> </a:t>
            </a:r>
            <a:r>
              <a:rPr sz="2000" dirty="0">
                <a:latin typeface="Times New Roman"/>
                <a:cs typeface="Times New Roman"/>
              </a:rPr>
              <a:t>and</a:t>
            </a:r>
            <a:r>
              <a:rPr sz="2000" spc="-30" dirty="0">
                <a:latin typeface="Times New Roman"/>
                <a:cs typeface="Times New Roman"/>
              </a:rPr>
              <a:t> </a:t>
            </a:r>
            <a:r>
              <a:rPr sz="2000" spc="-10" dirty="0">
                <a:latin typeface="Times New Roman"/>
                <a:cs typeface="Times New Roman"/>
              </a:rPr>
              <a:t>trasplacentally.</a:t>
            </a:r>
            <a:endParaRPr sz="2000">
              <a:latin typeface="Times New Roman"/>
              <a:cs typeface="Times New Roman"/>
            </a:endParaRPr>
          </a:p>
          <a:p>
            <a:pPr marL="224790" indent="-223520">
              <a:lnSpc>
                <a:spcPct val="100000"/>
              </a:lnSpc>
              <a:spcBef>
                <a:spcPts val="480"/>
              </a:spcBef>
              <a:buAutoNum type="arabicPlain"/>
              <a:tabLst>
                <a:tab pos="224790" algn="l"/>
              </a:tabLst>
            </a:pPr>
            <a:r>
              <a:rPr sz="2000" dirty="0">
                <a:latin typeface="Times New Roman"/>
                <a:cs typeface="Times New Roman"/>
              </a:rPr>
              <a:t>Needle</a:t>
            </a:r>
            <a:r>
              <a:rPr sz="2000" spc="-35" dirty="0">
                <a:latin typeface="Times New Roman"/>
                <a:cs typeface="Times New Roman"/>
              </a:rPr>
              <a:t> </a:t>
            </a:r>
            <a:r>
              <a:rPr sz="2000" dirty="0">
                <a:latin typeface="Times New Roman"/>
                <a:cs typeface="Times New Roman"/>
              </a:rPr>
              <a:t>stick</a:t>
            </a:r>
            <a:r>
              <a:rPr sz="2000" spc="-15" dirty="0">
                <a:latin typeface="Times New Roman"/>
                <a:cs typeface="Times New Roman"/>
              </a:rPr>
              <a:t> </a:t>
            </a:r>
            <a:r>
              <a:rPr sz="2000" dirty="0">
                <a:latin typeface="Times New Roman"/>
                <a:cs typeface="Times New Roman"/>
              </a:rPr>
              <a:t>injury:</a:t>
            </a:r>
            <a:r>
              <a:rPr sz="2000" spc="-35" dirty="0">
                <a:latin typeface="Times New Roman"/>
                <a:cs typeface="Times New Roman"/>
              </a:rPr>
              <a:t> </a:t>
            </a:r>
            <a:r>
              <a:rPr sz="2000" dirty="0">
                <a:latin typeface="Times New Roman"/>
                <a:cs typeface="Times New Roman"/>
              </a:rPr>
              <a:t>In</a:t>
            </a:r>
            <a:r>
              <a:rPr sz="2000" spc="-15" dirty="0">
                <a:latin typeface="Times New Roman"/>
                <a:cs typeface="Times New Roman"/>
              </a:rPr>
              <a:t> </a:t>
            </a:r>
            <a:r>
              <a:rPr sz="2000" dirty="0">
                <a:latin typeface="Times New Roman"/>
                <a:cs typeface="Times New Roman"/>
              </a:rPr>
              <a:t>case</a:t>
            </a:r>
            <a:r>
              <a:rPr sz="2000" spc="-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drugs</a:t>
            </a:r>
            <a:r>
              <a:rPr sz="2000" spc="-25" dirty="0">
                <a:latin typeface="Times New Roman"/>
                <a:cs typeface="Times New Roman"/>
              </a:rPr>
              <a:t> </a:t>
            </a:r>
            <a:r>
              <a:rPr sz="2000" spc="-10" dirty="0">
                <a:latin typeface="Times New Roman"/>
                <a:cs typeface="Times New Roman"/>
              </a:rPr>
              <a:t>addiction.</a:t>
            </a:r>
            <a:endParaRPr sz="2000">
              <a:latin typeface="Times New Roman"/>
              <a:cs typeface="Times New Roman"/>
            </a:endParaRPr>
          </a:p>
          <a:p>
            <a:pPr>
              <a:lnSpc>
                <a:spcPct val="100000"/>
              </a:lnSpc>
              <a:spcBef>
                <a:spcPts val="1140"/>
              </a:spcBef>
              <a:buFont typeface="Times New Roman"/>
              <a:buAutoNum type="arabicPlain"/>
            </a:pPr>
            <a:endParaRPr sz="2000">
              <a:latin typeface="Times New Roman"/>
              <a:cs typeface="Times New Roman"/>
            </a:endParaRPr>
          </a:p>
          <a:p>
            <a:pPr marL="12700">
              <a:lnSpc>
                <a:spcPct val="100000"/>
              </a:lnSpc>
            </a:pPr>
            <a:r>
              <a:rPr sz="2400" b="1" dirty="0">
                <a:solidFill>
                  <a:srgbClr val="FF0000"/>
                </a:solidFill>
                <a:latin typeface="Times New Roman"/>
                <a:cs typeface="Times New Roman"/>
              </a:rPr>
              <a:t>Important</a:t>
            </a:r>
            <a:r>
              <a:rPr sz="2400" b="1" spc="-110" dirty="0">
                <a:solidFill>
                  <a:srgbClr val="FF0000"/>
                </a:solidFill>
                <a:latin typeface="Times New Roman"/>
                <a:cs typeface="Times New Roman"/>
              </a:rPr>
              <a:t> </a:t>
            </a:r>
            <a:r>
              <a:rPr sz="2400" b="1" spc="-10" dirty="0">
                <a:solidFill>
                  <a:srgbClr val="FF0000"/>
                </a:solidFill>
                <a:latin typeface="Times New Roman"/>
                <a:cs typeface="Times New Roman"/>
              </a:rPr>
              <a:t>properties</a:t>
            </a:r>
            <a:endParaRPr sz="2400">
              <a:latin typeface="Times New Roman"/>
              <a:cs typeface="Times New Roman"/>
            </a:endParaRPr>
          </a:p>
          <a:p>
            <a:pPr>
              <a:lnSpc>
                <a:spcPct val="100000"/>
              </a:lnSpc>
              <a:spcBef>
                <a:spcPts val="620"/>
              </a:spcBef>
            </a:pPr>
            <a:endParaRPr sz="2400">
              <a:latin typeface="Times New Roman"/>
              <a:cs typeface="Times New Roman"/>
            </a:endParaRPr>
          </a:p>
          <a:p>
            <a:pPr marL="12700">
              <a:lnSpc>
                <a:spcPct val="100000"/>
              </a:lnSpc>
            </a:pPr>
            <a:r>
              <a:rPr sz="2000" dirty="0">
                <a:solidFill>
                  <a:srgbClr val="FF0000"/>
                </a:solidFill>
                <a:latin typeface="Times New Roman"/>
                <a:cs typeface="Times New Roman"/>
              </a:rPr>
              <a:t>There</a:t>
            </a:r>
            <a:r>
              <a:rPr sz="2000" spc="-25" dirty="0">
                <a:solidFill>
                  <a:srgbClr val="FF0000"/>
                </a:solidFill>
                <a:latin typeface="Times New Roman"/>
                <a:cs typeface="Times New Roman"/>
              </a:rPr>
              <a:t> </a:t>
            </a:r>
            <a:r>
              <a:rPr sz="2000" dirty="0">
                <a:solidFill>
                  <a:srgbClr val="FF0000"/>
                </a:solidFill>
                <a:latin typeface="Times New Roman"/>
                <a:cs typeface="Times New Roman"/>
              </a:rPr>
              <a:t>are</a:t>
            </a:r>
            <a:r>
              <a:rPr sz="2000" spc="-10" dirty="0">
                <a:solidFill>
                  <a:srgbClr val="FF0000"/>
                </a:solidFill>
                <a:latin typeface="Times New Roman"/>
                <a:cs typeface="Times New Roman"/>
              </a:rPr>
              <a:t> </a:t>
            </a:r>
            <a:r>
              <a:rPr sz="2000" dirty="0">
                <a:solidFill>
                  <a:srgbClr val="FF0000"/>
                </a:solidFill>
                <a:latin typeface="Times New Roman"/>
                <a:cs typeface="Times New Roman"/>
              </a:rPr>
              <a:t>two</a:t>
            </a:r>
            <a:r>
              <a:rPr sz="2000" spc="-10" dirty="0">
                <a:solidFill>
                  <a:srgbClr val="FF0000"/>
                </a:solidFill>
                <a:latin typeface="Times New Roman"/>
                <a:cs typeface="Times New Roman"/>
              </a:rPr>
              <a:t> </a:t>
            </a:r>
            <a:r>
              <a:rPr sz="2000" dirty="0">
                <a:solidFill>
                  <a:srgbClr val="FF0000"/>
                </a:solidFill>
                <a:latin typeface="Times New Roman"/>
                <a:cs typeface="Times New Roman"/>
              </a:rPr>
              <a:t>cycles</a:t>
            </a:r>
            <a:r>
              <a:rPr sz="2000" spc="-10" dirty="0">
                <a:solidFill>
                  <a:srgbClr val="FF0000"/>
                </a:solidFill>
                <a:latin typeface="Times New Roman"/>
                <a:cs typeface="Times New Roman"/>
              </a:rPr>
              <a:t> </a:t>
            </a:r>
            <a:r>
              <a:rPr sz="2000" dirty="0">
                <a:solidFill>
                  <a:srgbClr val="FF0000"/>
                </a:solidFill>
                <a:latin typeface="Times New Roman"/>
                <a:cs typeface="Times New Roman"/>
              </a:rPr>
              <a:t>in</a:t>
            </a:r>
            <a:r>
              <a:rPr sz="2000" spc="-10" dirty="0">
                <a:solidFill>
                  <a:srgbClr val="FF0000"/>
                </a:solidFill>
                <a:latin typeface="Times New Roman"/>
                <a:cs typeface="Times New Roman"/>
              </a:rPr>
              <a:t> </a:t>
            </a:r>
            <a:r>
              <a:rPr sz="2000" dirty="0">
                <a:solidFill>
                  <a:srgbClr val="FF0000"/>
                </a:solidFill>
                <a:latin typeface="Times New Roman"/>
                <a:cs typeface="Times New Roman"/>
              </a:rPr>
              <a:t>the</a:t>
            </a:r>
            <a:r>
              <a:rPr sz="2000" spc="-15" dirty="0">
                <a:solidFill>
                  <a:srgbClr val="FF0000"/>
                </a:solidFill>
                <a:latin typeface="Times New Roman"/>
                <a:cs typeface="Times New Roman"/>
              </a:rPr>
              <a:t> </a:t>
            </a:r>
            <a:r>
              <a:rPr sz="2000" dirty="0">
                <a:solidFill>
                  <a:srgbClr val="FF0000"/>
                </a:solidFill>
                <a:latin typeface="Times New Roman"/>
                <a:cs typeface="Times New Roman"/>
              </a:rPr>
              <a:t>life</a:t>
            </a:r>
            <a:r>
              <a:rPr sz="2000" spc="-20" dirty="0">
                <a:solidFill>
                  <a:srgbClr val="FF0000"/>
                </a:solidFill>
                <a:latin typeface="Times New Roman"/>
                <a:cs typeface="Times New Roman"/>
              </a:rPr>
              <a:t> </a:t>
            </a:r>
            <a:r>
              <a:rPr sz="2000" spc="-10" dirty="0">
                <a:solidFill>
                  <a:srgbClr val="FF0000"/>
                </a:solidFill>
                <a:latin typeface="Times New Roman"/>
                <a:cs typeface="Times New Roman"/>
              </a:rPr>
              <a:t>cycle:</a:t>
            </a:r>
            <a:endParaRPr sz="2000">
              <a:latin typeface="Times New Roman"/>
              <a:cs typeface="Times New Roman"/>
            </a:endParaRPr>
          </a:p>
          <a:p>
            <a:pPr marL="12700">
              <a:lnSpc>
                <a:spcPct val="100000"/>
              </a:lnSpc>
              <a:spcBef>
                <a:spcPts val="480"/>
              </a:spcBef>
            </a:pPr>
            <a:r>
              <a:rPr sz="2000" b="1" dirty="0">
                <a:solidFill>
                  <a:srgbClr val="FF0000"/>
                </a:solidFill>
                <a:latin typeface="Times New Roman"/>
                <a:cs typeface="Times New Roman"/>
              </a:rPr>
              <a:t>Schizogony</a:t>
            </a:r>
            <a:r>
              <a:rPr sz="2000" b="1" spc="-40" dirty="0">
                <a:solidFill>
                  <a:srgbClr val="FF0000"/>
                </a:solidFill>
                <a:latin typeface="Times New Roman"/>
                <a:cs typeface="Times New Roman"/>
              </a:rPr>
              <a:t> </a:t>
            </a:r>
            <a:r>
              <a:rPr sz="2000" b="1" dirty="0">
                <a:solidFill>
                  <a:srgbClr val="FF0000"/>
                </a:solidFill>
                <a:latin typeface="Times New Roman"/>
                <a:cs typeface="Times New Roman"/>
              </a:rPr>
              <a:t>(asexually</a:t>
            </a:r>
            <a:r>
              <a:rPr sz="2000" b="1" spc="-45" dirty="0">
                <a:solidFill>
                  <a:srgbClr val="FF0000"/>
                </a:solidFill>
                <a:latin typeface="Times New Roman"/>
                <a:cs typeface="Times New Roman"/>
              </a:rPr>
              <a:t> </a:t>
            </a:r>
            <a:r>
              <a:rPr sz="2000" b="1" dirty="0">
                <a:solidFill>
                  <a:srgbClr val="FF0000"/>
                </a:solidFill>
                <a:latin typeface="Times New Roman"/>
                <a:cs typeface="Times New Roman"/>
              </a:rPr>
              <a:t>in</a:t>
            </a:r>
            <a:r>
              <a:rPr sz="2000" b="1" spc="-10" dirty="0">
                <a:solidFill>
                  <a:srgbClr val="FF0000"/>
                </a:solidFill>
                <a:latin typeface="Times New Roman"/>
                <a:cs typeface="Times New Roman"/>
              </a:rPr>
              <a:t> </a:t>
            </a:r>
            <a:r>
              <a:rPr sz="2000" b="1" dirty="0">
                <a:solidFill>
                  <a:srgbClr val="FF0000"/>
                </a:solidFill>
                <a:latin typeface="Times New Roman"/>
                <a:cs typeface="Times New Roman"/>
              </a:rPr>
              <a:t>human;</a:t>
            </a:r>
            <a:r>
              <a:rPr sz="2000" b="1" spc="-35" dirty="0">
                <a:solidFill>
                  <a:srgbClr val="FF0000"/>
                </a:solidFill>
                <a:latin typeface="Times New Roman"/>
                <a:cs typeface="Times New Roman"/>
              </a:rPr>
              <a:t> </a:t>
            </a:r>
            <a:r>
              <a:rPr sz="2000" b="1" dirty="0">
                <a:solidFill>
                  <a:srgbClr val="FF0000"/>
                </a:solidFill>
                <a:latin typeface="Times New Roman"/>
                <a:cs typeface="Times New Roman"/>
              </a:rPr>
              <a:t>intermediated</a:t>
            </a:r>
            <a:r>
              <a:rPr sz="2000" b="1" spc="-40" dirty="0">
                <a:solidFill>
                  <a:srgbClr val="FF0000"/>
                </a:solidFill>
                <a:latin typeface="Times New Roman"/>
                <a:cs typeface="Times New Roman"/>
              </a:rPr>
              <a:t> </a:t>
            </a:r>
            <a:r>
              <a:rPr sz="2000" b="1" spc="-10" dirty="0">
                <a:solidFill>
                  <a:srgbClr val="FF0000"/>
                </a:solidFill>
                <a:latin typeface="Times New Roman"/>
                <a:cs typeface="Times New Roman"/>
              </a:rPr>
              <a:t>host),</a:t>
            </a:r>
            <a:endParaRPr sz="2000">
              <a:latin typeface="Times New Roman"/>
              <a:cs typeface="Times New Roman"/>
            </a:endParaRPr>
          </a:p>
          <a:p>
            <a:pPr marL="12700">
              <a:lnSpc>
                <a:spcPct val="100000"/>
              </a:lnSpc>
              <a:spcBef>
                <a:spcPts val="480"/>
              </a:spcBef>
            </a:pPr>
            <a:r>
              <a:rPr sz="2000" b="1" dirty="0">
                <a:solidFill>
                  <a:srgbClr val="FF0000"/>
                </a:solidFill>
                <a:latin typeface="Times New Roman"/>
                <a:cs typeface="Times New Roman"/>
              </a:rPr>
              <a:t>sporogony</a:t>
            </a:r>
            <a:r>
              <a:rPr sz="2000" b="1" spc="-70" dirty="0">
                <a:solidFill>
                  <a:srgbClr val="FF0000"/>
                </a:solidFill>
                <a:latin typeface="Times New Roman"/>
                <a:cs typeface="Times New Roman"/>
              </a:rPr>
              <a:t> </a:t>
            </a:r>
            <a:r>
              <a:rPr sz="2000" b="1" dirty="0">
                <a:solidFill>
                  <a:srgbClr val="FF0000"/>
                </a:solidFill>
                <a:latin typeface="Times New Roman"/>
                <a:cs typeface="Times New Roman"/>
              </a:rPr>
              <a:t>(Sexual</a:t>
            </a:r>
            <a:r>
              <a:rPr sz="2000" b="1" spc="-60" dirty="0">
                <a:solidFill>
                  <a:srgbClr val="FF0000"/>
                </a:solidFill>
                <a:latin typeface="Times New Roman"/>
                <a:cs typeface="Times New Roman"/>
              </a:rPr>
              <a:t> </a:t>
            </a:r>
            <a:r>
              <a:rPr sz="2000" b="1" dirty="0">
                <a:solidFill>
                  <a:srgbClr val="FF0000"/>
                </a:solidFill>
                <a:latin typeface="Times New Roman"/>
                <a:cs typeface="Times New Roman"/>
              </a:rPr>
              <a:t>reproduction</a:t>
            </a:r>
            <a:r>
              <a:rPr sz="2000" b="1" spc="-60" dirty="0">
                <a:solidFill>
                  <a:srgbClr val="FF0000"/>
                </a:solidFill>
                <a:latin typeface="Times New Roman"/>
                <a:cs typeface="Times New Roman"/>
              </a:rPr>
              <a:t> </a:t>
            </a:r>
            <a:r>
              <a:rPr sz="2000" b="1" dirty="0">
                <a:solidFill>
                  <a:srgbClr val="FF0000"/>
                </a:solidFill>
                <a:latin typeface="Times New Roman"/>
                <a:cs typeface="Times New Roman"/>
              </a:rPr>
              <a:t>in</a:t>
            </a:r>
            <a:r>
              <a:rPr sz="2000" b="1" spc="-35" dirty="0">
                <a:solidFill>
                  <a:srgbClr val="FF0000"/>
                </a:solidFill>
                <a:latin typeface="Times New Roman"/>
                <a:cs typeface="Times New Roman"/>
              </a:rPr>
              <a:t> </a:t>
            </a:r>
            <a:r>
              <a:rPr sz="2000" b="1" dirty="0">
                <a:solidFill>
                  <a:srgbClr val="FF0000"/>
                </a:solidFill>
                <a:latin typeface="Times New Roman"/>
                <a:cs typeface="Times New Roman"/>
              </a:rPr>
              <a:t>the</a:t>
            </a:r>
            <a:r>
              <a:rPr sz="2000" b="1" spc="-125" dirty="0">
                <a:solidFill>
                  <a:srgbClr val="FF0000"/>
                </a:solidFill>
                <a:latin typeface="Times New Roman"/>
                <a:cs typeface="Times New Roman"/>
              </a:rPr>
              <a:t> </a:t>
            </a:r>
            <a:r>
              <a:rPr sz="2000" b="1" dirty="0">
                <a:solidFill>
                  <a:srgbClr val="FF0000"/>
                </a:solidFill>
                <a:latin typeface="Times New Roman"/>
                <a:cs typeface="Times New Roman"/>
              </a:rPr>
              <a:t>Anopheles;</a:t>
            </a:r>
            <a:r>
              <a:rPr sz="2000" b="1" spc="-65" dirty="0">
                <a:solidFill>
                  <a:srgbClr val="FF0000"/>
                </a:solidFill>
                <a:latin typeface="Times New Roman"/>
                <a:cs typeface="Times New Roman"/>
              </a:rPr>
              <a:t> </a:t>
            </a:r>
            <a:r>
              <a:rPr sz="2000" b="1" dirty="0">
                <a:solidFill>
                  <a:srgbClr val="FF0000"/>
                </a:solidFill>
                <a:latin typeface="Times New Roman"/>
                <a:cs typeface="Times New Roman"/>
              </a:rPr>
              <a:t>definitive</a:t>
            </a:r>
            <a:r>
              <a:rPr sz="2000" b="1" spc="-60" dirty="0">
                <a:solidFill>
                  <a:srgbClr val="FF0000"/>
                </a:solidFill>
                <a:latin typeface="Times New Roman"/>
                <a:cs typeface="Times New Roman"/>
              </a:rPr>
              <a:t> </a:t>
            </a:r>
            <a:r>
              <a:rPr sz="2000" b="1" spc="-10" dirty="0">
                <a:solidFill>
                  <a:srgbClr val="FF0000"/>
                </a:solidFill>
                <a:latin typeface="Times New Roman"/>
                <a:cs typeface="Times New Roman"/>
              </a:rPr>
              <a:t>host)</a:t>
            </a:r>
            <a:endParaRPr sz="2000">
              <a:latin typeface="Times New Roman"/>
              <a:cs typeface="Times New Roman"/>
            </a:endParaRPr>
          </a:p>
          <a:p>
            <a:pPr marL="12700">
              <a:lnSpc>
                <a:spcPct val="100000"/>
              </a:lnSpc>
              <a:spcBef>
                <a:spcPts val="480"/>
              </a:spcBef>
            </a:pPr>
            <a:r>
              <a:rPr sz="2000" b="1" dirty="0">
                <a:latin typeface="Times New Roman"/>
                <a:cs typeface="Times New Roman"/>
              </a:rPr>
              <a:t>Sporozoites</a:t>
            </a:r>
            <a:r>
              <a:rPr sz="2000" b="1" spc="-55" dirty="0">
                <a:latin typeface="Times New Roman"/>
                <a:cs typeface="Times New Roman"/>
              </a:rPr>
              <a:t> </a:t>
            </a:r>
            <a:r>
              <a:rPr sz="2000" b="1" dirty="0">
                <a:latin typeface="Times New Roman"/>
                <a:cs typeface="Times New Roman"/>
              </a:rPr>
              <a:t>(infective</a:t>
            </a:r>
            <a:r>
              <a:rPr sz="2000" b="1" spc="-70" dirty="0">
                <a:latin typeface="Times New Roman"/>
                <a:cs typeface="Times New Roman"/>
              </a:rPr>
              <a:t> </a:t>
            </a:r>
            <a:r>
              <a:rPr sz="2000" b="1" spc="-10" dirty="0">
                <a:latin typeface="Times New Roman"/>
                <a:cs typeface="Times New Roman"/>
              </a:rPr>
              <a:t>stage)</a:t>
            </a:r>
            <a:endParaRPr sz="2000">
              <a:latin typeface="Times New Roman"/>
              <a:cs typeface="Times New Roman"/>
            </a:endParaRPr>
          </a:p>
          <a:p>
            <a:pPr marL="12700">
              <a:lnSpc>
                <a:spcPct val="100000"/>
              </a:lnSpc>
              <a:spcBef>
                <a:spcPts val="480"/>
              </a:spcBef>
            </a:pPr>
            <a:r>
              <a:rPr sz="2000" b="1" dirty="0">
                <a:latin typeface="Times New Roman"/>
                <a:cs typeface="Times New Roman"/>
              </a:rPr>
              <a:t>pathogenic</a:t>
            </a:r>
            <a:r>
              <a:rPr sz="2000" b="1" spc="-45" dirty="0">
                <a:latin typeface="Times New Roman"/>
                <a:cs typeface="Times New Roman"/>
              </a:rPr>
              <a:t> </a:t>
            </a:r>
            <a:r>
              <a:rPr sz="2000" b="1" dirty="0">
                <a:latin typeface="Times New Roman"/>
                <a:cs typeface="Times New Roman"/>
              </a:rPr>
              <a:t>stage:</a:t>
            </a:r>
            <a:r>
              <a:rPr sz="2000" b="1" spc="-45" dirty="0">
                <a:latin typeface="Times New Roman"/>
                <a:cs typeface="Times New Roman"/>
              </a:rPr>
              <a:t> </a:t>
            </a:r>
            <a:r>
              <a:rPr sz="2000" b="1" dirty="0">
                <a:latin typeface="Times New Roman"/>
                <a:cs typeface="Times New Roman"/>
              </a:rPr>
              <a:t>all</a:t>
            </a:r>
            <a:r>
              <a:rPr sz="2000" b="1" spc="-20" dirty="0">
                <a:latin typeface="Times New Roman"/>
                <a:cs typeface="Times New Roman"/>
              </a:rPr>
              <a:t> </a:t>
            </a:r>
            <a:r>
              <a:rPr sz="2000" b="1" dirty="0">
                <a:latin typeface="Times New Roman"/>
                <a:cs typeface="Times New Roman"/>
              </a:rPr>
              <a:t>liver</a:t>
            </a:r>
            <a:r>
              <a:rPr sz="2000" b="1" spc="-55" dirty="0">
                <a:latin typeface="Times New Roman"/>
                <a:cs typeface="Times New Roman"/>
              </a:rPr>
              <a:t> </a:t>
            </a:r>
            <a:r>
              <a:rPr sz="2000" b="1" dirty="0">
                <a:latin typeface="Times New Roman"/>
                <a:cs typeface="Times New Roman"/>
              </a:rPr>
              <a:t>and</a:t>
            </a:r>
            <a:r>
              <a:rPr sz="2000" b="1" spc="-15" dirty="0">
                <a:latin typeface="Times New Roman"/>
                <a:cs typeface="Times New Roman"/>
              </a:rPr>
              <a:t> </a:t>
            </a:r>
            <a:r>
              <a:rPr sz="2000" b="1" dirty="0">
                <a:latin typeface="Times New Roman"/>
                <a:cs typeface="Times New Roman"/>
              </a:rPr>
              <a:t>RBCS</a:t>
            </a:r>
            <a:r>
              <a:rPr sz="2000" b="1" spc="-10" dirty="0">
                <a:latin typeface="Times New Roman"/>
                <a:cs typeface="Times New Roman"/>
              </a:rPr>
              <a:t> stages.</a:t>
            </a:r>
            <a:endParaRPr sz="2000">
              <a:latin typeface="Times New Roman"/>
              <a:cs typeface="Times New Roman"/>
            </a:endParaRPr>
          </a:p>
          <a:p>
            <a:pPr marL="99060" lvl="1" indent="-97155">
              <a:lnSpc>
                <a:spcPct val="100000"/>
              </a:lnSpc>
              <a:spcBef>
                <a:spcPts val="480"/>
              </a:spcBef>
              <a:buSzPct val="95000"/>
              <a:buChar char="•"/>
              <a:tabLst>
                <a:tab pos="99060" algn="l"/>
                <a:tab pos="1412875" algn="l"/>
                <a:tab pos="2216150" algn="l"/>
                <a:tab pos="2710180" algn="l"/>
                <a:tab pos="4226560" algn="l"/>
                <a:tab pos="5076190" algn="l"/>
                <a:tab pos="6228080" algn="l"/>
                <a:tab pos="8456930" algn="l"/>
              </a:tabLst>
            </a:pPr>
            <a:r>
              <a:rPr sz="2000" b="1" spc="-10" dirty="0">
                <a:latin typeface="Times New Roman"/>
                <a:cs typeface="Times New Roman"/>
              </a:rPr>
              <a:t>Diagnostic</a:t>
            </a:r>
            <a:r>
              <a:rPr sz="2000" b="1" dirty="0">
                <a:latin typeface="Times New Roman"/>
                <a:cs typeface="Times New Roman"/>
              </a:rPr>
              <a:t>	</a:t>
            </a:r>
            <a:r>
              <a:rPr sz="2000" b="1" spc="-10" dirty="0">
                <a:latin typeface="Times New Roman"/>
                <a:cs typeface="Times New Roman"/>
              </a:rPr>
              <a:t>stage:</a:t>
            </a:r>
            <a:r>
              <a:rPr sz="2000" b="1" dirty="0">
                <a:latin typeface="Times New Roman"/>
                <a:cs typeface="Times New Roman"/>
              </a:rPr>
              <a:t>	</a:t>
            </a:r>
            <a:r>
              <a:rPr sz="2000" b="1" spc="-25" dirty="0">
                <a:latin typeface="Times New Roman"/>
                <a:cs typeface="Times New Roman"/>
              </a:rPr>
              <a:t>All</a:t>
            </a:r>
            <a:r>
              <a:rPr sz="2000" b="1" dirty="0">
                <a:latin typeface="Times New Roman"/>
                <a:cs typeface="Times New Roman"/>
              </a:rPr>
              <a:t>	</a:t>
            </a:r>
            <a:r>
              <a:rPr sz="2000" b="1" spc="-10" dirty="0">
                <a:latin typeface="Times New Roman"/>
                <a:cs typeface="Times New Roman"/>
              </a:rPr>
              <a:t>intracellular</a:t>
            </a:r>
            <a:r>
              <a:rPr sz="2000" b="1" dirty="0">
                <a:latin typeface="Times New Roman"/>
                <a:cs typeface="Times New Roman"/>
              </a:rPr>
              <a:t>	</a:t>
            </a:r>
            <a:r>
              <a:rPr sz="2000" b="1" spc="-20" dirty="0">
                <a:latin typeface="Times New Roman"/>
                <a:cs typeface="Times New Roman"/>
              </a:rPr>
              <a:t>RBCS</a:t>
            </a:r>
            <a:r>
              <a:rPr sz="2000" b="1" dirty="0">
                <a:latin typeface="Times New Roman"/>
                <a:cs typeface="Times New Roman"/>
              </a:rPr>
              <a:t>	</a:t>
            </a:r>
            <a:r>
              <a:rPr sz="2000" b="1" spc="-10" dirty="0">
                <a:latin typeface="Times New Roman"/>
                <a:cs typeface="Times New Roman"/>
              </a:rPr>
              <a:t>STAGES</a:t>
            </a:r>
            <a:r>
              <a:rPr sz="2000" b="1" dirty="0">
                <a:latin typeface="Times New Roman"/>
                <a:cs typeface="Times New Roman"/>
              </a:rPr>
              <a:t>	</a:t>
            </a:r>
            <a:r>
              <a:rPr sz="2000" b="1" spc="-10" dirty="0">
                <a:latin typeface="Times New Roman"/>
                <a:cs typeface="Times New Roman"/>
              </a:rPr>
              <a:t>(ring,macrogamete</a:t>
            </a:r>
            <a:r>
              <a:rPr sz="2000" b="1" dirty="0">
                <a:latin typeface="Times New Roman"/>
                <a:cs typeface="Times New Roman"/>
              </a:rPr>
              <a:t>	</a:t>
            </a:r>
            <a:r>
              <a:rPr sz="2000" b="1" spc="-25" dirty="0">
                <a:latin typeface="Times New Roman"/>
                <a:cs typeface="Times New Roman"/>
              </a:rPr>
              <a:t>and</a:t>
            </a:r>
            <a:endParaRPr sz="2000">
              <a:latin typeface="Times New Roman"/>
              <a:cs typeface="Times New Roman"/>
            </a:endParaRPr>
          </a:p>
          <a:p>
            <a:pPr marL="12700">
              <a:lnSpc>
                <a:spcPct val="100000"/>
              </a:lnSpc>
            </a:pPr>
            <a:r>
              <a:rPr sz="2000" b="1" spc="-10" dirty="0">
                <a:latin typeface="Times New Roman"/>
                <a:cs typeface="Times New Roman"/>
              </a:rPr>
              <a:t>microgamete).</a:t>
            </a:r>
            <a:endParaRPr sz="2000">
              <a:latin typeface="Times New Roman"/>
              <a:cs typeface="Times New Roman"/>
            </a:endParaRPr>
          </a:p>
          <a:p>
            <a:pPr marL="12700">
              <a:lnSpc>
                <a:spcPct val="100000"/>
              </a:lnSpc>
              <a:spcBef>
                <a:spcPts val="565"/>
              </a:spcBef>
              <a:tabLst>
                <a:tab pos="3731260" algn="l"/>
              </a:tabLst>
            </a:pPr>
            <a:r>
              <a:rPr sz="2400" dirty="0">
                <a:latin typeface="Times New Roman"/>
                <a:cs typeface="Times New Roman"/>
              </a:rPr>
              <a:t>Habitat:</a:t>
            </a:r>
            <a:r>
              <a:rPr sz="2400" spc="-35" dirty="0">
                <a:latin typeface="Times New Roman"/>
                <a:cs typeface="Times New Roman"/>
              </a:rPr>
              <a:t> </a:t>
            </a:r>
            <a:r>
              <a:rPr sz="2400" spc="-10" dirty="0">
                <a:latin typeface="Times New Roman"/>
                <a:cs typeface="Times New Roman"/>
              </a:rPr>
              <a:t>1-</a:t>
            </a:r>
            <a:r>
              <a:rPr sz="2400" dirty="0">
                <a:latin typeface="Times New Roman"/>
                <a:cs typeface="Times New Roman"/>
              </a:rPr>
              <a:t>intra-Liver</a:t>
            </a:r>
            <a:r>
              <a:rPr sz="2400" spc="-30" dirty="0">
                <a:latin typeface="Times New Roman"/>
                <a:cs typeface="Times New Roman"/>
              </a:rPr>
              <a:t> </a:t>
            </a:r>
            <a:r>
              <a:rPr sz="2400" spc="-20" dirty="0">
                <a:latin typeface="Times New Roman"/>
                <a:cs typeface="Times New Roman"/>
              </a:rPr>
              <a:t>cells</a:t>
            </a:r>
            <a:r>
              <a:rPr sz="2400" dirty="0">
                <a:latin typeface="Times New Roman"/>
                <a:cs typeface="Times New Roman"/>
              </a:rPr>
              <a:t>	2-</a:t>
            </a:r>
            <a:r>
              <a:rPr sz="2400" spc="-15" dirty="0">
                <a:latin typeface="Times New Roman"/>
                <a:cs typeface="Times New Roman"/>
              </a:rPr>
              <a:t> </a:t>
            </a:r>
            <a:r>
              <a:rPr sz="2400" dirty="0">
                <a:latin typeface="Times New Roman"/>
                <a:cs typeface="Times New Roman"/>
              </a:rPr>
              <a:t>Intra-</a:t>
            </a:r>
            <a:r>
              <a:rPr sz="2400" spc="-20" dirty="0">
                <a:latin typeface="Times New Roman"/>
                <a:cs typeface="Times New Roman"/>
              </a:rPr>
              <a:t>RBCS</a:t>
            </a:r>
            <a:endParaRPr sz="2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9416"/>
            <a:ext cx="8994775" cy="6529070"/>
          </a:xfrm>
          <a:prstGeom prst="rect">
            <a:avLst/>
          </a:prstGeom>
        </p:spPr>
        <p:txBody>
          <a:bodyPr vert="horz" wrap="square" lIns="0" tIns="106680" rIns="0" bIns="0" rtlCol="0">
            <a:spAutoFit/>
          </a:bodyPr>
          <a:lstStyle/>
          <a:p>
            <a:pPr marL="285115" indent="-281305">
              <a:lnSpc>
                <a:spcPct val="100000"/>
              </a:lnSpc>
              <a:spcBef>
                <a:spcPts val="840"/>
              </a:spcBef>
              <a:buClr>
                <a:srgbClr val="0AD0D9"/>
              </a:buClr>
              <a:buSzPct val="89285"/>
              <a:buFont typeface="Segoe UI Symbol"/>
              <a:buChar char="⚫"/>
              <a:tabLst>
                <a:tab pos="285115" algn="l"/>
              </a:tabLst>
            </a:pPr>
            <a:r>
              <a:rPr sz="2800" b="1" dirty="0">
                <a:latin typeface="Constantia"/>
                <a:cs typeface="Constantia"/>
              </a:rPr>
              <a:t>Life</a:t>
            </a:r>
            <a:r>
              <a:rPr sz="2800" b="1" spc="-165" dirty="0">
                <a:latin typeface="Constantia"/>
                <a:cs typeface="Constantia"/>
              </a:rPr>
              <a:t> </a:t>
            </a:r>
            <a:r>
              <a:rPr sz="2800" b="1" spc="-20" dirty="0">
                <a:latin typeface="Constantia"/>
                <a:cs typeface="Constantia"/>
              </a:rPr>
              <a:t>cycle</a:t>
            </a:r>
            <a:endParaRPr sz="2800">
              <a:latin typeface="Constantia"/>
              <a:cs typeface="Constantia"/>
            </a:endParaRPr>
          </a:p>
          <a:p>
            <a:pPr marL="12700" marR="5080" algn="just">
              <a:lnSpc>
                <a:spcPct val="100000"/>
              </a:lnSpc>
              <a:spcBef>
                <a:spcPts val="535"/>
              </a:spcBef>
            </a:pPr>
            <a:r>
              <a:rPr sz="2000" dirty="0">
                <a:latin typeface="Constantia"/>
                <a:cs typeface="Constantia"/>
              </a:rPr>
              <a:t>Members</a:t>
            </a:r>
            <a:r>
              <a:rPr sz="2000" spc="70" dirty="0">
                <a:latin typeface="Constantia"/>
                <a:cs typeface="Constantia"/>
              </a:rPr>
              <a:t> </a:t>
            </a:r>
            <a:r>
              <a:rPr sz="2000" dirty="0">
                <a:latin typeface="Constantia"/>
                <a:cs typeface="Constantia"/>
              </a:rPr>
              <a:t>of</a:t>
            </a:r>
            <a:r>
              <a:rPr sz="2000" spc="145" dirty="0">
                <a:latin typeface="Constantia"/>
                <a:cs typeface="Constantia"/>
              </a:rPr>
              <a:t> </a:t>
            </a:r>
            <a:r>
              <a:rPr sz="2000" dirty="0">
                <a:latin typeface="Constantia"/>
                <a:cs typeface="Constantia"/>
              </a:rPr>
              <a:t>the</a:t>
            </a:r>
            <a:r>
              <a:rPr sz="2000" spc="65" dirty="0">
                <a:latin typeface="Constantia"/>
                <a:cs typeface="Constantia"/>
              </a:rPr>
              <a:t> </a:t>
            </a:r>
            <a:r>
              <a:rPr sz="2000" dirty="0">
                <a:latin typeface="Constantia"/>
                <a:cs typeface="Constantia"/>
              </a:rPr>
              <a:t>mosquito</a:t>
            </a:r>
            <a:r>
              <a:rPr sz="2000" spc="50" dirty="0">
                <a:latin typeface="Constantia"/>
                <a:cs typeface="Constantia"/>
              </a:rPr>
              <a:t> </a:t>
            </a:r>
            <a:r>
              <a:rPr sz="2000" dirty="0">
                <a:latin typeface="Constantia"/>
                <a:cs typeface="Constantia"/>
              </a:rPr>
              <a:t>genus</a:t>
            </a:r>
            <a:r>
              <a:rPr sz="2000" spc="65" dirty="0">
                <a:latin typeface="Constantia"/>
                <a:cs typeface="Constantia"/>
              </a:rPr>
              <a:t> </a:t>
            </a:r>
            <a:r>
              <a:rPr sz="2000" i="1" dirty="0">
                <a:latin typeface="Constantia"/>
                <a:cs typeface="Constantia"/>
              </a:rPr>
              <a:t>Anopheles</a:t>
            </a:r>
            <a:r>
              <a:rPr sz="2000" i="1" spc="150" dirty="0">
                <a:latin typeface="Constantia"/>
                <a:cs typeface="Constantia"/>
              </a:rPr>
              <a:t> </a:t>
            </a:r>
            <a:r>
              <a:rPr sz="2000" dirty="0">
                <a:latin typeface="Constantia"/>
                <a:cs typeface="Constantia"/>
              </a:rPr>
              <a:t>are</a:t>
            </a:r>
            <a:r>
              <a:rPr sz="2000" spc="50" dirty="0">
                <a:latin typeface="Constantia"/>
                <a:cs typeface="Constantia"/>
              </a:rPr>
              <a:t> </a:t>
            </a:r>
            <a:r>
              <a:rPr sz="2000" dirty="0">
                <a:latin typeface="Constantia"/>
                <a:cs typeface="Constantia"/>
              </a:rPr>
              <a:t>responsible</a:t>
            </a:r>
            <a:r>
              <a:rPr sz="2000" spc="70" dirty="0">
                <a:latin typeface="Constantia"/>
                <a:cs typeface="Constantia"/>
              </a:rPr>
              <a:t> </a:t>
            </a:r>
            <a:r>
              <a:rPr sz="2000" dirty="0">
                <a:latin typeface="Constantia"/>
                <a:cs typeface="Constantia"/>
              </a:rPr>
              <a:t>for</a:t>
            </a:r>
            <a:r>
              <a:rPr sz="2000" spc="30" dirty="0">
                <a:latin typeface="Constantia"/>
                <a:cs typeface="Constantia"/>
              </a:rPr>
              <a:t> </a:t>
            </a:r>
            <a:r>
              <a:rPr sz="2000" dirty="0">
                <a:latin typeface="Constantia"/>
                <a:cs typeface="Constantia"/>
              </a:rPr>
              <a:t>the</a:t>
            </a:r>
            <a:r>
              <a:rPr sz="2000" spc="55" dirty="0">
                <a:latin typeface="Constantia"/>
                <a:cs typeface="Constantia"/>
              </a:rPr>
              <a:t> </a:t>
            </a:r>
            <a:r>
              <a:rPr sz="2000" spc="-10" dirty="0">
                <a:latin typeface="Constantia"/>
                <a:cs typeface="Constantia"/>
              </a:rPr>
              <a:t>transmissions </a:t>
            </a:r>
            <a:r>
              <a:rPr sz="2000" dirty="0">
                <a:latin typeface="Constantia"/>
                <a:cs typeface="Constantia"/>
              </a:rPr>
              <a:t>of</a:t>
            </a:r>
            <a:r>
              <a:rPr sz="2000" spc="215" dirty="0">
                <a:latin typeface="Constantia"/>
                <a:cs typeface="Constantia"/>
              </a:rPr>
              <a:t>  </a:t>
            </a:r>
            <a:r>
              <a:rPr sz="2000" dirty="0">
                <a:latin typeface="Constantia"/>
                <a:cs typeface="Constantia"/>
              </a:rPr>
              <a:t>malaria</a:t>
            </a:r>
            <a:r>
              <a:rPr sz="2000" spc="165" dirty="0">
                <a:latin typeface="Constantia"/>
                <a:cs typeface="Constantia"/>
              </a:rPr>
              <a:t>  </a:t>
            </a:r>
            <a:r>
              <a:rPr sz="2000" dirty="0">
                <a:latin typeface="Constantia"/>
                <a:cs typeface="Constantia"/>
              </a:rPr>
              <a:t>to</a:t>
            </a:r>
            <a:r>
              <a:rPr sz="2000" spc="170" dirty="0">
                <a:latin typeface="Constantia"/>
                <a:cs typeface="Constantia"/>
              </a:rPr>
              <a:t>  </a:t>
            </a:r>
            <a:r>
              <a:rPr sz="2000" dirty="0">
                <a:latin typeface="Constantia"/>
                <a:cs typeface="Constantia"/>
              </a:rPr>
              <a:t>humans</a:t>
            </a:r>
            <a:r>
              <a:rPr sz="2000" spc="175" dirty="0">
                <a:latin typeface="Constantia"/>
                <a:cs typeface="Constantia"/>
              </a:rPr>
              <a:t>  </a:t>
            </a:r>
            <a:r>
              <a:rPr sz="2000" dirty="0">
                <a:latin typeface="Constantia"/>
                <a:cs typeface="Constantia"/>
              </a:rPr>
              <a:t>via</a:t>
            </a:r>
            <a:r>
              <a:rPr sz="2000" spc="165" dirty="0">
                <a:latin typeface="Constantia"/>
                <a:cs typeface="Constantia"/>
              </a:rPr>
              <a:t>  </a:t>
            </a:r>
            <a:r>
              <a:rPr sz="2000" dirty="0">
                <a:latin typeface="Constantia"/>
                <a:cs typeface="Constantia"/>
              </a:rPr>
              <a:t>a</a:t>
            </a:r>
            <a:r>
              <a:rPr sz="2000" spc="170" dirty="0">
                <a:latin typeface="Constantia"/>
                <a:cs typeface="Constantia"/>
              </a:rPr>
              <a:t>  </a:t>
            </a:r>
            <a:r>
              <a:rPr sz="2000" dirty="0">
                <a:latin typeface="Constantia"/>
                <a:cs typeface="Constantia"/>
              </a:rPr>
              <a:t>blood</a:t>
            </a:r>
            <a:r>
              <a:rPr sz="2000" spc="185" dirty="0">
                <a:latin typeface="Constantia"/>
                <a:cs typeface="Constantia"/>
              </a:rPr>
              <a:t>  </a:t>
            </a:r>
            <a:r>
              <a:rPr sz="2000" dirty="0">
                <a:latin typeface="Constantia"/>
                <a:cs typeface="Constantia"/>
              </a:rPr>
              <a:t>meal.</a:t>
            </a:r>
            <a:r>
              <a:rPr sz="2000" spc="195" dirty="0">
                <a:latin typeface="Constantia"/>
                <a:cs typeface="Constantia"/>
              </a:rPr>
              <a:t>  </a:t>
            </a:r>
            <a:r>
              <a:rPr sz="2000" dirty="0">
                <a:latin typeface="Constantia"/>
                <a:cs typeface="Constantia"/>
              </a:rPr>
              <a:t>These</a:t>
            </a:r>
            <a:r>
              <a:rPr sz="2000" spc="165" dirty="0">
                <a:latin typeface="Constantia"/>
                <a:cs typeface="Constantia"/>
              </a:rPr>
              <a:t>  </a:t>
            </a:r>
            <a:r>
              <a:rPr sz="2000" dirty="0">
                <a:latin typeface="Constantia"/>
                <a:cs typeface="Constantia"/>
              </a:rPr>
              <a:t>vector</a:t>
            </a:r>
            <a:r>
              <a:rPr sz="2000" spc="155" dirty="0">
                <a:latin typeface="Constantia"/>
                <a:cs typeface="Constantia"/>
              </a:rPr>
              <a:t>  </a:t>
            </a:r>
            <a:r>
              <a:rPr sz="2000" dirty="0">
                <a:latin typeface="Constantia"/>
                <a:cs typeface="Constantia"/>
              </a:rPr>
              <a:t>transfers</a:t>
            </a:r>
            <a:r>
              <a:rPr sz="2000" spc="170" dirty="0">
                <a:latin typeface="Constantia"/>
                <a:cs typeface="Constantia"/>
              </a:rPr>
              <a:t>  </a:t>
            </a:r>
            <a:r>
              <a:rPr sz="2000" spc="-10" dirty="0">
                <a:latin typeface="Constantia"/>
                <a:cs typeface="Constantia"/>
              </a:rPr>
              <a:t>malarial </a:t>
            </a:r>
            <a:r>
              <a:rPr sz="2000" b="1" dirty="0">
                <a:latin typeface="Constantia"/>
                <a:cs typeface="Constantia"/>
              </a:rPr>
              <a:t>sporozoites</a:t>
            </a:r>
            <a:r>
              <a:rPr sz="2000" b="1" spc="190" dirty="0">
                <a:latin typeface="Constantia"/>
                <a:cs typeface="Constantia"/>
              </a:rPr>
              <a:t> </a:t>
            </a:r>
            <a:r>
              <a:rPr sz="2000" dirty="0">
                <a:latin typeface="Constantia"/>
                <a:cs typeface="Constantia"/>
              </a:rPr>
              <a:t>form</a:t>
            </a:r>
            <a:r>
              <a:rPr sz="2000" spc="150" dirty="0">
                <a:latin typeface="Constantia"/>
                <a:cs typeface="Constantia"/>
              </a:rPr>
              <a:t> </a:t>
            </a:r>
            <a:r>
              <a:rPr sz="2000" dirty="0">
                <a:latin typeface="Constantia"/>
                <a:cs typeface="Constantia"/>
              </a:rPr>
              <a:t>its</a:t>
            </a:r>
            <a:r>
              <a:rPr sz="2000" spc="130" dirty="0">
                <a:latin typeface="Constantia"/>
                <a:cs typeface="Constantia"/>
              </a:rPr>
              <a:t> </a:t>
            </a:r>
            <a:r>
              <a:rPr sz="2000" dirty="0">
                <a:latin typeface="Constantia"/>
                <a:cs typeface="Constantia"/>
              </a:rPr>
              <a:t>salivary</a:t>
            </a:r>
            <a:r>
              <a:rPr sz="2000" spc="130" dirty="0">
                <a:latin typeface="Constantia"/>
                <a:cs typeface="Constantia"/>
              </a:rPr>
              <a:t> </a:t>
            </a:r>
            <a:r>
              <a:rPr sz="2000" dirty="0">
                <a:latin typeface="Constantia"/>
                <a:cs typeface="Constantia"/>
              </a:rPr>
              <a:t>gland</a:t>
            </a:r>
            <a:r>
              <a:rPr sz="2000" spc="170" dirty="0">
                <a:latin typeface="Constantia"/>
                <a:cs typeface="Constantia"/>
              </a:rPr>
              <a:t> </a:t>
            </a:r>
            <a:r>
              <a:rPr sz="2000" dirty="0">
                <a:latin typeface="Constantia"/>
                <a:cs typeface="Constantia"/>
              </a:rPr>
              <a:t>into</a:t>
            </a:r>
            <a:r>
              <a:rPr sz="2000" spc="125" dirty="0">
                <a:latin typeface="Constantia"/>
                <a:cs typeface="Constantia"/>
              </a:rPr>
              <a:t> </a:t>
            </a:r>
            <a:r>
              <a:rPr sz="2000" dirty="0">
                <a:latin typeface="Constantia"/>
                <a:cs typeface="Constantia"/>
              </a:rPr>
              <a:t>the</a:t>
            </a:r>
            <a:r>
              <a:rPr sz="2000" spc="114" dirty="0">
                <a:latin typeface="Constantia"/>
                <a:cs typeface="Constantia"/>
              </a:rPr>
              <a:t> </a:t>
            </a:r>
            <a:r>
              <a:rPr sz="2000" dirty="0">
                <a:latin typeface="Constantia"/>
                <a:cs typeface="Constantia"/>
              </a:rPr>
              <a:t>human</a:t>
            </a:r>
            <a:r>
              <a:rPr sz="2000" spc="135" dirty="0">
                <a:latin typeface="Constantia"/>
                <a:cs typeface="Constantia"/>
              </a:rPr>
              <a:t> </a:t>
            </a:r>
            <a:r>
              <a:rPr sz="2000" dirty="0">
                <a:latin typeface="Constantia"/>
                <a:cs typeface="Constantia"/>
              </a:rPr>
              <a:t>wound.</a:t>
            </a:r>
            <a:r>
              <a:rPr sz="2000" spc="160" dirty="0">
                <a:latin typeface="Constantia"/>
                <a:cs typeface="Constantia"/>
              </a:rPr>
              <a:t> </a:t>
            </a:r>
            <a:r>
              <a:rPr sz="2000" dirty="0">
                <a:latin typeface="Constantia"/>
                <a:cs typeface="Constantia"/>
              </a:rPr>
              <a:t>Following</a:t>
            </a:r>
            <a:r>
              <a:rPr sz="2000" spc="170" dirty="0">
                <a:latin typeface="Constantia"/>
                <a:cs typeface="Constantia"/>
              </a:rPr>
              <a:t> </a:t>
            </a:r>
            <a:r>
              <a:rPr sz="2000" spc="-10" dirty="0">
                <a:latin typeface="Constantia"/>
                <a:cs typeface="Constantia"/>
              </a:rPr>
              <a:t>entrance </a:t>
            </a:r>
            <a:r>
              <a:rPr sz="2000" dirty="0">
                <a:latin typeface="Constantia"/>
                <a:cs typeface="Constantia"/>
              </a:rPr>
              <a:t>into</a:t>
            </a:r>
            <a:r>
              <a:rPr sz="2000" spc="229" dirty="0">
                <a:latin typeface="Constantia"/>
                <a:cs typeface="Constantia"/>
              </a:rPr>
              <a:t> </a:t>
            </a:r>
            <a:r>
              <a:rPr sz="2000" dirty="0">
                <a:latin typeface="Constantia"/>
                <a:cs typeface="Constantia"/>
              </a:rPr>
              <a:t>the</a:t>
            </a:r>
            <a:r>
              <a:rPr sz="2000" spc="250" dirty="0">
                <a:latin typeface="Constantia"/>
                <a:cs typeface="Constantia"/>
              </a:rPr>
              <a:t> </a:t>
            </a:r>
            <a:r>
              <a:rPr sz="2000" dirty="0">
                <a:latin typeface="Constantia"/>
                <a:cs typeface="Constantia"/>
              </a:rPr>
              <a:t>body,</a:t>
            </a:r>
            <a:r>
              <a:rPr sz="2000" spc="300" dirty="0">
                <a:latin typeface="Constantia"/>
                <a:cs typeface="Constantia"/>
              </a:rPr>
              <a:t> </a:t>
            </a:r>
            <a:r>
              <a:rPr sz="2000" dirty="0">
                <a:latin typeface="Constantia"/>
                <a:cs typeface="Constantia"/>
              </a:rPr>
              <a:t>the</a:t>
            </a:r>
            <a:r>
              <a:rPr sz="2000" spc="240" dirty="0">
                <a:latin typeface="Constantia"/>
                <a:cs typeface="Constantia"/>
              </a:rPr>
              <a:t> </a:t>
            </a:r>
            <a:r>
              <a:rPr sz="2000" dirty="0">
                <a:latin typeface="Constantia"/>
                <a:cs typeface="Constantia"/>
              </a:rPr>
              <a:t>sporozoites</a:t>
            </a:r>
            <a:r>
              <a:rPr sz="2000" spc="265" dirty="0">
                <a:latin typeface="Constantia"/>
                <a:cs typeface="Constantia"/>
              </a:rPr>
              <a:t> </a:t>
            </a:r>
            <a:r>
              <a:rPr sz="2000" dirty="0">
                <a:latin typeface="Constantia"/>
                <a:cs typeface="Constantia"/>
              </a:rPr>
              <a:t>are</a:t>
            </a:r>
            <a:r>
              <a:rPr sz="2000" spc="245" dirty="0">
                <a:latin typeface="Constantia"/>
                <a:cs typeface="Constantia"/>
              </a:rPr>
              <a:t> </a:t>
            </a:r>
            <a:r>
              <a:rPr sz="2000" dirty="0">
                <a:latin typeface="Constantia"/>
                <a:cs typeface="Constantia"/>
              </a:rPr>
              <a:t>carried</a:t>
            </a:r>
            <a:r>
              <a:rPr sz="2000" spc="295" dirty="0">
                <a:latin typeface="Constantia"/>
                <a:cs typeface="Constantia"/>
              </a:rPr>
              <a:t> </a:t>
            </a:r>
            <a:r>
              <a:rPr sz="2000" dirty="0">
                <a:latin typeface="Constantia"/>
                <a:cs typeface="Constantia"/>
              </a:rPr>
              <a:t>through</a:t>
            </a:r>
            <a:r>
              <a:rPr sz="2000" spc="260" dirty="0">
                <a:latin typeface="Constantia"/>
                <a:cs typeface="Constantia"/>
              </a:rPr>
              <a:t> </a:t>
            </a:r>
            <a:r>
              <a:rPr sz="2000" dirty="0">
                <a:latin typeface="Constantia"/>
                <a:cs typeface="Constantia"/>
              </a:rPr>
              <a:t>the</a:t>
            </a:r>
            <a:r>
              <a:rPr sz="2000" spc="245" dirty="0">
                <a:latin typeface="Constantia"/>
                <a:cs typeface="Constantia"/>
              </a:rPr>
              <a:t> </a:t>
            </a:r>
            <a:r>
              <a:rPr sz="2000" dirty="0">
                <a:latin typeface="Constantia"/>
                <a:cs typeface="Constantia"/>
              </a:rPr>
              <a:t>preipheral</a:t>
            </a:r>
            <a:r>
              <a:rPr sz="2000" spc="295" dirty="0">
                <a:latin typeface="Constantia"/>
                <a:cs typeface="Constantia"/>
              </a:rPr>
              <a:t> </a:t>
            </a:r>
            <a:r>
              <a:rPr sz="2000" dirty="0">
                <a:latin typeface="Constantia"/>
                <a:cs typeface="Constantia"/>
              </a:rPr>
              <a:t>blood</a:t>
            </a:r>
            <a:r>
              <a:rPr sz="2000" spc="270" dirty="0">
                <a:latin typeface="Constantia"/>
                <a:cs typeface="Constantia"/>
              </a:rPr>
              <a:t> </a:t>
            </a:r>
            <a:r>
              <a:rPr sz="2000" dirty="0">
                <a:latin typeface="Constantia"/>
                <a:cs typeface="Constantia"/>
              </a:rPr>
              <a:t>to</a:t>
            </a:r>
            <a:r>
              <a:rPr sz="2000" spc="235" dirty="0">
                <a:latin typeface="Constantia"/>
                <a:cs typeface="Constantia"/>
              </a:rPr>
              <a:t> </a:t>
            </a:r>
            <a:r>
              <a:rPr sz="2000" spc="-25" dirty="0">
                <a:latin typeface="Constantia"/>
                <a:cs typeface="Constantia"/>
              </a:rPr>
              <a:t>the </a:t>
            </a:r>
            <a:r>
              <a:rPr sz="2000" dirty="0">
                <a:latin typeface="Constantia"/>
                <a:cs typeface="Constantia"/>
              </a:rPr>
              <a:t>parenchymal</a:t>
            </a:r>
            <a:r>
              <a:rPr sz="2000" spc="135" dirty="0">
                <a:latin typeface="Constantia"/>
                <a:cs typeface="Constantia"/>
              </a:rPr>
              <a:t>  </a:t>
            </a:r>
            <a:r>
              <a:rPr sz="2000" dirty="0">
                <a:latin typeface="Constantia"/>
                <a:cs typeface="Constantia"/>
              </a:rPr>
              <a:t>cells</a:t>
            </a:r>
            <a:r>
              <a:rPr sz="2000" spc="120" dirty="0">
                <a:latin typeface="Constantia"/>
                <a:cs typeface="Constantia"/>
              </a:rPr>
              <a:t>  </a:t>
            </a:r>
            <a:r>
              <a:rPr sz="2000" dirty="0">
                <a:latin typeface="Constantia"/>
                <a:cs typeface="Constantia"/>
              </a:rPr>
              <a:t>of</a:t>
            </a:r>
            <a:r>
              <a:rPr sz="2000" spc="160" dirty="0">
                <a:latin typeface="Constantia"/>
                <a:cs typeface="Constantia"/>
              </a:rPr>
              <a:t>  </a:t>
            </a:r>
            <a:r>
              <a:rPr sz="2000" dirty="0">
                <a:latin typeface="Constantia"/>
                <a:cs typeface="Constantia"/>
              </a:rPr>
              <a:t>the</a:t>
            </a:r>
            <a:r>
              <a:rPr sz="2000" spc="114" dirty="0">
                <a:latin typeface="Constantia"/>
                <a:cs typeface="Constantia"/>
              </a:rPr>
              <a:t>  </a:t>
            </a:r>
            <a:r>
              <a:rPr sz="2000" dirty="0">
                <a:latin typeface="Constantia"/>
                <a:cs typeface="Constantia"/>
              </a:rPr>
              <a:t>liver.</a:t>
            </a:r>
            <a:r>
              <a:rPr sz="2000" spc="130" dirty="0">
                <a:latin typeface="Constantia"/>
                <a:cs typeface="Constantia"/>
              </a:rPr>
              <a:t>  </a:t>
            </a:r>
            <a:r>
              <a:rPr sz="2000" dirty="0">
                <a:latin typeface="Constantia"/>
                <a:cs typeface="Constantia"/>
              </a:rPr>
              <a:t>It</a:t>
            </a:r>
            <a:r>
              <a:rPr sz="2000" spc="114" dirty="0">
                <a:latin typeface="Constantia"/>
                <a:cs typeface="Constantia"/>
              </a:rPr>
              <a:t>  </a:t>
            </a:r>
            <a:r>
              <a:rPr sz="2000" dirty="0">
                <a:latin typeface="Constantia"/>
                <a:cs typeface="Constantia"/>
              </a:rPr>
              <a:t>is</a:t>
            </a:r>
            <a:r>
              <a:rPr sz="2000" spc="120" dirty="0">
                <a:latin typeface="Constantia"/>
                <a:cs typeface="Constantia"/>
              </a:rPr>
              <a:t>  </a:t>
            </a:r>
            <a:r>
              <a:rPr sz="2000" dirty="0">
                <a:latin typeface="Constantia"/>
                <a:cs typeface="Constantia"/>
              </a:rPr>
              <a:t>here</a:t>
            </a:r>
            <a:r>
              <a:rPr sz="2000" spc="114" dirty="0">
                <a:latin typeface="Constantia"/>
                <a:cs typeface="Constantia"/>
              </a:rPr>
              <a:t>  </a:t>
            </a:r>
            <a:r>
              <a:rPr sz="2000" dirty="0">
                <a:latin typeface="Constantia"/>
                <a:cs typeface="Constantia"/>
              </a:rPr>
              <a:t>where</a:t>
            </a:r>
            <a:r>
              <a:rPr sz="2000" spc="114" dirty="0">
                <a:latin typeface="Constantia"/>
                <a:cs typeface="Constantia"/>
              </a:rPr>
              <a:t>  </a:t>
            </a:r>
            <a:r>
              <a:rPr sz="2000" b="1" dirty="0">
                <a:latin typeface="Constantia"/>
                <a:cs typeface="Constantia"/>
              </a:rPr>
              <a:t>schizogony</a:t>
            </a:r>
            <a:r>
              <a:rPr sz="2000" b="1" spc="160" dirty="0">
                <a:latin typeface="Constantia"/>
                <a:cs typeface="Constantia"/>
              </a:rPr>
              <a:t>  </a:t>
            </a:r>
            <a:r>
              <a:rPr sz="2000" dirty="0">
                <a:latin typeface="Constantia"/>
                <a:cs typeface="Constantia"/>
              </a:rPr>
              <a:t>occurs.</a:t>
            </a:r>
            <a:r>
              <a:rPr sz="2000" spc="140" dirty="0">
                <a:latin typeface="Constantia"/>
                <a:cs typeface="Constantia"/>
              </a:rPr>
              <a:t>  </a:t>
            </a:r>
            <a:r>
              <a:rPr sz="2000" spc="-20" dirty="0">
                <a:latin typeface="Constantia"/>
                <a:cs typeface="Constantia"/>
              </a:rPr>
              <a:t>This </a:t>
            </a:r>
            <a:r>
              <a:rPr sz="2000" b="1" dirty="0">
                <a:latin typeface="Constantia"/>
                <a:cs typeface="Constantia"/>
              </a:rPr>
              <a:t>exoerythrocytic</a:t>
            </a:r>
            <a:r>
              <a:rPr sz="2000" b="1" spc="10" dirty="0">
                <a:latin typeface="Constantia"/>
                <a:cs typeface="Constantia"/>
              </a:rPr>
              <a:t>  </a:t>
            </a:r>
            <a:r>
              <a:rPr sz="2000" b="1" dirty="0">
                <a:latin typeface="Constantia"/>
                <a:cs typeface="Constantia"/>
              </a:rPr>
              <a:t>cycle</a:t>
            </a:r>
            <a:r>
              <a:rPr sz="2000" b="1" spc="30" dirty="0">
                <a:latin typeface="Constantia"/>
                <a:cs typeface="Constantia"/>
              </a:rPr>
              <a:t>  </a:t>
            </a:r>
            <a:r>
              <a:rPr sz="2000" dirty="0">
                <a:latin typeface="Constantia"/>
                <a:cs typeface="Constantia"/>
              </a:rPr>
              <a:t>of</a:t>
            </a:r>
            <a:r>
              <a:rPr sz="2000" spc="25" dirty="0">
                <a:latin typeface="Constantia"/>
                <a:cs typeface="Constantia"/>
              </a:rPr>
              <a:t>  </a:t>
            </a:r>
            <a:r>
              <a:rPr sz="2000" dirty="0">
                <a:latin typeface="Constantia"/>
                <a:cs typeface="Constantia"/>
              </a:rPr>
              <a:t>growth</a:t>
            </a:r>
            <a:r>
              <a:rPr sz="2000" spc="480" dirty="0">
                <a:latin typeface="Constantia"/>
                <a:cs typeface="Constantia"/>
              </a:rPr>
              <a:t> </a:t>
            </a:r>
            <a:r>
              <a:rPr sz="2000" dirty="0">
                <a:latin typeface="Constantia"/>
                <a:cs typeface="Constantia"/>
              </a:rPr>
              <a:t>and</a:t>
            </a:r>
            <a:r>
              <a:rPr sz="2000" spc="495" dirty="0">
                <a:latin typeface="Constantia"/>
                <a:cs typeface="Constantia"/>
              </a:rPr>
              <a:t> </a:t>
            </a:r>
            <a:r>
              <a:rPr sz="2000" dirty="0">
                <a:latin typeface="Constantia"/>
                <a:cs typeface="Constantia"/>
              </a:rPr>
              <a:t>reproduction</a:t>
            </a:r>
            <a:r>
              <a:rPr sz="2000" spc="480" dirty="0">
                <a:latin typeface="Constantia"/>
                <a:cs typeface="Constantia"/>
              </a:rPr>
              <a:t> </a:t>
            </a:r>
            <a:r>
              <a:rPr sz="2000" dirty="0">
                <a:latin typeface="Constantia"/>
                <a:cs typeface="Constantia"/>
              </a:rPr>
              <a:t>lasts</a:t>
            </a:r>
            <a:r>
              <a:rPr sz="2000" spc="484" dirty="0">
                <a:latin typeface="Constantia"/>
                <a:cs typeface="Constantia"/>
              </a:rPr>
              <a:t> </a:t>
            </a:r>
            <a:r>
              <a:rPr sz="2000" dirty="0">
                <a:latin typeface="Constantia"/>
                <a:cs typeface="Constantia"/>
              </a:rPr>
              <a:t>from</a:t>
            </a:r>
            <a:r>
              <a:rPr sz="2000" spc="484" dirty="0">
                <a:latin typeface="Constantia"/>
                <a:cs typeface="Constantia"/>
              </a:rPr>
              <a:t> </a:t>
            </a:r>
            <a:r>
              <a:rPr sz="2000" dirty="0">
                <a:latin typeface="Constantia"/>
                <a:cs typeface="Constantia"/>
              </a:rPr>
              <a:t>8</a:t>
            </a:r>
            <a:r>
              <a:rPr sz="2000" spc="495" dirty="0">
                <a:latin typeface="Constantia"/>
                <a:cs typeface="Constantia"/>
              </a:rPr>
              <a:t> </a:t>
            </a:r>
            <a:r>
              <a:rPr sz="2000" dirty="0">
                <a:latin typeface="Constantia"/>
                <a:cs typeface="Constantia"/>
              </a:rPr>
              <a:t>to</a:t>
            </a:r>
            <a:r>
              <a:rPr sz="2000" spc="455" dirty="0">
                <a:latin typeface="Constantia"/>
                <a:cs typeface="Constantia"/>
              </a:rPr>
              <a:t> </a:t>
            </a:r>
            <a:r>
              <a:rPr sz="2000" dirty="0">
                <a:latin typeface="Constantia"/>
                <a:cs typeface="Constantia"/>
              </a:rPr>
              <a:t>25</a:t>
            </a:r>
            <a:r>
              <a:rPr sz="2000" spc="495" dirty="0">
                <a:latin typeface="Constantia"/>
                <a:cs typeface="Constantia"/>
              </a:rPr>
              <a:t> </a:t>
            </a:r>
            <a:r>
              <a:rPr sz="2000" spc="-10" dirty="0">
                <a:latin typeface="Constantia"/>
                <a:cs typeface="Constantia"/>
              </a:rPr>
              <a:t>days, </a:t>
            </a:r>
            <a:r>
              <a:rPr sz="2000" dirty="0">
                <a:latin typeface="Constantia"/>
                <a:cs typeface="Constantia"/>
              </a:rPr>
              <a:t>depending</a:t>
            </a:r>
            <a:r>
              <a:rPr sz="2000" spc="190" dirty="0">
                <a:latin typeface="Constantia"/>
                <a:cs typeface="Constantia"/>
              </a:rPr>
              <a:t> </a:t>
            </a:r>
            <a:r>
              <a:rPr sz="2000" dirty="0">
                <a:latin typeface="Constantia"/>
                <a:cs typeface="Constantia"/>
              </a:rPr>
              <a:t>on</a:t>
            </a:r>
            <a:r>
              <a:rPr sz="2000" spc="155" dirty="0">
                <a:latin typeface="Constantia"/>
                <a:cs typeface="Constantia"/>
              </a:rPr>
              <a:t> </a:t>
            </a:r>
            <a:r>
              <a:rPr sz="2000" dirty="0">
                <a:latin typeface="Constantia"/>
                <a:cs typeface="Constantia"/>
              </a:rPr>
              <a:t>the</a:t>
            </a:r>
            <a:r>
              <a:rPr sz="2000" spc="150" dirty="0">
                <a:latin typeface="Constantia"/>
                <a:cs typeface="Constantia"/>
              </a:rPr>
              <a:t> </a:t>
            </a:r>
            <a:r>
              <a:rPr sz="2000" dirty="0">
                <a:latin typeface="Constantia"/>
                <a:cs typeface="Constantia"/>
              </a:rPr>
              <a:t>specific</a:t>
            </a:r>
            <a:r>
              <a:rPr sz="2000" spc="140" dirty="0">
                <a:latin typeface="Constantia"/>
                <a:cs typeface="Constantia"/>
              </a:rPr>
              <a:t> </a:t>
            </a:r>
            <a:r>
              <a:rPr sz="2000" i="1" dirty="0">
                <a:latin typeface="Constantia"/>
                <a:cs typeface="Constantia"/>
              </a:rPr>
              <a:t>Plasmodium</a:t>
            </a:r>
            <a:r>
              <a:rPr sz="2000" i="1" spc="215" dirty="0">
                <a:latin typeface="Constantia"/>
                <a:cs typeface="Constantia"/>
              </a:rPr>
              <a:t> </a:t>
            </a:r>
            <a:r>
              <a:rPr sz="2000" dirty="0">
                <a:latin typeface="Constantia"/>
                <a:cs typeface="Constantia"/>
              </a:rPr>
              <a:t>species</a:t>
            </a:r>
            <a:r>
              <a:rPr sz="2000" spc="165" dirty="0">
                <a:latin typeface="Constantia"/>
                <a:cs typeface="Constantia"/>
              </a:rPr>
              <a:t> </a:t>
            </a:r>
            <a:r>
              <a:rPr sz="2000" dirty="0">
                <a:latin typeface="Constantia"/>
                <a:cs typeface="Constantia"/>
              </a:rPr>
              <a:t>involved.</a:t>
            </a:r>
            <a:r>
              <a:rPr sz="2000" spc="195" dirty="0">
                <a:latin typeface="Constantia"/>
                <a:cs typeface="Constantia"/>
              </a:rPr>
              <a:t> </a:t>
            </a:r>
            <a:r>
              <a:rPr sz="2000" dirty="0">
                <a:latin typeface="Constantia"/>
                <a:cs typeface="Constantia"/>
              </a:rPr>
              <a:t>The</a:t>
            </a:r>
            <a:r>
              <a:rPr sz="2000" spc="135" dirty="0">
                <a:latin typeface="Constantia"/>
                <a:cs typeface="Constantia"/>
              </a:rPr>
              <a:t> </a:t>
            </a:r>
            <a:r>
              <a:rPr sz="2000" dirty="0">
                <a:latin typeface="Constantia"/>
                <a:cs typeface="Constantia"/>
              </a:rPr>
              <a:t>infected</a:t>
            </a:r>
            <a:r>
              <a:rPr sz="2000" spc="195" dirty="0">
                <a:latin typeface="Constantia"/>
                <a:cs typeface="Constantia"/>
              </a:rPr>
              <a:t> </a:t>
            </a:r>
            <a:r>
              <a:rPr sz="2000" dirty="0">
                <a:latin typeface="Constantia"/>
                <a:cs typeface="Constantia"/>
              </a:rPr>
              <a:t>liver</a:t>
            </a:r>
            <a:r>
              <a:rPr sz="2000" spc="114" dirty="0">
                <a:latin typeface="Constantia"/>
                <a:cs typeface="Constantia"/>
              </a:rPr>
              <a:t> </a:t>
            </a:r>
            <a:r>
              <a:rPr sz="2000" spc="-10" dirty="0">
                <a:latin typeface="Constantia"/>
                <a:cs typeface="Constantia"/>
              </a:rPr>
              <a:t>cells </a:t>
            </a:r>
            <a:r>
              <a:rPr sz="2000" dirty="0">
                <a:latin typeface="Constantia"/>
                <a:cs typeface="Constantia"/>
              </a:rPr>
              <a:t>eventually</a:t>
            </a:r>
            <a:r>
              <a:rPr sz="2000" spc="440" dirty="0">
                <a:latin typeface="Constantia"/>
                <a:cs typeface="Constantia"/>
              </a:rPr>
              <a:t> </a:t>
            </a:r>
            <a:r>
              <a:rPr sz="2000" dirty="0">
                <a:latin typeface="Constantia"/>
                <a:cs typeface="Constantia"/>
              </a:rPr>
              <a:t>rupture</a:t>
            </a:r>
            <a:r>
              <a:rPr sz="2000" spc="450" dirty="0">
                <a:latin typeface="Constantia"/>
                <a:cs typeface="Constantia"/>
              </a:rPr>
              <a:t> </a:t>
            </a:r>
            <a:r>
              <a:rPr sz="2000" dirty="0">
                <a:latin typeface="Constantia"/>
                <a:cs typeface="Constantia"/>
              </a:rPr>
              <a:t>and</a:t>
            </a:r>
            <a:r>
              <a:rPr sz="2000" spc="5" dirty="0">
                <a:latin typeface="Constantia"/>
                <a:cs typeface="Constantia"/>
              </a:rPr>
              <a:t>  </a:t>
            </a:r>
            <a:r>
              <a:rPr sz="2000" dirty="0">
                <a:latin typeface="Constantia"/>
                <a:cs typeface="Constantia"/>
              </a:rPr>
              <a:t>introduce</a:t>
            </a:r>
            <a:r>
              <a:rPr sz="2000" spc="455" dirty="0">
                <a:latin typeface="Constantia"/>
                <a:cs typeface="Constantia"/>
              </a:rPr>
              <a:t> </a:t>
            </a:r>
            <a:r>
              <a:rPr sz="2000" b="1" dirty="0">
                <a:latin typeface="Constantia"/>
                <a:cs typeface="Constantia"/>
              </a:rPr>
              <a:t>merozoites</a:t>
            </a:r>
            <a:r>
              <a:rPr sz="2000" b="1" spc="25" dirty="0">
                <a:latin typeface="Constantia"/>
                <a:cs typeface="Constantia"/>
              </a:rPr>
              <a:t>  </a:t>
            </a:r>
            <a:r>
              <a:rPr sz="2000" dirty="0">
                <a:latin typeface="Constantia"/>
                <a:cs typeface="Constantia"/>
              </a:rPr>
              <a:t>into</a:t>
            </a:r>
            <a:r>
              <a:rPr sz="2000" spc="445" dirty="0">
                <a:latin typeface="Constantia"/>
                <a:cs typeface="Constantia"/>
              </a:rPr>
              <a:t> </a:t>
            </a:r>
            <a:r>
              <a:rPr sz="2000" dirty="0">
                <a:latin typeface="Constantia"/>
                <a:cs typeface="Constantia"/>
              </a:rPr>
              <a:t>the</a:t>
            </a:r>
            <a:r>
              <a:rPr sz="2000" spc="455" dirty="0">
                <a:latin typeface="Constantia"/>
                <a:cs typeface="Constantia"/>
              </a:rPr>
              <a:t> </a:t>
            </a:r>
            <a:r>
              <a:rPr sz="2000" dirty="0">
                <a:latin typeface="Constantia"/>
                <a:cs typeface="Constantia"/>
              </a:rPr>
              <a:t>circulating  blood.  </a:t>
            </a:r>
            <a:r>
              <a:rPr sz="2000" spc="-25" dirty="0">
                <a:latin typeface="Constantia"/>
                <a:cs typeface="Constantia"/>
              </a:rPr>
              <a:t>All </a:t>
            </a:r>
            <a:r>
              <a:rPr sz="2000" dirty="0">
                <a:latin typeface="Constantia"/>
                <a:cs typeface="Constantia"/>
              </a:rPr>
              <a:t>clinical</a:t>
            </a:r>
            <a:r>
              <a:rPr sz="2000" spc="150" dirty="0">
                <a:latin typeface="Constantia"/>
                <a:cs typeface="Constantia"/>
              </a:rPr>
              <a:t> </a:t>
            </a:r>
            <a:r>
              <a:rPr sz="2000" dirty="0">
                <a:latin typeface="Constantia"/>
                <a:cs typeface="Constantia"/>
              </a:rPr>
              <a:t>manifestation</a:t>
            </a:r>
            <a:r>
              <a:rPr sz="2000" spc="105" dirty="0">
                <a:latin typeface="Constantia"/>
                <a:cs typeface="Constantia"/>
              </a:rPr>
              <a:t> </a:t>
            </a:r>
            <a:r>
              <a:rPr sz="2000" dirty="0">
                <a:latin typeface="Constantia"/>
                <a:cs typeface="Constantia"/>
              </a:rPr>
              <a:t>in</a:t>
            </a:r>
            <a:r>
              <a:rPr sz="2000" spc="114" dirty="0">
                <a:latin typeface="Constantia"/>
                <a:cs typeface="Constantia"/>
              </a:rPr>
              <a:t> </a:t>
            </a:r>
            <a:r>
              <a:rPr sz="2000" dirty="0">
                <a:latin typeface="Constantia"/>
                <a:cs typeface="Constantia"/>
              </a:rPr>
              <a:t>malaria</a:t>
            </a:r>
            <a:r>
              <a:rPr sz="2000" spc="95" dirty="0">
                <a:latin typeface="Constantia"/>
                <a:cs typeface="Constantia"/>
              </a:rPr>
              <a:t> </a:t>
            </a:r>
            <a:r>
              <a:rPr sz="2000" dirty="0">
                <a:latin typeface="Constantia"/>
                <a:cs typeface="Constantia"/>
              </a:rPr>
              <a:t>due</a:t>
            </a:r>
            <a:r>
              <a:rPr sz="2000" spc="90" dirty="0">
                <a:latin typeface="Constantia"/>
                <a:cs typeface="Constantia"/>
              </a:rPr>
              <a:t> </a:t>
            </a:r>
            <a:r>
              <a:rPr sz="2000" dirty="0">
                <a:latin typeface="Constantia"/>
                <a:cs typeface="Constantia"/>
              </a:rPr>
              <a:t>to</a:t>
            </a:r>
            <a:r>
              <a:rPr sz="2000" spc="85" dirty="0">
                <a:latin typeface="Constantia"/>
                <a:cs typeface="Constantia"/>
              </a:rPr>
              <a:t> </a:t>
            </a:r>
            <a:r>
              <a:rPr sz="2000" dirty="0">
                <a:latin typeface="Constantia"/>
                <a:cs typeface="Constantia"/>
              </a:rPr>
              <a:t>the</a:t>
            </a:r>
            <a:r>
              <a:rPr sz="2000" spc="110" dirty="0">
                <a:latin typeface="Constantia"/>
                <a:cs typeface="Constantia"/>
              </a:rPr>
              <a:t> </a:t>
            </a:r>
            <a:r>
              <a:rPr sz="2000" dirty="0">
                <a:latin typeface="Constantia"/>
                <a:cs typeface="Constantia"/>
              </a:rPr>
              <a:t>host</a:t>
            </a:r>
            <a:r>
              <a:rPr sz="2000" spc="95" dirty="0">
                <a:latin typeface="Constantia"/>
                <a:cs typeface="Constantia"/>
              </a:rPr>
              <a:t> </a:t>
            </a:r>
            <a:r>
              <a:rPr sz="2000" dirty="0">
                <a:latin typeface="Constantia"/>
                <a:cs typeface="Constantia"/>
              </a:rPr>
              <a:t>reaction</a:t>
            </a:r>
            <a:r>
              <a:rPr sz="2000" spc="110" dirty="0">
                <a:latin typeface="Constantia"/>
                <a:cs typeface="Constantia"/>
              </a:rPr>
              <a:t> </a:t>
            </a:r>
            <a:r>
              <a:rPr sz="2000" dirty="0">
                <a:latin typeface="Constantia"/>
                <a:cs typeface="Constantia"/>
              </a:rPr>
              <a:t>with</a:t>
            </a:r>
            <a:r>
              <a:rPr sz="2000" spc="130" dirty="0">
                <a:latin typeface="Constantia"/>
                <a:cs typeface="Constantia"/>
              </a:rPr>
              <a:t> </a:t>
            </a:r>
            <a:r>
              <a:rPr sz="2000" dirty="0">
                <a:latin typeface="Constantia"/>
                <a:cs typeface="Constantia"/>
              </a:rPr>
              <a:t>parasite</a:t>
            </a:r>
            <a:r>
              <a:rPr sz="2000" spc="105" dirty="0">
                <a:latin typeface="Constantia"/>
                <a:cs typeface="Constantia"/>
              </a:rPr>
              <a:t> </a:t>
            </a:r>
            <a:r>
              <a:rPr sz="2000" spc="-10" dirty="0">
                <a:latin typeface="Constantia"/>
                <a:cs typeface="Constantia"/>
              </a:rPr>
              <a:t>products </a:t>
            </a:r>
            <a:r>
              <a:rPr sz="2000" dirty="0">
                <a:latin typeface="Constantia"/>
                <a:cs typeface="Constantia"/>
              </a:rPr>
              <a:t>from</a:t>
            </a:r>
            <a:r>
              <a:rPr sz="2000" spc="40" dirty="0">
                <a:latin typeface="Constantia"/>
                <a:cs typeface="Constantia"/>
              </a:rPr>
              <a:t> </a:t>
            </a:r>
            <a:r>
              <a:rPr sz="2000" dirty="0">
                <a:latin typeface="Constantia"/>
                <a:cs typeface="Constantia"/>
              </a:rPr>
              <a:t>(Erythrocytes</a:t>
            </a:r>
            <a:r>
              <a:rPr sz="2000" spc="40" dirty="0">
                <a:latin typeface="Constantia"/>
                <a:cs typeface="Constantia"/>
              </a:rPr>
              <a:t> </a:t>
            </a:r>
            <a:r>
              <a:rPr sz="2000" dirty="0">
                <a:latin typeface="Constantia"/>
                <a:cs typeface="Constantia"/>
              </a:rPr>
              <a:t>schizogony(</a:t>
            </a:r>
            <a:r>
              <a:rPr sz="2000" spc="55" dirty="0">
                <a:latin typeface="Constantia"/>
                <a:cs typeface="Constantia"/>
              </a:rPr>
              <a:t> </a:t>
            </a:r>
            <a:r>
              <a:rPr sz="2000" dirty="0">
                <a:latin typeface="Constantia"/>
                <a:cs typeface="Constantia"/>
              </a:rPr>
              <a:t>trophozoite</a:t>
            </a:r>
            <a:r>
              <a:rPr sz="2000" spc="30" dirty="0">
                <a:latin typeface="Constantia"/>
                <a:cs typeface="Constantia"/>
              </a:rPr>
              <a:t> </a:t>
            </a:r>
            <a:r>
              <a:rPr sz="2000" dirty="0">
                <a:latin typeface="Constantia"/>
                <a:cs typeface="Constantia"/>
              </a:rPr>
              <a:t>forms</a:t>
            </a:r>
            <a:r>
              <a:rPr sz="2000" spc="35" dirty="0">
                <a:latin typeface="Constantia"/>
                <a:cs typeface="Constantia"/>
              </a:rPr>
              <a:t> </a:t>
            </a:r>
            <a:r>
              <a:rPr sz="2000" dirty="0">
                <a:latin typeface="Constantia"/>
                <a:cs typeface="Constantia"/>
              </a:rPr>
              <a:t>of</a:t>
            </a:r>
            <a:r>
              <a:rPr sz="2000" spc="100" dirty="0">
                <a:latin typeface="Constantia"/>
                <a:cs typeface="Constantia"/>
              </a:rPr>
              <a:t> </a:t>
            </a:r>
            <a:r>
              <a:rPr sz="2000" dirty="0">
                <a:latin typeface="Constantia"/>
                <a:cs typeface="Constantia"/>
              </a:rPr>
              <a:t>plasmodium</a:t>
            </a:r>
            <a:r>
              <a:rPr sz="2000" spc="35" dirty="0">
                <a:latin typeface="Constantia"/>
                <a:cs typeface="Constantia"/>
              </a:rPr>
              <a:t> </a:t>
            </a:r>
            <a:r>
              <a:rPr sz="2000" dirty="0">
                <a:latin typeface="Constantia"/>
                <a:cs typeface="Constantia"/>
              </a:rPr>
              <a:t>present</a:t>
            </a:r>
            <a:r>
              <a:rPr sz="2000" spc="20" dirty="0">
                <a:latin typeface="Constantia"/>
                <a:cs typeface="Constantia"/>
              </a:rPr>
              <a:t> </a:t>
            </a:r>
            <a:r>
              <a:rPr sz="2000" spc="-10" dirty="0">
                <a:latin typeface="Constantia"/>
                <a:cs typeface="Constantia"/>
              </a:rPr>
              <a:t>inside</a:t>
            </a:r>
            <a:endParaRPr sz="2000">
              <a:latin typeface="Constantia"/>
              <a:cs typeface="Constantia"/>
            </a:endParaRPr>
          </a:p>
          <a:p>
            <a:pPr marL="12700" algn="just">
              <a:lnSpc>
                <a:spcPct val="100000"/>
              </a:lnSpc>
              <a:spcBef>
                <a:spcPts val="375"/>
              </a:spcBef>
            </a:pPr>
            <a:r>
              <a:rPr sz="2000" dirty="0">
                <a:latin typeface="Constantia"/>
                <a:cs typeface="Constantia"/>
              </a:rPr>
              <a:t>the</a:t>
            </a:r>
            <a:r>
              <a:rPr sz="2000" spc="-45" dirty="0">
                <a:latin typeface="Constantia"/>
                <a:cs typeface="Constantia"/>
              </a:rPr>
              <a:t> </a:t>
            </a:r>
            <a:r>
              <a:rPr sz="2000" spc="-25" dirty="0">
                <a:latin typeface="Constantia"/>
                <a:cs typeface="Constantia"/>
              </a:rPr>
              <a:t>liver</a:t>
            </a:r>
            <a:r>
              <a:rPr sz="2000" spc="-114" dirty="0">
                <a:latin typeface="Constantia"/>
                <a:cs typeface="Constantia"/>
              </a:rPr>
              <a:t> </a:t>
            </a:r>
            <a:r>
              <a:rPr sz="2000" spc="-10" dirty="0">
                <a:latin typeface="Constantia"/>
                <a:cs typeface="Constantia"/>
              </a:rPr>
              <a:t>cells</a:t>
            </a:r>
            <a:endParaRPr sz="2000">
              <a:latin typeface="Constantia"/>
              <a:cs typeface="Constantia"/>
            </a:endParaRPr>
          </a:p>
          <a:p>
            <a:pPr marL="12700" marR="5080" algn="just">
              <a:lnSpc>
                <a:spcPct val="100000"/>
              </a:lnSpc>
              <a:spcBef>
                <a:spcPts val="590"/>
              </a:spcBef>
            </a:pPr>
            <a:r>
              <a:rPr sz="2000" dirty="0">
                <a:latin typeface="Constantia"/>
                <a:cs typeface="Constantia"/>
              </a:rPr>
              <a:t>These</a:t>
            </a:r>
            <a:r>
              <a:rPr sz="2000" spc="5" dirty="0">
                <a:latin typeface="Constantia"/>
                <a:cs typeface="Constantia"/>
              </a:rPr>
              <a:t> </a:t>
            </a:r>
            <a:r>
              <a:rPr sz="2000" dirty="0">
                <a:latin typeface="Constantia"/>
                <a:cs typeface="Constantia"/>
              </a:rPr>
              <a:t>migrating</a:t>
            </a:r>
            <a:r>
              <a:rPr sz="2000" spc="50" dirty="0">
                <a:latin typeface="Constantia"/>
                <a:cs typeface="Constantia"/>
              </a:rPr>
              <a:t> </a:t>
            </a:r>
            <a:r>
              <a:rPr sz="2000" b="1" dirty="0">
                <a:latin typeface="Constantia"/>
                <a:cs typeface="Constantia"/>
              </a:rPr>
              <a:t>merozoites</a:t>
            </a:r>
            <a:r>
              <a:rPr sz="2000" b="1" spc="75" dirty="0">
                <a:latin typeface="Constantia"/>
                <a:cs typeface="Constantia"/>
              </a:rPr>
              <a:t> </a:t>
            </a:r>
            <a:r>
              <a:rPr sz="2000" dirty="0">
                <a:latin typeface="Constantia"/>
                <a:cs typeface="Constantia"/>
              </a:rPr>
              <a:t>target</a:t>
            </a:r>
            <a:r>
              <a:rPr sz="2000" spc="10" dirty="0">
                <a:latin typeface="Constantia"/>
                <a:cs typeface="Constantia"/>
              </a:rPr>
              <a:t> </a:t>
            </a:r>
            <a:r>
              <a:rPr sz="2000" dirty="0">
                <a:latin typeface="Constantia"/>
                <a:cs typeface="Constantia"/>
              </a:rPr>
              <a:t>age</a:t>
            </a:r>
            <a:r>
              <a:rPr sz="2000" spc="-10" dirty="0">
                <a:latin typeface="Constantia"/>
                <a:cs typeface="Constantia"/>
              </a:rPr>
              <a:t> </a:t>
            </a:r>
            <a:r>
              <a:rPr sz="2000" dirty="0">
                <a:latin typeface="Constantia"/>
                <a:cs typeface="Constantia"/>
              </a:rPr>
              <a:t>and</a:t>
            </a:r>
            <a:r>
              <a:rPr sz="2000" spc="60" dirty="0">
                <a:latin typeface="Constantia"/>
                <a:cs typeface="Constantia"/>
              </a:rPr>
              <a:t> </a:t>
            </a:r>
            <a:r>
              <a:rPr sz="2000" dirty="0">
                <a:latin typeface="Constantia"/>
                <a:cs typeface="Constantia"/>
              </a:rPr>
              <a:t>–</a:t>
            </a:r>
            <a:r>
              <a:rPr sz="2000" spc="55" dirty="0">
                <a:latin typeface="Constantia"/>
                <a:cs typeface="Constantia"/>
              </a:rPr>
              <a:t> </a:t>
            </a:r>
            <a:r>
              <a:rPr sz="2000" dirty="0">
                <a:latin typeface="Constantia"/>
                <a:cs typeface="Constantia"/>
              </a:rPr>
              <a:t>size</a:t>
            </a:r>
            <a:r>
              <a:rPr sz="2000" spc="10" dirty="0">
                <a:latin typeface="Constantia"/>
                <a:cs typeface="Constantia"/>
              </a:rPr>
              <a:t> </a:t>
            </a:r>
            <a:r>
              <a:rPr sz="2000" dirty="0">
                <a:latin typeface="Constantia"/>
                <a:cs typeface="Constantia"/>
              </a:rPr>
              <a:t>–</a:t>
            </a:r>
            <a:r>
              <a:rPr sz="2000" spc="40" dirty="0">
                <a:latin typeface="Constantia"/>
                <a:cs typeface="Constantia"/>
              </a:rPr>
              <a:t> </a:t>
            </a:r>
            <a:r>
              <a:rPr sz="2000" dirty="0">
                <a:latin typeface="Constantia"/>
                <a:cs typeface="Constantia"/>
              </a:rPr>
              <a:t>specific</a:t>
            </a:r>
            <a:r>
              <a:rPr sz="2000" spc="5" dirty="0">
                <a:latin typeface="Constantia"/>
                <a:cs typeface="Constantia"/>
              </a:rPr>
              <a:t> </a:t>
            </a:r>
            <a:r>
              <a:rPr sz="2000" dirty="0">
                <a:latin typeface="Constantia"/>
                <a:cs typeface="Constantia"/>
              </a:rPr>
              <a:t>RBCs</a:t>
            </a:r>
            <a:r>
              <a:rPr sz="2000" spc="20" dirty="0">
                <a:latin typeface="Constantia"/>
                <a:cs typeface="Constantia"/>
              </a:rPr>
              <a:t> </a:t>
            </a:r>
            <a:r>
              <a:rPr sz="2000" dirty="0">
                <a:latin typeface="Constantia"/>
                <a:cs typeface="Constantia"/>
              </a:rPr>
              <a:t>to invade,</a:t>
            </a:r>
            <a:r>
              <a:rPr sz="2000" spc="60" dirty="0">
                <a:latin typeface="Constantia"/>
                <a:cs typeface="Constantia"/>
              </a:rPr>
              <a:t> </a:t>
            </a:r>
            <a:r>
              <a:rPr sz="2000" spc="-25" dirty="0">
                <a:latin typeface="Constantia"/>
                <a:cs typeface="Constantia"/>
              </a:rPr>
              <a:t>and </a:t>
            </a:r>
            <a:r>
              <a:rPr sz="2000" dirty="0">
                <a:latin typeface="Constantia"/>
                <a:cs typeface="Constantia"/>
              </a:rPr>
              <a:t>upon</a:t>
            </a:r>
            <a:r>
              <a:rPr sz="2000" spc="-60" dirty="0">
                <a:latin typeface="Constantia"/>
                <a:cs typeface="Constantia"/>
              </a:rPr>
              <a:t> </a:t>
            </a:r>
            <a:r>
              <a:rPr sz="2000" dirty="0">
                <a:latin typeface="Constantia"/>
                <a:cs typeface="Constantia"/>
              </a:rPr>
              <a:t>doing</a:t>
            </a:r>
            <a:r>
              <a:rPr sz="2000" spc="-30" dirty="0">
                <a:latin typeface="Constantia"/>
                <a:cs typeface="Constantia"/>
              </a:rPr>
              <a:t> </a:t>
            </a:r>
            <a:r>
              <a:rPr sz="2000" dirty="0">
                <a:latin typeface="Constantia"/>
                <a:cs typeface="Constantia"/>
              </a:rPr>
              <a:t>so</a:t>
            </a:r>
            <a:r>
              <a:rPr sz="2000" spc="-85" dirty="0">
                <a:latin typeface="Constantia"/>
                <a:cs typeface="Constantia"/>
              </a:rPr>
              <a:t> </a:t>
            </a:r>
            <a:r>
              <a:rPr sz="2000" dirty="0">
                <a:latin typeface="Constantia"/>
                <a:cs typeface="Constantia"/>
              </a:rPr>
              <a:t>initiate</a:t>
            </a:r>
            <a:r>
              <a:rPr sz="2000" spc="-70" dirty="0">
                <a:latin typeface="Constantia"/>
                <a:cs typeface="Constantia"/>
              </a:rPr>
              <a:t> </a:t>
            </a:r>
            <a:r>
              <a:rPr sz="2000" dirty="0">
                <a:latin typeface="Constantia"/>
                <a:cs typeface="Constantia"/>
              </a:rPr>
              <a:t>the</a:t>
            </a:r>
            <a:r>
              <a:rPr sz="2000" spc="-65" dirty="0">
                <a:latin typeface="Constantia"/>
                <a:cs typeface="Constantia"/>
              </a:rPr>
              <a:t> </a:t>
            </a:r>
            <a:r>
              <a:rPr sz="2000" b="1" dirty="0">
                <a:latin typeface="Constantia"/>
                <a:cs typeface="Constantia"/>
              </a:rPr>
              <a:t>erythrocytic</a:t>
            </a:r>
            <a:r>
              <a:rPr sz="2000" b="1" spc="-40" dirty="0">
                <a:latin typeface="Constantia"/>
                <a:cs typeface="Constantia"/>
              </a:rPr>
              <a:t> </a:t>
            </a:r>
            <a:r>
              <a:rPr sz="2000" b="1" dirty="0">
                <a:latin typeface="Constantia"/>
                <a:cs typeface="Constantia"/>
              </a:rPr>
              <a:t>cycle </a:t>
            </a:r>
            <a:r>
              <a:rPr sz="2000" dirty="0">
                <a:latin typeface="Constantia"/>
                <a:cs typeface="Constantia"/>
              </a:rPr>
              <a:t>of</a:t>
            </a:r>
            <a:r>
              <a:rPr sz="2000" spc="10" dirty="0">
                <a:latin typeface="Constantia"/>
                <a:cs typeface="Constantia"/>
              </a:rPr>
              <a:t> </a:t>
            </a:r>
            <a:r>
              <a:rPr sz="2000" spc="-10" dirty="0">
                <a:latin typeface="Constantia"/>
                <a:cs typeface="Constantia"/>
              </a:rPr>
              <a:t>growth</a:t>
            </a:r>
            <a:r>
              <a:rPr sz="2000" spc="-50" dirty="0">
                <a:latin typeface="Constantia"/>
                <a:cs typeface="Constantia"/>
              </a:rPr>
              <a:t> </a:t>
            </a:r>
            <a:r>
              <a:rPr sz="2000" dirty="0">
                <a:latin typeface="Constantia"/>
                <a:cs typeface="Constantia"/>
              </a:rPr>
              <a:t>.it</a:t>
            </a:r>
            <a:r>
              <a:rPr sz="2000" spc="-80" dirty="0">
                <a:latin typeface="Constantia"/>
                <a:cs typeface="Constantia"/>
              </a:rPr>
              <a:t> </a:t>
            </a:r>
            <a:r>
              <a:rPr sz="2000" dirty="0">
                <a:latin typeface="Constantia"/>
                <a:cs typeface="Constantia"/>
              </a:rPr>
              <a:t>is</a:t>
            </a:r>
            <a:r>
              <a:rPr sz="2000" spc="-65" dirty="0">
                <a:latin typeface="Constantia"/>
                <a:cs typeface="Constantia"/>
              </a:rPr>
              <a:t> </a:t>
            </a:r>
            <a:r>
              <a:rPr sz="2000" dirty="0">
                <a:latin typeface="Constantia"/>
                <a:cs typeface="Constantia"/>
              </a:rPr>
              <a:t>in</a:t>
            </a:r>
            <a:r>
              <a:rPr sz="2000" spc="-60" dirty="0">
                <a:latin typeface="Constantia"/>
                <a:cs typeface="Constantia"/>
              </a:rPr>
              <a:t> </a:t>
            </a:r>
            <a:r>
              <a:rPr sz="2000" dirty="0">
                <a:latin typeface="Constantia"/>
                <a:cs typeface="Constantia"/>
              </a:rPr>
              <a:t>this</a:t>
            </a:r>
            <a:r>
              <a:rPr sz="2000" spc="-80" dirty="0">
                <a:latin typeface="Constantia"/>
                <a:cs typeface="Constantia"/>
              </a:rPr>
              <a:t> </a:t>
            </a:r>
            <a:r>
              <a:rPr sz="2000" dirty="0">
                <a:latin typeface="Constantia"/>
                <a:cs typeface="Constantia"/>
              </a:rPr>
              <a:t>asexual</a:t>
            </a:r>
            <a:r>
              <a:rPr sz="2000" spc="-30" dirty="0">
                <a:latin typeface="Constantia"/>
                <a:cs typeface="Constantia"/>
              </a:rPr>
              <a:t> </a:t>
            </a:r>
            <a:r>
              <a:rPr sz="2000" spc="-10" dirty="0">
                <a:latin typeface="Constantia"/>
                <a:cs typeface="Constantia"/>
              </a:rPr>
              <a:t>phase </a:t>
            </a:r>
            <a:r>
              <a:rPr sz="2000" dirty="0">
                <a:latin typeface="Constantia"/>
                <a:cs typeface="Constantia"/>
              </a:rPr>
              <a:t>that</a:t>
            </a:r>
            <a:r>
              <a:rPr sz="2000" spc="-35" dirty="0">
                <a:latin typeface="Constantia"/>
                <a:cs typeface="Constantia"/>
              </a:rPr>
              <a:t> </a:t>
            </a:r>
            <a:r>
              <a:rPr sz="2000" dirty="0">
                <a:latin typeface="Constantia"/>
                <a:cs typeface="Constantia"/>
              </a:rPr>
              <a:t>the</a:t>
            </a:r>
            <a:r>
              <a:rPr sz="2000" spc="-35" dirty="0">
                <a:latin typeface="Constantia"/>
                <a:cs typeface="Constantia"/>
              </a:rPr>
              <a:t> </a:t>
            </a:r>
            <a:r>
              <a:rPr sz="2000" dirty="0">
                <a:latin typeface="Constantia"/>
                <a:cs typeface="Constantia"/>
              </a:rPr>
              <a:t>plasmodia</a:t>
            </a:r>
            <a:r>
              <a:rPr sz="2000" spc="-30" dirty="0">
                <a:latin typeface="Constantia"/>
                <a:cs typeface="Constantia"/>
              </a:rPr>
              <a:t> </a:t>
            </a:r>
            <a:r>
              <a:rPr sz="2000" dirty="0">
                <a:latin typeface="Constantia"/>
                <a:cs typeface="Constantia"/>
              </a:rPr>
              <a:t>feed</a:t>
            </a:r>
            <a:r>
              <a:rPr sz="2000" spc="15" dirty="0">
                <a:latin typeface="Constantia"/>
                <a:cs typeface="Constantia"/>
              </a:rPr>
              <a:t> </a:t>
            </a:r>
            <a:r>
              <a:rPr sz="2000" dirty="0">
                <a:latin typeface="Constantia"/>
                <a:cs typeface="Constantia"/>
              </a:rPr>
              <a:t>on</a:t>
            </a:r>
            <a:r>
              <a:rPr sz="2000" spc="-5" dirty="0">
                <a:latin typeface="Constantia"/>
                <a:cs typeface="Constantia"/>
              </a:rPr>
              <a:t> </a:t>
            </a:r>
            <a:r>
              <a:rPr sz="2000" dirty="0">
                <a:latin typeface="Constantia"/>
                <a:cs typeface="Constantia"/>
              </a:rPr>
              <a:t>hemoglobin</a:t>
            </a:r>
            <a:r>
              <a:rPr sz="2000" spc="-20" dirty="0">
                <a:latin typeface="Constantia"/>
                <a:cs typeface="Constantia"/>
              </a:rPr>
              <a:t> </a:t>
            </a:r>
            <a:r>
              <a:rPr sz="2000" dirty="0">
                <a:latin typeface="Constantia"/>
                <a:cs typeface="Constantia"/>
              </a:rPr>
              <a:t>and</a:t>
            </a:r>
            <a:r>
              <a:rPr sz="2000" spc="25" dirty="0">
                <a:latin typeface="Constantia"/>
                <a:cs typeface="Constantia"/>
              </a:rPr>
              <a:t> </a:t>
            </a:r>
            <a:r>
              <a:rPr sz="2000" dirty="0">
                <a:latin typeface="Constantia"/>
                <a:cs typeface="Constantia"/>
              </a:rPr>
              <a:t>pass</a:t>
            </a:r>
            <a:r>
              <a:rPr sz="2000" spc="-20" dirty="0">
                <a:latin typeface="Constantia"/>
                <a:cs typeface="Constantia"/>
              </a:rPr>
              <a:t> </a:t>
            </a:r>
            <a:r>
              <a:rPr sz="2000" dirty="0">
                <a:latin typeface="Constantia"/>
                <a:cs typeface="Constantia"/>
              </a:rPr>
              <a:t>through</a:t>
            </a:r>
            <a:r>
              <a:rPr sz="2000" spc="-15" dirty="0">
                <a:latin typeface="Constantia"/>
                <a:cs typeface="Constantia"/>
              </a:rPr>
              <a:t> </a:t>
            </a:r>
            <a:r>
              <a:rPr sz="2000" dirty="0">
                <a:latin typeface="Constantia"/>
                <a:cs typeface="Constantia"/>
              </a:rPr>
              <a:t>the</a:t>
            </a:r>
            <a:r>
              <a:rPr sz="2000" spc="-20" dirty="0">
                <a:latin typeface="Constantia"/>
                <a:cs typeface="Constantia"/>
              </a:rPr>
              <a:t> </a:t>
            </a:r>
            <a:r>
              <a:rPr sz="2000" dirty="0">
                <a:latin typeface="Constantia"/>
                <a:cs typeface="Constantia"/>
              </a:rPr>
              <a:t>numerous</a:t>
            </a:r>
            <a:r>
              <a:rPr sz="2000" spc="-25" dirty="0">
                <a:latin typeface="Constantia"/>
                <a:cs typeface="Constantia"/>
              </a:rPr>
              <a:t> </a:t>
            </a:r>
            <a:r>
              <a:rPr sz="2000" dirty="0">
                <a:latin typeface="Constantia"/>
                <a:cs typeface="Constantia"/>
              </a:rPr>
              <a:t>stages</a:t>
            </a:r>
            <a:r>
              <a:rPr sz="2000" spc="-20" dirty="0">
                <a:latin typeface="Constantia"/>
                <a:cs typeface="Constantia"/>
              </a:rPr>
              <a:t> </a:t>
            </a:r>
            <a:r>
              <a:rPr sz="2000" spc="-25" dirty="0">
                <a:latin typeface="Constantia"/>
                <a:cs typeface="Constantia"/>
              </a:rPr>
              <a:t>of </a:t>
            </a:r>
            <a:r>
              <a:rPr sz="2000" dirty="0">
                <a:latin typeface="Constantia"/>
                <a:cs typeface="Constantia"/>
              </a:rPr>
              <a:t>growth,</a:t>
            </a:r>
            <a:r>
              <a:rPr sz="2000" spc="225" dirty="0">
                <a:latin typeface="Constantia"/>
                <a:cs typeface="Constantia"/>
              </a:rPr>
              <a:t>  </a:t>
            </a:r>
            <a:r>
              <a:rPr sz="2000" dirty="0">
                <a:latin typeface="Constantia"/>
                <a:cs typeface="Constantia"/>
              </a:rPr>
              <a:t>including</a:t>
            </a:r>
            <a:r>
              <a:rPr sz="2000" spc="220" dirty="0">
                <a:latin typeface="Constantia"/>
                <a:cs typeface="Constantia"/>
              </a:rPr>
              <a:t>  </a:t>
            </a:r>
            <a:r>
              <a:rPr sz="2000" dirty="0">
                <a:latin typeface="Constantia"/>
                <a:cs typeface="Constantia"/>
              </a:rPr>
              <a:t>the</a:t>
            </a:r>
            <a:r>
              <a:rPr sz="2000" spc="210" dirty="0">
                <a:latin typeface="Constantia"/>
                <a:cs typeface="Constantia"/>
              </a:rPr>
              <a:t>  </a:t>
            </a:r>
            <a:r>
              <a:rPr sz="2000" dirty="0">
                <a:latin typeface="Constantia"/>
                <a:cs typeface="Constantia"/>
              </a:rPr>
              <a:t>six</a:t>
            </a:r>
            <a:r>
              <a:rPr sz="2000" spc="210" dirty="0">
                <a:latin typeface="Constantia"/>
                <a:cs typeface="Constantia"/>
              </a:rPr>
              <a:t>  </a:t>
            </a:r>
            <a:r>
              <a:rPr sz="2000" dirty="0">
                <a:latin typeface="Constantia"/>
                <a:cs typeface="Constantia"/>
              </a:rPr>
              <a:t>morphologic</a:t>
            </a:r>
            <a:r>
              <a:rPr sz="2000" spc="204" dirty="0">
                <a:latin typeface="Constantia"/>
                <a:cs typeface="Constantia"/>
              </a:rPr>
              <a:t>  </a:t>
            </a:r>
            <a:r>
              <a:rPr sz="2000" dirty="0">
                <a:latin typeface="Constantia"/>
                <a:cs typeface="Constantia"/>
              </a:rPr>
              <a:t>forms</a:t>
            </a:r>
            <a:r>
              <a:rPr sz="2000" spc="210" dirty="0">
                <a:latin typeface="Constantia"/>
                <a:cs typeface="Constantia"/>
              </a:rPr>
              <a:t>  </a:t>
            </a:r>
            <a:r>
              <a:rPr sz="2000" dirty="0">
                <a:latin typeface="Constantia"/>
                <a:cs typeface="Constantia"/>
              </a:rPr>
              <a:t>previously</a:t>
            </a:r>
            <a:r>
              <a:rPr sz="2000" spc="204" dirty="0">
                <a:latin typeface="Constantia"/>
                <a:cs typeface="Constantia"/>
              </a:rPr>
              <a:t>  </a:t>
            </a:r>
            <a:r>
              <a:rPr sz="2000" dirty="0">
                <a:latin typeface="Constantia"/>
                <a:cs typeface="Constantia"/>
              </a:rPr>
              <a:t>described.</a:t>
            </a:r>
            <a:r>
              <a:rPr sz="2000" spc="229" dirty="0">
                <a:latin typeface="Constantia"/>
                <a:cs typeface="Constantia"/>
              </a:rPr>
              <a:t>  </a:t>
            </a:r>
            <a:r>
              <a:rPr sz="2000" spc="-20" dirty="0">
                <a:latin typeface="Constantia"/>
                <a:cs typeface="Constantia"/>
              </a:rPr>
              <a:t>Upon </a:t>
            </a:r>
            <a:r>
              <a:rPr sz="2000" dirty="0">
                <a:latin typeface="Constantia"/>
                <a:cs typeface="Constantia"/>
              </a:rPr>
              <a:t>formation</a:t>
            </a:r>
            <a:r>
              <a:rPr sz="2000" spc="245" dirty="0">
                <a:latin typeface="Constantia"/>
                <a:cs typeface="Constantia"/>
              </a:rPr>
              <a:t> </a:t>
            </a:r>
            <a:r>
              <a:rPr sz="2000" dirty="0">
                <a:latin typeface="Constantia"/>
                <a:cs typeface="Constantia"/>
              </a:rPr>
              <a:t>of</a:t>
            </a:r>
            <a:r>
              <a:rPr sz="2000" spc="310" dirty="0">
                <a:latin typeface="Constantia"/>
                <a:cs typeface="Constantia"/>
              </a:rPr>
              <a:t> </a:t>
            </a:r>
            <a:r>
              <a:rPr sz="2000" dirty="0">
                <a:latin typeface="Constantia"/>
                <a:cs typeface="Constantia"/>
              </a:rPr>
              <a:t>the</a:t>
            </a:r>
            <a:r>
              <a:rPr sz="2000" spc="229" dirty="0">
                <a:latin typeface="Constantia"/>
                <a:cs typeface="Constantia"/>
              </a:rPr>
              <a:t> </a:t>
            </a:r>
            <a:r>
              <a:rPr sz="2000" b="1" dirty="0">
                <a:latin typeface="Constantia"/>
                <a:cs typeface="Constantia"/>
              </a:rPr>
              <a:t>merozoites</a:t>
            </a:r>
            <a:r>
              <a:rPr sz="2000" dirty="0">
                <a:latin typeface="Constantia"/>
                <a:cs typeface="Constantia"/>
              </a:rPr>
              <a:t>,</a:t>
            </a:r>
            <a:r>
              <a:rPr sz="2000" spc="275" dirty="0">
                <a:latin typeface="Constantia"/>
                <a:cs typeface="Constantia"/>
              </a:rPr>
              <a:t> </a:t>
            </a:r>
            <a:r>
              <a:rPr sz="2000" dirty="0">
                <a:latin typeface="Constantia"/>
                <a:cs typeface="Constantia"/>
              </a:rPr>
              <a:t>one</a:t>
            </a:r>
            <a:r>
              <a:rPr sz="2000" spc="229" dirty="0">
                <a:latin typeface="Constantia"/>
                <a:cs typeface="Constantia"/>
              </a:rPr>
              <a:t> </a:t>
            </a:r>
            <a:r>
              <a:rPr sz="2000" dirty="0">
                <a:latin typeface="Constantia"/>
                <a:cs typeface="Constantia"/>
              </a:rPr>
              <a:t>of</a:t>
            </a:r>
            <a:r>
              <a:rPr sz="2000" spc="310" dirty="0">
                <a:latin typeface="Constantia"/>
                <a:cs typeface="Constantia"/>
              </a:rPr>
              <a:t> </a:t>
            </a:r>
            <a:r>
              <a:rPr sz="2000" dirty="0">
                <a:latin typeface="Constantia"/>
                <a:cs typeface="Constantia"/>
              </a:rPr>
              <a:t>three</a:t>
            </a:r>
            <a:r>
              <a:rPr sz="2000" spc="229" dirty="0">
                <a:latin typeface="Constantia"/>
                <a:cs typeface="Constantia"/>
              </a:rPr>
              <a:t> </a:t>
            </a:r>
            <a:r>
              <a:rPr sz="2000" dirty="0">
                <a:latin typeface="Constantia"/>
                <a:cs typeface="Constantia"/>
              </a:rPr>
              <a:t>paths</a:t>
            </a:r>
            <a:r>
              <a:rPr sz="2000" spc="245" dirty="0">
                <a:latin typeface="Constantia"/>
                <a:cs typeface="Constantia"/>
              </a:rPr>
              <a:t> </a:t>
            </a:r>
            <a:r>
              <a:rPr sz="2000" dirty="0">
                <a:latin typeface="Constantia"/>
                <a:cs typeface="Constantia"/>
              </a:rPr>
              <a:t>may</a:t>
            </a:r>
            <a:r>
              <a:rPr sz="2000" spc="225" dirty="0">
                <a:latin typeface="Constantia"/>
                <a:cs typeface="Constantia"/>
              </a:rPr>
              <a:t> </a:t>
            </a:r>
            <a:r>
              <a:rPr sz="2000" dirty="0">
                <a:latin typeface="Constantia"/>
                <a:cs typeface="Constantia"/>
              </a:rPr>
              <a:t>take</a:t>
            </a:r>
            <a:r>
              <a:rPr sz="2000" spc="240" dirty="0">
                <a:latin typeface="Constantia"/>
                <a:cs typeface="Constantia"/>
              </a:rPr>
              <a:t> </a:t>
            </a:r>
            <a:r>
              <a:rPr sz="2000" dirty="0">
                <a:latin typeface="Constantia"/>
                <a:cs typeface="Constantia"/>
              </a:rPr>
              <a:t>place.</a:t>
            </a:r>
            <a:r>
              <a:rPr sz="2000" spc="285" dirty="0">
                <a:latin typeface="Constantia"/>
                <a:cs typeface="Constantia"/>
              </a:rPr>
              <a:t> </a:t>
            </a:r>
            <a:r>
              <a:rPr sz="2000" dirty="0">
                <a:latin typeface="Constantia"/>
                <a:cs typeface="Constantia"/>
              </a:rPr>
              <a:t>Some</a:t>
            </a:r>
            <a:r>
              <a:rPr sz="2000" spc="229" dirty="0">
                <a:latin typeface="Constantia"/>
                <a:cs typeface="Constantia"/>
              </a:rPr>
              <a:t> </a:t>
            </a:r>
            <a:r>
              <a:rPr sz="2000" dirty="0">
                <a:latin typeface="Constantia"/>
                <a:cs typeface="Constantia"/>
              </a:rPr>
              <a:t>of</a:t>
            </a:r>
            <a:r>
              <a:rPr sz="2000" spc="325" dirty="0">
                <a:latin typeface="Constantia"/>
                <a:cs typeface="Constantia"/>
              </a:rPr>
              <a:t> </a:t>
            </a:r>
            <a:r>
              <a:rPr sz="2000" spc="-25" dirty="0">
                <a:latin typeface="Constantia"/>
                <a:cs typeface="Constantia"/>
              </a:rPr>
              <a:t>the </a:t>
            </a:r>
            <a:r>
              <a:rPr sz="2000" dirty="0">
                <a:latin typeface="Constantia"/>
                <a:cs typeface="Constantia"/>
              </a:rPr>
              <a:t>RBCs</a:t>
            </a:r>
            <a:r>
              <a:rPr sz="2000" spc="10" dirty="0">
                <a:latin typeface="Constantia"/>
                <a:cs typeface="Constantia"/>
              </a:rPr>
              <a:t> </a:t>
            </a:r>
            <a:r>
              <a:rPr sz="2000" dirty="0">
                <a:latin typeface="Constantia"/>
                <a:cs typeface="Constantia"/>
              </a:rPr>
              <a:t>infected</a:t>
            </a:r>
            <a:r>
              <a:rPr sz="2000" spc="40" dirty="0">
                <a:latin typeface="Constantia"/>
                <a:cs typeface="Constantia"/>
              </a:rPr>
              <a:t> </a:t>
            </a:r>
            <a:r>
              <a:rPr sz="2000" dirty="0">
                <a:latin typeface="Constantia"/>
                <a:cs typeface="Constantia"/>
              </a:rPr>
              <a:t>with</a:t>
            </a:r>
            <a:r>
              <a:rPr sz="2000" spc="20" dirty="0">
                <a:latin typeface="Constantia"/>
                <a:cs typeface="Constantia"/>
              </a:rPr>
              <a:t> </a:t>
            </a:r>
            <a:r>
              <a:rPr sz="2000" spc="-10" dirty="0">
                <a:latin typeface="Constantia"/>
                <a:cs typeface="Constantia"/>
              </a:rPr>
              <a:t>merozoites</a:t>
            </a:r>
            <a:r>
              <a:rPr sz="2000" spc="10" dirty="0">
                <a:latin typeface="Constantia"/>
                <a:cs typeface="Constantia"/>
              </a:rPr>
              <a:t> </a:t>
            </a:r>
            <a:r>
              <a:rPr sz="2000" dirty="0">
                <a:latin typeface="Constantia"/>
                <a:cs typeface="Constantia"/>
              </a:rPr>
              <a:t>rupture,</a:t>
            </a:r>
            <a:r>
              <a:rPr sz="2000" spc="25" dirty="0">
                <a:latin typeface="Constantia"/>
                <a:cs typeface="Constantia"/>
              </a:rPr>
              <a:t> </a:t>
            </a:r>
            <a:r>
              <a:rPr sz="2000" dirty="0">
                <a:latin typeface="Constantia"/>
                <a:cs typeface="Constantia"/>
              </a:rPr>
              <a:t>releasing</a:t>
            </a:r>
            <a:r>
              <a:rPr sz="2000" spc="30" dirty="0">
                <a:latin typeface="Constantia"/>
                <a:cs typeface="Constantia"/>
              </a:rPr>
              <a:t> </a:t>
            </a:r>
            <a:r>
              <a:rPr sz="2000" dirty="0">
                <a:latin typeface="Constantia"/>
                <a:cs typeface="Constantia"/>
              </a:rPr>
              <a:t>these</a:t>
            </a:r>
            <a:r>
              <a:rPr sz="2000" spc="-10" dirty="0">
                <a:latin typeface="Constantia"/>
                <a:cs typeface="Constantia"/>
              </a:rPr>
              <a:t> </a:t>
            </a:r>
            <a:r>
              <a:rPr sz="2000" dirty="0">
                <a:latin typeface="Constantia"/>
                <a:cs typeface="Constantia"/>
              </a:rPr>
              <a:t>forms</a:t>
            </a:r>
            <a:r>
              <a:rPr sz="2000" spc="10" dirty="0">
                <a:latin typeface="Constantia"/>
                <a:cs typeface="Constantia"/>
              </a:rPr>
              <a:t> </a:t>
            </a:r>
            <a:r>
              <a:rPr sz="2000" dirty="0">
                <a:latin typeface="Constantia"/>
                <a:cs typeface="Constantia"/>
              </a:rPr>
              <a:t>to</a:t>
            </a:r>
            <a:r>
              <a:rPr sz="2000" spc="-15" dirty="0">
                <a:latin typeface="Constantia"/>
                <a:cs typeface="Constantia"/>
              </a:rPr>
              <a:t> </a:t>
            </a:r>
            <a:r>
              <a:rPr sz="2000" dirty="0">
                <a:latin typeface="Constantia"/>
                <a:cs typeface="Constantia"/>
              </a:rPr>
              <a:t>target and</a:t>
            </a:r>
            <a:r>
              <a:rPr sz="2000" spc="45" dirty="0">
                <a:latin typeface="Constantia"/>
                <a:cs typeface="Constantia"/>
              </a:rPr>
              <a:t> </a:t>
            </a:r>
            <a:r>
              <a:rPr sz="2000" spc="-10" dirty="0">
                <a:latin typeface="Constantia"/>
                <a:cs typeface="Constantia"/>
              </a:rPr>
              <a:t>infect </a:t>
            </a:r>
            <a:r>
              <a:rPr sz="2000" dirty="0">
                <a:latin typeface="Constantia"/>
                <a:cs typeface="Constantia"/>
              </a:rPr>
              <a:t>new</a:t>
            </a:r>
            <a:r>
              <a:rPr sz="2000" spc="45" dirty="0">
                <a:latin typeface="Constantia"/>
                <a:cs typeface="Constantia"/>
              </a:rPr>
              <a:t> </a:t>
            </a:r>
            <a:r>
              <a:rPr sz="2000" dirty="0">
                <a:latin typeface="Constantia"/>
                <a:cs typeface="Constantia"/>
              </a:rPr>
              <a:t>RBCs,</a:t>
            </a:r>
            <a:r>
              <a:rPr sz="2000" spc="90" dirty="0">
                <a:latin typeface="Constantia"/>
                <a:cs typeface="Constantia"/>
              </a:rPr>
              <a:t> </a:t>
            </a:r>
            <a:r>
              <a:rPr sz="2000" dirty="0">
                <a:latin typeface="Constantia"/>
                <a:cs typeface="Constantia"/>
              </a:rPr>
              <a:t>and</a:t>
            </a:r>
            <a:r>
              <a:rPr sz="2000" spc="90" dirty="0">
                <a:latin typeface="Constantia"/>
                <a:cs typeface="Constantia"/>
              </a:rPr>
              <a:t> </a:t>
            </a:r>
            <a:r>
              <a:rPr sz="2000" dirty="0">
                <a:latin typeface="Constantia"/>
                <a:cs typeface="Constantia"/>
              </a:rPr>
              <a:t>this</a:t>
            </a:r>
            <a:r>
              <a:rPr sz="2000" spc="55" dirty="0">
                <a:latin typeface="Constantia"/>
                <a:cs typeface="Constantia"/>
              </a:rPr>
              <a:t> </a:t>
            </a:r>
            <a:r>
              <a:rPr sz="2000" dirty="0">
                <a:latin typeface="Constantia"/>
                <a:cs typeface="Constantia"/>
              </a:rPr>
              <a:t>part</a:t>
            </a:r>
            <a:r>
              <a:rPr sz="2000" spc="45" dirty="0">
                <a:latin typeface="Constantia"/>
                <a:cs typeface="Constantia"/>
              </a:rPr>
              <a:t> </a:t>
            </a:r>
            <a:r>
              <a:rPr sz="2000" dirty="0">
                <a:latin typeface="Constantia"/>
                <a:cs typeface="Constantia"/>
              </a:rPr>
              <a:t>of</a:t>
            </a:r>
            <a:r>
              <a:rPr sz="2000" spc="120" dirty="0">
                <a:latin typeface="Constantia"/>
                <a:cs typeface="Constantia"/>
              </a:rPr>
              <a:t> </a:t>
            </a:r>
            <a:r>
              <a:rPr sz="2000" dirty="0">
                <a:latin typeface="Constantia"/>
                <a:cs typeface="Constantia"/>
              </a:rPr>
              <a:t>the</a:t>
            </a:r>
            <a:r>
              <a:rPr sz="2000" spc="45" dirty="0">
                <a:latin typeface="Constantia"/>
                <a:cs typeface="Constantia"/>
              </a:rPr>
              <a:t> </a:t>
            </a:r>
            <a:r>
              <a:rPr sz="2000" dirty="0">
                <a:latin typeface="Constantia"/>
                <a:cs typeface="Constantia"/>
              </a:rPr>
              <a:t>cycle</a:t>
            </a:r>
            <a:r>
              <a:rPr sz="2000" spc="40" dirty="0">
                <a:latin typeface="Constantia"/>
                <a:cs typeface="Constantia"/>
              </a:rPr>
              <a:t> </a:t>
            </a:r>
            <a:r>
              <a:rPr sz="2000" dirty="0">
                <a:latin typeface="Constantia"/>
                <a:cs typeface="Constantia"/>
              </a:rPr>
              <a:t>repeats</a:t>
            </a:r>
            <a:r>
              <a:rPr sz="2000" spc="60" dirty="0">
                <a:latin typeface="Constantia"/>
                <a:cs typeface="Constantia"/>
              </a:rPr>
              <a:t> </a:t>
            </a:r>
            <a:r>
              <a:rPr sz="2000" dirty="0">
                <a:latin typeface="Constantia"/>
                <a:cs typeface="Constantia"/>
              </a:rPr>
              <a:t>itself.</a:t>
            </a:r>
            <a:r>
              <a:rPr sz="2000" spc="80" dirty="0">
                <a:latin typeface="Constantia"/>
                <a:cs typeface="Constantia"/>
              </a:rPr>
              <a:t> </a:t>
            </a:r>
            <a:r>
              <a:rPr sz="2000" dirty="0">
                <a:latin typeface="Constantia"/>
                <a:cs typeface="Constantia"/>
              </a:rPr>
              <a:t>Numerous</a:t>
            </a:r>
            <a:r>
              <a:rPr sz="2000" spc="55" dirty="0">
                <a:latin typeface="Constantia"/>
                <a:cs typeface="Constantia"/>
              </a:rPr>
              <a:t> </a:t>
            </a:r>
            <a:r>
              <a:rPr sz="2000" dirty="0">
                <a:latin typeface="Constantia"/>
                <a:cs typeface="Constantia"/>
              </a:rPr>
              <a:t>e</a:t>
            </a:r>
            <a:r>
              <a:rPr sz="2000" b="1" dirty="0">
                <a:latin typeface="Constantia"/>
                <a:cs typeface="Constantia"/>
              </a:rPr>
              <a:t>r</a:t>
            </a:r>
            <a:r>
              <a:rPr sz="2000" dirty="0">
                <a:latin typeface="Constantia"/>
                <a:cs typeface="Constantia"/>
              </a:rPr>
              <a:t>ythrocytic</a:t>
            </a:r>
            <a:r>
              <a:rPr sz="2000" spc="40" dirty="0">
                <a:latin typeface="Constantia"/>
                <a:cs typeface="Constantia"/>
              </a:rPr>
              <a:t> </a:t>
            </a:r>
            <a:r>
              <a:rPr sz="2000" spc="-10" dirty="0">
                <a:latin typeface="Constantia"/>
                <a:cs typeface="Constantia"/>
              </a:rPr>
              <a:t>cycles </a:t>
            </a:r>
            <a:r>
              <a:rPr sz="2000" spc="-25" dirty="0">
                <a:latin typeface="Constantia"/>
                <a:cs typeface="Constantia"/>
              </a:rPr>
              <a:t>may</a:t>
            </a:r>
            <a:r>
              <a:rPr sz="2000" spc="-105" dirty="0">
                <a:latin typeface="Constantia"/>
                <a:cs typeface="Constantia"/>
              </a:rPr>
              <a:t> </a:t>
            </a:r>
            <a:r>
              <a:rPr sz="2000" spc="-10" dirty="0">
                <a:latin typeface="Constantia"/>
                <a:cs typeface="Constantia"/>
              </a:rPr>
              <a:t>occur.</a:t>
            </a:r>
            <a:endParaRPr sz="2000">
              <a:latin typeface="Constantia"/>
              <a:cs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5547"/>
            <a:ext cx="8692515" cy="6130290"/>
          </a:xfrm>
          <a:prstGeom prst="rect">
            <a:avLst/>
          </a:prstGeom>
        </p:spPr>
        <p:txBody>
          <a:bodyPr vert="horz" wrap="square" lIns="0" tIns="13335" rIns="0" bIns="0" rtlCol="0">
            <a:spAutoFit/>
          </a:bodyPr>
          <a:lstStyle/>
          <a:p>
            <a:pPr marL="285115" marR="8255" indent="-273050" algn="just">
              <a:lnSpc>
                <a:spcPct val="150000"/>
              </a:lnSpc>
              <a:spcBef>
                <a:spcPts val="105"/>
              </a:spcBef>
            </a:pPr>
            <a:r>
              <a:rPr sz="2200" dirty="0">
                <a:latin typeface="Constantia"/>
                <a:cs typeface="Constantia"/>
              </a:rPr>
              <a:t>However,  other</a:t>
            </a:r>
            <a:r>
              <a:rPr sz="2200" spc="509" dirty="0">
                <a:latin typeface="Constantia"/>
                <a:cs typeface="Constantia"/>
              </a:rPr>
              <a:t> </a:t>
            </a:r>
            <a:r>
              <a:rPr sz="2200" dirty="0">
                <a:latin typeface="Constantia"/>
                <a:cs typeface="Constantia"/>
              </a:rPr>
              <a:t>infected</a:t>
            </a:r>
            <a:r>
              <a:rPr sz="2200" spc="5" dirty="0">
                <a:latin typeface="Constantia"/>
                <a:cs typeface="Constantia"/>
              </a:rPr>
              <a:t>  </a:t>
            </a:r>
            <a:r>
              <a:rPr sz="2200" dirty="0">
                <a:latin typeface="Constantia"/>
                <a:cs typeface="Constantia"/>
              </a:rPr>
              <a:t>RBCs</a:t>
            </a:r>
            <a:r>
              <a:rPr sz="2200" spc="530" dirty="0">
                <a:latin typeface="Constantia"/>
                <a:cs typeface="Constantia"/>
              </a:rPr>
              <a:t> </a:t>
            </a:r>
            <a:r>
              <a:rPr sz="2200" dirty="0">
                <a:latin typeface="Constantia"/>
                <a:cs typeface="Constantia"/>
              </a:rPr>
              <a:t>containing</a:t>
            </a:r>
            <a:r>
              <a:rPr sz="2200" spc="5" dirty="0">
                <a:latin typeface="Constantia"/>
                <a:cs typeface="Constantia"/>
              </a:rPr>
              <a:t>  </a:t>
            </a:r>
            <a:r>
              <a:rPr sz="2200" b="1" dirty="0">
                <a:latin typeface="Constantia"/>
                <a:cs typeface="Constantia"/>
              </a:rPr>
              <a:t>merozoites</a:t>
            </a:r>
            <a:r>
              <a:rPr sz="2200" b="1" spc="35" dirty="0">
                <a:latin typeface="Constantia"/>
                <a:cs typeface="Constantia"/>
              </a:rPr>
              <a:t>  </a:t>
            </a:r>
            <a:r>
              <a:rPr sz="2200" dirty="0">
                <a:latin typeface="Constantia"/>
                <a:cs typeface="Constantia"/>
              </a:rPr>
              <a:t>develop</a:t>
            </a:r>
            <a:r>
              <a:rPr sz="2200" spc="505" dirty="0">
                <a:latin typeface="Constantia"/>
                <a:cs typeface="Constantia"/>
              </a:rPr>
              <a:t> </a:t>
            </a:r>
            <a:r>
              <a:rPr sz="2200" spc="-20" dirty="0">
                <a:latin typeface="Constantia"/>
                <a:cs typeface="Constantia"/>
              </a:rPr>
              <a:t>into </a:t>
            </a:r>
            <a:r>
              <a:rPr sz="2200" b="1" dirty="0">
                <a:latin typeface="Constantia"/>
                <a:cs typeface="Constantia"/>
              </a:rPr>
              <a:t>microgametocytes</a:t>
            </a:r>
            <a:r>
              <a:rPr sz="2200" b="1" spc="430" dirty="0">
                <a:latin typeface="Constantia"/>
                <a:cs typeface="Constantia"/>
              </a:rPr>
              <a:t>  </a:t>
            </a:r>
            <a:r>
              <a:rPr sz="2200" b="1" dirty="0">
                <a:latin typeface="Constantia"/>
                <a:cs typeface="Constantia"/>
              </a:rPr>
              <a:t>and</a:t>
            </a:r>
            <a:r>
              <a:rPr sz="2200" b="1" spc="450" dirty="0">
                <a:latin typeface="Constantia"/>
                <a:cs typeface="Constantia"/>
              </a:rPr>
              <a:t>  </a:t>
            </a:r>
            <a:r>
              <a:rPr sz="2200" b="1" dirty="0">
                <a:latin typeface="Constantia"/>
                <a:cs typeface="Constantia"/>
              </a:rPr>
              <a:t>macrogametocytes</a:t>
            </a:r>
            <a:r>
              <a:rPr sz="2200" dirty="0">
                <a:latin typeface="Constantia"/>
                <a:cs typeface="Constantia"/>
              </a:rPr>
              <a:t>.</a:t>
            </a:r>
            <a:r>
              <a:rPr sz="2200" spc="430" dirty="0">
                <a:latin typeface="Constantia"/>
                <a:cs typeface="Constantia"/>
              </a:rPr>
              <a:t>  </a:t>
            </a:r>
            <a:r>
              <a:rPr sz="2200" dirty="0">
                <a:latin typeface="Constantia"/>
                <a:cs typeface="Constantia"/>
              </a:rPr>
              <a:t>Still</a:t>
            </a:r>
            <a:r>
              <a:rPr sz="2200" spc="420" dirty="0">
                <a:latin typeface="Constantia"/>
                <a:cs typeface="Constantia"/>
              </a:rPr>
              <a:t>  </a:t>
            </a:r>
            <a:r>
              <a:rPr sz="2200" dirty="0">
                <a:latin typeface="Constantia"/>
                <a:cs typeface="Constantia"/>
              </a:rPr>
              <a:t>others</a:t>
            </a:r>
            <a:r>
              <a:rPr sz="2200" spc="405" dirty="0">
                <a:latin typeface="Constantia"/>
                <a:cs typeface="Constantia"/>
              </a:rPr>
              <a:t>  </a:t>
            </a:r>
            <a:r>
              <a:rPr sz="2200" spc="-25" dirty="0">
                <a:latin typeface="Constantia"/>
                <a:cs typeface="Constantia"/>
              </a:rPr>
              <a:t>are </a:t>
            </a:r>
            <a:r>
              <a:rPr sz="2200" spc="-10" dirty="0">
                <a:latin typeface="Constantia"/>
                <a:cs typeface="Constantia"/>
              </a:rPr>
              <a:t>destroyed</a:t>
            </a:r>
            <a:r>
              <a:rPr sz="2200" spc="-45" dirty="0">
                <a:latin typeface="Constantia"/>
                <a:cs typeface="Constantia"/>
              </a:rPr>
              <a:t> </a:t>
            </a:r>
            <a:r>
              <a:rPr sz="2200" dirty="0">
                <a:latin typeface="Constantia"/>
                <a:cs typeface="Constantia"/>
              </a:rPr>
              <a:t>by</a:t>
            </a:r>
            <a:r>
              <a:rPr sz="2200" spc="-100" dirty="0">
                <a:latin typeface="Constantia"/>
                <a:cs typeface="Constantia"/>
              </a:rPr>
              <a:t> </a:t>
            </a:r>
            <a:r>
              <a:rPr sz="2200" dirty="0">
                <a:latin typeface="Constantia"/>
                <a:cs typeface="Constantia"/>
              </a:rPr>
              <a:t>the</a:t>
            </a:r>
            <a:r>
              <a:rPr sz="2200" spc="-100" dirty="0">
                <a:latin typeface="Constantia"/>
                <a:cs typeface="Constantia"/>
              </a:rPr>
              <a:t> </a:t>
            </a:r>
            <a:r>
              <a:rPr sz="2200" dirty="0">
                <a:latin typeface="Constantia"/>
                <a:cs typeface="Constantia"/>
              </a:rPr>
              <a:t>immune</a:t>
            </a:r>
            <a:r>
              <a:rPr sz="2200" spc="-135" dirty="0">
                <a:latin typeface="Constantia"/>
                <a:cs typeface="Constantia"/>
              </a:rPr>
              <a:t> </a:t>
            </a:r>
            <a:r>
              <a:rPr sz="2200" spc="-10" dirty="0">
                <a:latin typeface="Constantia"/>
                <a:cs typeface="Constantia"/>
              </a:rPr>
              <a:t>system</a:t>
            </a:r>
            <a:r>
              <a:rPr sz="2200" spc="-120" dirty="0">
                <a:latin typeface="Constantia"/>
                <a:cs typeface="Constantia"/>
              </a:rPr>
              <a:t> </a:t>
            </a:r>
            <a:r>
              <a:rPr sz="2200" dirty="0">
                <a:latin typeface="Constantia"/>
                <a:cs typeface="Constantia"/>
              </a:rPr>
              <a:t>of</a:t>
            </a:r>
            <a:r>
              <a:rPr sz="2200" spc="-45" dirty="0">
                <a:latin typeface="Constantia"/>
                <a:cs typeface="Constantia"/>
              </a:rPr>
              <a:t> </a:t>
            </a:r>
            <a:r>
              <a:rPr sz="2200" spc="-10" dirty="0">
                <a:latin typeface="Constantia"/>
                <a:cs typeface="Constantia"/>
              </a:rPr>
              <a:t>otherwise</a:t>
            </a:r>
            <a:r>
              <a:rPr sz="2200" spc="-100" dirty="0">
                <a:latin typeface="Constantia"/>
                <a:cs typeface="Constantia"/>
              </a:rPr>
              <a:t> </a:t>
            </a:r>
            <a:r>
              <a:rPr sz="2200" dirty="0">
                <a:latin typeface="Constantia"/>
                <a:cs typeface="Constantia"/>
              </a:rPr>
              <a:t>healthy</a:t>
            </a:r>
            <a:r>
              <a:rPr sz="2200" spc="-85" dirty="0">
                <a:latin typeface="Constantia"/>
                <a:cs typeface="Constantia"/>
              </a:rPr>
              <a:t> </a:t>
            </a:r>
            <a:r>
              <a:rPr sz="2200" spc="-10" dirty="0">
                <a:latin typeface="Constantia"/>
                <a:cs typeface="Constantia"/>
              </a:rPr>
              <a:t>individual.</a:t>
            </a:r>
            <a:endParaRPr sz="2200">
              <a:latin typeface="Constantia"/>
              <a:cs typeface="Constantia"/>
            </a:endParaRPr>
          </a:p>
          <a:p>
            <a:pPr marL="285115" marR="5080" indent="-208915" algn="just">
              <a:lnSpc>
                <a:spcPct val="150000"/>
              </a:lnSpc>
              <a:spcBef>
                <a:spcPts val="530"/>
              </a:spcBef>
            </a:pPr>
            <a:r>
              <a:rPr sz="2200" spc="-10" dirty="0">
                <a:latin typeface="Constantia"/>
                <a:cs typeface="Constantia"/>
              </a:rPr>
              <a:t>Transmission</a:t>
            </a:r>
            <a:r>
              <a:rPr sz="2200" spc="40" dirty="0">
                <a:latin typeface="Constantia"/>
                <a:cs typeface="Constantia"/>
              </a:rPr>
              <a:t> </a:t>
            </a:r>
            <a:r>
              <a:rPr sz="2200" dirty="0">
                <a:latin typeface="Constantia"/>
                <a:cs typeface="Constantia"/>
              </a:rPr>
              <a:t>of</a:t>
            </a:r>
            <a:r>
              <a:rPr sz="2200" spc="100" dirty="0">
                <a:latin typeface="Constantia"/>
                <a:cs typeface="Constantia"/>
              </a:rPr>
              <a:t> </a:t>
            </a:r>
            <a:r>
              <a:rPr sz="2200" dirty="0">
                <a:latin typeface="Constantia"/>
                <a:cs typeface="Constantia"/>
              </a:rPr>
              <a:t>malaria</a:t>
            </a:r>
            <a:r>
              <a:rPr sz="2200" spc="15" dirty="0">
                <a:latin typeface="Constantia"/>
                <a:cs typeface="Constantia"/>
              </a:rPr>
              <a:t> </a:t>
            </a:r>
            <a:r>
              <a:rPr sz="2200" dirty="0">
                <a:latin typeface="Constantia"/>
                <a:cs typeface="Constantia"/>
              </a:rPr>
              <a:t>back</a:t>
            </a:r>
            <a:r>
              <a:rPr sz="2200" spc="35" dirty="0">
                <a:latin typeface="Constantia"/>
                <a:cs typeface="Constantia"/>
              </a:rPr>
              <a:t> </a:t>
            </a:r>
            <a:r>
              <a:rPr sz="2200" dirty="0">
                <a:latin typeface="Constantia"/>
                <a:cs typeface="Constantia"/>
              </a:rPr>
              <a:t>into</a:t>
            </a:r>
            <a:r>
              <a:rPr sz="2200" spc="10" dirty="0">
                <a:latin typeface="Constantia"/>
                <a:cs typeface="Constantia"/>
              </a:rPr>
              <a:t> </a:t>
            </a:r>
            <a:r>
              <a:rPr sz="2200" dirty="0">
                <a:latin typeface="Constantia"/>
                <a:cs typeface="Constantia"/>
              </a:rPr>
              <a:t>the</a:t>
            </a:r>
            <a:r>
              <a:rPr sz="2200" spc="20" dirty="0">
                <a:latin typeface="Constantia"/>
                <a:cs typeface="Constantia"/>
              </a:rPr>
              <a:t> </a:t>
            </a:r>
            <a:r>
              <a:rPr sz="2200" dirty="0">
                <a:latin typeface="Constantia"/>
                <a:cs typeface="Constantia"/>
              </a:rPr>
              <a:t>vector</a:t>
            </a:r>
            <a:r>
              <a:rPr sz="2200" spc="-10" dirty="0">
                <a:latin typeface="Constantia"/>
                <a:cs typeface="Constantia"/>
              </a:rPr>
              <a:t> </a:t>
            </a:r>
            <a:r>
              <a:rPr sz="2200" dirty="0">
                <a:latin typeface="Constantia"/>
                <a:cs typeface="Constantia"/>
              </a:rPr>
              <a:t>occur</a:t>
            </a:r>
            <a:r>
              <a:rPr sz="2200" spc="-5" dirty="0">
                <a:latin typeface="Constantia"/>
                <a:cs typeface="Constantia"/>
              </a:rPr>
              <a:t> </a:t>
            </a:r>
            <a:r>
              <a:rPr sz="2200" dirty="0">
                <a:latin typeface="Constantia"/>
                <a:cs typeface="Constantia"/>
              </a:rPr>
              <a:t>when</a:t>
            </a:r>
            <a:r>
              <a:rPr sz="2200" spc="40" dirty="0">
                <a:latin typeface="Constantia"/>
                <a:cs typeface="Constantia"/>
              </a:rPr>
              <a:t> </a:t>
            </a:r>
            <a:r>
              <a:rPr sz="2200" dirty="0">
                <a:latin typeface="Constantia"/>
                <a:cs typeface="Constantia"/>
              </a:rPr>
              <a:t>the</a:t>
            </a:r>
            <a:r>
              <a:rPr sz="2200" spc="5" dirty="0">
                <a:latin typeface="Constantia"/>
                <a:cs typeface="Constantia"/>
              </a:rPr>
              <a:t> </a:t>
            </a:r>
            <a:r>
              <a:rPr sz="2200" spc="-10" dirty="0">
                <a:latin typeface="Constantia"/>
                <a:cs typeface="Constantia"/>
              </a:rPr>
              <a:t>mosquito </a:t>
            </a:r>
            <a:r>
              <a:rPr sz="2200" dirty="0">
                <a:latin typeface="Constantia"/>
                <a:cs typeface="Constantia"/>
              </a:rPr>
              <a:t>ingests</a:t>
            </a:r>
            <a:r>
              <a:rPr sz="2200" spc="145" dirty="0">
                <a:latin typeface="Constantia"/>
                <a:cs typeface="Constantia"/>
              </a:rPr>
              <a:t>  </a:t>
            </a:r>
            <a:r>
              <a:rPr sz="2200" dirty="0">
                <a:latin typeface="Constantia"/>
                <a:cs typeface="Constantia"/>
              </a:rPr>
              <a:t>mature</a:t>
            </a:r>
            <a:r>
              <a:rPr sz="2200" spc="150" dirty="0">
                <a:latin typeface="Constantia"/>
                <a:cs typeface="Constantia"/>
              </a:rPr>
              <a:t>  </a:t>
            </a:r>
            <a:r>
              <a:rPr sz="2200" dirty="0">
                <a:latin typeface="Constantia"/>
                <a:cs typeface="Constantia"/>
              </a:rPr>
              <a:t>male</a:t>
            </a:r>
            <a:r>
              <a:rPr sz="2200" spc="145" dirty="0">
                <a:latin typeface="Constantia"/>
                <a:cs typeface="Constantia"/>
              </a:rPr>
              <a:t>  </a:t>
            </a:r>
            <a:r>
              <a:rPr sz="2200" dirty="0">
                <a:latin typeface="Constantia"/>
                <a:cs typeface="Constantia"/>
              </a:rPr>
              <a:t>(micro)</a:t>
            </a:r>
            <a:r>
              <a:rPr sz="2200" spc="170" dirty="0">
                <a:latin typeface="Constantia"/>
                <a:cs typeface="Constantia"/>
              </a:rPr>
              <a:t>  </a:t>
            </a:r>
            <a:r>
              <a:rPr sz="2200" dirty="0">
                <a:latin typeface="Constantia"/>
                <a:cs typeface="Constantia"/>
              </a:rPr>
              <a:t>and</a:t>
            </a:r>
            <a:r>
              <a:rPr sz="2200" spc="165" dirty="0">
                <a:latin typeface="Constantia"/>
                <a:cs typeface="Constantia"/>
              </a:rPr>
              <a:t>  </a:t>
            </a:r>
            <a:r>
              <a:rPr sz="2200" dirty="0">
                <a:latin typeface="Constantia"/>
                <a:cs typeface="Constantia"/>
              </a:rPr>
              <a:t>female</a:t>
            </a:r>
            <a:r>
              <a:rPr sz="2200" spc="150" dirty="0">
                <a:latin typeface="Constantia"/>
                <a:cs typeface="Constantia"/>
              </a:rPr>
              <a:t>  </a:t>
            </a:r>
            <a:r>
              <a:rPr sz="2200" dirty="0">
                <a:latin typeface="Constantia"/>
                <a:cs typeface="Constantia"/>
              </a:rPr>
              <a:t>(macro)</a:t>
            </a:r>
            <a:r>
              <a:rPr sz="2200" spc="170" dirty="0">
                <a:latin typeface="Constantia"/>
                <a:cs typeface="Constantia"/>
              </a:rPr>
              <a:t>  </a:t>
            </a:r>
            <a:r>
              <a:rPr sz="2200" b="1" spc="-10" dirty="0">
                <a:latin typeface="Constantia"/>
                <a:cs typeface="Constantia"/>
              </a:rPr>
              <a:t>gametocytes </a:t>
            </a:r>
            <a:r>
              <a:rPr sz="2200" dirty="0">
                <a:latin typeface="Constantia"/>
                <a:cs typeface="Constantia"/>
              </a:rPr>
              <a:t>during</a:t>
            </a:r>
            <a:r>
              <a:rPr sz="2200" spc="320" dirty="0">
                <a:latin typeface="Constantia"/>
                <a:cs typeface="Constantia"/>
              </a:rPr>
              <a:t> </a:t>
            </a:r>
            <a:r>
              <a:rPr sz="2200" dirty="0">
                <a:latin typeface="Constantia"/>
                <a:cs typeface="Constantia"/>
              </a:rPr>
              <a:t>a</a:t>
            </a:r>
            <a:r>
              <a:rPr sz="2200" spc="285" dirty="0">
                <a:latin typeface="Constantia"/>
                <a:cs typeface="Constantia"/>
              </a:rPr>
              <a:t> </a:t>
            </a:r>
            <a:r>
              <a:rPr sz="2200" dirty="0">
                <a:latin typeface="Constantia"/>
                <a:cs typeface="Constantia"/>
              </a:rPr>
              <a:t>blood</a:t>
            </a:r>
            <a:r>
              <a:rPr sz="2200" spc="330" dirty="0">
                <a:latin typeface="Constantia"/>
                <a:cs typeface="Constantia"/>
              </a:rPr>
              <a:t> </a:t>
            </a:r>
            <a:r>
              <a:rPr sz="2200" dirty="0">
                <a:latin typeface="Constantia"/>
                <a:cs typeface="Constantia"/>
              </a:rPr>
              <a:t>meal,</a:t>
            </a:r>
            <a:r>
              <a:rPr sz="2200" spc="315" dirty="0">
                <a:latin typeface="Constantia"/>
                <a:cs typeface="Constantia"/>
              </a:rPr>
              <a:t> </a:t>
            </a:r>
            <a:r>
              <a:rPr sz="2200" dirty="0">
                <a:latin typeface="Constantia"/>
                <a:cs typeface="Constantia"/>
              </a:rPr>
              <a:t>thus</a:t>
            </a:r>
            <a:r>
              <a:rPr sz="2200" spc="275" dirty="0">
                <a:latin typeface="Constantia"/>
                <a:cs typeface="Constantia"/>
              </a:rPr>
              <a:t> </a:t>
            </a:r>
            <a:r>
              <a:rPr sz="2200" dirty="0">
                <a:latin typeface="Constantia"/>
                <a:cs typeface="Constantia"/>
              </a:rPr>
              <a:t>initiating</a:t>
            </a:r>
            <a:r>
              <a:rPr sz="2200" spc="330" dirty="0">
                <a:latin typeface="Constantia"/>
                <a:cs typeface="Constantia"/>
              </a:rPr>
              <a:t> </a:t>
            </a:r>
            <a:r>
              <a:rPr sz="2200" dirty="0">
                <a:latin typeface="Constantia"/>
                <a:cs typeface="Constantia"/>
              </a:rPr>
              <a:t>the</a:t>
            </a:r>
            <a:r>
              <a:rPr sz="2200" spc="280" dirty="0">
                <a:latin typeface="Constantia"/>
                <a:cs typeface="Constantia"/>
              </a:rPr>
              <a:t> </a:t>
            </a:r>
            <a:r>
              <a:rPr sz="2200" b="1" dirty="0">
                <a:latin typeface="Constantia"/>
                <a:cs typeface="Constantia"/>
              </a:rPr>
              <a:t>sexual</a:t>
            </a:r>
            <a:r>
              <a:rPr sz="2200" b="1" spc="360" dirty="0">
                <a:latin typeface="Constantia"/>
                <a:cs typeface="Constantia"/>
              </a:rPr>
              <a:t> </a:t>
            </a:r>
            <a:r>
              <a:rPr sz="2200" b="1" dirty="0">
                <a:latin typeface="Constantia"/>
                <a:cs typeface="Constantia"/>
              </a:rPr>
              <a:t>cycle</a:t>
            </a:r>
            <a:r>
              <a:rPr sz="2200" b="1" spc="305" dirty="0">
                <a:latin typeface="Constantia"/>
                <a:cs typeface="Constantia"/>
              </a:rPr>
              <a:t> </a:t>
            </a:r>
            <a:r>
              <a:rPr sz="2200" dirty="0">
                <a:latin typeface="Constantia"/>
                <a:cs typeface="Constantia"/>
              </a:rPr>
              <a:t>of</a:t>
            </a:r>
            <a:r>
              <a:rPr sz="2200" spc="385" dirty="0">
                <a:latin typeface="Constantia"/>
                <a:cs typeface="Constantia"/>
              </a:rPr>
              <a:t> </a:t>
            </a:r>
            <a:r>
              <a:rPr sz="2200" dirty="0">
                <a:latin typeface="Constantia"/>
                <a:cs typeface="Constantia"/>
              </a:rPr>
              <a:t>growth.</a:t>
            </a:r>
            <a:r>
              <a:rPr sz="2200" spc="315" dirty="0">
                <a:latin typeface="Constantia"/>
                <a:cs typeface="Constantia"/>
              </a:rPr>
              <a:t> </a:t>
            </a:r>
            <a:r>
              <a:rPr sz="2200" spc="-50" dirty="0">
                <a:latin typeface="Constantia"/>
                <a:cs typeface="Constantia"/>
              </a:rPr>
              <a:t>a </a:t>
            </a:r>
            <a:r>
              <a:rPr sz="2200" dirty="0">
                <a:latin typeface="Constantia"/>
                <a:cs typeface="Constantia"/>
              </a:rPr>
              <a:t>male</a:t>
            </a:r>
            <a:r>
              <a:rPr sz="2200" spc="345" dirty="0">
                <a:latin typeface="Constantia"/>
                <a:cs typeface="Constantia"/>
              </a:rPr>
              <a:t> </a:t>
            </a:r>
            <a:r>
              <a:rPr sz="2200" dirty="0">
                <a:latin typeface="Constantia"/>
                <a:cs typeface="Constantia"/>
              </a:rPr>
              <a:t>and</a:t>
            </a:r>
            <a:r>
              <a:rPr sz="2200" spc="390" dirty="0">
                <a:latin typeface="Constantia"/>
                <a:cs typeface="Constantia"/>
              </a:rPr>
              <a:t> </a:t>
            </a:r>
            <a:r>
              <a:rPr sz="2200" dirty="0">
                <a:latin typeface="Constantia"/>
                <a:cs typeface="Constantia"/>
              </a:rPr>
              <a:t>female</a:t>
            </a:r>
            <a:r>
              <a:rPr sz="2200" spc="360" dirty="0">
                <a:latin typeface="Constantia"/>
                <a:cs typeface="Constantia"/>
              </a:rPr>
              <a:t> </a:t>
            </a:r>
            <a:r>
              <a:rPr sz="2200" dirty="0">
                <a:latin typeface="Constantia"/>
                <a:cs typeface="Constantia"/>
              </a:rPr>
              <a:t>gametocyte</a:t>
            </a:r>
            <a:r>
              <a:rPr sz="2200" spc="345" dirty="0">
                <a:latin typeface="Constantia"/>
                <a:cs typeface="Constantia"/>
              </a:rPr>
              <a:t> </a:t>
            </a:r>
            <a:r>
              <a:rPr sz="2200" dirty="0">
                <a:latin typeface="Constantia"/>
                <a:cs typeface="Constantia"/>
              </a:rPr>
              <a:t>unite</a:t>
            </a:r>
            <a:r>
              <a:rPr sz="2200" spc="355" dirty="0">
                <a:latin typeface="Constantia"/>
                <a:cs typeface="Constantia"/>
              </a:rPr>
              <a:t> </a:t>
            </a:r>
            <a:r>
              <a:rPr sz="2200" dirty="0">
                <a:latin typeface="Constantia"/>
                <a:cs typeface="Constantia"/>
              </a:rPr>
              <a:t>in</a:t>
            </a:r>
            <a:r>
              <a:rPr sz="2200" spc="370" dirty="0">
                <a:latin typeface="Constantia"/>
                <a:cs typeface="Constantia"/>
              </a:rPr>
              <a:t> </a:t>
            </a:r>
            <a:r>
              <a:rPr sz="2200" dirty="0">
                <a:latin typeface="Constantia"/>
                <a:cs typeface="Constantia"/>
              </a:rPr>
              <a:t>the</a:t>
            </a:r>
            <a:r>
              <a:rPr sz="2200" spc="350" dirty="0">
                <a:latin typeface="Constantia"/>
                <a:cs typeface="Constantia"/>
              </a:rPr>
              <a:t> </a:t>
            </a:r>
            <a:r>
              <a:rPr sz="2200" dirty="0">
                <a:latin typeface="Constantia"/>
                <a:cs typeface="Constantia"/>
              </a:rPr>
              <a:t>mosquito’s</a:t>
            </a:r>
            <a:r>
              <a:rPr sz="2200" spc="355" dirty="0">
                <a:latin typeface="Constantia"/>
                <a:cs typeface="Constantia"/>
              </a:rPr>
              <a:t> </a:t>
            </a:r>
            <a:r>
              <a:rPr sz="2200" dirty="0">
                <a:latin typeface="Constantia"/>
                <a:cs typeface="Constantia"/>
              </a:rPr>
              <a:t>stomach</a:t>
            </a:r>
            <a:r>
              <a:rPr sz="2200" spc="360" dirty="0">
                <a:latin typeface="Constantia"/>
                <a:cs typeface="Constantia"/>
              </a:rPr>
              <a:t> </a:t>
            </a:r>
            <a:r>
              <a:rPr sz="2200" spc="-25" dirty="0">
                <a:latin typeface="Constantia"/>
                <a:cs typeface="Constantia"/>
              </a:rPr>
              <a:t>and </a:t>
            </a:r>
            <a:r>
              <a:rPr sz="2200" dirty="0">
                <a:latin typeface="Constantia"/>
                <a:cs typeface="Constantia"/>
              </a:rPr>
              <a:t>form</a:t>
            </a:r>
            <a:r>
              <a:rPr sz="2200" spc="500" dirty="0">
                <a:latin typeface="Constantia"/>
                <a:cs typeface="Constantia"/>
              </a:rPr>
              <a:t> </a:t>
            </a:r>
            <a:r>
              <a:rPr sz="2200" dirty="0">
                <a:latin typeface="Constantia"/>
                <a:cs typeface="Constantia"/>
              </a:rPr>
              <a:t>a</a:t>
            </a:r>
            <a:r>
              <a:rPr sz="2200" spc="500" dirty="0">
                <a:latin typeface="Constantia"/>
                <a:cs typeface="Constantia"/>
              </a:rPr>
              <a:t> </a:t>
            </a:r>
            <a:r>
              <a:rPr sz="2200" b="1" dirty="0">
                <a:latin typeface="Constantia"/>
                <a:cs typeface="Constantia"/>
              </a:rPr>
              <a:t>zygote.</a:t>
            </a:r>
            <a:r>
              <a:rPr sz="2000" dirty="0">
                <a:latin typeface="Constantia"/>
                <a:cs typeface="Constantia"/>
              </a:rPr>
              <a:t>the</a:t>
            </a:r>
            <a:r>
              <a:rPr sz="2000" spc="459" dirty="0">
                <a:latin typeface="Constantia"/>
                <a:cs typeface="Constantia"/>
              </a:rPr>
              <a:t> </a:t>
            </a:r>
            <a:r>
              <a:rPr sz="2000" dirty="0">
                <a:latin typeface="Constantia"/>
                <a:cs typeface="Constantia"/>
              </a:rPr>
              <a:t>zygote</a:t>
            </a:r>
            <a:r>
              <a:rPr sz="2000" spc="445" dirty="0">
                <a:latin typeface="Constantia"/>
                <a:cs typeface="Constantia"/>
              </a:rPr>
              <a:t> </a:t>
            </a:r>
            <a:r>
              <a:rPr sz="2000" dirty="0">
                <a:latin typeface="Constantia"/>
                <a:cs typeface="Constantia"/>
              </a:rPr>
              <a:t>becomes</a:t>
            </a:r>
            <a:r>
              <a:rPr sz="2000" spc="475" dirty="0">
                <a:latin typeface="Constantia"/>
                <a:cs typeface="Constantia"/>
              </a:rPr>
              <a:t> </a:t>
            </a:r>
            <a:r>
              <a:rPr sz="2000" dirty="0">
                <a:latin typeface="Constantia"/>
                <a:cs typeface="Constantia"/>
              </a:rPr>
              <a:t>elongated</a:t>
            </a:r>
            <a:r>
              <a:rPr sz="2000" spc="495" dirty="0">
                <a:latin typeface="Constantia"/>
                <a:cs typeface="Constantia"/>
              </a:rPr>
              <a:t> </a:t>
            </a:r>
            <a:r>
              <a:rPr sz="2000" dirty="0">
                <a:latin typeface="Constantia"/>
                <a:cs typeface="Constantia"/>
              </a:rPr>
              <a:t>and  active</a:t>
            </a:r>
            <a:r>
              <a:rPr sz="2000" spc="455" dirty="0">
                <a:latin typeface="Constantia"/>
                <a:cs typeface="Constantia"/>
              </a:rPr>
              <a:t> </a:t>
            </a:r>
            <a:r>
              <a:rPr sz="2000" dirty="0">
                <a:latin typeface="Constantia"/>
                <a:cs typeface="Constantia"/>
              </a:rPr>
              <a:t>and</a:t>
            </a:r>
            <a:r>
              <a:rPr sz="2000" spc="490" dirty="0">
                <a:latin typeface="Constantia"/>
                <a:cs typeface="Constantia"/>
              </a:rPr>
              <a:t> </a:t>
            </a:r>
            <a:r>
              <a:rPr sz="2000" dirty="0">
                <a:latin typeface="Constantia"/>
                <a:cs typeface="Constantia"/>
              </a:rPr>
              <a:t>is</a:t>
            </a:r>
            <a:r>
              <a:rPr sz="2000" spc="470" dirty="0">
                <a:latin typeface="Constantia"/>
                <a:cs typeface="Constantia"/>
              </a:rPr>
              <a:t> </a:t>
            </a:r>
            <a:r>
              <a:rPr sz="2000" spc="-10" dirty="0">
                <a:latin typeface="Constantia"/>
                <a:cs typeface="Constantia"/>
              </a:rPr>
              <a:t>called </a:t>
            </a:r>
            <a:r>
              <a:rPr sz="2000" dirty="0">
                <a:latin typeface="Constantia"/>
                <a:cs typeface="Constantia"/>
              </a:rPr>
              <a:t>Ookinete.</a:t>
            </a:r>
            <a:r>
              <a:rPr sz="2000" spc="60" dirty="0">
                <a:latin typeface="Constantia"/>
                <a:cs typeface="Constantia"/>
              </a:rPr>
              <a:t> </a:t>
            </a:r>
            <a:r>
              <a:rPr sz="2200" b="1" dirty="0">
                <a:latin typeface="Constantia"/>
                <a:cs typeface="Constantia"/>
              </a:rPr>
              <a:t>matures</a:t>
            </a:r>
            <a:r>
              <a:rPr sz="2200" b="1" spc="85" dirty="0">
                <a:latin typeface="Constantia"/>
                <a:cs typeface="Constantia"/>
              </a:rPr>
              <a:t> </a:t>
            </a:r>
            <a:r>
              <a:rPr sz="2200" b="1" dirty="0">
                <a:latin typeface="Constantia"/>
                <a:cs typeface="Constantia"/>
              </a:rPr>
              <a:t>into</a:t>
            </a:r>
            <a:r>
              <a:rPr sz="2200" b="1" spc="80" dirty="0">
                <a:latin typeface="Constantia"/>
                <a:cs typeface="Constantia"/>
              </a:rPr>
              <a:t> </a:t>
            </a:r>
            <a:r>
              <a:rPr sz="2200" b="1" dirty="0">
                <a:latin typeface="Constantia"/>
                <a:cs typeface="Constantia"/>
              </a:rPr>
              <a:t>an</a:t>
            </a:r>
            <a:r>
              <a:rPr sz="2200" b="1" spc="90" dirty="0">
                <a:latin typeface="Constantia"/>
                <a:cs typeface="Constantia"/>
              </a:rPr>
              <a:t> </a:t>
            </a:r>
            <a:r>
              <a:rPr sz="2200" b="1" dirty="0">
                <a:latin typeface="Constantia"/>
                <a:cs typeface="Constantia"/>
              </a:rPr>
              <a:t>oocyst</a:t>
            </a:r>
            <a:r>
              <a:rPr sz="2200" b="1" spc="85" dirty="0">
                <a:latin typeface="Constantia"/>
                <a:cs typeface="Constantia"/>
              </a:rPr>
              <a:t> </a:t>
            </a:r>
            <a:r>
              <a:rPr sz="2200" dirty="0">
                <a:latin typeface="Constantia"/>
                <a:cs typeface="Constantia"/>
              </a:rPr>
              <a:t>.</a:t>
            </a:r>
            <a:r>
              <a:rPr sz="2200" spc="80" dirty="0">
                <a:latin typeface="Constantia"/>
                <a:cs typeface="Constantia"/>
              </a:rPr>
              <a:t> </a:t>
            </a:r>
            <a:r>
              <a:rPr sz="2200" dirty="0">
                <a:latin typeface="Constantia"/>
                <a:cs typeface="Constantia"/>
              </a:rPr>
              <a:t>upon</a:t>
            </a:r>
            <a:r>
              <a:rPr sz="2200" spc="70" dirty="0">
                <a:latin typeface="Constantia"/>
                <a:cs typeface="Constantia"/>
              </a:rPr>
              <a:t> </a:t>
            </a:r>
            <a:r>
              <a:rPr sz="2200" dirty="0">
                <a:latin typeface="Constantia"/>
                <a:cs typeface="Constantia"/>
              </a:rPr>
              <a:t>complete</a:t>
            </a:r>
            <a:r>
              <a:rPr sz="2200" spc="50" dirty="0">
                <a:latin typeface="Constantia"/>
                <a:cs typeface="Constantia"/>
              </a:rPr>
              <a:t> </a:t>
            </a:r>
            <a:r>
              <a:rPr sz="2200" dirty="0">
                <a:latin typeface="Constantia"/>
                <a:cs typeface="Constantia"/>
              </a:rPr>
              <a:t>maturation</a:t>
            </a:r>
            <a:r>
              <a:rPr sz="2200" spc="60" dirty="0">
                <a:latin typeface="Constantia"/>
                <a:cs typeface="Constantia"/>
              </a:rPr>
              <a:t> </a:t>
            </a:r>
            <a:r>
              <a:rPr sz="2200" dirty="0">
                <a:latin typeface="Constantia"/>
                <a:cs typeface="Constantia"/>
              </a:rPr>
              <a:t>,</a:t>
            </a:r>
            <a:r>
              <a:rPr sz="2200" spc="90" dirty="0">
                <a:latin typeface="Constantia"/>
                <a:cs typeface="Constantia"/>
              </a:rPr>
              <a:t> </a:t>
            </a:r>
            <a:r>
              <a:rPr sz="2200" spc="-25" dirty="0">
                <a:latin typeface="Constantia"/>
                <a:cs typeface="Constantia"/>
              </a:rPr>
              <a:t>the </a:t>
            </a:r>
            <a:r>
              <a:rPr sz="2200" dirty="0">
                <a:latin typeface="Constantia"/>
                <a:cs typeface="Constantia"/>
              </a:rPr>
              <a:t>oocyst</a:t>
            </a:r>
            <a:r>
              <a:rPr sz="2200" spc="70" dirty="0">
                <a:latin typeface="Constantia"/>
                <a:cs typeface="Constantia"/>
              </a:rPr>
              <a:t> </a:t>
            </a:r>
            <a:r>
              <a:rPr sz="2200" dirty="0">
                <a:latin typeface="Constantia"/>
                <a:cs typeface="Constantia"/>
              </a:rPr>
              <a:t>ruptures</a:t>
            </a:r>
            <a:r>
              <a:rPr sz="2200" spc="60" dirty="0">
                <a:latin typeface="Constantia"/>
                <a:cs typeface="Constantia"/>
              </a:rPr>
              <a:t> </a:t>
            </a:r>
            <a:r>
              <a:rPr sz="2200" dirty="0">
                <a:latin typeface="Constantia"/>
                <a:cs typeface="Constantia"/>
              </a:rPr>
              <a:t>and</a:t>
            </a:r>
            <a:r>
              <a:rPr sz="2200" spc="114" dirty="0">
                <a:latin typeface="Constantia"/>
                <a:cs typeface="Constantia"/>
              </a:rPr>
              <a:t> </a:t>
            </a:r>
            <a:r>
              <a:rPr sz="2200" dirty="0">
                <a:latin typeface="Constantia"/>
                <a:cs typeface="Constantia"/>
              </a:rPr>
              <a:t>releases</a:t>
            </a:r>
            <a:r>
              <a:rPr sz="2200" spc="65" dirty="0">
                <a:latin typeface="Constantia"/>
                <a:cs typeface="Constantia"/>
              </a:rPr>
              <a:t> </a:t>
            </a:r>
            <a:r>
              <a:rPr sz="2200" dirty="0">
                <a:latin typeface="Constantia"/>
                <a:cs typeface="Constantia"/>
              </a:rPr>
              <a:t>numerous</a:t>
            </a:r>
            <a:r>
              <a:rPr sz="2200" spc="60" dirty="0">
                <a:latin typeface="Constantia"/>
                <a:cs typeface="Constantia"/>
              </a:rPr>
              <a:t> </a:t>
            </a:r>
            <a:r>
              <a:rPr sz="2200" b="1" dirty="0">
                <a:latin typeface="Constantia"/>
                <a:cs typeface="Constantia"/>
              </a:rPr>
              <a:t>sporozoites</a:t>
            </a:r>
            <a:r>
              <a:rPr sz="2200" b="1" spc="140" dirty="0">
                <a:latin typeface="Constantia"/>
                <a:cs typeface="Constantia"/>
              </a:rPr>
              <a:t> </a:t>
            </a:r>
            <a:r>
              <a:rPr sz="2200" dirty="0">
                <a:latin typeface="Constantia"/>
                <a:cs typeface="Constantia"/>
              </a:rPr>
              <a:t>,</a:t>
            </a:r>
            <a:r>
              <a:rPr sz="2200" spc="105" dirty="0">
                <a:latin typeface="Constantia"/>
                <a:cs typeface="Constantia"/>
              </a:rPr>
              <a:t> </a:t>
            </a:r>
            <a:r>
              <a:rPr sz="2200" dirty="0">
                <a:latin typeface="Constantia"/>
                <a:cs typeface="Constantia"/>
              </a:rPr>
              <a:t>which</a:t>
            </a:r>
            <a:r>
              <a:rPr sz="2200" spc="90" dirty="0">
                <a:latin typeface="Constantia"/>
                <a:cs typeface="Constantia"/>
              </a:rPr>
              <a:t> </a:t>
            </a:r>
            <a:r>
              <a:rPr sz="2200" spc="-10" dirty="0">
                <a:latin typeface="Constantia"/>
                <a:cs typeface="Constantia"/>
              </a:rPr>
              <a:t>migrate </a:t>
            </a:r>
            <a:r>
              <a:rPr sz="2200" dirty="0">
                <a:latin typeface="Constantia"/>
                <a:cs typeface="Constantia"/>
              </a:rPr>
              <a:t>into</a:t>
            </a:r>
            <a:r>
              <a:rPr sz="2200" spc="240" dirty="0">
                <a:latin typeface="Constantia"/>
                <a:cs typeface="Constantia"/>
              </a:rPr>
              <a:t> </a:t>
            </a:r>
            <a:r>
              <a:rPr sz="2200" dirty="0">
                <a:latin typeface="Constantia"/>
                <a:cs typeface="Constantia"/>
              </a:rPr>
              <a:t>salivary</a:t>
            </a:r>
            <a:r>
              <a:rPr sz="2200" spc="229" dirty="0">
                <a:latin typeface="Constantia"/>
                <a:cs typeface="Constantia"/>
              </a:rPr>
              <a:t> </a:t>
            </a:r>
            <a:r>
              <a:rPr sz="2200" dirty="0">
                <a:latin typeface="Constantia"/>
                <a:cs typeface="Constantia"/>
              </a:rPr>
              <a:t>gland</a:t>
            </a:r>
            <a:r>
              <a:rPr sz="2200" spc="295" dirty="0">
                <a:latin typeface="Constantia"/>
                <a:cs typeface="Constantia"/>
              </a:rPr>
              <a:t> </a:t>
            </a:r>
            <a:r>
              <a:rPr sz="2200" dirty="0">
                <a:latin typeface="Constantia"/>
                <a:cs typeface="Constantia"/>
              </a:rPr>
              <a:t>of</a:t>
            </a:r>
            <a:r>
              <a:rPr sz="2200" spc="330" dirty="0">
                <a:latin typeface="Constantia"/>
                <a:cs typeface="Constantia"/>
              </a:rPr>
              <a:t> </a:t>
            </a:r>
            <a:r>
              <a:rPr sz="2200" dirty="0">
                <a:latin typeface="Constantia"/>
                <a:cs typeface="Constantia"/>
              </a:rPr>
              <a:t>the</a:t>
            </a:r>
            <a:r>
              <a:rPr sz="2200" spc="229" dirty="0">
                <a:latin typeface="Constantia"/>
                <a:cs typeface="Constantia"/>
              </a:rPr>
              <a:t> </a:t>
            </a:r>
            <a:r>
              <a:rPr sz="2200" dirty="0">
                <a:latin typeface="Constantia"/>
                <a:cs typeface="Constantia"/>
              </a:rPr>
              <a:t>mosquito</a:t>
            </a:r>
            <a:r>
              <a:rPr sz="2200" spc="225" dirty="0">
                <a:latin typeface="Constantia"/>
                <a:cs typeface="Constantia"/>
              </a:rPr>
              <a:t> </a:t>
            </a:r>
            <a:r>
              <a:rPr sz="2200" dirty="0">
                <a:latin typeface="Constantia"/>
                <a:cs typeface="Constantia"/>
              </a:rPr>
              <a:t>and</a:t>
            </a:r>
            <a:r>
              <a:rPr sz="2200" spc="275" dirty="0">
                <a:latin typeface="Constantia"/>
                <a:cs typeface="Constantia"/>
              </a:rPr>
              <a:t> </a:t>
            </a:r>
            <a:r>
              <a:rPr sz="2200" dirty="0">
                <a:latin typeface="Constantia"/>
                <a:cs typeface="Constantia"/>
              </a:rPr>
              <a:t>are</a:t>
            </a:r>
            <a:r>
              <a:rPr sz="2200" spc="240" dirty="0">
                <a:latin typeface="Constantia"/>
                <a:cs typeface="Constantia"/>
              </a:rPr>
              <a:t> </a:t>
            </a:r>
            <a:r>
              <a:rPr sz="2200" dirty="0">
                <a:latin typeface="Constantia"/>
                <a:cs typeface="Constantia"/>
              </a:rPr>
              <a:t>ready</a:t>
            </a:r>
            <a:r>
              <a:rPr sz="2200" spc="240" dirty="0">
                <a:latin typeface="Constantia"/>
                <a:cs typeface="Constantia"/>
              </a:rPr>
              <a:t> </a:t>
            </a:r>
            <a:r>
              <a:rPr sz="2200" dirty="0">
                <a:latin typeface="Constantia"/>
                <a:cs typeface="Constantia"/>
              </a:rPr>
              <a:t>to</a:t>
            </a:r>
            <a:r>
              <a:rPr sz="2200" spc="235" dirty="0">
                <a:latin typeface="Constantia"/>
                <a:cs typeface="Constantia"/>
              </a:rPr>
              <a:t> </a:t>
            </a:r>
            <a:r>
              <a:rPr sz="2200" dirty="0">
                <a:latin typeface="Constantia"/>
                <a:cs typeface="Constantia"/>
              </a:rPr>
              <a:t>infect</a:t>
            </a:r>
            <a:r>
              <a:rPr sz="2200" spc="225" dirty="0">
                <a:latin typeface="Constantia"/>
                <a:cs typeface="Constantia"/>
              </a:rPr>
              <a:t> </a:t>
            </a:r>
            <a:r>
              <a:rPr sz="2200" spc="-10" dirty="0">
                <a:latin typeface="Constantia"/>
                <a:cs typeface="Constantia"/>
              </a:rPr>
              <a:t>another </a:t>
            </a:r>
            <a:r>
              <a:rPr sz="2200" dirty="0">
                <a:latin typeface="Constantia"/>
                <a:cs typeface="Constantia"/>
              </a:rPr>
              <a:t>unsuspecting</a:t>
            </a:r>
            <a:r>
              <a:rPr sz="2200" spc="-60" dirty="0">
                <a:latin typeface="Constantia"/>
                <a:cs typeface="Constantia"/>
              </a:rPr>
              <a:t> </a:t>
            </a:r>
            <a:r>
              <a:rPr sz="2200" dirty="0">
                <a:latin typeface="Constantia"/>
                <a:cs typeface="Constantia"/>
              </a:rPr>
              <a:t>human</a:t>
            </a:r>
            <a:r>
              <a:rPr sz="2200" spc="-65" dirty="0">
                <a:latin typeface="Constantia"/>
                <a:cs typeface="Constantia"/>
              </a:rPr>
              <a:t> </a:t>
            </a:r>
            <a:r>
              <a:rPr sz="2200" spc="-50" dirty="0">
                <a:latin typeface="Constantia"/>
                <a:cs typeface="Constantia"/>
              </a:rPr>
              <a:t>.</a:t>
            </a:r>
            <a:endParaRPr sz="2200">
              <a:latin typeface="Constantia"/>
              <a:cs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3000" y="381000"/>
            <a:ext cx="6367272" cy="6400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429244" cy="68092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3161</Words>
  <Application>Microsoft Office PowerPoint</Application>
  <PresentationFormat>On-screen Show (4:3)</PresentationFormat>
  <Paragraphs>195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MT</vt:lpstr>
      <vt:lpstr>Calibri</vt:lpstr>
      <vt:lpstr>Constantia</vt:lpstr>
      <vt:lpstr>Segoe UI Symbol</vt:lpstr>
      <vt:lpstr>Times New Roman</vt:lpstr>
      <vt:lpstr>Office Theme</vt:lpstr>
      <vt:lpstr>PowerPoint Presentation</vt:lpstr>
      <vt:lpstr>Class: Sporozoa obligatory intracellular protozoa</vt:lpstr>
      <vt:lpstr>PowerPoint Presentation</vt:lpstr>
      <vt:lpstr>PowerPoint Presentation</vt:lpstr>
      <vt:lpstr>Mode of infection of plasmodial parasite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symptoms of Malaria. The symptoms of Patients begin after the incubation period from the first exposure. These symptoms usually seen in cases of the flu, including nausea, vomiting, headache, muscle pains, Abdominal pain, Splenomegaly &amp; hepatomegaly, Myalgias &amp; Arthralgias.</vt:lpstr>
      <vt:lpstr>PowerPoint Presentation</vt:lpstr>
      <vt:lpstr>PowerPoint Presentation</vt:lpstr>
      <vt:lpstr>PowerPoint Presentation</vt:lpstr>
      <vt:lpstr>PowerPoint Presentation</vt:lpstr>
      <vt:lpstr>PowerPoint Presentation</vt:lpstr>
      <vt:lpstr>Pathogenicity and Clinical symptoms of Toxoplasmosis</vt:lpstr>
      <vt:lpstr>Congenital infection:</vt:lpstr>
      <vt:lpstr>PowerPoint Presentation</vt:lpstr>
      <vt:lpstr>enteric cycle</vt:lpstr>
      <vt:lpstr>Exoenteric cycle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11:- Fungi &amp; Viruses</dc:title>
  <dc:creator>Ahmed</dc:creator>
  <cp:lastModifiedBy>سليم احمد</cp:lastModifiedBy>
  <cp:revision>2</cp:revision>
  <dcterms:created xsi:type="dcterms:W3CDTF">2025-02-14T20:36:31Z</dcterms:created>
  <dcterms:modified xsi:type="dcterms:W3CDTF">2025-02-16T08:24:22Z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2024-02-22T00:00:00Z</vt:filetime>
  </property>
  <property fmtid="{D5CDD505-2E9C-101B-9397-08002B2CF9AE}" pid="3" name="Creator">
    <vt:lpwstr>Microsoft® PowerPoint® 2013</vt:lpwstr>
  </property>
  <property fmtid="{D5CDD505-2E9C-101B-9397-08002B2CF9AE}" pid="4" name="LastSaved">
    <vt:filetime>2025-02-14T00:00:00Z</vt:filetime>
  </property>
  <property fmtid="{D5CDD505-2E9C-101B-9397-08002B2CF9AE}" pid="5" name="Producer">
    <vt:lpwstr>Microsoft® PowerPoint® 2013</vt:lpwstr>
  </property>
</Properties>
</file>