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30" r:id="rId1"/>
  </p:sldMasterIdLst>
  <p:notesMasterIdLst>
    <p:notesMasterId r:id="rId22"/>
  </p:notesMasterIdLst>
  <p:handoutMasterIdLst>
    <p:handoutMasterId r:id="rId23"/>
  </p:handoutMasterIdLst>
  <p:sldIdLst>
    <p:sldId id="637" r:id="rId2"/>
    <p:sldId id="665" r:id="rId3"/>
    <p:sldId id="715" r:id="rId4"/>
    <p:sldId id="716" r:id="rId5"/>
    <p:sldId id="730" r:id="rId6"/>
    <p:sldId id="717" r:id="rId7"/>
    <p:sldId id="714" r:id="rId8"/>
    <p:sldId id="720" r:id="rId9"/>
    <p:sldId id="719" r:id="rId10"/>
    <p:sldId id="724" r:id="rId11"/>
    <p:sldId id="723" r:id="rId12"/>
    <p:sldId id="722" r:id="rId13"/>
    <p:sldId id="711" r:id="rId14"/>
    <p:sldId id="712" r:id="rId15"/>
    <p:sldId id="713" r:id="rId16"/>
    <p:sldId id="725" r:id="rId17"/>
    <p:sldId id="727" r:id="rId18"/>
    <p:sldId id="728" r:id="rId19"/>
    <p:sldId id="729" r:id="rId20"/>
    <p:sldId id="674" r:id="rId21"/>
  </p:sldIdLst>
  <p:sldSz cx="12192000" cy="6858000"/>
  <p:notesSz cx="6888163" cy="1002188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بلا نمط، شبكة جدول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422" autoAdjust="0"/>
    <p:restoredTop sz="94660"/>
  </p:normalViewPr>
  <p:slideViewPr>
    <p:cSldViewPr snapToGrid="0">
      <p:cViewPr varScale="1">
        <p:scale>
          <a:sx n="79" d="100"/>
          <a:sy n="79" d="100"/>
        </p:scale>
        <p:origin x="474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903292" y="0"/>
            <a:ext cx="2984871" cy="501094"/>
          </a:xfrm>
          <a:prstGeom prst="rect">
            <a:avLst/>
          </a:prstGeom>
        </p:spPr>
        <p:txBody>
          <a:bodyPr vert="horz" lIns="96625" tIns="48312" rIns="96625" bIns="48312" rtlCol="1"/>
          <a:lstStyle>
            <a:lvl1pPr algn="r">
              <a:defRPr sz="1300"/>
            </a:lvl1pPr>
          </a:lstStyle>
          <a:p>
            <a:endParaRPr lang="ar-IQ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quarter" idx="1"/>
          </p:nvPr>
        </p:nvSpPr>
        <p:spPr>
          <a:xfrm>
            <a:off x="1595" y="0"/>
            <a:ext cx="2984871" cy="501094"/>
          </a:xfrm>
          <a:prstGeom prst="rect">
            <a:avLst/>
          </a:prstGeom>
        </p:spPr>
        <p:txBody>
          <a:bodyPr vert="horz" lIns="96625" tIns="48312" rIns="96625" bIns="48312" rtlCol="1"/>
          <a:lstStyle>
            <a:lvl1pPr algn="l">
              <a:defRPr sz="1300"/>
            </a:lvl1pPr>
          </a:lstStyle>
          <a:p>
            <a:fld id="{C9F83406-5602-4846-92E5-713FC98AEF2F}" type="datetimeFigureOut">
              <a:rPr lang="ar-IQ" smtClean="0"/>
              <a:t>30/09/1446</a:t>
            </a:fld>
            <a:endParaRPr lang="ar-IQ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2"/>
          </p:nvPr>
        </p:nvSpPr>
        <p:spPr>
          <a:xfrm>
            <a:off x="3903292" y="9519054"/>
            <a:ext cx="2984871" cy="501094"/>
          </a:xfrm>
          <a:prstGeom prst="rect">
            <a:avLst/>
          </a:prstGeom>
        </p:spPr>
        <p:txBody>
          <a:bodyPr vert="horz" lIns="96625" tIns="48312" rIns="96625" bIns="48312" rtlCol="1" anchor="b"/>
          <a:lstStyle>
            <a:lvl1pPr algn="r">
              <a:defRPr sz="1300"/>
            </a:lvl1pPr>
          </a:lstStyle>
          <a:p>
            <a:endParaRPr lang="ar-IQ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3"/>
          </p:nvPr>
        </p:nvSpPr>
        <p:spPr>
          <a:xfrm>
            <a:off x="1595" y="9519054"/>
            <a:ext cx="2984871" cy="501094"/>
          </a:xfrm>
          <a:prstGeom prst="rect">
            <a:avLst/>
          </a:prstGeom>
        </p:spPr>
        <p:txBody>
          <a:bodyPr vert="horz" lIns="96625" tIns="48312" rIns="96625" bIns="48312" rtlCol="1" anchor="b"/>
          <a:lstStyle>
            <a:lvl1pPr algn="l">
              <a:defRPr sz="1300"/>
            </a:lvl1pPr>
          </a:lstStyle>
          <a:p>
            <a:fld id="{04F81F9B-1929-46A2-8025-4F6720D55806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24306867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903292" y="0"/>
            <a:ext cx="2984871" cy="501094"/>
          </a:xfrm>
          <a:prstGeom prst="rect">
            <a:avLst/>
          </a:prstGeom>
        </p:spPr>
        <p:txBody>
          <a:bodyPr vert="horz" lIns="96625" tIns="48312" rIns="96625" bIns="48312" rtlCol="1"/>
          <a:lstStyle>
            <a:lvl1pPr algn="r">
              <a:defRPr sz="1300"/>
            </a:lvl1pPr>
          </a:lstStyle>
          <a:p>
            <a:endParaRPr lang="ar-IQ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95" y="0"/>
            <a:ext cx="2984871" cy="501094"/>
          </a:xfrm>
          <a:prstGeom prst="rect">
            <a:avLst/>
          </a:prstGeom>
        </p:spPr>
        <p:txBody>
          <a:bodyPr vert="horz" lIns="96625" tIns="48312" rIns="96625" bIns="48312" rtlCol="1"/>
          <a:lstStyle>
            <a:lvl1pPr algn="l">
              <a:defRPr sz="1300"/>
            </a:lvl1pPr>
          </a:lstStyle>
          <a:p>
            <a:fld id="{A735D83F-90B1-4973-8E11-679B50DAF22D}" type="datetimeFigureOut">
              <a:rPr lang="ar-IQ" smtClean="0"/>
              <a:t>30/09/1446</a:t>
            </a:fld>
            <a:endParaRPr lang="ar-IQ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103188" y="750888"/>
            <a:ext cx="6681787" cy="37592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25" tIns="48312" rIns="96625" bIns="48312" rtlCol="1" anchor="ctr"/>
          <a:lstStyle/>
          <a:p>
            <a:endParaRPr lang="ar-IQ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8817" y="4760397"/>
            <a:ext cx="5510530" cy="4509850"/>
          </a:xfrm>
          <a:prstGeom prst="rect">
            <a:avLst/>
          </a:prstGeom>
        </p:spPr>
        <p:txBody>
          <a:bodyPr vert="horz" lIns="96625" tIns="48312" rIns="96625" bIns="48312" rtlCol="1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903292" y="9519054"/>
            <a:ext cx="2984871" cy="501094"/>
          </a:xfrm>
          <a:prstGeom prst="rect">
            <a:avLst/>
          </a:prstGeom>
        </p:spPr>
        <p:txBody>
          <a:bodyPr vert="horz" lIns="96625" tIns="48312" rIns="96625" bIns="48312" rtlCol="1" anchor="b"/>
          <a:lstStyle>
            <a:lvl1pPr algn="r">
              <a:defRPr sz="1300"/>
            </a:lvl1pPr>
          </a:lstStyle>
          <a:p>
            <a:endParaRPr lang="ar-IQ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95" y="9519054"/>
            <a:ext cx="2984871" cy="501094"/>
          </a:xfrm>
          <a:prstGeom prst="rect">
            <a:avLst/>
          </a:prstGeom>
        </p:spPr>
        <p:txBody>
          <a:bodyPr vert="horz" lIns="96625" tIns="48312" rIns="96625" bIns="48312" rtlCol="1" anchor="b"/>
          <a:lstStyle>
            <a:lvl1pPr algn="l">
              <a:defRPr sz="1300"/>
            </a:lvl1pPr>
          </a:lstStyle>
          <a:p>
            <a:fld id="{5176C425-FEB9-4705-9D8B-E9B01CC4BF04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28922891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5CB0797-29AF-487F-9EE1-4BDF6F5255E8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12700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67B005A-0BD8-4DFD-90E2-35E354181147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13641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1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89DACA-C05E-4E23-862C-286F0255CE4C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31768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09600" y="1600203"/>
            <a:ext cx="10972800" cy="4525963"/>
          </a:xfrm>
        </p:spPr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fld id="{7B0FBF9D-3E47-49FF-A10D-342889E6B0B0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55735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BF9B047-6E35-44AD-B32C-4FC49892E5C4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71939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1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6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16AB16-9BE8-45D4-8A80-AB3F1305985E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0201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3"/>
            <a:ext cx="53848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3"/>
            <a:ext cx="53848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E1EA3B-06D6-43CD-8018-5EC962B2A356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76141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365128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319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0319" y="2505075"/>
            <a:ext cx="5158316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1F1D272-8502-4836-803D-56F2AD744F3F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13654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254891F-6DDD-4EDD-9419-5B59D92AEAA5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34523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E0F0B0-7F98-4268-9624-FAC132D30FD3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96350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9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717" y="987428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9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DE9950B-C51E-4E61-B664-92CD7068D518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63600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9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717" y="987428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9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8A3007-66BB-403B-B751-CC90EB25A184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53806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3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34981AA3-2C07-49F0-9449-710FE52032F3}" type="slidenum">
              <a:rPr 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95389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31" r:id="rId1"/>
    <p:sldLayoutId id="2147483932" r:id="rId2"/>
    <p:sldLayoutId id="2147483933" r:id="rId3"/>
    <p:sldLayoutId id="2147483934" r:id="rId4"/>
    <p:sldLayoutId id="2147483935" r:id="rId5"/>
    <p:sldLayoutId id="2147483936" r:id="rId6"/>
    <p:sldLayoutId id="2147483937" r:id="rId7"/>
    <p:sldLayoutId id="2147483938" r:id="rId8"/>
    <p:sldLayoutId id="2147483939" r:id="rId9"/>
    <p:sldLayoutId id="2147483940" r:id="rId10"/>
    <p:sldLayoutId id="2147483941" r:id="rId11"/>
    <p:sldLayoutId id="2147483942" r:id="rId12"/>
  </p:sldLayoutIdLst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8114270" y="247135"/>
            <a:ext cx="3941805" cy="7816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 rtl="1" eaLnBrk="0" fontAlgn="base" hangingPunct="0">
              <a:spcBef>
                <a:spcPct val="0"/>
              </a:spcBef>
              <a:spcAft>
                <a:spcPct val="0"/>
              </a:spcAft>
              <a:defRPr sz="6000" b="1" kern="12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1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algn="ctr" rtl="1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algn="ctr" rtl="1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algn="ctr" rtl="1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457200" algn="ctr" rtl="1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914400" algn="ctr" rtl="1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1371600" algn="ctr" rtl="1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1828800" algn="ctr" rtl="1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ahoma"/>
                <a:ea typeface="+mj-ea"/>
                <a:cs typeface="Arial"/>
              </a:rPr>
              <a:t>Nursing </a:t>
            </a:r>
            <a:r>
              <a:rPr lang="en-US" sz="2800" kern="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/>
                <a:cs typeface="Arial"/>
              </a:rPr>
              <a:t>Collage</a:t>
            </a:r>
            <a:r>
              <a:rPr kumimoji="0" 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ahoma"/>
                <a:ea typeface="+mj-ea"/>
                <a:cs typeface="Arial"/>
              </a:rPr>
              <a:t> </a:t>
            </a:r>
            <a:endParaRPr kumimoji="0" lang="en-US" sz="2800" b="1" i="0" u="sng" strike="noStrike" kern="1200" cap="none" spc="0" normalizeH="0" baseline="0" noProof="0" dirty="0" smtClean="0">
              <a:ln>
                <a:noFill/>
              </a:ln>
              <a:solidFill>
                <a:srgbClr val="00B050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Garamond"/>
              <a:ea typeface="+mj-ea"/>
              <a:cs typeface="Arial"/>
            </a:endParaRPr>
          </a:p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sng" strike="noStrike" kern="1200" cap="none" spc="0" normalizeH="0" baseline="0" noProof="0" dirty="0" err="1" smtClean="0">
                <a:ln>
                  <a:noFill/>
                </a:ln>
                <a:solidFill>
                  <a:srgbClr val="00B05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Garamond"/>
                <a:ea typeface="+mj-ea"/>
                <a:cs typeface="Arial"/>
              </a:rPr>
              <a:t>Lec</a:t>
            </a:r>
            <a:r>
              <a:rPr kumimoji="0" lang="en-US" sz="2800" b="1" i="0" u="sng" strike="noStrike" kern="120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Garamond"/>
                <a:ea typeface="+mj-ea"/>
                <a:cs typeface="Arial"/>
              </a:rPr>
              <a:t>:</a:t>
            </a:r>
            <a:r>
              <a:rPr kumimoji="0" lang="en-US" sz="2800" b="1" i="0" u="sng" strike="noStrike" kern="1200" cap="none" spc="0" normalizeH="0" noProof="0" dirty="0" smtClean="0">
                <a:ln>
                  <a:noFill/>
                </a:ln>
                <a:solidFill>
                  <a:srgbClr val="00B05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Garamond"/>
                <a:ea typeface="+mj-ea"/>
                <a:cs typeface="Arial"/>
              </a:rPr>
              <a:t> 3</a:t>
            </a:r>
            <a:endParaRPr kumimoji="0" lang="en-US" sz="2800" b="1" i="0" u="sng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ndalus" pitchFamily="18" charset="-78"/>
              <a:ea typeface="+mj-ea"/>
              <a:cs typeface="Old Antic Bold" pitchFamily="2" charset="-78"/>
            </a:endParaRPr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1791732" y="2391035"/>
            <a:ext cx="9349260" cy="22255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ar-IQ" sz="5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/>
                <a:ea typeface="+mj-ea"/>
                <a:cs typeface="Arial"/>
              </a:rPr>
              <a:t>Fundamental of Nursing</a:t>
            </a:r>
          </a:p>
          <a:p>
            <a:pPr algn="ctr" eaLnBrk="1" hangingPunct="1"/>
            <a:r>
              <a:rPr lang="en-US" altLang="en-US" sz="6000" b="1" u="sng" dirty="0" smtClean="0">
                <a:ln w="6350">
                  <a:solidFill>
                    <a:srgbClr val="D34817">
                      <a:shade val="43000"/>
                    </a:srgbClr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Old Antic Bold" pitchFamily="2" charset="-78"/>
              </a:rPr>
              <a:t>Fluid and Electrolyte </a:t>
            </a:r>
            <a:endParaRPr lang="en-US" altLang="en-US" sz="1600" b="1" dirty="0">
              <a:ln w="6350">
                <a:solidFill>
                  <a:srgbClr val="D34817">
                    <a:shade val="43000"/>
                  </a:srgbClr>
                </a:solidFill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ndalus" pitchFamily="18" charset="-78"/>
              <a:cs typeface="Old Antic Bold" pitchFamily="2" charset="-78"/>
            </a:endParaRPr>
          </a:p>
        </p:txBody>
      </p:sp>
      <p:sp>
        <p:nvSpPr>
          <p:cNvPr id="7" name="مربع نص 6"/>
          <p:cNvSpPr txBox="1"/>
          <p:nvPr/>
        </p:nvSpPr>
        <p:spPr bwMode="auto">
          <a:xfrm>
            <a:off x="605481" y="5297961"/>
            <a:ext cx="5978199" cy="1169551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  <a:extLst/>
        </p:spPr>
        <p:txBody>
          <a:bodyPr wrap="square" rtlCol="1"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2800" b="1" kern="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/>
                <a:cs typeface="Arial"/>
              </a:rPr>
              <a:t>Lecturer :</a:t>
            </a:r>
            <a:endParaRPr lang="en-US" sz="2800" b="1" kern="0" dirty="0">
              <a:solidFill>
                <a:srgbClr val="00B05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aramond"/>
              <a:cs typeface="Arial"/>
            </a:endParaRP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2800" b="1" kern="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/>
                <a:cs typeface="Arial"/>
              </a:rPr>
              <a:t>Dr. Mahdi </a:t>
            </a:r>
            <a:r>
              <a:rPr lang="en-US" sz="2800" b="1" kern="0" dirty="0" err="1" smtClean="0">
                <a:solidFill>
                  <a:srgbClr val="00B05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/>
                <a:cs typeface="Arial"/>
              </a:rPr>
              <a:t>Hamzah</a:t>
            </a:r>
            <a:r>
              <a:rPr lang="en-US" sz="2800" b="1" kern="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/>
                <a:cs typeface="Arial"/>
              </a:rPr>
              <a:t> Al-</a:t>
            </a:r>
            <a:r>
              <a:rPr lang="en-US" sz="2800" b="1" kern="0" dirty="0" err="1" smtClean="0">
                <a:solidFill>
                  <a:srgbClr val="00B05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/>
                <a:cs typeface="Arial"/>
              </a:rPr>
              <a:t>Taee</a:t>
            </a:r>
            <a:endParaRPr lang="ar-IQ" sz="2800" b="1" kern="0" dirty="0">
              <a:solidFill>
                <a:srgbClr val="00B05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aramond"/>
              <a:cs typeface="Arial"/>
            </a:endParaRPr>
          </a:p>
        </p:txBody>
      </p:sp>
      <p:pic>
        <p:nvPicPr>
          <p:cNvPr id="2" name="صورة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3580" y="247135"/>
            <a:ext cx="2676376" cy="23532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83905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240956" y="222422"/>
            <a:ext cx="11646244" cy="63266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lnSpc>
                <a:spcPct val="150000"/>
              </a:lnSpc>
              <a:spcAft>
                <a:spcPts val="0"/>
              </a:spcAft>
              <a:buNone/>
            </a:pPr>
            <a:r>
              <a:rPr lang="en-US" sz="24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Common Causes Include: </a:t>
            </a:r>
          </a:p>
          <a:p>
            <a:pPr marL="0" indent="0">
              <a:lnSpc>
                <a:spcPct val="150000"/>
              </a:lnSpc>
              <a:spcAft>
                <a:spcPts val="0"/>
              </a:spcAft>
              <a:buNone/>
            </a:pP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1. Malfunction 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of the kidneys.</a:t>
            </a:r>
          </a:p>
          <a:p>
            <a:pPr marL="0" indent="0">
              <a:lnSpc>
                <a:spcPct val="150000"/>
              </a:lnSpc>
              <a:spcAft>
                <a:spcPts val="0"/>
              </a:spcAft>
              <a:buNone/>
            </a:pP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2. Failure 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of the heart to function as a pump, resulting in accumulation of fluid in the lungs and dependent parts of the body. </a:t>
            </a:r>
            <a:endParaRPr lang="en-US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50000"/>
              </a:lnSpc>
              <a:spcAft>
                <a:spcPts val="0"/>
              </a:spcAft>
              <a:buNone/>
            </a:pPr>
            <a:endParaRPr 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50000"/>
              </a:lnSpc>
              <a:spcAft>
                <a:spcPts val="0"/>
              </a:spcAft>
              <a:buNone/>
            </a:pP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Edema:  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Accumulation of fluid in the interstitial space (in extracellular spaces) can be observed around the eyes, fingers, ankles, and sacral </a:t>
            </a:r>
            <a:r>
              <a:rPr lang="ar-IQ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العجزية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space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, and can also accumulate in or around body organs. </a:t>
            </a:r>
          </a:p>
          <a:p>
            <a:pPr marL="0" indent="0">
              <a:lnSpc>
                <a:spcPct val="150000"/>
              </a:lnSpc>
              <a:spcAft>
                <a:spcPts val="0"/>
              </a:spcAft>
              <a:buNone/>
            </a:pPr>
            <a:endParaRPr 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33948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240956" y="-1"/>
            <a:ext cx="11559746" cy="65490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lnSpc>
                <a:spcPct val="150000"/>
              </a:lnSpc>
              <a:spcAft>
                <a:spcPts val="0"/>
              </a:spcAft>
              <a:buNone/>
            </a:pPr>
            <a:r>
              <a:rPr lang="en-US" sz="2800" b="1" u="sng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A .Assessment </a:t>
            </a:r>
            <a:endParaRPr lang="en-US" sz="2800" b="1" u="sng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50000"/>
              </a:lnSpc>
              <a:spcAft>
                <a:spcPts val="0"/>
              </a:spcAft>
              <a:buNone/>
            </a:pP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1. 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Thirst </a:t>
            </a:r>
            <a:endParaRPr 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50000"/>
              </a:lnSpc>
              <a:spcAft>
                <a:spcPts val="0"/>
              </a:spcAft>
              <a:buNone/>
            </a:pP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2. Weight 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loss over short period</a:t>
            </a:r>
          </a:p>
          <a:p>
            <a:pPr marL="0" indent="0">
              <a:lnSpc>
                <a:spcPct val="150000"/>
              </a:lnSpc>
              <a:spcAft>
                <a:spcPts val="0"/>
              </a:spcAft>
              <a:buNone/>
            </a:pP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3. Weakness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, fatigue, anorexia</a:t>
            </a:r>
          </a:p>
          <a:p>
            <a:pPr marL="0" indent="0">
              <a:lnSpc>
                <a:spcPct val="150000"/>
              </a:lnSpc>
              <a:spcAft>
                <a:spcPts val="0"/>
              </a:spcAft>
              <a:buNone/>
            </a:pP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4. Dry 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mucous membranes</a:t>
            </a:r>
          </a:p>
          <a:p>
            <a:pPr marL="0" indent="0">
              <a:lnSpc>
                <a:spcPct val="150000"/>
              </a:lnSpc>
              <a:spcAft>
                <a:spcPts val="0"/>
              </a:spcAft>
              <a:buNone/>
            </a:pP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5. Poor 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skin and tongue </a:t>
            </a:r>
            <a:endParaRPr lang="en-US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50000"/>
              </a:lnSpc>
              <a:spcAft>
                <a:spcPts val="0"/>
              </a:spcAft>
              <a:buNone/>
            </a:pP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6. 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Sunken</a:t>
            </a:r>
            <a:r>
              <a:rPr lang="ar-IQ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غارقة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eyes</a:t>
            </a:r>
          </a:p>
          <a:p>
            <a:pPr marL="0" indent="0">
              <a:lnSpc>
                <a:spcPct val="150000"/>
              </a:lnSpc>
              <a:spcAft>
                <a:spcPts val="0"/>
              </a:spcAft>
              <a:buNone/>
            </a:pP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7. Decrease 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urine out put</a:t>
            </a:r>
          </a:p>
          <a:p>
            <a:pPr marL="0" indent="0">
              <a:lnSpc>
                <a:spcPct val="150000"/>
              </a:lnSpc>
              <a:spcAft>
                <a:spcPts val="0"/>
              </a:spcAft>
              <a:buNone/>
            </a:pP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8. Postural 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hypotension</a:t>
            </a:r>
          </a:p>
          <a:p>
            <a:pPr marL="0" indent="0">
              <a:lnSpc>
                <a:spcPct val="150000"/>
              </a:lnSpc>
              <a:spcAft>
                <a:spcPts val="0"/>
              </a:spcAft>
              <a:buNone/>
            </a:pP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9. Weak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, rapid pulse </a:t>
            </a:r>
          </a:p>
          <a:p>
            <a:pPr marL="0" indent="0">
              <a:lnSpc>
                <a:spcPct val="150000"/>
              </a:lnSpc>
              <a:spcAft>
                <a:spcPts val="0"/>
              </a:spcAft>
              <a:buNone/>
            </a:pPr>
            <a:endParaRPr 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 bwMode="auto">
          <a:xfrm>
            <a:off x="7828007" y="74140"/>
            <a:ext cx="3713206" cy="12727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lnSpc>
                <a:spcPct val="150000"/>
              </a:lnSpc>
              <a:spcAft>
                <a:spcPts val="0"/>
              </a:spcAft>
              <a:buNone/>
            </a:pPr>
            <a:r>
              <a:rPr lang="en-US" sz="2400" b="1" u="sng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B. Nursing Intervention </a:t>
            </a:r>
            <a:endParaRPr lang="en-US" sz="2400" b="1" u="sng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50000"/>
              </a:lnSpc>
              <a:spcAft>
                <a:spcPts val="0"/>
              </a:spcAft>
              <a:buNone/>
            </a:pPr>
            <a:r>
              <a:rPr lang="en-US" sz="2400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Fluid </a:t>
            </a:r>
            <a:r>
              <a:rPr lang="en-US" sz="240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Volume Excess </a:t>
            </a:r>
          </a:p>
          <a:p>
            <a:pPr marL="0" indent="0">
              <a:lnSpc>
                <a:spcPct val="150000"/>
              </a:lnSpc>
              <a:spcAft>
                <a:spcPts val="0"/>
              </a:spcAft>
              <a:buNone/>
            </a:pPr>
            <a:endParaRPr lang="en-US" sz="2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50000"/>
              </a:lnSpc>
              <a:spcAft>
                <a:spcPts val="0"/>
              </a:spcAft>
              <a:buNone/>
            </a:pPr>
            <a:endParaRPr lang="en-US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50000"/>
              </a:lnSpc>
              <a:spcAft>
                <a:spcPts val="0"/>
              </a:spcAft>
              <a:buNone/>
            </a:pPr>
            <a:endParaRPr 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82546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315097" y="176554"/>
            <a:ext cx="11559746" cy="64590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lnSpc>
                <a:spcPct val="150000"/>
              </a:lnSpc>
              <a:spcAft>
                <a:spcPts val="0"/>
              </a:spcAft>
              <a:buNone/>
            </a:pPr>
            <a:r>
              <a:rPr lang="en-US" sz="36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There are  types of intravenous fluid used, including:</a:t>
            </a:r>
          </a:p>
          <a:p>
            <a:pPr marL="0" indent="0">
              <a:lnSpc>
                <a:spcPct val="150000"/>
              </a:lnSpc>
              <a:spcAft>
                <a:spcPts val="0"/>
              </a:spcAft>
              <a:buNone/>
            </a:pPr>
            <a:r>
              <a:rPr lang="en-US" sz="36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1. Normal saline solution </a:t>
            </a:r>
            <a:r>
              <a:rPr lang="en-US" sz="36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(</a:t>
            </a:r>
            <a:r>
              <a:rPr lang="en-US" sz="36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N\S)</a:t>
            </a:r>
          </a:p>
          <a:p>
            <a:pPr marL="514350" indent="-514350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</a:pP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It consists of sodium chloride + pure water 0.9%,</a:t>
            </a:r>
          </a:p>
          <a:p>
            <a:pPr marL="514350" indent="-514350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</a:pP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The total volume is 500 cc.</a:t>
            </a:r>
          </a:p>
          <a:p>
            <a:pPr marL="514350" indent="-514350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</a:pP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Given in the case of:</a:t>
            </a:r>
          </a:p>
          <a:p>
            <a:pPr>
              <a:lnSpc>
                <a:spcPct val="150000"/>
              </a:lnSpc>
              <a:spcAft>
                <a:spcPts val="0"/>
              </a:spcAft>
              <a:buFontTx/>
              <a:buChar char="-"/>
            </a:pPr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Hypotension </a:t>
            </a:r>
          </a:p>
          <a:p>
            <a:pPr>
              <a:lnSpc>
                <a:spcPct val="150000"/>
              </a:lnSpc>
              <a:spcAft>
                <a:spcPts val="0"/>
              </a:spcAft>
              <a:buFontTx/>
              <a:buChar char="-"/>
            </a:pPr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High sugar with insulin (hyperglycemia).</a:t>
            </a:r>
          </a:p>
          <a:p>
            <a:pPr>
              <a:lnSpc>
                <a:spcPct val="150000"/>
              </a:lnSpc>
              <a:spcAft>
                <a:spcPts val="0"/>
              </a:spcAft>
              <a:buFontTx/>
              <a:buChar char="-"/>
            </a:pPr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Case of accidents \route traffic accidents (RTA) or severe bleeding.</a:t>
            </a:r>
          </a:p>
          <a:p>
            <a:pPr>
              <a:lnSpc>
                <a:spcPct val="150000"/>
              </a:lnSpc>
              <a:spcAft>
                <a:spcPts val="0"/>
              </a:spcAft>
              <a:buFontTx/>
              <a:buChar char="-"/>
            </a:pPr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Vomiting and diarrhea to prevent dehydration.</a:t>
            </a:r>
          </a:p>
          <a:p>
            <a:pPr marL="0" indent="0">
              <a:lnSpc>
                <a:spcPct val="150000"/>
              </a:lnSpc>
              <a:spcAft>
                <a:spcPts val="0"/>
              </a:spcAft>
              <a:buNone/>
            </a:pP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4. Often given vial ceftriaxone with 100 cc normal saline.</a:t>
            </a:r>
          </a:p>
          <a:p>
            <a:pPr marL="0" indent="0" algn="ctr">
              <a:lnSpc>
                <a:spcPct val="150000"/>
              </a:lnSpc>
              <a:spcAft>
                <a:spcPts val="0"/>
              </a:spcAft>
              <a:buNone/>
            </a:pPr>
            <a:endParaRPr lang="en-US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lvl="0" indent="0" algn="just" eaLnBrk="1" hangingPunct="1">
              <a:lnSpc>
                <a:spcPct val="90000"/>
              </a:lnSpc>
              <a:buClr>
                <a:srgbClr val="99CC00"/>
              </a:buClr>
              <a:buNone/>
              <a:defRPr/>
            </a:pPr>
            <a:endParaRPr lang="en-US" altLang="en-US" sz="28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ndalus" pitchFamily="18" charset="-78"/>
              <a:cs typeface="Old Antic Bold" pitchFamily="2" charset="-78"/>
            </a:endParaRPr>
          </a:p>
          <a:p>
            <a:pPr marL="0" lvl="0" indent="0" algn="just" eaLnBrk="1" hangingPunct="1">
              <a:lnSpc>
                <a:spcPct val="90000"/>
              </a:lnSpc>
              <a:buClr>
                <a:srgbClr val="99CC00"/>
              </a:buClr>
              <a:buNone/>
              <a:defRPr/>
            </a:pPr>
            <a:endParaRPr lang="en-US" altLang="en-US" sz="28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ndalus" pitchFamily="18" charset="-78"/>
              <a:cs typeface="Old Antic Bold" pitchFamily="2" charset="-78"/>
            </a:endParaRPr>
          </a:p>
          <a:p>
            <a:pPr marL="0" lvl="0" indent="0" algn="just" eaLnBrk="1" hangingPunct="1">
              <a:lnSpc>
                <a:spcPct val="90000"/>
              </a:lnSpc>
              <a:buClr>
                <a:srgbClr val="99CC00"/>
              </a:buClr>
              <a:buNone/>
              <a:defRPr/>
            </a:pPr>
            <a:endParaRPr lang="en-US" altLang="en-US" sz="28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ndalus" pitchFamily="18" charset="-78"/>
              <a:cs typeface="Old Antic Bold" pitchFamily="2" charset="-78"/>
            </a:endParaRPr>
          </a:p>
          <a:p>
            <a:pPr marL="0" lvl="0" indent="0" algn="just" eaLnBrk="1" hangingPunct="1">
              <a:lnSpc>
                <a:spcPct val="90000"/>
              </a:lnSpc>
              <a:buClr>
                <a:srgbClr val="99CC00"/>
              </a:buClr>
              <a:buNone/>
              <a:defRPr/>
            </a:pPr>
            <a:endParaRPr lang="en-US" altLang="en-US" sz="28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ndalus" pitchFamily="18" charset="-78"/>
              <a:cs typeface="Old Antic Bold" pitchFamily="2" charset="-78"/>
            </a:endParaRPr>
          </a:p>
          <a:p>
            <a:pPr marL="0" lvl="0" indent="0" algn="just" eaLnBrk="1" hangingPunct="1">
              <a:lnSpc>
                <a:spcPct val="90000"/>
              </a:lnSpc>
              <a:buClr>
                <a:srgbClr val="99CC00"/>
              </a:buClr>
              <a:buNone/>
              <a:defRPr/>
            </a:pPr>
            <a:endParaRPr lang="en-US" altLang="en-US" sz="28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ndalus" pitchFamily="18" charset="-78"/>
              <a:cs typeface="Old Antic Bold" pitchFamily="2" charset="-78"/>
            </a:endParaRPr>
          </a:p>
          <a:p>
            <a:pPr marL="0" lvl="0" indent="0" algn="just" eaLnBrk="1" hangingPunct="1">
              <a:lnSpc>
                <a:spcPct val="90000"/>
              </a:lnSpc>
              <a:buClr>
                <a:srgbClr val="99CC00"/>
              </a:buClr>
              <a:buNone/>
              <a:defRPr/>
            </a:pPr>
            <a:endParaRPr lang="en-US" altLang="en-US" sz="28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ndalus" pitchFamily="18" charset="-78"/>
              <a:cs typeface="Old Antic Bold" pitchFamily="2" charset="-78"/>
            </a:endParaRPr>
          </a:p>
          <a:p>
            <a:pPr marL="0" lvl="0" indent="0" algn="just" eaLnBrk="1" hangingPunct="1">
              <a:lnSpc>
                <a:spcPct val="90000"/>
              </a:lnSpc>
              <a:buClr>
                <a:srgbClr val="99CC00"/>
              </a:buClr>
              <a:buNone/>
              <a:defRPr/>
            </a:pPr>
            <a:r>
              <a:rPr lang="en-US" altLang="en-US" sz="28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Old Antic Bold" pitchFamily="2" charset="-78"/>
              </a:rPr>
              <a:t> </a:t>
            </a:r>
            <a:endParaRPr kumimoji="0" lang="en-US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ndalus" pitchFamily="18" charset="-78"/>
              <a:cs typeface="Old Antic Bold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9528415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315097" y="176554"/>
            <a:ext cx="11559746" cy="64590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lnSpc>
                <a:spcPct val="150000"/>
              </a:lnSpc>
              <a:spcAft>
                <a:spcPts val="0"/>
              </a:spcAft>
              <a:buNone/>
            </a:pPr>
            <a:r>
              <a:rPr lang="en-US" sz="36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2. Glucose  water (G\W) or Dextrose Saline</a:t>
            </a:r>
          </a:p>
          <a:p>
            <a:pPr marL="514350" indent="-514350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</a:pP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It consists of dextrose + pure water  5%,10%.</a:t>
            </a:r>
          </a:p>
          <a:p>
            <a:pPr marL="514350" indent="-514350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</a:pP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The total volume is 500 cc.</a:t>
            </a:r>
          </a:p>
          <a:p>
            <a:pPr marL="514350" indent="-514350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</a:pP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Given in the case of:</a:t>
            </a:r>
          </a:p>
          <a:p>
            <a:pPr>
              <a:lnSpc>
                <a:spcPct val="150000"/>
              </a:lnSpc>
              <a:spcAft>
                <a:spcPts val="0"/>
              </a:spcAft>
              <a:buFontTx/>
              <a:buChar char="-"/>
            </a:pPr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Used in cases of post- operation. </a:t>
            </a:r>
          </a:p>
          <a:p>
            <a:pPr>
              <a:lnSpc>
                <a:spcPct val="150000"/>
              </a:lnSpc>
              <a:spcAft>
                <a:spcPts val="0"/>
              </a:spcAft>
              <a:buFontTx/>
              <a:buChar char="-"/>
            </a:pPr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Diarrhea </a:t>
            </a:r>
          </a:p>
          <a:p>
            <a:pPr>
              <a:lnSpc>
                <a:spcPct val="150000"/>
              </a:lnSpc>
              <a:spcAft>
                <a:spcPts val="0"/>
              </a:spcAft>
              <a:buFontTx/>
              <a:buChar char="-"/>
            </a:pPr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Hypoglycemia. </a:t>
            </a:r>
          </a:p>
          <a:p>
            <a:pPr>
              <a:lnSpc>
                <a:spcPct val="150000"/>
              </a:lnSpc>
              <a:spcAft>
                <a:spcPts val="0"/>
              </a:spcAft>
              <a:buFontTx/>
              <a:buChar char="-"/>
            </a:pPr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For the case of loss of appetite because it is considered a major source of energy such as for patients with appendicitis or to give ampoules Aminophylline and H.C for patient asthma and allergy chest.  </a:t>
            </a:r>
          </a:p>
          <a:p>
            <a:pPr>
              <a:lnSpc>
                <a:spcPct val="150000"/>
              </a:lnSpc>
              <a:spcAft>
                <a:spcPts val="0"/>
              </a:spcAft>
              <a:buFontTx/>
              <a:buChar char="-"/>
            </a:pPr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Cases of fainting such as </a:t>
            </a:r>
            <a:r>
              <a:rPr 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hypoglycemia ampoules </a:t>
            </a:r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hypertonic H.C. </a:t>
            </a:r>
          </a:p>
          <a:p>
            <a:pPr marL="0" indent="0" algn="ctr">
              <a:lnSpc>
                <a:spcPct val="150000"/>
              </a:lnSpc>
              <a:spcAft>
                <a:spcPts val="0"/>
              </a:spcAft>
              <a:buNone/>
            </a:pPr>
            <a:endParaRPr lang="en-US" sz="2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lvl="0" indent="0" algn="just" eaLnBrk="1" hangingPunct="1">
              <a:lnSpc>
                <a:spcPct val="90000"/>
              </a:lnSpc>
              <a:buClr>
                <a:srgbClr val="99CC00"/>
              </a:buClr>
              <a:buNone/>
              <a:defRPr/>
            </a:pPr>
            <a:endParaRPr lang="en-US" altLang="en-US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ndalus" pitchFamily="18" charset="-78"/>
              <a:cs typeface="Old Antic Bold" pitchFamily="2" charset="-78"/>
            </a:endParaRPr>
          </a:p>
          <a:p>
            <a:pPr marL="0" lvl="0" indent="0" algn="just" eaLnBrk="1" hangingPunct="1">
              <a:lnSpc>
                <a:spcPct val="90000"/>
              </a:lnSpc>
              <a:buClr>
                <a:srgbClr val="99CC00"/>
              </a:buClr>
              <a:buNone/>
              <a:defRPr/>
            </a:pPr>
            <a:endParaRPr lang="en-US" altLang="en-US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ndalus" pitchFamily="18" charset="-78"/>
              <a:cs typeface="Old Antic Bold" pitchFamily="2" charset="-78"/>
            </a:endParaRPr>
          </a:p>
          <a:p>
            <a:pPr marL="0" lvl="0" indent="0" algn="just" eaLnBrk="1" hangingPunct="1">
              <a:lnSpc>
                <a:spcPct val="90000"/>
              </a:lnSpc>
              <a:buClr>
                <a:srgbClr val="99CC00"/>
              </a:buClr>
              <a:buNone/>
              <a:defRPr/>
            </a:pPr>
            <a:endParaRPr lang="en-US" altLang="en-US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ndalus" pitchFamily="18" charset="-78"/>
              <a:cs typeface="Old Antic Bold" pitchFamily="2" charset="-78"/>
            </a:endParaRPr>
          </a:p>
          <a:p>
            <a:pPr marL="0" lvl="0" indent="0" algn="just" eaLnBrk="1" hangingPunct="1">
              <a:lnSpc>
                <a:spcPct val="90000"/>
              </a:lnSpc>
              <a:buClr>
                <a:srgbClr val="99CC00"/>
              </a:buClr>
              <a:buNone/>
              <a:defRPr/>
            </a:pPr>
            <a:endParaRPr lang="en-US" altLang="en-US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ndalus" pitchFamily="18" charset="-78"/>
              <a:cs typeface="Old Antic Bold" pitchFamily="2" charset="-78"/>
            </a:endParaRPr>
          </a:p>
          <a:p>
            <a:pPr marL="0" lvl="0" indent="0" algn="just" eaLnBrk="1" hangingPunct="1">
              <a:lnSpc>
                <a:spcPct val="90000"/>
              </a:lnSpc>
              <a:buClr>
                <a:srgbClr val="99CC00"/>
              </a:buClr>
              <a:buNone/>
              <a:defRPr/>
            </a:pPr>
            <a:endParaRPr lang="en-US" altLang="en-US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ndalus" pitchFamily="18" charset="-78"/>
              <a:cs typeface="Old Antic Bold" pitchFamily="2" charset="-78"/>
            </a:endParaRPr>
          </a:p>
          <a:p>
            <a:pPr marL="0" lvl="0" indent="0" algn="just" eaLnBrk="1" hangingPunct="1">
              <a:lnSpc>
                <a:spcPct val="90000"/>
              </a:lnSpc>
              <a:buClr>
                <a:srgbClr val="99CC00"/>
              </a:buClr>
              <a:buNone/>
              <a:defRPr/>
            </a:pPr>
            <a:endParaRPr lang="en-US" altLang="en-US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ndalus" pitchFamily="18" charset="-78"/>
              <a:cs typeface="Old Antic Bold" pitchFamily="2" charset="-78"/>
            </a:endParaRPr>
          </a:p>
          <a:p>
            <a:pPr marL="0" lvl="0" indent="0" algn="just" eaLnBrk="1" hangingPunct="1">
              <a:lnSpc>
                <a:spcPct val="90000"/>
              </a:lnSpc>
              <a:buClr>
                <a:srgbClr val="99CC00"/>
              </a:buClr>
              <a:buNone/>
              <a:defRPr/>
            </a:pPr>
            <a:r>
              <a:rPr lang="en-US" altLang="en-US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Old Antic Bold" pitchFamily="2" charset="-78"/>
              </a:rPr>
              <a:t> </a:t>
            </a:r>
            <a:endParaRPr kumimoji="0" lang="en-US" altLang="en-US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ndalus" pitchFamily="18" charset="-78"/>
              <a:cs typeface="Old Antic Bold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1745905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315097" y="176554"/>
            <a:ext cx="11559746" cy="64590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lnSpc>
                <a:spcPct val="150000"/>
              </a:lnSpc>
              <a:spcAft>
                <a:spcPts val="0"/>
              </a:spcAft>
              <a:buNone/>
            </a:pPr>
            <a:r>
              <a:rPr lang="en-US" sz="36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3. Mannitol (20%)</a:t>
            </a:r>
          </a:p>
          <a:p>
            <a:pPr marL="514350" indent="-514350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</a:pP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It considered a diuretic or osmotic diuretic. </a:t>
            </a:r>
          </a:p>
          <a:p>
            <a:pPr marL="514350" indent="-514350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</a:pP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Given by I.V infusion or orally. </a:t>
            </a:r>
          </a:p>
          <a:p>
            <a:pPr marL="0" indent="0">
              <a:lnSpc>
                <a:spcPct val="150000"/>
              </a:lnSpc>
              <a:spcAft>
                <a:spcPts val="0"/>
              </a:spcAft>
              <a:buNone/>
            </a:pPr>
            <a:r>
              <a:rPr lang="en-US" sz="2800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We bring clarify it as follows:</a:t>
            </a:r>
          </a:p>
          <a:p>
            <a:pPr marL="457200" indent="-457200">
              <a:lnSpc>
                <a:spcPct val="150000"/>
              </a:lnSpc>
              <a:spcAft>
                <a:spcPts val="0"/>
              </a:spcAft>
              <a:buAutoNum type="alphaLcPeriod"/>
            </a:pP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Is given weight in the case of I.V infusion or mannitol vial and there is a 2 volume 10%, 20% is given in the case of :</a:t>
            </a:r>
          </a:p>
          <a:p>
            <a:pPr>
              <a:lnSpc>
                <a:spcPct val="150000"/>
              </a:lnSpc>
              <a:spcAft>
                <a:spcPts val="0"/>
              </a:spcAft>
              <a:buFontTx/>
              <a:buChar char="-"/>
            </a:pP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ICP (Intracranial Pressure) because the works to reduce the pressure palsy.</a:t>
            </a:r>
          </a:p>
          <a:p>
            <a:pPr>
              <a:lnSpc>
                <a:spcPct val="150000"/>
              </a:lnSpc>
              <a:spcAft>
                <a:spcPts val="0"/>
              </a:spcAft>
              <a:buFontTx/>
              <a:buChar char="-"/>
            </a:pP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In the case of 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 Cerebrovascular accident (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CVA) and given to improving the work of the kidneys and urine output and toxic substances and maintain the flow in patients with kidney failure.</a:t>
            </a:r>
          </a:p>
          <a:p>
            <a:pPr marL="457200" indent="-457200">
              <a:lnSpc>
                <a:spcPct val="150000"/>
              </a:lnSpc>
              <a:spcAft>
                <a:spcPts val="0"/>
              </a:spcAft>
              <a:buAutoNum type="alphaLcPeriod"/>
            </a:pPr>
            <a:endParaRPr lang="en-US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lvl="0" indent="0" algn="just" eaLnBrk="1" hangingPunct="1">
              <a:lnSpc>
                <a:spcPct val="90000"/>
              </a:lnSpc>
              <a:buClr>
                <a:srgbClr val="99CC00"/>
              </a:buClr>
              <a:buNone/>
              <a:defRPr/>
            </a:pPr>
            <a:endParaRPr lang="en-US" altLang="en-US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ndalus" pitchFamily="18" charset="-78"/>
              <a:cs typeface="Old Antic Bold" pitchFamily="2" charset="-78"/>
            </a:endParaRPr>
          </a:p>
          <a:p>
            <a:pPr marL="0" lvl="0" indent="0" algn="just" eaLnBrk="1" hangingPunct="1">
              <a:lnSpc>
                <a:spcPct val="90000"/>
              </a:lnSpc>
              <a:buClr>
                <a:srgbClr val="99CC00"/>
              </a:buClr>
              <a:buNone/>
              <a:defRPr/>
            </a:pPr>
            <a:endParaRPr lang="en-US" altLang="en-US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ndalus" pitchFamily="18" charset="-78"/>
              <a:cs typeface="Old Antic Bold" pitchFamily="2" charset="-78"/>
            </a:endParaRPr>
          </a:p>
          <a:p>
            <a:pPr marL="0" lvl="0" indent="0" algn="just" eaLnBrk="1" hangingPunct="1">
              <a:lnSpc>
                <a:spcPct val="90000"/>
              </a:lnSpc>
              <a:buClr>
                <a:srgbClr val="99CC00"/>
              </a:buClr>
              <a:buNone/>
              <a:defRPr/>
            </a:pPr>
            <a:endParaRPr lang="en-US" altLang="en-US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ndalus" pitchFamily="18" charset="-78"/>
              <a:cs typeface="Old Antic Bold" pitchFamily="2" charset="-78"/>
            </a:endParaRPr>
          </a:p>
          <a:p>
            <a:pPr marL="0" lvl="0" indent="0" algn="just" eaLnBrk="1" hangingPunct="1">
              <a:lnSpc>
                <a:spcPct val="90000"/>
              </a:lnSpc>
              <a:buClr>
                <a:srgbClr val="99CC00"/>
              </a:buClr>
              <a:buNone/>
              <a:defRPr/>
            </a:pPr>
            <a:endParaRPr lang="en-US" altLang="en-US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ndalus" pitchFamily="18" charset="-78"/>
              <a:cs typeface="Old Antic Bold" pitchFamily="2" charset="-78"/>
            </a:endParaRPr>
          </a:p>
          <a:p>
            <a:pPr marL="0" lvl="0" indent="0" algn="just" eaLnBrk="1" hangingPunct="1">
              <a:lnSpc>
                <a:spcPct val="90000"/>
              </a:lnSpc>
              <a:buClr>
                <a:srgbClr val="99CC00"/>
              </a:buClr>
              <a:buNone/>
              <a:defRPr/>
            </a:pPr>
            <a:endParaRPr lang="en-US" altLang="en-US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ndalus" pitchFamily="18" charset="-78"/>
              <a:cs typeface="Old Antic Bold" pitchFamily="2" charset="-78"/>
            </a:endParaRPr>
          </a:p>
          <a:p>
            <a:pPr marL="0" lvl="0" indent="0" algn="just" eaLnBrk="1" hangingPunct="1">
              <a:lnSpc>
                <a:spcPct val="90000"/>
              </a:lnSpc>
              <a:buClr>
                <a:srgbClr val="99CC00"/>
              </a:buClr>
              <a:buNone/>
              <a:defRPr/>
            </a:pPr>
            <a:r>
              <a:rPr lang="en-US" altLang="en-US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Old Antic Bold" pitchFamily="2" charset="-78"/>
              </a:rPr>
              <a:t> </a:t>
            </a:r>
            <a:endParaRPr kumimoji="0" lang="en-US" altLang="en-US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ndalus" pitchFamily="18" charset="-78"/>
              <a:cs typeface="Old Antic Bold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9076118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315097" y="176554"/>
            <a:ext cx="11559746" cy="64590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lnSpc>
                <a:spcPct val="150000"/>
              </a:lnSpc>
              <a:spcAft>
                <a:spcPts val="0"/>
              </a:spcAft>
              <a:buNone/>
            </a:pP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b. Is given orally to prevent constipation because its considered a laxative and increase the proportion of liquids of waste disposal for the same type of mannitol means given intravenously and orally. </a:t>
            </a:r>
          </a:p>
          <a:p>
            <a:pPr marL="0" indent="0">
              <a:lnSpc>
                <a:spcPct val="150000"/>
              </a:lnSpc>
              <a:spcAft>
                <a:spcPts val="0"/>
              </a:spcAft>
              <a:buNone/>
            </a:pPr>
            <a:r>
              <a:rPr lang="en-US" sz="36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4. Dextrane</a:t>
            </a:r>
          </a:p>
          <a:p>
            <a:pPr marL="0" indent="0">
              <a:lnSpc>
                <a:spcPct val="150000"/>
              </a:lnSpc>
              <a:spcAft>
                <a:spcPts val="0"/>
              </a:spcAft>
              <a:buNone/>
            </a:pP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It 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consists of dextrose +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Nacl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+ Na lactate +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Kcl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+ Sorbitol. </a:t>
            </a:r>
            <a:endParaRPr 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 indent="-457200">
              <a:lnSpc>
                <a:spcPct val="150000"/>
              </a:lnSpc>
              <a:spcAft>
                <a:spcPts val="0"/>
              </a:spcAft>
              <a:buAutoNum type="alphaLcPeriod"/>
            </a:pP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Is border bags given to children or infants who suffer from dehydration as a Result of diarrhea and vomiting </a:t>
            </a:r>
          </a:p>
          <a:p>
            <a:pPr marL="457200" indent="-457200">
              <a:lnSpc>
                <a:spcPct val="150000"/>
              </a:lnSpc>
              <a:spcAft>
                <a:spcPts val="0"/>
              </a:spcAft>
              <a:buAutoNum type="alphaLcPeriod"/>
            </a:pPr>
            <a:endParaRPr lang="en-US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lvl="0" indent="0" algn="just" eaLnBrk="1" hangingPunct="1">
              <a:lnSpc>
                <a:spcPct val="90000"/>
              </a:lnSpc>
              <a:buClr>
                <a:srgbClr val="99CC00"/>
              </a:buClr>
              <a:buNone/>
              <a:defRPr/>
            </a:pPr>
            <a:endParaRPr lang="en-US" altLang="en-US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ndalus" pitchFamily="18" charset="-78"/>
              <a:cs typeface="Old Antic Bold" pitchFamily="2" charset="-78"/>
            </a:endParaRPr>
          </a:p>
          <a:p>
            <a:pPr marL="0" lvl="0" indent="0" algn="just" eaLnBrk="1" hangingPunct="1">
              <a:lnSpc>
                <a:spcPct val="90000"/>
              </a:lnSpc>
              <a:buClr>
                <a:srgbClr val="99CC00"/>
              </a:buClr>
              <a:buNone/>
              <a:defRPr/>
            </a:pPr>
            <a:endParaRPr lang="en-US" altLang="en-US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ndalus" pitchFamily="18" charset="-78"/>
              <a:cs typeface="Old Antic Bold" pitchFamily="2" charset="-78"/>
            </a:endParaRPr>
          </a:p>
          <a:p>
            <a:pPr marL="0" lvl="0" indent="0" algn="just" eaLnBrk="1" hangingPunct="1">
              <a:lnSpc>
                <a:spcPct val="90000"/>
              </a:lnSpc>
              <a:buClr>
                <a:srgbClr val="99CC00"/>
              </a:buClr>
              <a:buNone/>
              <a:defRPr/>
            </a:pPr>
            <a:endParaRPr lang="en-US" altLang="en-US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ndalus" pitchFamily="18" charset="-78"/>
              <a:cs typeface="Old Antic Bold" pitchFamily="2" charset="-78"/>
            </a:endParaRPr>
          </a:p>
          <a:p>
            <a:pPr marL="0" lvl="0" indent="0" algn="just" eaLnBrk="1" hangingPunct="1">
              <a:lnSpc>
                <a:spcPct val="90000"/>
              </a:lnSpc>
              <a:buClr>
                <a:srgbClr val="99CC00"/>
              </a:buClr>
              <a:buNone/>
              <a:defRPr/>
            </a:pPr>
            <a:endParaRPr lang="en-US" altLang="en-US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ndalus" pitchFamily="18" charset="-78"/>
              <a:cs typeface="Old Antic Bold" pitchFamily="2" charset="-78"/>
            </a:endParaRPr>
          </a:p>
          <a:p>
            <a:pPr marL="0" lvl="0" indent="0" algn="just" eaLnBrk="1" hangingPunct="1">
              <a:lnSpc>
                <a:spcPct val="90000"/>
              </a:lnSpc>
              <a:buClr>
                <a:srgbClr val="99CC00"/>
              </a:buClr>
              <a:buNone/>
              <a:defRPr/>
            </a:pPr>
            <a:endParaRPr lang="en-US" altLang="en-US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ndalus" pitchFamily="18" charset="-78"/>
              <a:cs typeface="Old Antic Bold" pitchFamily="2" charset="-78"/>
            </a:endParaRPr>
          </a:p>
          <a:p>
            <a:pPr marL="0" lvl="0" indent="0" algn="just" eaLnBrk="1" hangingPunct="1">
              <a:lnSpc>
                <a:spcPct val="90000"/>
              </a:lnSpc>
              <a:buClr>
                <a:srgbClr val="99CC00"/>
              </a:buClr>
              <a:buNone/>
              <a:defRPr/>
            </a:pPr>
            <a:r>
              <a:rPr lang="en-US" altLang="en-US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Old Antic Bold" pitchFamily="2" charset="-78"/>
              </a:rPr>
              <a:t> </a:t>
            </a:r>
            <a:endParaRPr kumimoji="0" lang="en-US" altLang="en-US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ndalus" pitchFamily="18" charset="-78"/>
              <a:cs typeface="Old Antic Bold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2525191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315097" y="98851"/>
            <a:ext cx="11559746" cy="64378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lnSpc>
                <a:spcPct val="150000"/>
              </a:lnSpc>
              <a:spcAft>
                <a:spcPts val="0"/>
              </a:spcAft>
              <a:buNone/>
            </a:pPr>
            <a:r>
              <a:rPr lang="en-US" sz="36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5. Blood Plasma</a:t>
            </a:r>
          </a:p>
          <a:p>
            <a:pPr marL="0" lvl="0" indent="0" algn="just" eaLnBrk="1" hangingPunct="1">
              <a:buClr>
                <a:srgbClr val="99CC00"/>
              </a:buClr>
              <a:buNone/>
              <a:defRPr/>
            </a:pPr>
            <a:r>
              <a:rPr lang="en-US" alt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It is a clear, yellowish liquid containing proteins, organic substances and ions, which is 55% of the blood, and is used in the case of severe burns and severe bleeding to restore blood volume to normal.</a:t>
            </a:r>
          </a:p>
          <a:p>
            <a:pPr marL="0" lvl="0" indent="0">
              <a:lnSpc>
                <a:spcPct val="150000"/>
              </a:lnSpc>
              <a:spcAft>
                <a:spcPts val="0"/>
              </a:spcAft>
              <a:buNone/>
              <a:defRPr/>
            </a:pPr>
            <a:r>
              <a:rPr lang="en-US" altLang="en-US" sz="36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6. Ringer lactate</a:t>
            </a:r>
          </a:p>
          <a:p>
            <a:pPr marL="0" indent="0" algn="just" eaLnBrk="1" hangingPunct="1">
              <a:buClr>
                <a:srgbClr val="99CC00"/>
              </a:buClr>
              <a:buNone/>
              <a:defRPr/>
            </a:pPr>
            <a:r>
              <a:rPr lang="en-US" alt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This solution contains sodium, potassium and calcium, the same percentage in the blood and is given in cases of shock and after surgery.</a:t>
            </a:r>
          </a:p>
        </p:txBody>
      </p:sp>
    </p:spTree>
    <p:extLst>
      <p:ext uri="{BB962C8B-B14F-4D97-AF65-F5344CB8AC3E}">
        <p14:creationId xmlns:p14="http://schemas.microsoft.com/office/powerpoint/2010/main" val="40959424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315097" y="98851"/>
            <a:ext cx="11559746" cy="64378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lnSpc>
                <a:spcPct val="150000"/>
              </a:lnSpc>
              <a:spcAft>
                <a:spcPts val="0"/>
              </a:spcAft>
              <a:buNone/>
            </a:pPr>
            <a:r>
              <a:rPr lang="en-US" sz="4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Old Antic Bold" pitchFamily="2" charset="-78"/>
              </a:rPr>
              <a:t>Calculating infusion rate: (drops per min)</a:t>
            </a:r>
          </a:p>
          <a:p>
            <a:pPr marL="0" lvl="0" indent="0" algn="just" eaLnBrk="1" hangingPunct="1">
              <a:buClr>
                <a:srgbClr val="99CC00"/>
              </a:buClr>
              <a:buNone/>
              <a:defRPr/>
            </a:pPr>
            <a:r>
              <a:rPr lang="en-US" altLang="en-US" sz="36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Old Antic Bold" pitchFamily="2" charset="-78"/>
              </a:rPr>
              <a:t>It </a:t>
            </a:r>
            <a:r>
              <a:rPr lang="en-US" altLang="en-US" sz="36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Old Antic Bold" pitchFamily="2" charset="-78"/>
              </a:rPr>
              <a:t>is </a:t>
            </a:r>
            <a:r>
              <a:rPr lang="en-US" altLang="en-US" sz="36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Old Antic Bold" pitchFamily="2" charset="-78"/>
              </a:rPr>
              <a:t>calculating by: </a:t>
            </a:r>
          </a:p>
          <a:p>
            <a:pPr marL="0" lvl="0" indent="0" algn="just" eaLnBrk="1" hangingPunct="1">
              <a:buClr>
                <a:srgbClr val="99CC00"/>
              </a:buClr>
              <a:buNone/>
              <a:defRPr/>
            </a:pPr>
            <a:endParaRPr lang="en-US" altLang="en-US" sz="3600" dirty="0" smtClean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ndalus" pitchFamily="18" charset="-78"/>
              <a:cs typeface="Old Antic Bold" pitchFamily="2" charset="-78"/>
            </a:endParaRPr>
          </a:p>
          <a:p>
            <a:pPr marL="0" lvl="0" indent="0" algn="ctr" eaLnBrk="1" hangingPunct="1">
              <a:buClr>
                <a:srgbClr val="99CC00"/>
              </a:buClr>
              <a:buNone/>
              <a:defRPr/>
            </a:pPr>
            <a:r>
              <a:rPr kumimoji="0" lang="en-US" altLang="en-US" sz="360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ndalus" pitchFamily="18" charset="-78"/>
                <a:cs typeface="Old Antic Bold" pitchFamily="2" charset="-78"/>
              </a:rPr>
              <a:t>ML               drop factor           drops </a:t>
            </a:r>
          </a:p>
          <a:p>
            <a:pPr marL="0" lvl="0" indent="0" algn="ctr" eaLnBrk="1" hangingPunct="1">
              <a:buClr>
                <a:srgbClr val="99CC00"/>
              </a:buClr>
              <a:buNone/>
              <a:defRPr/>
            </a:pPr>
            <a:r>
              <a:rPr lang="en-US" altLang="en-US" sz="36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Old Antic Bold" pitchFamily="2" charset="-78"/>
              </a:rPr>
              <a:t>-------   X    ---------- =  ---------</a:t>
            </a:r>
          </a:p>
          <a:p>
            <a:pPr marL="0" lvl="0" indent="0" algn="ctr" eaLnBrk="1" hangingPunct="1">
              <a:buClr>
                <a:srgbClr val="99CC00"/>
              </a:buClr>
              <a:buNone/>
              <a:defRPr/>
            </a:pPr>
            <a:r>
              <a:rPr kumimoji="0" lang="en-US" altLang="en-US" sz="360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ndalus" pitchFamily="18" charset="-78"/>
                <a:cs typeface="Old Antic Bold" pitchFamily="2" charset="-78"/>
              </a:rPr>
              <a:t>Hour</a:t>
            </a:r>
            <a:r>
              <a:rPr kumimoji="0" lang="en-US" altLang="en-US" sz="3600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ndalus" pitchFamily="18" charset="-78"/>
                <a:cs typeface="Old Antic Bold" pitchFamily="2" charset="-78"/>
              </a:rPr>
              <a:t>                     60               minute</a:t>
            </a:r>
            <a:endParaRPr kumimoji="0" lang="en-US" altLang="en-US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ndalus" pitchFamily="18" charset="-78"/>
              <a:cs typeface="Old Antic Bold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7266285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315097" y="98851"/>
            <a:ext cx="11559746" cy="64378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lvl="0" indent="0" algn="just" eaLnBrk="1" hangingPunct="1">
              <a:buClr>
                <a:srgbClr val="99CC00"/>
              </a:buClr>
              <a:buNone/>
              <a:defRPr/>
            </a:pPr>
            <a:r>
              <a:rPr lang="en-US" altLang="en-US" u="sng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Old Antic Bold" pitchFamily="2" charset="-78"/>
              </a:rPr>
              <a:t>Example\1</a:t>
            </a:r>
            <a:r>
              <a:rPr lang="en-US" altLang="en-US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Old Antic Bold" pitchFamily="2" charset="-78"/>
              </a:rPr>
              <a:t> : 800 ml of blood is to be given to a patient over 5 hours. What is the infusion rate in drops per minute if the factor drop is 15 ?</a:t>
            </a:r>
          </a:p>
          <a:p>
            <a:pPr marL="0" lvl="0" indent="0" eaLnBrk="1" hangingPunct="1">
              <a:buClr>
                <a:srgbClr val="99CC00"/>
              </a:buClr>
              <a:buNone/>
              <a:defRPr/>
            </a:pPr>
            <a:endParaRPr kumimoji="0" lang="en-US" altLang="en-US" sz="2400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ndalus" pitchFamily="18" charset="-78"/>
              <a:cs typeface="Old Antic Bold" pitchFamily="2" charset="-78"/>
            </a:endParaRPr>
          </a:p>
          <a:p>
            <a:pPr marL="0" lvl="0" indent="0" eaLnBrk="1" hangingPunct="1">
              <a:buClr>
                <a:srgbClr val="99CC00"/>
              </a:buClr>
              <a:buNone/>
              <a:defRPr/>
            </a:pPr>
            <a:r>
              <a:rPr kumimoji="0" lang="en-US" altLang="en-US" sz="240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ndalus" pitchFamily="18" charset="-78"/>
                <a:cs typeface="Old Antic Bold" pitchFamily="2" charset="-78"/>
              </a:rPr>
              <a:t>    800                     </a:t>
            </a:r>
            <a:r>
              <a:rPr lang="en-US" altLang="en-US" sz="2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Old Antic Bold" pitchFamily="2" charset="-78"/>
              </a:rPr>
              <a:t>15</a:t>
            </a:r>
            <a:r>
              <a:rPr kumimoji="0" lang="en-US" altLang="en-US" sz="240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ndalus" pitchFamily="18" charset="-78"/>
                <a:cs typeface="Old Antic Bold" pitchFamily="2" charset="-78"/>
              </a:rPr>
              <a:t>           </a:t>
            </a:r>
            <a:endParaRPr kumimoji="0" lang="en-US" altLang="en-US" sz="2400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ndalus" pitchFamily="18" charset="-78"/>
              <a:cs typeface="Old Antic Bold" pitchFamily="2" charset="-78"/>
            </a:endParaRPr>
          </a:p>
          <a:p>
            <a:pPr marL="0" lvl="0" indent="0" eaLnBrk="1" hangingPunct="1">
              <a:buClr>
                <a:srgbClr val="99CC00"/>
              </a:buClr>
              <a:buNone/>
              <a:defRPr/>
            </a:pPr>
            <a:r>
              <a:rPr lang="en-US" altLang="en-US" sz="2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Old Antic Bold" pitchFamily="2" charset="-78"/>
              </a:rPr>
              <a:t>-------   X    ---------- =  40 drop per minute.</a:t>
            </a:r>
          </a:p>
          <a:p>
            <a:pPr marL="0" lvl="0" indent="0" eaLnBrk="1" hangingPunct="1">
              <a:buClr>
                <a:srgbClr val="99CC00"/>
              </a:buClr>
              <a:buNone/>
              <a:defRPr/>
            </a:pPr>
            <a:r>
              <a:rPr kumimoji="0" lang="en-US" altLang="en-US" sz="240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ndalus" pitchFamily="18" charset="-78"/>
                <a:cs typeface="Old Antic Bold" pitchFamily="2" charset="-78"/>
              </a:rPr>
              <a:t>    5</a:t>
            </a:r>
            <a:r>
              <a:rPr kumimoji="0" lang="en-US" altLang="en-US" sz="2400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ndalus" pitchFamily="18" charset="-78"/>
                <a:cs typeface="Old Antic Bold" pitchFamily="2" charset="-78"/>
              </a:rPr>
              <a:t>                         </a:t>
            </a:r>
            <a:r>
              <a:rPr kumimoji="0" lang="en-US" altLang="en-US" sz="2400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ndalus" pitchFamily="18" charset="-78"/>
                <a:cs typeface="Old Antic Bold" pitchFamily="2" charset="-78"/>
              </a:rPr>
              <a:t>60 </a:t>
            </a:r>
            <a:endParaRPr kumimoji="0" lang="en-US" altLang="en-US" sz="2400" i="0" u="none" strike="noStrike" kern="1200" cap="none" spc="0" normalizeH="0" noProof="0" dirty="0" smtClean="0">
              <a:ln>
                <a:noFill/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ndalus" pitchFamily="18" charset="-78"/>
              <a:cs typeface="Old Antic Bold" pitchFamily="2" charset="-78"/>
            </a:endParaRPr>
          </a:p>
          <a:p>
            <a:pPr marL="0" indent="0" eaLnBrk="1" hangingPunct="1">
              <a:buClr>
                <a:srgbClr val="99CC00"/>
              </a:buClr>
              <a:buNone/>
              <a:defRPr/>
            </a:pPr>
            <a:r>
              <a:rPr lang="en-US" altLang="en-US" u="sng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Old Antic Bold" pitchFamily="2" charset="-78"/>
              </a:rPr>
              <a:t>Example\2</a:t>
            </a:r>
            <a:r>
              <a:rPr lang="en-US" altLang="en-US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Old Antic Bold" pitchFamily="2" charset="-78"/>
              </a:rPr>
              <a:t> : A patient needs  litters of normal saline for 8 hours the factor drop is 20. What is the rate in the drops per minute?</a:t>
            </a:r>
          </a:p>
          <a:p>
            <a:pPr marL="0" lvl="0" indent="0" eaLnBrk="1" hangingPunct="1">
              <a:buClr>
                <a:srgbClr val="99CC00"/>
              </a:buClr>
              <a:buNone/>
              <a:defRPr/>
            </a:pPr>
            <a:endParaRPr kumimoji="0" lang="en-US" altLang="en-US" sz="2400" i="0" u="none" strike="noStrike" kern="1200" cap="none" spc="0" normalizeH="0" noProof="0" dirty="0" smtClean="0">
              <a:ln>
                <a:noFill/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ndalus" pitchFamily="18" charset="-78"/>
              <a:cs typeface="Old Antic Bold" pitchFamily="2" charset="-78"/>
            </a:endParaRPr>
          </a:p>
          <a:p>
            <a:pPr marL="0" lvl="0" indent="0" eaLnBrk="1" hangingPunct="1">
              <a:buClr>
                <a:srgbClr val="99CC00"/>
              </a:buClr>
              <a:buNone/>
              <a:defRPr/>
            </a:pPr>
            <a:r>
              <a:rPr kumimoji="0" lang="en-US" altLang="en-US" sz="2400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ndalus" pitchFamily="18" charset="-78"/>
                <a:cs typeface="Old Antic Bold" pitchFamily="2" charset="-78"/>
              </a:rPr>
              <a:t>  </a:t>
            </a:r>
            <a:r>
              <a:rPr lang="en-US" altLang="en-US" sz="2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Old Antic Bold" pitchFamily="2" charset="-78"/>
              </a:rPr>
              <a:t>1000                     </a:t>
            </a:r>
            <a:r>
              <a:rPr lang="en-US" altLang="en-US" sz="2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Old Antic Bold" pitchFamily="2" charset="-78"/>
              </a:rPr>
              <a:t>20</a:t>
            </a:r>
            <a:r>
              <a:rPr lang="en-US" altLang="en-US" sz="2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Old Antic Bold" pitchFamily="2" charset="-78"/>
              </a:rPr>
              <a:t>           </a:t>
            </a:r>
            <a:endParaRPr lang="en-US" altLang="en-US" sz="24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ndalus" pitchFamily="18" charset="-78"/>
              <a:cs typeface="Old Antic Bold" pitchFamily="2" charset="-78"/>
            </a:endParaRPr>
          </a:p>
          <a:p>
            <a:pPr marL="0" lvl="0" indent="0" eaLnBrk="1" hangingPunct="1">
              <a:buClr>
                <a:srgbClr val="99CC00"/>
              </a:buClr>
              <a:buNone/>
              <a:defRPr/>
            </a:pPr>
            <a:r>
              <a:rPr lang="en-US" altLang="en-US" sz="24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Old Antic Bold" pitchFamily="2" charset="-78"/>
              </a:rPr>
              <a:t>-------   X    ---------- =  </a:t>
            </a:r>
            <a:r>
              <a:rPr lang="en-US" altLang="en-US" sz="2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Old Antic Bold" pitchFamily="2" charset="-78"/>
              </a:rPr>
              <a:t>42 </a:t>
            </a:r>
            <a:r>
              <a:rPr lang="en-US" altLang="en-US" sz="24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Old Antic Bold" pitchFamily="2" charset="-78"/>
              </a:rPr>
              <a:t>drop per minute.</a:t>
            </a:r>
          </a:p>
          <a:p>
            <a:pPr marL="0" lvl="0" indent="0" eaLnBrk="1" hangingPunct="1">
              <a:buClr>
                <a:srgbClr val="99CC00"/>
              </a:buClr>
              <a:buNone/>
              <a:defRPr/>
            </a:pPr>
            <a:r>
              <a:rPr lang="en-US" altLang="en-US" sz="24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Old Antic Bold" pitchFamily="2" charset="-78"/>
              </a:rPr>
              <a:t>    </a:t>
            </a:r>
            <a:r>
              <a:rPr lang="en-US" altLang="en-US" sz="2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Old Antic Bold" pitchFamily="2" charset="-78"/>
              </a:rPr>
              <a:t>8                         </a:t>
            </a:r>
            <a:r>
              <a:rPr lang="en-US" altLang="en-US" sz="2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Old Antic Bold" pitchFamily="2" charset="-78"/>
              </a:rPr>
              <a:t>60 </a:t>
            </a:r>
            <a:endParaRPr lang="en-US" altLang="en-US" sz="24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ndalus" pitchFamily="18" charset="-78"/>
              <a:cs typeface="Old Antic Bold" pitchFamily="2" charset="-78"/>
            </a:endParaRPr>
          </a:p>
          <a:p>
            <a:pPr marL="0" lvl="0" indent="0" eaLnBrk="1" hangingPunct="1">
              <a:buClr>
                <a:srgbClr val="99CC00"/>
              </a:buClr>
              <a:buNone/>
              <a:defRPr/>
            </a:pPr>
            <a:endParaRPr kumimoji="0" lang="en-US" altLang="en-US" sz="20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ndalus" pitchFamily="18" charset="-78"/>
              <a:cs typeface="Old Antic Bold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1108602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315097" y="98851"/>
            <a:ext cx="11559746" cy="64378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lvl="0" indent="0" algn="just" eaLnBrk="1" hangingPunct="1">
              <a:buClr>
                <a:srgbClr val="99CC00"/>
              </a:buClr>
              <a:buNone/>
              <a:defRPr/>
            </a:pPr>
            <a:r>
              <a:rPr lang="en-US" altLang="en-US" u="sng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Old Antic Bold" pitchFamily="2" charset="-78"/>
              </a:rPr>
              <a:t>Example\3</a:t>
            </a:r>
            <a:r>
              <a:rPr lang="en-US" altLang="en-US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Old Antic Bold" pitchFamily="2" charset="-78"/>
              </a:rPr>
              <a:t> : 100 ml of mannitol is to be given for 50 </a:t>
            </a:r>
            <a:r>
              <a:rPr lang="en-US" altLang="en-US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Old Antic Bold" pitchFamily="2" charset="-78"/>
              </a:rPr>
              <a:t>minute with </a:t>
            </a:r>
            <a:r>
              <a:rPr lang="en-US" altLang="en-US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Old Antic Bold" pitchFamily="2" charset="-78"/>
              </a:rPr>
              <a:t>a factor </a:t>
            </a:r>
            <a:r>
              <a:rPr lang="en-US" altLang="en-US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Old Antic Bold" pitchFamily="2" charset="-78"/>
              </a:rPr>
              <a:t>drop is </a:t>
            </a:r>
            <a:r>
              <a:rPr lang="en-US" altLang="en-US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Old Antic Bold" pitchFamily="2" charset="-78"/>
              </a:rPr>
              <a:t>20  . What is the infusion rate in drops per minute ?</a:t>
            </a:r>
          </a:p>
          <a:p>
            <a:pPr marL="0" lvl="0" indent="0" eaLnBrk="1" hangingPunct="1">
              <a:buClr>
                <a:srgbClr val="99CC00"/>
              </a:buClr>
              <a:buNone/>
              <a:defRPr/>
            </a:pPr>
            <a:endParaRPr kumimoji="0" lang="en-US" altLang="en-US" sz="2400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ndalus" pitchFamily="18" charset="-78"/>
              <a:cs typeface="Old Antic Bold" pitchFamily="2" charset="-78"/>
            </a:endParaRPr>
          </a:p>
          <a:p>
            <a:pPr marL="0" lvl="0" indent="0" eaLnBrk="1" hangingPunct="1">
              <a:buClr>
                <a:srgbClr val="99CC00"/>
              </a:buClr>
              <a:buNone/>
              <a:defRPr/>
            </a:pPr>
            <a:r>
              <a:rPr kumimoji="0" lang="en-US" altLang="en-US" sz="240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ndalus" pitchFamily="18" charset="-78"/>
                <a:cs typeface="Old Antic Bold" pitchFamily="2" charset="-78"/>
              </a:rPr>
              <a:t>   </a:t>
            </a:r>
            <a:r>
              <a:rPr kumimoji="0" lang="en-US" altLang="en-US" sz="240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ndalus" pitchFamily="18" charset="-78"/>
                <a:cs typeface="Old Antic Bold" pitchFamily="2" charset="-78"/>
              </a:rPr>
              <a:t>100                     20           </a:t>
            </a:r>
            <a:endParaRPr kumimoji="0" lang="en-US" altLang="en-US" sz="2400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ndalus" pitchFamily="18" charset="-78"/>
              <a:cs typeface="Old Antic Bold" pitchFamily="2" charset="-78"/>
            </a:endParaRPr>
          </a:p>
          <a:p>
            <a:pPr marL="0" lvl="0" indent="0" eaLnBrk="1" hangingPunct="1">
              <a:buClr>
                <a:srgbClr val="99CC00"/>
              </a:buClr>
              <a:buNone/>
              <a:defRPr/>
            </a:pPr>
            <a:r>
              <a:rPr lang="en-US" altLang="en-US" sz="2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Old Antic Bold" pitchFamily="2" charset="-78"/>
              </a:rPr>
              <a:t>-------   X    ---------- =  40 drop per minute.</a:t>
            </a:r>
          </a:p>
          <a:p>
            <a:pPr marL="0" lvl="0" indent="0" eaLnBrk="1" hangingPunct="1">
              <a:buClr>
                <a:srgbClr val="99CC00"/>
              </a:buClr>
              <a:buNone/>
              <a:defRPr/>
            </a:pPr>
            <a:r>
              <a:rPr kumimoji="0" lang="en-US" altLang="en-US" sz="240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ndalus" pitchFamily="18" charset="-78"/>
                <a:cs typeface="Old Antic Bold" pitchFamily="2" charset="-78"/>
              </a:rPr>
              <a:t>     50</a:t>
            </a:r>
            <a:r>
              <a:rPr kumimoji="0" lang="en-US" altLang="en-US" sz="2400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ndalus" pitchFamily="18" charset="-78"/>
                <a:cs typeface="Old Antic Bold" pitchFamily="2" charset="-78"/>
              </a:rPr>
              <a:t>                         </a:t>
            </a:r>
            <a:r>
              <a:rPr kumimoji="0" lang="en-US" altLang="en-US" sz="2400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ndalus" pitchFamily="18" charset="-78"/>
                <a:cs typeface="Old Antic Bold" pitchFamily="2" charset="-78"/>
              </a:rPr>
              <a:t>1 </a:t>
            </a:r>
            <a:endParaRPr kumimoji="0" lang="en-US" altLang="en-US" sz="2400" i="0" u="none" strike="noStrike" kern="1200" cap="none" spc="0" normalizeH="0" noProof="0" dirty="0" smtClean="0">
              <a:ln>
                <a:noFill/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ndalus" pitchFamily="18" charset="-78"/>
              <a:cs typeface="Old Antic Bold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6920975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315097" y="176554"/>
            <a:ext cx="11559746" cy="64590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lnSpc>
                <a:spcPct val="150000"/>
              </a:lnSpc>
              <a:spcAft>
                <a:spcPts val="0"/>
              </a:spcAft>
              <a:buNone/>
            </a:pPr>
            <a:r>
              <a:rPr lang="en-US" sz="2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Fluid and Electrolyte </a:t>
            </a:r>
          </a:p>
          <a:p>
            <a:pPr marL="0" indent="0">
              <a:lnSpc>
                <a:spcPct val="150000"/>
              </a:lnSpc>
              <a:spcAft>
                <a:spcPts val="0"/>
              </a:spcAft>
              <a:buNone/>
            </a:pP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Total 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body water or fluid refers to the total amount of water, which is approximately 50% to 60% of body weight in a healthy person.</a:t>
            </a:r>
          </a:p>
          <a:p>
            <a:pPr marL="0" indent="0">
              <a:lnSpc>
                <a:spcPct val="150000"/>
              </a:lnSpc>
              <a:spcAft>
                <a:spcPts val="0"/>
              </a:spcAft>
              <a:buNone/>
            </a:pP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Electrolyt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e: substance capable of breaking into ions and developing an electric charge when dissolved in 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solution.</a:t>
            </a:r>
          </a:p>
          <a:p>
            <a:pPr marL="0" indent="0">
              <a:lnSpc>
                <a:spcPct val="150000"/>
              </a:lnSpc>
              <a:spcAft>
                <a:spcPts val="0"/>
              </a:spcAft>
              <a:buNone/>
            </a:pP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 algn="ctr">
              <a:lnSpc>
                <a:spcPct val="150000"/>
              </a:lnSpc>
              <a:spcAft>
                <a:spcPts val="0"/>
              </a:spcAft>
              <a:buNone/>
            </a:pPr>
            <a:endParaRPr lang="en-US" sz="2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lvl="0" indent="0" algn="just" eaLnBrk="1" hangingPunct="1">
              <a:lnSpc>
                <a:spcPct val="90000"/>
              </a:lnSpc>
              <a:buClr>
                <a:srgbClr val="99CC00"/>
              </a:buClr>
              <a:buNone/>
              <a:defRPr/>
            </a:pPr>
            <a:endParaRPr lang="en-US" altLang="en-US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ndalus" pitchFamily="18" charset="-78"/>
              <a:cs typeface="Old Antic Bold" pitchFamily="2" charset="-78"/>
            </a:endParaRPr>
          </a:p>
          <a:p>
            <a:pPr marL="0" lvl="0" indent="0" algn="just" eaLnBrk="1" hangingPunct="1">
              <a:lnSpc>
                <a:spcPct val="90000"/>
              </a:lnSpc>
              <a:buClr>
                <a:srgbClr val="99CC00"/>
              </a:buClr>
              <a:buNone/>
              <a:defRPr/>
            </a:pPr>
            <a:endParaRPr lang="en-US" altLang="en-US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ndalus" pitchFamily="18" charset="-78"/>
              <a:cs typeface="Old Antic Bold" pitchFamily="2" charset="-78"/>
            </a:endParaRPr>
          </a:p>
          <a:p>
            <a:pPr marL="0" lvl="0" indent="0" algn="just" eaLnBrk="1" hangingPunct="1">
              <a:lnSpc>
                <a:spcPct val="90000"/>
              </a:lnSpc>
              <a:buClr>
                <a:srgbClr val="99CC00"/>
              </a:buClr>
              <a:buNone/>
              <a:defRPr/>
            </a:pPr>
            <a:endParaRPr lang="en-US" altLang="en-US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ndalus" pitchFamily="18" charset="-78"/>
              <a:cs typeface="Old Antic Bold" pitchFamily="2" charset="-78"/>
            </a:endParaRPr>
          </a:p>
          <a:p>
            <a:pPr marL="0" lvl="0" indent="0" algn="just" eaLnBrk="1" hangingPunct="1">
              <a:lnSpc>
                <a:spcPct val="90000"/>
              </a:lnSpc>
              <a:buClr>
                <a:srgbClr val="99CC00"/>
              </a:buClr>
              <a:buNone/>
              <a:defRPr/>
            </a:pPr>
            <a:endParaRPr lang="en-US" altLang="en-US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ndalus" pitchFamily="18" charset="-78"/>
              <a:cs typeface="Old Antic Bold" pitchFamily="2" charset="-78"/>
            </a:endParaRPr>
          </a:p>
          <a:p>
            <a:pPr marL="0" lvl="0" indent="0" algn="just" eaLnBrk="1" hangingPunct="1">
              <a:lnSpc>
                <a:spcPct val="90000"/>
              </a:lnSpc>
              <a:buClr>
                <a:srgbClr val="99CC00"/>
              </a:buClr>
              <a:buNone/>
              <a:defRPr/>
            </a:pPr>
            <a:endParaRPr lang="en-US" altLang="en-US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ndalus" pitchFamily="18" charset="-78"/>
              <a:cs typeface="Old Antic Bold" pitchFamily="2" charset="-78"/>
            </a:endParaRPr>
          </a:p>
          <a:p>
            <a:pPr marL="0" lvl="0" indent="0" algn="just" eaLnBrk="1" hangingPunct="1">
              <a:lnSpc>
                <a:spcPct val="90000"/>
              </a:lnSpc>
              <a:buClr>
                <a:srgbClr val="99CC00"/>
              </a:buClr>
              <a:buNone/>
              <a:defRPr/>
            </a:pPr>
            <a:endParaRPr lang="en-US" altLang="en-US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ndalus" pitchFamily="18" charset="-78"/>
              <a:cs typeface="Old Antic Bold" pitchFamily="2" charset="-78"/>
            </a:endParaRPr>
          </a:p>
          <a:p>
            <a:pPr marL="0" lvl="0" indent="0" algn="just" eaLnBrk="1" hangingPunct="1">
              <a:lnSpc>
                <a:spcPct val="90000"/>
              </a:lnSpc>
              <a:buClr>
                <a:srgbClr val="99CC00"/>
              </a:buClr>
              <a:buNone/>
              <a:defRPr/>
            </a:pPr>
            <a:r>
              <a:rPr lang="en-US" altLang="en-US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Old Antic Bold" pitchFamily="2" charset="-78"/>
              </a:rPr>
              <a:t> </a:t>
            </a:r>
            <a:endParaRPr kumimoji="0" lang="en-US" altLang="en-US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ndalus" pitchFamily="18" charset="-78"/>
              <a:cs typeface="Old Antic Bold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3720784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852140" y="2835880"/>
            <a:ext cx="8703276" cy="1451915"/>
          </a:xfrm>
          <a:gradFill flip="none" rotWithShape="1">
            <a:gsLst>
              <a:gs pos="0">
                <a:schemeClr val="accent3">
                  <a:lumMod val="67000"/>
                </a:schemeClr>
              </a:gs>
              <a:gs pos="48000">
                <a:schemeClr val="accent3">
                  <a:lumMod val="97000"/>
                  <a:lumOff val="3000"/>
                </a:schemeClr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/>
          <a:lstStyle/>
          <a:p>
            <a:pPr marL="0" indent="0" algn="ctr">
              <a:buNone/>
            </a:pPr>
            <a:r>
              <a:rPr lang="en-US" sz="72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002060"/>
                </a:solidFill>
              </a:rPr>
              <a:t>Thank you </a:t>
            </a:r>
            <a:endParaRPr lang="ar-IQ" sz="7200" b="1" dirty="0">
              <a:ln w="22225">
                <a:solidFill>
                  <a:schemeClr val="accent2"/>
                </a:solidFill>
                <a:prstDash val="solid"/>
              </a:ln>
              <a:solidFill>
                <a:srgbClr val="002060"/>
              </a:solidFill>
            </a:endParaRPr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F9B047-6E35-44AD-B32C-4FC49892E5C4}" type="slidenum">
              <a:rPr lang="en-US" smtClean="0">
                <a:solidFill>
                  <a:srgbClr val="000000"/>
                </a:solidFill>
              </a:rPr>
              <a:pPr/>
              <a:t>20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83716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315097" y="176554"/>
            <a:ext cx="11559746" cy="64590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lnSpc>
                <a:spcPct val="150000"/>
              </a:lnSpc>
              <a:spcAft>
                <a:spcPts val="0"/>
              </a:spcAft>
              <a:buNone/>
            </a:pPr>
            <a:r>
              <a:rPr lang="en-US" sz="28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Primary Function of Water:</a:t>
            </a:r>
          </a:p>
          <a:p>
            <a:pPr marL="0" indent="0">
              <a:lnSpc>
                <a:spcPct val="150000"/>
              </a:lnSpc>
              <a:spcAft>
                <a:spcPts val="0"/>
              </a:spcAft>
              <a:buNone/>
            </a:pP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1.Provide 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a medium for transporting nutrients to cells and wastes from cells</a:t>
            </a:r>
          </a:p>
          <a:p>
            <a:pPr marL="0" indent="0">
              <a:lnSpc>
                <a:spcPct val="150000"/>
              </a:lnSpc>
              <a:spcAft>
                <a:spcPts val="0"/>
              </a:spcAft>
              <a:buNone/>
            </a:pP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2.Provide 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a medium for transporting substances such as hormones, enzymes, blood platelets, and red and white blood cells throughout the body</a:t>
            </a:r>
          </a:p>
          <a:p>
            <a:pPr marL="0" indent="0">
              <a:lnSpc>
                <a:spcPct val="150000"/>
              </a:lnSpc>
              <a:spcAft>
                <a:spcPts val="0"/>
              </a:spcAft>
              <a:buNone/>
            </a:pP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3.Facilitate 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cellular metabolism and proper cellular chemical functioning</a:t>
            </a:r>
          </a:p>
          <a:p>
            <a:pPr marL="0" indent="0">
              <a:lnSpc>
                <a:spcPct val="150000"/>
              </a:lnSpc>
              <a:spcAft>
                <a:spcPts val="0"/>
              </a:spcAft>
              <a:buNone/>
            </a:pP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4.Act 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as a solvent for electrolytes and nonelectrolytes</a:t>
            </a:r>
          </a:p>
          <a:p>
            <a:pPr marL="0" indent="0">
              <a:lnSpc>
                <a:spcPct val="150000"/>
              </a:lnSpc>
              <a:spcAft>
                <a:spcPts val="0"/>
              </a:spcAft>
              <a:buNone/>
            </a:pP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5.Help 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maintain normal body temperature</a:t>
            </a:r>
          </a:p>
          <a:p>
            <a:pPr marL="0" indent="0">
              <a:lnSpc>
                <a:spcPct val="150000"/>
              </a:lnSpc>
              <a:spcAft>
                <a:spcPts val="0"/>
              </a:spcAft>
              <a:buNone/>
            </a:pP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6.Facilitate 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digestion and promote elimination</a:t>
            </a:r>
          </a:p>
          <a:p>
            <a:pPr marL="0" indent="0">
              <a:lnSpc>
                <a:spcPct val="150000"/>
              </a:lnSpc>
              <a:spcAft>
                <a:spcPts val="0"/>
              </a:spcAft>
              <a:buNone/>
            </a:pP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7.Act 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as a tissue lubricant . </a:t>
            </a:r>
          </a:p>
          <a:p>
            <a:pPr marL="0" indent="0">
              <a:lnSpc>
                <a:spcPct val="150000"/>
              </a:lnSpc>
              <a:spcAft>
                <a:spcPts val="0"/>
              </a:spcAft>
              <a:buNone/>
            </a:pP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lvl="0" indent="0" algn="just" eaLnBrk="1" hangingPunct="1">
              <a:lnSpc>
                <a:spcPct val="90000"/>
              </a:lnSpc>
              <a:buClr>
                <a:srgbClr val="99CC00"/>
              </a:buClr>
              <a:buNone/>
              <a:defRPr/>
            </a:pPr>
            <a:endParaRPr lang="en-US" altLang="en-US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ndalus" pitchFamily="18" charset="-78"/>
              <a:cs typeface="Old Antic Bold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9202048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315097" y="176554"/>
            <a:ext cx="11559746" cy="64590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lnSpc>
                <a:spcPct val="150000"/>
              </a:lnSpc>
              <a:spcAft>
                <a:spcPts val="0"/>
              </a:spcAft>
              <a:buNone/>
            </a:pPr>
            <a:r>
              <a:rPr lang="en-US" sz="2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Body fluid and Electrolyte Composition </a:t>
            </a:r>
          </a:p>
          <a:p>
            <a:pPr marL="0" indent="0">
              <a:lnSpc>
                <a:spcPct val="150000"/>
              </a:lnSpc>
              <a:spcAft>
                <a:spcPts val="0"/>
              </a:spcAft>
              <a:buNone/>
            </a:pPr>
            <a:r>
              <a:rPr lang="en-US" sz="2800" b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I. Types </a:t>
            </a:r>
            <a:r>
              <a:rPr lang="en-US" sz="28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and volume of Body Fluids (in person with 70 kg body weight). </a:t>
            </a:r>
          </a:p>
          <a:p>
            <a:pPr marL="0" indent="0">
              <a:lnSpc>
                <a:spcPct val="150000"/>
              </a:lnSpc>
              <a:spcAft>
                <a:spcPts val="0"/>
              </a:spcAft>
              <a:buNone/>
            </a:pP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1.Intracellular 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Fluid (ICF) = 40% of body Wight=28L </a:t>
            </a:r>
          </a:p>
          <a:p>
            <a:pPr marL="0" indent="0">
              <a:lnSpc>
                <a:spcPct val="150000"/>
              </a:lnSpc>
              <a:spcAft>
                <a:spcPts val="0"/>
              </a:spcAft>
              <a:buNone/>
            </a:pP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2.Extracellular 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fluid (ECF)= 20% OF body Wight= 14 L     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    Total 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60 of B. Equal 42 liters </a:t>
            </a:r>
            <a:endParaRPr lang="en-US" sz="1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50000"/>
              </a:lnSpc>
              <a:spcAft>
                <a:spcPts val="0"/>
              </a:spcAft>
              <a:buNone/>
            </a:pP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a. 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Interstitial 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F. 15%    =11 L </a:t>
            </a:r>
          </a:p>
          <a:p>
            <a:pPr marL="0" indent="0">
              <a:lnSpc>
                <a:spcPct val="150000"/>
              </a:lnSpc>
              <a:spcAft>
                <a:spcPts val="0"/>
              </a:spcAft>
              <a:buNone/>
            </a:pP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b. Plasma 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F        3.5% = 2.5 L  </a:t>
            </a:r>
          </a:p>
          <a:p>
            <a:pPr marL="0" indent="0">
              <a:lnSpc>
                <a:spcPct val="150000"/>
              </a:lnSpc>
              <a:spcAft>
                <a:spcPts val="0"/>
              </a:spcAft>
              <a:buNone/>
            </a:pP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c. 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CSF                                                        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            20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% equal 14 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L</a:t>
            </a:r>
            <a:endParaRPr 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50000"/>
              </a:lnSpc>
              <a:spcAft>
                <a:spcPts val="0"/>
              </a:spcAft>
              <a:buNone/>
            </a:pP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d. Synovial 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Fluid.          1.5 L </a:t>
            </a:r>
          </a:p>
          <a:p>
            <a:pPr marL="0" indent="0">
              <a:lnSpc>
                <a:spcPct val="150000"/>
              </a:lnSpc>
              <a:spcAft>
                <a:spcPts val="0"/>
              </a:spcAft>
              <a:buNone/>
            </a:pP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e. Seminal 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Fluid.</a:t>
            </a:r>
          </a:p>
        </p:txBody>
      </p:sp>
      <p:sp>
        <p:nvSpPr>
          <p:cNvPr id="2" name="قوس كبير أيمن 1"/>
          <p:cNvSpPr/>
          <p:nvPr/>
        </p:nvSpPr>
        <p:spPr>
          <a:xfrm>
            <a:off x="7414054" y="1680518"/>
            <a:ext cx="432487" cy="1062681"/>
          </a:xfrm>
          <a:prstGeom prst="rightBrac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ar-IQ"/>
          </a:p>
        </p:txBody>
      </p:sp>
      <p:sp>
        <p:nvSpPr>
          <p:cNvPr id="4" name="قوس كبير أيمن 3"/>
          <p:cNvSpPr/>
          <p:nvPr/>
        </p:nvSpPr>
        <p:spPr>
          <a:xfrm>
            <a:off x="2780270" y="5008605"/>
            <a:ext cx="251252" cy="984422"/>
          </a:xfrm>
          <a:prstGeom prst="rightBrac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ar-IQ"/>
          </a:p>
        </p:txBody>
      </p:sp>
      <p:sp>
        <p:nvSpPr>
          <p:cNvPr id="5" name="قوس كبير أيمن 4"/>
          <p:cNvSpPr/>
          <p:nvPr/>
        </p:nvSpPr>
        <p:spPr>
          <a:xfrm>
            <a:off x="5033319" y="3291016"/>
            <a:ext cx="432487" cy="2257168"/>
          </a:xfrm>
          <a:prstGeom prst="rightBrac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771180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416" y="271846"/>
            <a:ext cx="6605587" cy="5931245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صورة 4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9218" y="271847"/>
            <a:ext cx="5029200" cy="607952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5524325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451021" y="213624"/>
            <a:ext cx="11559746" cy="63972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lnSpc>
                <a:spcPct val="150000"/>
              </a:lnSpc>
              <a:spcAft>
                <a:spcPts val="0"/>
              </a:spcAft>
              <a:buNone/>
            </a:pPr>
            <a:r>
              <a:rPr lang="en-US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II. Composition of Body Fluid </a:t>
            </a:r>
          </a:p>
          <a:p>
            <a:pPr marL="0" indent="0">
              <a:lnSpc>
                <a:spcPct val="150000"/>
              </a:lnSpc>
              <a:spcAft>
                <a:spcPts val="0"/>
              </a:spcAft>
              <a:buNone/>
            </a:pP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1. Water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                                      6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. Enzymes. </a:t>
            </a:r>
          </a:p>
          <a:p>
            <a:pPr marL="0" indent="0">
              <a:lnSpc>
                <a:spcPct val="150000"/>
              </a:lnSpc>
              <a:spcAft>
                <a:spcPts val="0"/>
              </a:spcAft>
              <a:buNone/>
            </a:pP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2. Acid 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– Base (pH) or (H+) 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       7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. Hormones.  </a:t>
            </a:r>
          </a:p>
          <a:p>
            <a:pPr marL="0" indent="0">
              <a:lnSpc>
                <a:spcPct val="150000"/>
              </a:lnSpc>
              <a:spcAft>
                <a:spcPts val="0"/>
              </a:spcAft>
              <a:buNone/>
            </a:pP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3. Electrolytes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                            8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. Chemical mediators. </a:t>
            </a:r>
          </a:p>
          <a:p>
            <a:pPr marL="0" indent="0">
              <a:lnSpc>
                <a:spcPct val="150000"/>
              </a:lnSpc>
              <a:spcAft>
                <a:spcPts val="0"/>
              </a:spcAft>
              <a:buNone/>
            </a:pP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4. Proteins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                                  9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. Toxins and poisons. </a:t>
            </a:r>
          </a:p>
          <a:p>
            <a:pPr marL="0" indent="0">
              <a:lnSpc>
                <a:spcPct val="150000"/>
              </a:lnSpc>
              <a:spcAft>
                <a:spcPts val="0"/>
              </a:spcAft>
              <a:buNone/>
            </a:pP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5. Cells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                                      10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. Others. </a:t>
            </a:r>
            <a:endParaRPr lang="en-US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50000"/>
              </a:lnSpc>
              <a:spcAft>
                <a:spcPts val="0"/>
              </a:spcAft>
              <a:buNone/>
            </a:pP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11430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315097" y="176554"/>
            <a:ext cx="5900352" cy="64590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lnSpc>
                <a:spcPct val="150000"/>
              </a:lnSpc>
              <a:spcAft>
                <a:spcPts val="0"/>
              </a:spcAft>
              <a:buNone/>
            </a:pPr>
            <a:r>
              <a:rPr lang="en-US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1. Major </a:t>
            </a:r>
            <a:r>
              <a:rPr lang="en-US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Electrolyte in body fluid: </a:t>
            </a:r>
          </a:p>
          <a:p>
            <a:pPr marL="0" indent="0">
              <a:lnSpc>
                <a:spcPct val="150000"/>
              </a:lnSpc>
              <a:spcAft>
                <a:spcPts val="0"/>
              </a:spcAft>
              <a:buNone/>
            </a:pP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1. Cations </a:t>
            </a:r>
            <a:r>
              <a:rPr lang="ar-IQ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الايونات الموجبة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such 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as: </a:t>
            </a:r>
          </a:p>
          <a:p>
            <a:pPr marL="0" indent="0">
              <a:lnSpc>
                <a:spcPct val="150000"/>
              </a:lnSpc>
              <a:spcAft>
                <a:spcPts val="0"/>
              </a:spcAft>
              <a:buNone/>
            </a:pP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a. Sodium 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Na+ </a:t>
            </a:r>
          </a:p>
          <a:p>
            <a:pPr marL="0" indent="0">
              <a:lnSpc>
                <a:spcPct val="150000"/>
              </a:lnSpc>
              <a:spcAft>
                <a:spcPts val="0"/>
              </a:spcAft>
              <a:buNone/>
            </a:pP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b. Potassium 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K+ </a:t>
            </a:r>
          </a:p>
          <a:p>
            <a:pPr marL="0" indent="0">
              <a:lnSpc>
                <a:spcPct val="150000"/>
              </a:lnSpc>
              <a:spcAft>
                <a:spcPts val="0"/>
              </a:spcAft>
              <a:buNone/>
            </a:pP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c. Calcium 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Ca++ </a:t>
            </a:r>
          </a:p>
          <a:p>
            <a:pPr marL="0" indent="0">
              <a:lnSpc>
                <a:spcPct val="150000"/>
              </a:lnSpc>
              <a:spcAft>
                <a:spcPts val="0"/>
              </a:spcAft>
              <a:buNone/>
            </a:pP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d. Magnesium 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Mg++ </a:t>
            </a:r>
          </a:p>
          <a:p>
            <a:pPr marL="0" indent="0" algn="ctr">
              <a:lnSpc>
                <a:spcPct val="150000"/>
              </a:lnSpc>
              <a:spcAft>
                <a:spcPts val="0"/>
              </a:spcAft>
              <a:buNone/>
            </a:pPr>
            <a:endParaRPr 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lvl="0" indent="0" algn="just" eaLnBrk="1" hangingPunct="1">
              <a:lnSpc>
                <a:spcPct val="90000"/>
              </a:lnSpc>
              <a:buClr>
                <a:srgbClr val="99CC00"/>
              </a:buClr>
              <a:buNone/>
              <a:defRPr/>
            </a:pPr>
            <a:endParaRPr lang="en-US" altLang="en-US" sz="36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ndalus" pitchFamily="18" charset="-78"/>
              <a:cs typeface="Old Antic Bold" pitchFamily="2" charset="-78"/>
            </a:endParaRPr>
          </a:p>
          <a:p>
            <a:pPr marL="0" lvl="0" indent="0" algn="just" eaLnBrk="1" hangingPunct="1">
              <a:lnSpc>
                <a:spcPct val="90000"/>
              </a:lnSpc>
              <a:buClr>
                <a:srgbClr val="99CC00"/>
              </a:buClr>
              <a:buNone/>
              <a:defRPr/>
            </a:pPr>
            <a:endParaRPr lang="en-US" altLang="en-US" sz="36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ndalus" pitchFamily="18" charset="-78"/>
              <a:cs typeface="Old Antic Bold" pitchFamily="2" charset="-78"/>
            </a:endParaRPr>
          </a:p>
          <a:p>
            <a:pPr marL="0" lvl="0" indent="0" algn="just" eaLnBrk="1" hangingPunct="1">
              <a:lnSpc>
                <a:spcPct val="90000"/>
              </a:lnSpc>
              <a:buClr>
                <a:srgbClr val="99CC00"/>
              </a:buClr>
              <a:buNone/>
              <a:defRPr/>
            </a:pPr>
            <a:endParaRPr lang="en-US" altLang="en-US" sz="36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ndalus" pitchFamily="18" charset="-78"/>
              <a:cs typeface="Old Antic Bold" pitchFamily="2" charset="-78"/>
            </a:endParaRPr>
          </a:p>
          <a:p>
            <a:pPr marL="0" lvl="0" indent="0" algn="just" eaLnBrk="1" hangingPunct="1">
              <a:lnSpc>
                <a:spcPct val="90000"/>
              </a:lnSpc>
              <a:buClr>
                <a:srgbClr val="99CC00"/>
              </a:buClr>
              <a:buNone/>
              <a:defRPr/>
            </a:pPr>
            <a:endParaRPr lang="en-US" altLang="en-US" sz="36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ndalus" pitchFamily="18" charset="-78"/>
              <a:cs typeface="Old Antic Bold" pitchFamily="2" charset="-78"/>
            </a:endParaRPr>
          </a:p>
          <a:p>
            <a:pPr marL="0" lvl="0" indent="0" algn="just" eaLnBrk="1" hangingPunct="1">
              <a:lnSpc>
                <a:spcPct val="90000"/>
              </a:lnSpc>
              <a:buClr>
                <a:srgbClr val="99CC00"/>
              </a:buClr>
              <a:buNone/>
              <a:defRPr/>
            </a:pPr>
            <a:endParaRPr lang="en-US" altLang="en-US" sz="36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ndalus" pitchFamily="18" charset="-78"/>
              <a:cs typeface="Old Antic Bold" pitchFamily="2" charset="-78"/>
            </a:endParaRPr>
          </a:p>
          <a:p>
            <a:pPr marL="0" lvl="0" indent="0" algn="just" eaLnBrk="1" hangingPunct="1">
              <a:lnSpc>
                <a:spcPct val="90000"/>
              </a:lnSpc>
              <a:buClr>
                <a:srgbClr val="99CC00"/>
              </a:buClr>
              <a:buNone/>
              <a:defRPr/>
            </a:pPr>
            <a:endParaRPr lang="en-US" altLang="en-US" sz="36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ndalus" pitchFamily="18" charset="-78"/>
              <a:cs typeface="Old Antic Bold" pitchFamily="2" charset="-78"/>
            </a:endParaRPr>
          </a:p>
          <a:p>
            <a:pPr marL="0" lvl="0" indent="0" algn="just" eaLnBrk="1" hangingPunct="1">
              <a:lnSpc>
                <a:spcPct val="90000"/>
              </a:lnSpc>
              <a:buClr>
                <a:srgbClr val="99CC00"/>
              </a:buClr>
              <a:buNone/>
              <a:defRPr/>
            </a:pPr>
            <a:r>
              <a:rPr lang="en-US" altLang="en-US" sz="36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Old Antic Bold" pitchFamily="2" charset="-78"/>
              </a:rPr>
              <a:t> </a:t>
            </a:r>
            <a:endParaRPr kumimoji="0" lang="en-US" altLang="en-US" sz="36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ndalus" pitchFamily="18" charset="-78"/>
              <a:cs typeface="Old Antic Bold" pitchFamily="2" charset="-78"/>
            </a:endParaRP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 bwMode="auto">
          <a:xfrm>
            <a:off x="6215449" y="176554"/>
            <a:ext cx="5406081" cy="64590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lnSpc>
                <a:spcPct val="150000"/>
              </a:lnSpc>
              <a:spcAft>
                <a:spcPts val="0"/>
              </a:spcAft>
              <a:buNone/>
            </a:pPr>
            <a:r>
              <a:rPr lang="en-US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2. Anions </a:t>
            </a:r>
            <a:r>
              <a:rPr lang="ar-IQ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الايونات السالبة</a:t>
            </a:r>
            <a:r>
              <a:rPr lang="en-US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such </a:t>
            </a:r>
            <a:r>
              <a:rPr lang="en-US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as: </a:t>
            </a:r>
          </a:p>
          <a:p>
            <a:pPr marL="0" indent="0">
              <a:lnSpc>
                <a:spcPct val="150000"/>
              </a:lnSpc>
              <a:spcAft>
                <a:spcPts val="0"/>
              </a:spcAft>
              <a:buNone/>
            </a:pP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a. Chloride        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cl – </a:t>
            </a:r>
          </a:p>
          <a:p>
            <a:pPr marL="0" indent="0">
              <a:lnSpc>
                <a:spcPct val="150000"/>
              </a:lnSpc>
              <a:spcAft>
                <a:spcPts val="0"/>
              </a:spcAft>
              <a:buNone/>
            </a:pP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b. Bicarbonate   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HCO3 –  </a:t>
            </a:r>
          </a:p>
          <a:p>
            <a:pPr marL="0" indent="0">
              <a:lnSpc>
                <a:spcPct val="150000"/>
              </a:lnSpc>
              <a:spcAft>
                <a:spcPts val="0"/>
              </a:spcAft>
              <a:buNone/>
            </a:pP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c. Phosphate      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HPO4 –  </a:t>
            </a:r>
          </a:p>
          <a:p>
            <a:pPr marL="0" indent="0">
              <a:lnSpc>
                <a:spcPct val="150000"/>
              </a:lnSpc>
              <a:spcAft>
                <a:spcPts val="0"/>
              </a:spcAft>
              <a:buNone/>
            </a:pP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d. Sulphate         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SO4 – </a:t>
            </a:r>
          </a:p>
          <a:p>
            <a:pPr marL="0" indent="0">
              <a:lnSpc>
                <a:spcPct val="150000"/>
              </a:lnSpc>
              <a:spcAft>
                <a:spcPts val="0"/>
              </a:spcAft>
              <a:buNone/>
            </a:pP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e. Organic 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acids </a:t>
            </a:r>
          </a:p>
          <a:p>
            <a:pPr marL="0" indent="0">
              <a:lnSpc>
                <a:spcPct val="150000"/>
              </a:lnSpc>
              <a:spcAft>
                <a:spcPts val="0"/>
              </a:spcAft>
              <a:buNone/>
            </a:pP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f. Proteins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</a:p>
          <a:p>
            <a:pPr marL="0" indent="0" algn="ctr">
              <a:lnSpc>
                <a:spcPct val="150000"/>
              </a:lnSpc>
              <a:spcAft>
                <a:spcPts val="0"/>
              </a:spcAft>
              <a:buNone/>
            </a:pPr>
            <a:endParaRPr 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lvl="0" indent="0" algn="just" eaLnBrk="1" hangingPunct="1">
              <a:lnSpc>
                <a:spcPct val="90000"/>
              </a:lnSpc>
              <a:buClr>
                <a:srgbClr val="99CC00"/>
              </a:buClr>
              <a:buNone/>
              <a:defRPr/>
            </a:pPr>
            <a:endParaRPr lang="en-US" altLang="en-US" sz="36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ndalus" pitchFamily="18" charset="-78"/>
              <a:cs typeface="Old Antic Bold" pitchFamily="2" charset="-78"/>
            </a:endParaRPr>
          </a:p>
          <a:p>
            <a:pPr marL="0" lvl="0" indent="0" algn="just" eaLnBrk="1" hangingPunct="1">
              <a:lnSpc>
                <a:spcPct val="90000"/>
              </a:lnSpc>
              <a:buClr>
                <a:srgbClr val="99CC00"/>
              </a:buClr>
              <a:buNone/>
              <a:defRPr/>
            </a:pPr>
            <a:endParaRPr lang="en-US" altLang="en-US" sz="36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ndalus" pitchFamily="18" charset="-78"/>
              <a:cs typeface="Old Antic Bold" pitchFamily="2" charset="-78"/>
            </a:endParaRPr>
          </a:p>
          <a:p>
            <a:pPr marL="0" lvl="0" indent="0" algn="just" eaLnBrk="1" hangingPunct="1">
              <a:lnSpc>
                <a:spcPct val="90000"/>
              </a:lnSpc>
              <a:buClr>
                <a:srgbClr val="99CC00"/>
              </a:buClr>
              <a:buNone/>
              <a:defRPr/>
            </a:pPr>
            <a:endParaRPr lang="en-US" altLang="en-US" sz="36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ndalus" pitchFamily="18" charset="-78"/>
              <a:cs typeface="Old Antic Bold" pitchFamily="2" charset="-78"/>
            </a:endParaRPr>
          </a:p>
          <a:p>
            <a:pPr marL="0" lvl="0" indent="0" algn="just" eaLnBrk="1" hangingPunct="1">
              <a:lnSpc>
                <a:spcPct val="90000"/>
              </a:lnSpc>
              <a:buClr>
                <a:srgbClr val="99CC00"/>
              </a:buClr>
              <a:buNone/>
              <a:defRPr/>
            </a:pPr>
            <a:endParaRPr lang="en-US" altLang="en-US" sz="36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ndalus" pitchFamily="18" charset="-78"/>
              <a:cs typeface="Old Antic Bold" pitchFamily="2" charset="-78"/>
            </a:endParaRPr>
          </a:p>
          <a:p>
            <a:pPr marL="0" lvl="0" indent="0" algn="just" eaLnBrk="1" hangingPunct="1">
              <a:lnSpc>
                <a:spcPct val="90000"/>
              </a:lnSpc>
              <a:buClr>
                <a:srgbClr val="99CC00"/>
              </a:buClr>
              <a:buNone/>
              <a:defRPr/>
            </a:pPr>
            <a:endParaRPr lang="en-US" altLang="en-US" sz="36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ndalus" pitchFamily="18" charset="-78"/>
              <a:cs typeface="Old Antic Bold" pitchFamily="2" charset="-78"/>
            </a:endParaRPr>
          </a:p>
          <a:p>
            <a:pPr marL="0" lvl="0" indent="0" algn="just" eaLnBrk="1" hangingPunct="1">
              <a:lnSpc>
                <a:spcPct val="90000"/>
              </a:lnSpc>
              <a:buClr>
                <a:srgbClr val="99CC00"/>
              </a:buClr>
              <a:buNone/>
              <a:defRPr/>
            </a:pPr>
            <a:endParaRPr lang="en-US" altLang="en-US" sz="36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ndalus" pitchFamily="18" charset="-78"/>
              <a:cs typeface="Old Antic Bold" pitchFamily="2" charset="-78"/>
            </a:endParaRPr>
          </a:p>
          <a:p>
            <a:pPr marL="0" lvl="0" indent="0" algn="just" eaLnBrk="1" hangingPunct="1">
              <a:lnSpc>
                <a:spcPct val="90000"/>
              </a:lnSpc>
              <a:buClr>
                <a:srgbClr val="99CC00"/>
              </a:buClr>
              <a:buNone/>
              <a:defRPr/>
            </a:pPr>
            <a:r>
              <a:rPr lang="en-US" altLang="en-US" sz="36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Old Antic Bold" pitchFamily="2" charset="-78"/>
              </a:rPr>
              <a:t> </a:t>
            </a:r>
            <a:endParaRPr kumimoji="0" lang="en-US" altLang="en-US" sz="36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ndalus" pitchFamily="18" charset="-78"/>
              <a:cs typeface="Old Antic Bold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1518818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315098" y="176554"/>
            <a:ext cx="6728254" cy="64590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lnSpc>
                <a:spcPct val="150000"/>
              </a:lnSpc>
              <a:spcAft>
                <a:spcPts val="0"/>
              </a:spcAft>
              <a:buNone/>
            </a:pPr>
            <a:r>
              <a:rPr lang="en-US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Functions </a:t>
            </a:r>
            <a:r>
              <a:rPr lang="en-US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of electrolyte </a:t>
            </a:r>
          </a:p>
          <a:p>
            <a:pPr marL="0" indent="0">
              <a:lnSpc>
                <a:spcPct val="150000"/>
              </a:lnSpc>
              <a:spcAft>
                <a:spcPts val="0"/>
              </a:spcAft>
              <a:buNone/>
            </a:pP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1. Maintaining 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Acid balance. </a:t>
            </a:r>
          </a:p>
          <a:p>
            <a:pPr marL="0" indent="0">
              <a:lnSpc>
                <a:spcPct val="150000"/>
              </a:lnSpc>
              <a:spcAft>
                <a:spcPts val="0"/>
              </a:spcAft>
              <a:buNone/>
            </a:pP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2. Maintaining 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membrane potential. </a:t>
            </a:r>
          </a:p>
          <a:p>
            <a:pPr marL="0" indent="0">
              <a:lnSpc>
                <a:spcPct val="150000"/>
              </a:lnSpc>
              <a:spcAft>
                <a:spcPts val="0"/>
              </a:spcAft>
              <a:buNone/>
            </a:pP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3. Maintaining 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Cells Oxygenation. </a:t>
            </a:r>
          </a:p>
          <a:p>
            <a:pPr marL="0" indent="0">
              <a:lnSpc>
                <a:spcPct val="150000"/>
              </a:lnSpc>
              <a:spcAft>
                <a:spcPts val="0"/>
              </a:spcAft>
              <a:buNone/>
            </a:pP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4. Maintaining 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Urine Formation. </a:t>
            </a:r>
          </a:p>
          <a:p>
            <a:pPr marL="0" indent="0">
              <a:lnSpc>
                <a:spcPct val="150000"/>
              </a:lnSpc>
              <a:spcAft>
                <a:spcPts val="0"/>
              </a:spcAft>
              <a:buNone/>
            </a:pP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5. Maintain 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Osmosis </a:t>
            </a:r>
          </a:p>
          <a:p>
            <a:pPr marL="0" indent="0">
              <a:lnSpc>
                <a:spcPct val="150000"/>
              </a:lnSpc>
              <a:spcAft>
                <a:spcPts val="0"/>
              </a:spcAft>
              <a:buNone/>
            </a:pP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6. Maintaining 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Exocrine secretion. </a:t>
            </a:r>
          </a:p>
          <a:p>
            <a:pPr marL="0" lvl="0" indent="0" algn="just" eaLnBrk="1" hangingPunct="1">
              <a:lnSpc>
                <a:spcPct val="90000"/>
              </a:lnSpc>
              <a:buClr>
                <a:srgbClr val="99CC00"/>
              </a:buClr>
              <a:buNone/>
              <a:defRPr/>
            </a:pPr>
            <a:endParaRPr lang="en-US" altLang="en-US" sz="36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ndalus" pitchFamily="18" charset="-78"/>
              <a:cs typeface="Old Antic Bold" pitchFamily="2" charset="-78"/>
            </a:endParaRPr>
          </a:p>
          <a:p>
            <a:pPr marL="0" lvl="0" indent="0" algn="just" eaLnBrk="1" hangingPunct="1">
              <a:lnSpc>
                <a:spcPct val="90000"/>
              </a:lnSpc>
              <a:buClr>
                <a:srgbClr val="99CC00"/>
              </a:buClr>
              <a:buNone/>
              <a:defRPr/>
            </a:pPr>
            <a:endParaRPr lang="en-US" altLang="en-US" sz="36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ndalus" pitchFamily="18" charset="-78"/>
              <a:cs typeface="Old Antic Bold" pitchFamily="2" charset="-78"/>
            </a:endParaRPr>
          </a:p>
          <a:p>
            <a:pPr marL="0" lvl="0" indent="0" algn="just" eaLnBrk="1" hangingPunct="1">
              <a:lnSpc>
                <a:spcPct val="90000"/>
              </a:lnSpc>
              <a:buClr>
                <a:srgbClr val="99CC00"/>
              </a:buClr>
              <a:buNone/>
              <a:defRPr/>
            </a:pPr>
            <a:endParaRPr lang="en-US" altLang="en-US" sz="36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ndalus" pitchFamily="18" charset="-78"/>
              <a:cs typeface="Old Antic Bold" pitchFamily="2" charset="-78"/>
            </a:endParaRPr>
          </a:p>
          <a:p>
            <a:pPr marL="0" lvl="0" indent="0" algn="just" eaLnBrk="1" hangingPunct="1">
              <a:lnSpc>
                <a:spcPct val="90000"/>
              </a:lnSpc>
              <a:buClr>
                <a:srgbClr val="99CC00"/>
              </a:buClr>
              <a:buNone/>
              <a:defRPr/>
            </a:pPr>
            <a:endParaRPr lang="en-US" altLang="en-US" sz="36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ndalus" pitchFamily="18" charset="-78"/>
              <a:cs typeface="Old Antic Bold" pitchFamily="2" charset="-78"/>
            </a:endParaRPr>
          </a:p>
          <a:p>
            <a:pPr marL="0" lvl="0" indent="0" algn="just" eaLnBrk="1" hangingPunct="1">
              <a:lnSpc>
                <a:spcPct val="90000"/>
              </a:lnSpc>
              <a:buClr>
                <a:srgbClr val="99CC00"/>
              </a:buClr>
              <a:buNone/>
              <a:defRPr/>
            </a:pPr>
            <a:endParaRPr lang="en-US" altLang="en-US" sz="36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ndalus" pitchFamily="18" charset="-78"/>
              <a:cs typeface="Old Antic Bold" pitchFamily="2" charset="-78"/>
            </a:endParaRPr>
          </a:p>
          <a:p>
            <a:pPr marL="0" lvl="0" indent="0" algn="just" eaLnBrk="1" hangingPunct="1">
              <a:lnSpc>
                <a:spcPct val="90000"/>
              </a:lnSpc>
              <a:buClr>
                <a:srgbClr val="99CC00"/>
              </a:buClr>
              <a:buNone/>
              <a:defRPr/>
            </a:pPr>
            <a:endParaRPr lang="en-US" altLang="en-US" sz="36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ndalus" pitchFamily="18" charset="-78"/>
              <a:cs typeface="Old Antic Bold" pitchFamily="2" charset="-78"/>
            </a:endParaRPr>
          </a:p>
          <a:p>
            <a:pPr marL="0" lvl="0" indent="0" algn="just" eaLnBrk="1" hangingPunct="1">
              <a:lnSpc>
                <a:spcPct val="90000"/>
              </a:lnSpc>
              <a:buClr>
                <a:srgbClr val="99CC00"/>
              </a:buClr>
              <a:buNone/>
              <a:defRPr/>
            </a:pPr>
            <a:r>
              <a:rPr lang="en-US" altLang="en-US" sz="36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Old Antic Bold" pitchFamily="2" charset="-78"/>
              </a:rPr>
              <a:t> </a:t>
            </a:r>
            <a:endParaRPr kumimoji="0" lang="en-US" altLang="en-US" sz="36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ndalus" pitchFamily="18" charset="-78"/>
              <a:cs typeface="Old Antic Bold" pitchFamily="2" charset="-78"/>
            </a:endParaRP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6720019" y="188911"/>
            <a:ext cx="4833551" cy="64590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lnSpc>
                <a:spcPct val="150000"/>
              </a:lnSpc>
              <a:spcAft>
                <a:spcPts val="0"/>
              </a:spcAft>
              <a:buNone/>
            </a:pPr>
            <a:r>
              <a:rPr lang="en-US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Fluid </a:t>
            </a:r>
            <a:r>
              <a:rPr lang="en-US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volume disorders </a:t>
            </a:r>
          </a:p>
          <a:p>
            <a:pPr marL="0" indent="0">
              <a:lnSpc>
                <a:spcPct val="150000"/>
              </a:lnSpc>
              <a:spcAft>
                <a:spcPts val="0"/>
              </a:spcAft>
              <a:buNone/>
            </a:pP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1. Dehydration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</a:p>
          <a:p>
            <a:pPr marL="0" indent="0">
              <a:lnSpc>
                <a:spcPct val="150000"/>
              </a:lnSpc>
              <a:spcAft>
                <a:spcPts val="0"/>
              </a:spcAft>
              <a:buNone/>
            </a:pP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2. Over 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hydration. </a:t>
            </a:r>
          </a:p>
          <a:p>
            <a:pPr marL="0" indent="0">
              <a:lnSpc>
                <a:spcPct val="150000"/>
              </a:lnSpc>
              <a:spcAft>
                <a:spcPts val="0"/>
              </a:spcAft>
              <a:buNone/>
            </a:pP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3. Diarrhea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</a:p>
          <a:p>
            <a:pPr marL="0" indent="0">
              <a:lnSpc>
                <a:spcPct val="150000"/>
              </a:lnSpc>
              <a:spcAft>
                <a:spcPts val="0"/>
              </a:spcAft>
              <a:buNone/>
            </a:pP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4. Vomiting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</a:p>
          <a:p>
            <a:pPr marL="0" indent="0">
              <a:lnSpc>
                <a:spcPct val="150000"/>
              </a:lnSpc>
              <a:spcAft>
                <a:spcPts val="0"/>
              </a:spcAft>
              <a:buNone/>
            </a:pP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5. Burns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</a:p>
          <a:p>
            <a:pPr marL="0" indent="0">
              <a:lnSpc>
                <a:spcPct val="150000"/>
              </a:lnSpc>
              <a:spcAft>
                <a:spcPts val="0"/>
              </a:spcAft>
              <a:buNone/>
            </a:pP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6. Shock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.  </a:t>
            </a:r>
          </a:p>
          <a:p>
            <a:pPr marL="0" indent="0">
              <a:lnSpc>
                <a:spcPct val="150000"/>
              </a:lnSpc>
              <a:spcAft>
                <a:spcPts val="0"/>
              </a:spcAft>
              <a:buNone/>
            </a:pP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lvl="0" indent="0" algn="just" eaLnBrk="1" hangingPunct="1">
              <a:lnSpc>
                <a:spcPct val="90000"/>
              </a:lnSpc>
              <a:buClr>
                <a:srgbClr val="99CC00"/>
              </a:buClr>
              <a:buNone/>
              <a:defRPr/>
            </a:pPr>
            <a:endParaRPr lang="en-US" altLang="en-US" sz="36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ndalus" pitchFamily="18" charset="-78"/>
              <a:cs typeface="Old Antic Bold" pitchFamily="2" charset="-78"/>
            </a:endParaRPr>
          </a:p>
          <a:p>
            <a:pPr marL="0" lvl="0" indent="0" algn="just" eaLnBrk="1" hangingPunct="1">
              <a:lnSpc>
                <a:spcPct val="90000"/>
              </a:lnSpc>
              <a:buClr>
                <a:srgbClr val="99CC00"/>
              </a:buClr>
              <a:buNone/>
              <a:defRPr/>
            </a:pPr>
            <a:endParaRPr lang="en-US" altLang="en-US" sz="36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ndalus" pitchFamily="18" charset="-78"/>
              <a:cs typeface="Old Antic Bold" pitchFamily="2" charset="-78"/>
            </a:endParaRPr>
          </a:p>
          <a:p>
            <a:pPr marL="0" lvl="0" indent="0" algn="just" eaLnBrk="1" hangingPunct="1">
              <a:lnSpc>
                <a:spcPct val="90000"/>
              </a:lnSpc>
              <a:buClr>
                <a:srgbClr val="99CC00"/>
              </a:buClr>
              <a:buNone/>
              <a:defRPr/>
            </a:pPr>
            <a:endParaRPr lang="en-US" altLang="en-US" sz="36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ndalus" pitchFamily="18" charset="-78"/>
              <a:cs typeface="Old Antic Bold" pitchFamily="2" charset="-78"/>
            </a:endParaRPr>
          </a:p>
          <a:p>
            <a:pPr marL="0" lvl="0" indent="0" algn="just" eaLnBrk="1" hangingPunct="1">
              <a:lnSpc>
                <a:spcPct val="90000"/>
              </a:lnSpc>
              <a:buClr>
                <a:srgbClr val="99CC00"/>
              </a:buClr>
              <a:buNone/>
              <a:defRPr/>
            </a:pPr>
            <a:endParaRPr lang="en-US" altLang="en-US" sz="36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ndalus" pitchFamily="18" charset="-78"/>
              <a:cs typeface="Old Antic Bold" pitchFamily="2" charset="-78"/>
            </a:endParaRPr>
          </a:p>
          <a:p>
            <a:pPr marL="0" lvl="0" indent="0" algn="just" eaLnBrk="1" hangingPunct="1">
              <a:lnSpc>
                <a:spcPct val="90000"/>
              </a:lnSpc>
              <a:buClr>
                <a:srgbClr val="99CC00"/>
              </a:buClr>
              <a:buNone/>
              <a:defRPr/>
            </a:pPr>
            <a:endParaRPr lang="en-US" altLang="en-US" sz="36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ndalus" pitchFamily="18" charset="-78"/>
              <a:cs typeface="Old Antic Bold" pitchFamily="2" charset="-78"/>
            </a:endParaRPr>
          </a:p>
          <a:p>
            <a:pPr marL="0" lvl="0" indent="0" algn="just" eaLnBrk="1" hangingPunct="1">
              <a:lnSpc>
                <a:spcPct val="90000"/>
              </a:lnSpc>
              <a:buClr>
                <a:srgbClr val="99CC00"/>
              </a:buClr>
              <a:buNone/>
              <a:defRPr/>
            </a:pPr>
            <a:endParaRPr lang="en-US" altLang="en-US" sz="36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ndalus" pitchFamily="18" charset="-78"/>
              <a:cs typeface="Old Antic Bold" pitchFamily="2" charset="-78"/>
            </a:endParaRPr>
          </a:p>
          <a:p>
            <a:pPr marL="0" lvl="0" indent="0" algn="just" eaLnBrk="1" hangingPunct="1">
              <a:lnSpc>
                <a:spcPct val="90000"/>
              </a:lnSpc>
              <a:buClr>
                <a:srgbClr val="99CC00"/>
              </a:buClr>
              <a:buNone/>
              <a:defRPr/>
            </a:pPr>
            <a:r>
              <a:rPr lang="en-US" altLang="en-US" sz="36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Old Antic Bold" pitchFamily="2" charset="-78"/>
              </a:rPr>
              <a:t> </a:t>
            </a:r>
            <a:endParaRPr kumimoji="0" lang="en-US" altLang="en-US" sz="36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ndalus" pitchFamily="18" charset="-78"/>
              <a:cs typeface="Old Antic Bold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281338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265670" y="-111211"/>
            <a:ext cx="11559746" cy="67715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lnSpc>
                <a:spcPct val="150000"/>
              </a:lnSpc>
              <a:spcAft>
                <a:spcPts val="0"/>
              </a:spcAft>
              <a:buNone/>
            </a:pPr>
            <a:r>
              <a:rPr lang="en-US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Common fluid imbalance: </a:t>
            </a:r>
          </a:p>
          <a:p>
            <a:pPr marL="0" indent="0">
              <a:lnSpc>
                <a:spcPct val="150000"/>
              </a:lnSpc>
              <a:spcAft>
                <a:spcPts val="0"/>
              </a:spcAft>
              <a:buNone/>
            </a:pPr>
            <a:r>
              <a:rPr lang="en-US" sz="2800" i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Fluid Volume Deficit </a:t>
            </a:r>
          </a:p>
          <a:p>
            <a:pPr marL="0" indent="0">
              <a:lnSpc>
                <a:spcPct val="150000"/>
              </a:lnSpc>
              <a:spcAft>
                <a:spcPts val="0"/>
              </a:spcAft>
              <a:buNone/>
            </a:pP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Hypovolemia: 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a loss of both water and solutes in the same proportion from the Extracellular 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fluid (</a:t>
            </a: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ECF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) 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space. </a:t>
            </a:r>
          </a:p>
          <a:p>
            <a:pPr marL="0" indent="0">
              <a:lnSpc>
                <a:spcPct val="150000"/>
              </a:lnSpc>
              <a:spcAft>
                <a:spcPts val="0"/>
              </a:spcAft>
              <a:buNone/>
            </a:pPr>
            <a:r>
              <a:rPr lang="en-US" sz="2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Risk factors </a:t>
            </a:r>
          </a:p>
          <a:p>
            <a:pPr marL="0" indent="0">
              <a:lnSpc>
                <a:spcPct val="150000"/>
              </a:lnSpc>
              <a:spcAft>
                <a:spcPts val="0"/>
              </a:spcAft>
              <a:buNone/>
            </a:pP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1. GI=Vomiting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diarrhea.                                6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. Excessive laxative or diuretic use</a:t>
            </a:r>
          </a:p>
          <a:p>
            <a:pPr marL="0" indent="0">
              <a:lnSpc>
                <a:spcPct val="150000"/>
              </a:lnSpc>
              <a:spcAft>
                <a:spcPts val="0"/>
              </a:spcAft>
              <a:buNone/>
            </a:pP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2. 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Hemorrhage. 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                                               7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. Polyuria from renal disease or diuretics</a:t>
            </a:r>
          </a:p>
          <a:p>
            <a:pPr marL="0" indent="0">
              <a:lnSpc>
                <a:spcPct val="150000"/>
              </a:lnSpc>
              <a:spcAft>
                <a:spcPts val="0"/>
              </a:spcAft>
              <a:buNone/>
            </a:pP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3. 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Excessive sweating. 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                                    8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. Hyperglycemia</a:t>
            </a:r>
          </a:p>
          <a:p>
            <a:pPr marL="0" indent="0">
              <a:lnSpc>
                <a:spcPct val="150000"/>
              </a:lnSpc>
              <a:spcAft>
                <a:spcPts val="0"/>
              </a:spcAft>
              <a:buNone/>
            </a:pP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4. Skin 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trauma, burns, draining wounds. 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         9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. Change in mental status (unable to gain 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   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5. Third-space fluid shifts. 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                                   access 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to fluids, depression, confusion) </a:t>
            </a:r>
          </a:p>
          <a:p>
            <a:pPr marL="0" indent="0">
              <a:lnSpc>
                <a:spcPct val="150000"/>
              </a:lnSpc>
              <a:spcAft>
                <a:spcPts val="0"/>
              </a:spcAft>
              <a:buNone/>
            </a:pP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50000"/>
              </a:lnSpc>
              <a:spcAft>
                <a:spcPts val="0"/>
              </a:spcAft>
              <a:buNone/>
            </a:pPr>
            <a:endParaRPr 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73381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 bwMode="auto">
        <a:solidFill>
          <a:schemeClr val="tx2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9525">
              <a:solidFill>
                <a:schemeClr val="tx1"/>
              </a:solidFill>
              <a:miter lim="800000"/>
              <a:headEnd/>
              <a:tailEnd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>
        <a:spAutoFit/>
      </a:bodyPr>
      <a:lstStyle>
        <a:defPPr>
          <a:spcBef>
            <a:spcPct val="50000"/>
          </a:spcBef>
          <a:defRPr sz="2800" b="1" dirty="0">
            <a:solidFill>
              <a:schemeClr val="folHlink"/>
            </a:solidFill>
          </a:defRPr>
        </a:defPPr>
      </a:lstStyle>
    </a:tx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3433</TotalTime>
  <Words>1261</Words>
  <Application>Microsoft Office PowerPoint</Application>
  <PresentationFormat>شاشة عريضة</PresentationFormat>
  <Paragraphs>213</Paragraphs>
  <Slides>20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8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20</vt:i4>
      </vt:variant>
    </vt:vector>
  </HeadingPairs>
  <TitlesOfParts>
    <vt:vector size="29" baseType="lpstr">
      <vt:lpstr>Andalus</vt:lpstr>
      <vt:lpstr>Arial</vt:lpstr>
      <vt:lpstr>Calibri</vt:lpstr>
      <vt:lpstr>Garamond</vt:lpstr>
      <vt:lpstr>Old Antic Bold</vt:lpstr>
      <vt:lpstr>Tahoma</vt:lpstr>
      <vt:lpstr>Times New Roman</vt:lpstr>
      <vt:lpstr>Wingdings</vt:lpstr>
      <vt:lpstr>Default Design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hani</dc:creator>
  <cp:lastModifiedBy>Maher</cp:lastModifiedBy>
  <cp:revision>374</cp:revision>
  <cp:lastPrinted>2018-04-06T11:38:01Z</cp:lastPrinted>
  <dcterms:created xsi:type="dcterms:W3CDTF">2016-01-11T15:58:09Z</dcterms:created>
  <dcterms:modified xsi:type="dcterms:W3CDTF">2025-03-29T17:34:59Z</dcterms:modified>
</cp:coreProperties>
</file>