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47"/>
            <a:ext cx="9144000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0762" cy="10199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81" y="52959"/>
            <a:ext cx="9145643" cy="900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1175" y="123571"/>
            <a:ext cx="916635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982" y="2400376"/>
            <a:ext cx="7472045" cy="2038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4000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12645" y="1059002"/>
            <a:ext cx="4843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72565" algn="l"/>
              </a:tabLst>
            </a:pPr>
            <a:r>
              <a:rPr sz="4400" spc="-25" dirty="0">
                <a:solidFill>
                  <a:srgbClr val="85DFD0"/>
                </a:solidFill>
                <a:latin typeface="Arial"/>
                <a:cs typeface="Arial"/>
              </a:rPr>
              <a:t>L:4</a:t>
            </a:r>
            <a:r>
              <a:rPr sz="4400" dirty="0">
                <a:solidFill>
                  <a:srgbClr val="85DFD0"/>
                </a:solidFill>
                <a:latin typeface="Arial"/>
                <a:cs typeface="Arial"/>
              </a:rPr>
              <a:t>	</a:t>
            </a:r>
            <a:r>
              <a:rPr sz="4400" spc="-10" dirty="0">
                <a:solidFill>
                  <a:srgbClr val="85DFD0"/>
                </a:solidFill>
                <a:latin typeface="Arial"/>
                <a:cs typeface="Arial"/>
              </a:rPr>
              <a:t>Parasitology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Helminths</a:t>
            </a:r>
            <a:r>
              <a:rPr spc="-70" dirty="0"/>
              <a:t> </a:t>
            </a:r>
            <a:r>
              <a:rPr dirty="0"/>
              <a:t>or</a:t>
            </a:r>
            <a:r>
              <a:rPr spc="-35" dirty="0"/>
              <a:t> </a:t>
            </a:r>
            <a:r>
              <a:rPr dirty="0"/>
              <a:t>Worm</a:t>
            </a:r>
            <a:r>
              <a:rPr spc="-30" dirty="0"/>
              <a:t> </a:t>
            </a:r>
            <a:r>
              <a:rPr spc="-10" dirty="0"/>
              <a:t>(Metazoa)</a:t>
            </a: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pc="-1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prof.</a:t>
            </a:r>
            <a:r>
              <a:rPr spc="-114" dirty="0"/>
              <a:t> </a:t>
            </a:r>
            <a:r>
              <a:rPr dirty="0"/>
              <a:t>Dr.</a:t>
            </a:r>
            <a:r>
              <a:rPr spc="-114" dirty="0"/>
              <a:t> </a:t>
            </a:r>
            <a:r>
              <a:rPr dirty="0"/>
              <a:t>Nada</a:t>
            </a:r>
            <a:r>
              <a:rPr spc="-105" dirty="0"/>
              <a:t> </a:t>
            </a:r>
            <a:r>
              <a:rPr spc="-10" dirty="0"/>
              <a:t>Khazal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5181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0076"/>
            <a:ext cx="2374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349250" algn="l"/>
              </a:tabLst>
            </a:pPr>
            <a:r>
              <a:rPr sz="2000" b="1" dirty="0">
                <a:latin typeface="Times New Roman"/>
                <a:cs typeface="Times New Roman"/>
              </a:rPr>
              <a:t>Clinical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symptoms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76758"/>
            <a:ext cx="434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-</a:t>
            </a:r>
            <a:r>
              <a:rPr spc="-20" dirty="0">
                <a:latin typeface="Times New Roman"/>
                <a:cs typeface="Times New Roman"/>
              </a:rPr>
              <a:t>Taeniasis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/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pork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000000"/>
                </a:solidFill>
                <a:latin typeface="Times New Roman"/>
                <a:cs typeface="Times New Roman"/>
              </a:rPr>
              <a:t>Tape</a:t>
            </a:r>
            <a:r>
              <a:rPr sz="2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worm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infection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05001"/>
            <a:ext cx="8989060" cy="558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Nondescript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symptoms,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such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diarrhea,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abdominal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pain,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change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appetite,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slight </a:t>
            </a:r>
            <a:r>
              <a:rPr sz="2000" dirty="0">
                <a:latin typeface="Times New Roman"/>
                <a:cs typeface="Times New Roman"/>
              </a:rPr>
              <a:t>weight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loss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may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experienced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Taenia-</a:t>
            </a:r>
            <a:r>
              <a:rPr sz="2000" i="1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infected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patients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addition,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symptoms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dizziness,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vomiting,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nausea.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dirty="0"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cysticercosis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b="1" spc="-20" dirty="0">
                <a:latin typeface="Times New Roman"/>
                <a:cs typeface="Times New Roman"/>
              </a:rPr>
              <a:t>Taenia </a:t>
            </a:r>
            <a:r>
              <a:rPr sz="2000" b="1" dirty="0">
                <a:latin typeface="Times New Roman"/>
                <a:cs typeface="Times New Roman"/>
              </a:rPr>
              <a:t>solium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produced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neurocysticercosis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after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ingestion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egg.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more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dangerous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because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intermediate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host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human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larvae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serous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symptoms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if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they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localize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brain,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resulting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imes New Roman"/>
                <a:cs typeface="Times New Roman"/>
              </a:rPr>
              <a:t>Neurocysticercosis</a:t>
            </a:r>
            <a:endParaRPr sz="2000">
              <a:latin typeface="Times New Roman"/>
              <a:cs typeface="Times New Roman"/>
            </a:endParaRPr>
          </a:p>
          <a:p>
            <a:pPr marL="285115" marR="5715" indent="-27305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severity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cysticercosis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depends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location,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size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number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larvae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tissues,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host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immune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response.</a:t>
            </a:r>
            <a:endParaRPr sz="2000">
              <a:latin typeface="Times New Roman"/>
              <a:cs typeface="Times New Roman"/>
            </a:endParaRPr>
          </a:p>
          <a:p>
            <a:pPr marL="164465" indent="-151765">
              <a:lnSpc>
                <a:spcPct val="100000"/>
              </a:lnSpc>
              <a:spcBef>
                <a:spcPts val="480"/>
              </a:spcBef>
              <a:buChar char="•"/>
              <a:tabLst>
                <a:tab pos="164465" algn="l"/>
              </a:tabLst>
            </a:pPr>
            <a:r>
              <a:rPr sz="2000" dirty="0">
                <a:latin typeface="Times New Roman"/>
                <a:cs typeface="Times New Roman"/>
              </a:rPr>
              <a:t>Cysticercosis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brain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causes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headache,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vomiting,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seizures.</a:t>
            </a:r>
            <a:endParaRPr sz="2000">
              <a:latin typeface="Times New Roman"/>
              <a:cs typeface="Times New Roman"/>
            </a:endParaRPr>
          </a:p>
          <a:p>
            <a:pPr marL="224790" marR="5715" indent="-212725">
              <a:lnSpc>
                <a:spcPct val="100000"/>
              </a:lnSpc>
              <a:spcBef>
                <a:spcPts val="480"/>
              </a:spcBef>
              <a:buChar char="•"/>
              <a:tabLst>
                <a:tab pos="285115" algn="l"/>
              </a:tabLst>
            </a:pPr>
            <a:r>
              <a:rPr sz="2000" dirty="0">
                <a:latin typeface="Times New Roman"/>
                <a:cs typeface="Times New Roman"/>
              </a:rPr>
              <a:t>Cysticercosis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eyes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appear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uveitis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retinitis,</a:t>
            </a:r>
            <a:r>
              <a:rPr sz="2000" spc="4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larvae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be 	</a:t>
            </a:r>
            <a:r>
              <a:rPr sz="2000" dirty="0">
                <a:latin typeface="Times New Roman"/>
                <a:cs typeface="Times New Roman"/>
              </a:rPr>
              <a:t>visualized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floating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vitreous.</a:t>
            </a:r>
            <a:endParaRPr sz="2000">
              <a:latin typeface="Times New Roman"/>
              <a:cs typeface="Times New Roman"/>
            </a:endParaRPr>
          </a:p>
          <a:p>
            <a:pPr marL="164465" indent="-151765">
              <a:lnSpc>
                <a:spcPct val="100000"/>
              </a:lnSpc>
              <a:spcBef>
                <a:spcPts val="480"/>
              </a:spcBef>
              <a:buChar char="•"/>
              <a:tabLst>
                <a:tab pos="164465" algn="l"/>
              </a:tabLst>
            </a:pPr>
            <a:r>
              <a:rPr sz="2000" dirty="0">
                <a:latin typeface="Times New Roman"/>
                <a:cs typeface="Times New Roman"/>
              </a:rPr>
              <a:t>Subcutaneous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nodules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containing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cysticerci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commonly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occur.</a:t>
            </a:r>
            <a:endParaRPr sz="2000">
              <a:latin typeface="Times New Roman"/>
              <a:cs typeface="Times New Roman"/>
            </a:endParaRPr>
          </a:p>
          <a:p>
            <a:pPr marL="164465" indent="-151765">
              <a:lnSpc>
                <a:spcPct val="100000"/>
              </a:lnSpc>
              <a:spcBef>
                <a:spcPts val="484"/>
              </a:spcBef>
              <a:buChar char="•"/>
              <a:tabLst>
                <a:tab pos="164465" algn="l"/>
              </a:tabLst>
            </a:pPr>
            <a:r>
              <a:rPr sz="2000" dirty="0">
                <a:latin typeface="Times New Roman"/>
                <a:cs typeface="Times New Roman"/>
              </a:rPr>
              <a:t>Cysts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also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commonly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found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skeletal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muscle.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Laboratory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tests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often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reveal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presence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moderate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Eosinophilia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207"/>
            <a:ext cx="8298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3.</a:t>
            </a:r>
            <a:r>
              <a:rPr i="1" spc="-10" dirty="0">
                <a:solidFill>
                  <a:srgbClr val="000000"/>
                </a:solidFill>
                <a:latin typeface="Constantia"/>
                <a:cs typeface="Constantia"/>
              </a:rPr>
              <a:t>Hymenolepis</a:t>
            </a:r>
            <a:r>
              <a:rPr i="1" spc="-6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i="1" dirty="0">
                <a:solidFill>
                  <a:srgbClr val="000000"/>
                </a:solidFill>
                <a:latin typeface="Constantia"/>
                <a:cs typeface="Constantia"/>
              </a:rPr>
              <a:t>nana</a:t>
            </a:r>
            <a:r>
              <a:rPr i="1" spc="-5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rgbClr val="000000"/>
                </a:solidFill>
              </a:rPr>
              <a:t>=Dwarf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TW,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tiny</a:t>
            </a:r>
            <a:r>
              <a:rPr spc="-12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intestinal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tapeworm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43230"/>
            <a:ext cx="8919210" cy="4318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nstantia"/>
                <a:cs typeface="Constantia"/>
              </a:rPr>
              <a:t>Adult</a:t>
            </a:r>
            <a:r>
              <a:rPr sz="2000" spc="3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worm</a:t>
            </a:r>
            <a:r>
              <a:rPr sz="2000" spc="3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355" dirty="0"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smallest</a:t>
            </a:r>
            <a:r>
              <a:rPr sz="2000" b="1" spc="3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tape</a:t>
            </a:r>
            <a:r>
              <a:rPr sz="2000" b="1" spc="3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worm</a:t>
            </a:r>
            <a:r>
              <a:rPr sz="2000" b="1" spc="3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000" b="1" spc="459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man</a:t>
            </a:r>
            <a:r>
              <a:rPr sz="2000" b="1" spc="3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it</a:t>
            </a:r>
            <a:r>
              <a:rPr sz="2000" spc="3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3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length</a:t>
            </a:r>
            <a:r>
              <a:rPr sz="2000" spc="3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about</a:t>
            </a:r>
            <a:r>
              <a:rPr sz="2000" spc="34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25-</a:t>
            </a:r>
            <a:r>
              <a:rPr sz="2000" dirty="0">
                <a:latin typeface="Constantia"/>
                <a:cs typeface="Constantia"/>
              </a:rPr>
              <a:t>40</a:t>
            </a:r>
            <a:r>
              <a:rPr sz="2000" spc="39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mm. </a:t>
            </a:r>
            <a:r>
              <a:rPr sz="2000" b="1" dirty="0">
                <a:latin typeface="Constantia"/>
                <a:cs typeface="Constantia"/>
              </a:rPr>
              <a:t>Scolex</a:t>
            </a:r>
            <a:r>
              <a:rPr sz="2000" b="1" spc="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contain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4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sucker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short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rostellum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armed</a:t>
            </a:r>
            <a:r>
              <a:rPr sz="2000" spc="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circle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hook.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Eggs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3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oval</a:t>
            </a:r>
            <a:r>
              <a:rPr sz="2000" spc="4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shape</a:t>
            </a:r>
            <a:r>
              <a:rPr sz="2000" spc="3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hexanth</a:t>
            </a:r>
            <a:r>
              <a:rPr sz="2000" spc="3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embryo,</a:t>
            </a:r>
            <a:r>
              <a:rPr sz="2000" spc="4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3</a:t>
            </a:r>
            <a:r>
              <a:rPr sz="2000" spc="4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pairs</a:t>
            </a:r>
            <a:r>
              <a:rPr sz="2000" spc="3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hooklet</a:t>
            </a:r>
            <a:r>
              <a:rPr sz="2000" spc="3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38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has</a:t>
            </a:r>
            <a:r>
              <a:rPr sz="2000" b="1" spc="39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polar </a:t>
            </a:r>
            <a:r>
              <a:rPr sz="2000" b="1" dirty="0">
                <a:latin typeface="Constantia"/>
                <a:cs typeface="Constantia"/>
              </a:rPr>
              <a:t>thinking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protect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embryo.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H.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nana</a:t>
            </a:r>
            <a:r>
              <a:rPr sz="2000" b="1" i="1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Hymenolepiasis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Life</a:t>
            </a:r>
            <a:r>
              <a:rPr sz="20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cycle:</a:t>
            </a:r>
            <a:r>
              <a:rPr sz="20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000" b="1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direct</a:t>
            </a:r>
            <a:r>
              <a:rPr sz="2000" b="1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no</a:t>
            </a:r>
            <a:r>
              <a:rPr sz="2000" b="1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intermediate</a:t>
            </a:r>
            <a:r>
              <a:rPr sz="20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host</a:t>
            </a:r>
            <a:r>
              <a:rPr sz="2000" spc="-10" dirty="0">
                <a:latin typeface="Constantia"/>
                <a:cs typeface="Constantia"/>
              </a:rPr>
              <a:t>.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-Infective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stage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human: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ova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food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water.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-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Diagnostic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stage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0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ova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gravid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segment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stool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65"/>
              </a:spcBef>
            </a:pP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Mode</a:t>
            </a:r>
            <a:r>
              <a:rPr sz="24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400" b="1" spc="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infection</a:t>
            </a:r>
            <a:endParaRPr sz="2400">
              <a:latin typeface="Constantia"/>
              <a:cs typeface="Constantia"/>
            </a:endParaRPr>
          </a:p>
          <a:p>
            <a:pPr marL="182245" indent="-176530">
              <a:lnSpc>
                <a:spcPct val="100000"/>
              </a:lnSpc>
              <a:spcBef>
                <a:spcPts val="509"/>
              </a:spcBef>
              <a:buSzPct val="95000"/>
              <a:buAutoNum type="arabicPlain"/>
              <a:tabLst>
                <a:tab pos="182245" algn="l"/>
              </a:tabLst>
            </a:pP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Contaminated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food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water</a:t>
            </a:r>
            <a:r>
              <a:rPr sz="20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with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ova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endParaRPr sz="2000">
              <a:latin typeface="Constantia"/>
              <a:cs typeface="Constantia"/>
            </a:endParaRPr>
          </a:p>
          <a:p>
            <a:pPr marL="287655" indent="-274955">
              <a:lnSpc>
                <a:spcPct val="100000"/>
              </a:lnSpc>
              <a:spcBef>
                <a:spcPts val="480"/>
              </a:spcBef>
              <a:buSzPct val="95000"/>
              <a:buAutoNum type="arabicPlain"/>
              <a:tabLst>
                <a:tab pos="287655" algn="l"/>
              </a:tabLst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Auto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infection,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ova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remains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hatches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intestine.</a:t>
            </a:r>
            <a:endParaRPr sz="2000">
              <a:latin typeface="Constantia"/>
              <a:cs typeface="Constantia"/>
            </a:endParaRPr>
          </a:p>
          <a:p>
            <a:pPr marL="154940" lvl="1" indent="-142240">
              <a:lnSpc>
                <a:spcPct val="100000"/>
              </a:lnSpc>
              <a:spcBef>
                <a:spcPts val="480"/>
              </a:spcBef>
              <a:buChar char="•"/>
              <a:tabLst>
                <a:tab pos="154940" algn="l"/>
              </a:tabLst>
            </a:pPr>
            <a:r>
              <a:rPr sz="2000" dirty="0">
                <a:latin typeface="Constantia"/>
                <a:cs typeface="Constantia"/>
              </a:rPr>
              <a:t>Habitat: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Adult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worm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intestine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human.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527954"/>
            <a:ext cx="89122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onstantia"/>
                <a:cs typeface="Constantia"/>
              </a:rPr>
              <a:t>Symptoms:</a:t>
            </a:r>
            <a:r>
              <a:rPr sz="2000" b="1" spc="2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Rare</a:t>
            </a:r>
            <a:r>
              <a:rPr sz="2000" spc="2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symptoms</a:t>
            </a:r>
            <a:r>
              <a:rPr sz="2000" spc="2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include</a:t>
            </a:r>
            <a:r>
              <a:rPr sz="2000" spc="2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anorexia,</a:t>
            </a:r>
            <a:r>
              <a:rPr sz="2000" spc="2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vomiting</a:t>
            </a:r>
            <a:r>
              <a:rPr sz="2000" spc="2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nausea</a:t>
            </a:r>
            <a:r>
              <a:rPr sz="2000" spc="1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2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behavioral</a:t>
            </a:r>
            <a:endParaRPr sz="20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</a:pPr>
            <a:r>
              <a:rPr sz="2000" spc="-10" dirty="0">
                <a:latin typeface="Constantia"/>
                <a:cs typeface="Constantia"/>
              </a:rPr>
              <a:t>disturbances</a:t>
            </a:r>
            <a:endParaRPr sz="2000">
              <a:latin typeface="Constantia"/>
              <a:cs typeface="Constant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756" y="1769364"/>
            <a:ext cx="1752600" cy="1071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8147" y="3048000"/>
            <a:ext cx="2426207" cy="2074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033004" cy="67193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4.</a:t>
            </a:r>
            <a:r>
              <a:rPr i="1" spc="-10" dirty="0">
                <a:solidFill>
                  <a:srgbClr val="000000"/>
                </a:solidFill>
                <a:latin typeface="Constantia"/>
                <a:cs typeface="Constantia"/>
              </a:rPr>
              <a:t>Diphyllobotherium</a:t>
            </a:r>
            <a:r>
              <a:rPr i="1" spc="-50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i="1" dirty="0">
                <a:solidFill>
                  <a:srgbClr val="000000"/>
                </a:solidFill>
                <a:latin typeface="Constantia"/>
                <a:cs typeface="Constantia"/>
              </a:rPr>
              <a:t>latum</a:t>
            </a:r>
            <a:r>
              <a:rPr i="1" spc="-25" dirty="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>
                <a:solidFill>
                  <a:srgbClr val="000000"/>
                </a:solidFill>
              </a:rPr>
              <a:t>=Broad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fish</a:t>
            </a:r>
            <a:r>
              <a:rPr spc="-114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TW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79836"/>
            <a:ext cx="7701914" cy="4298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tabLst>
                <a:tab pos="2969260" algn="l"/>
              </a:tabLst>
            </a:pP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length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D.latum</a:t>
            </a:r>
            <a:r>
              <a:rPr sz="2400" i="1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about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10m-</a:t>
            </a:r>
            <a:r>
              <a:rPr sz="2400" dirty="0">
                <a:latin typeface="Constantia"/>
                <a:cs typeface="Constantia"/>
              </a:rPr>
              <a:t>15m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scolex</a:t>
            </a:r>
            <a:r>
              <a:rPr sz="2400" b="1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spatulate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shape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,it </a:t>
            </a:r>
            <a:r>
              <a:rPr sz="2400" spc="-35" dirty="0">
                <a:latin typeface="Constantia"/>
                <a:cs typeface="Constantia"/>
              </a:rPr>
              <a:t>have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long</a:t>
            </a:r>
            <a:r>
              <a:rPr sz="2400" dirty="0">
                <a:latin typeface="Constantia"/>
                <a:cs typeface="Constantia"/>
              </a:rPr>
              <a:t>	sucking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groove.</a:t>
            </a:r>
            <a:endParaRPr sz="2400" dirty="0">
              <a:latin typeface="Constantia"/>
              <a:cs typeface="Constantia"/>
            </a:endParaRPr>
          </a:p>
          <a:p>
            <a:pPr marL="285115" marR="12700" indent="-27305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Constantia"/>
                <a:cs typeface="Constantia"/>
              </a:rPr>
              <a:t>eggs</a:t>
            </a:r>
            <a:r>
              <a:rPr sz="2400" b="1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D.latum</a:t>
            </a:r>
            <a:r>
              <a:rPr sz="2400" i="1" spc="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oval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shape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have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opericulum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anterior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&amp; </a:t>
            </a:r>
            <a:r>
              <a:rPr sz="2400" spc="-20" dirty="0">
                <a:latin typeface="Constantia"/>
                <a:cs typeface="Constantia"/>
              </a:rPr>
              <a:t>have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knob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posterior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end.</a:t>
            </a:r>
            <a:endParaRPr sz="2400" dirty="0">
              <a:latin typeface="Constantia"/>
              <a:cs typeface="Constantia"/>
            </a:endParaRPr>
          </a:p>
          <a:p>
            <a:pPr marL="285115" marR="8890" indent="-273050">
              <a:lnSpc>
                <a:spcPct val="100000"/>
              </a:lnSpc>
              <a:spcBef>
                <a:spcPts val="580"/>
              </a:spcBef>
            </a:pPr>
            <a:r>
              <a:rPr sz="2400" i="1" spc="-20" dirty="0">
                <a:latin typeface="Constantia"/>
                <a:cs typeface="Constantia"/>
              </a:rPr>
              <a:t>D.latum</a:t>
            </a:r>
            <a:r>
              <a:rPr sz="2400" i="1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causes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Diphyllobotheriasis,</a:t>
            </a:r>
            <a:r>
              <a:rPr sz="2400" b="1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that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transmitted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by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larvae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spc="-25" dirty="0">
                <a:latin typeface="Constantia"/>
                <a:cs typeface="Constantia"/>
              </a:rPr>
              <a:t>in </a:t>
            </a:r>
            <a:r>
              <a:rPr sz="2400" b="1" spc="-20" dirty="0">
                <a:latin typeface="Constantia"/>
                <a:cs typeface="Constantia"/>
              </a:rPr>
              <a:t>undercooked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or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raw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fish.</a:t>
            </a:r>
            <a:endParaRPr sz="24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4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-</a:t>
            </a:r>
            <a:r>
              <a:rPr sz="2000" b="1" spc="-20" dirty="0">
                <a:latin typeface="Constantia"/>
                <a:cs typeface="Constantia"/>
              </a:rPr>
              <a:t>Infective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stage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is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larva</a:t>
            </a:r>
            <a:endParaRPr sz="2000" dirty="0">
              <a:latin typeface="Constantia"/>
              <a:cs typeface="Constantia"/>
            </a:endParaRPr>
          </a:p>
          <a:p>
            <a:pPr marL="12700" marR="3900804">
              <a:lnSpc>
                <a:spcPct val="120000"/>
              </a:lnSpc>
            </a:pPr>
            <a:r>
              <a:rPr sz="2000" b="1" spc="-10" dirty="0">
                <a:latin typeface="Constantia"/>
                <a:cs typeface="Constantia"/>
              </a:rPr>
              <a:t>-Diagnostic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stage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is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eggs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or</a:t>
            </a:r>
            <a:r>
              <a:rPr sz="2000" b="1" spc="-114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gravid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segment </a:t>
            </a:r>
            <a:r>
              <a:rPr sz="2000" b="1" dirty="0">
                <a:latin typeface="Constantia"/>
                <a:cs typeface="Constantia"/>
              </a:rPr>
              <a:t>in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stool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Constantia"/>
                <a:cs typeface="Constantia"/>
              </a:rPr>
              <a:t>-</a:t>
            </a:r>
            <a:r>
              <a:rPr sz="2000" b="1" spc="-20" dirty="0">
                <a:latin typeface="Constantia"/>
                <a:cs typeface="Constantia"/>
              </a:rPr>
              <a:t>Pathogenic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stage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is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Adult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Worm</a:t>
            </a:r>
            <a:endParaRPr sz="2000" dirty="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1800" y="2667000"/>
            <a:ext cx="2362200" cy="3202305"/>
            <a:chOff x="5791200" y="2667000"/>
            <a:chExt cx="3352800" cy="32023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5036" y="2667000"/>
              <a:ext cx="2378964" cy="320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2667000"/>
              <a:ext cx="1499616" cy="2676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"/>
            <a:ext cx="8686800" cy="718401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03835" indent="-193675" algn="just">
              <a:lnSpc>
                <a:spcPct val="100000"/>
              </a:lnSpc>
              <a:spcBef>
                <a:spcPts val="580"/>
              </a:spcBef>
              <a:buSzPct val="95000"/>
              <a:buFont typeface="Constantia"/>
              <a:buAutoNum type="arabicPeriod" startAt="5"/>
              <a:tabLst>
                <a:tab pos="203835" algn="l"/>
              </a:tabLst>
            </a:pPr>
            <a:r>
              <a:rPr sz="2000" b="1" i="1" dirty="0">
                <a:latin typeface="Constantia"/>
                <a:cs typeface="Constantia"/>
              </a:rPr>
              <a:t>Echinococcus</a:t>
            </a:r>
            <a:r>
              <a:rPr sz="2000" b="1" i="1" spc="-55" dirty="0">
                <a:latin typeface="Constantia"/>
                <a:cs typeface="Constantia"/>
              </a:rPr>
              <a:t> </a:t>
            </a:r>
            <a:r>
              <a:rPr sz="2000" b="1" i="1" spc="-10" dirty="0">
                <a:latin typeface="Constantia"/>
                <a:cs typeface="Constantia"/>
              </a:rPr>
              <a:t>granulosis</a:t>
            </a:r>
            <a:r>
              <a:rPr sz="2000" b="1" spc="-10" dirty="0">
                <a:latin typeface="Constantia"/>
                <a:cs typeface="Constantia"/>
              </a:rPr>
              <a:t>=Dog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25" dirty="0">
                <a:latin typeface="Constantia"/>
                <a:cs typeface="Constantia"/>
              </a:rPr>
              <a:t>TW</a:t>
            </a:r>
            <a:endParaRPr sz="2000" dirty="0">
              <a:latin typeface="Constantia"/>
              <a:cs typeface="Constantia"/>
            </a:endParaRPr>
          </a:p>
          <a:p>
            <a:pPr marL="285115" marR="5080" lvl="1" indent="-273050" algn="just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i="1" dirty="0">
                <a:latin typeface="Constantia"/>
                <a:cs typeface="Constantia"/>
              </a:rPr>
              <a:t>E.</a:t>
            </a:r>
            <a:r>
              <a:rPr sz="2000" i="1" spc="25" dirty="0">
                <a:latin typeface="Constantia"/>
                <a:cs typeface="Constantia"/>
              </a:rPr>
              <a:t> </a:t>
            </a:r>
            <a:r>
              <a:rPr sz="2000" i="1" dirty="0">
                <a:latin typeface="Constantia"/>
                <a:cs typeface="Constantia"/>
              </a:rPr>
              <a:t>granulosis</a:t>
            </a:r>
            <a:r>
              <a:rPr sz="2000" i="1" spc="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causes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Echinococcos</a:t>
            </a:r>
            <a:r>
              <a:rPr sz="2000" dirty="0">
                <a:latin typeface="Constantia"/>
                <a:cs typeface="Constantia"/>
              </a:rPr>
              <a:t>is,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infection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produce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large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hydatid</a:t>
            </a:r>
            <a:r>
              <a:rPr sz="2000" b="1" spc="3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cysts</a:t>
            </a:r>
            <a:r>
              <a:rPr sz="2000" b="1" spc="3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in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liver,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lung,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ovary, </a:t>
            </a:r>
            <a:r>
              <a:rPr sz="2000" dirty="0">
                <a:latin typeface="Constantia"/>
                <a:cs typeface="Constantia"/>
              </a:rPr>
              <a:t>brain.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This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disease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follows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ingestion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dog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feces.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0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0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0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dead-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end</a:t>
            </a:r>
            <a:r>
              <a:rPr sz="20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life</a:t>
            </a:r>
            <a:r>
              <a:rPr sz="20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cycle.</a:t>
            </a:r>
            <a:endParaRPr sz="2000" dirty="0">
              <a:latin typeface="Constantia"/>
              <a:cs typeface="Constantia"/>
            </a:endParaRPr>
          </a:p>
          <a:p>
            <a:pPr marL="154940" indent="-142240" algn="just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154940" algn="l"/>
              </a:tabLst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Infective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stage</a:t>
            </a:r>
            <a:r>
              <a:rPr sz="20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0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: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eggs</a:t>
            </a:r>
            <a:r>
              <a:rPr sz="20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000" spc="4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ingestion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food</a:t>
            </a:r>
            <a:r>
              <a:rPr sz="20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&amp;</a:t>
            </a:r>
            <a:r>
              <a:rPr sz="20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water.</a:t>
            </a:r>
            <a:endParaRPr sz="2000" dirty="0">
              <a:latin typeface="Constantia"/>
              <a:cs typeface="Constantia"/>
            </a:endParaRPr>
          </a:p>
          <a:p>
            <a:pPr marL="154940" indent="-142240" algn="just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154940" algn="l"/>
              </a:tabLst>
            </a:pP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Mode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0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infection:</a:t>
            </a:r>
            <a:r>
              <a:rPr sz="20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contaminated</a:t>
            </a:r>
            <a:r>
              <a:rPr sz="20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food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water</a:t>
            </a:r>
            <a:r>
              <a:rPr sz="20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with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eggs.</a:t>
            </a:r>
            <a:endParaRPr sz="200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onstantia"/>
                <a:cs typeface="Constantia"/>
              </a:rPr>
              <a:t>Egg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is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the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infected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stage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comes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from</a:t>
            </a:r>
            <a:endParaRPr sz="2000" dirty="0">
              <a:latin typeface="Constantia"/>
              <a:cs typeface="Constantia"/>
            </a:endParaRPr>
          </a:p>
          <a:p>
            <a:pPr marL="226060" indent="-213360" algn="just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AutoNum type="romanUcPeriod"/>
              <a:tabLst>
                <a:tab pos="226060" algn="l"/>
              </a:tabLst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Ingested</a:t>
            </a:r>
            <a:r>
              <a:rPr sz="20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000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water</a:t>
            </a:r>
            <a:r>
              <a:rPr sz="20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vegetable</a:t>
            </a:r>
            <a:r>
              <a:rPr sz="20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Contaminated</a:t>
            </a:r>
            <a:r>
              <a:rPr sz="20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infected</a:t>
            </a:r>
            <a:r>
              <a:rPr sz="20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dog</a:t>
            </a:r>
            <a:r>
              <a:rPr sz="20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feces.</a:t>
            </a:r>
            <a:endParaRPr sz="2000" dirty="0">
              <a:latin typeface="Constantia"/>
              <a:cs typeface="Constantia"/>
            </a:endParaRPr>
          </a:p>
          <a:p>
            <a:pPr marL="311785" indent="-299085" algn="just">
              <a:lnSpc>
                <a:spcPct val="100000"/>
              </a:lnSpc>
              <a:spcBef>
                <a:spcPts val="480"/>
              </a:spcBef>
              <a:buAutoNum type="romanUcPeriod"/>
              <a:tabLst>
                <a:tab pos="311785" algn="l"/>
              </a:tabLst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handling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caressing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infected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dog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where</a:t>
            </a:r>
            <a:r>
              <a:rPr sz="20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hairs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contaminated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with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eggs.</a:t>
            </a:r>
            <a:endParaRPr sz="2000" dirty="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4"/>
              </a:spcBef>
            </a:pP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Intermediate</a:t>
            </a:r>
            <a:r>
              <a:rPr sz="20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host: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human,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sheep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cattle,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camels</a:t>
            </a:r>
            <a:r>
              <a:rPr sz="20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all</a:t>
            </a:r>
            <a:r>
              <a:rPr sz="20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carry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hydatid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cyst.</a:t>
            </a:r>
            <a:endParaRPr sz="2000" dirty="0">
              <a:latin typeface="Constantia"/>
              <a:cs typeface="Constantia"/>
            </a:endParaRPr>
          </a:p>
          <a:p>
            <a:pPr marL="154940" lvl="1" indent="-142240">
              <a:lnSpc>
                <a:spcPct val="100000"/>
              </a:lnSpc>
              <a:spcBef>
                <a:spcPts val="480"/>
              </a:spcBef>
              <a:buChar char="•"/>
              <a:tabLst>
                <a:tab pos="154940" algn="l"/>
              </a:tabLst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Habitat:</a:t>
            </a:r>
            <a:r>
              <a:rPr sz="20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adult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worm</a:t>
            </a:r>
            <a:r>
              <a:rPr sz="20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small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intestine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dogs.</a:t>
            </a:r>
            <a:endParaRPr sz="2000" dirty="0">
              <a:latin typeface="Constantia"/>
              <a:cs typeface="Constantia"/>
            </a:endParaRPr>
          </a:p>
          <a:p>
            <a:pPr marL="12700" marR="3747135" lvl="1" indent="142240">
              <a:lnSpc>
                <a:spcPct val="119600"/>
              </a:lnSpc>
              <a:spcBef>
                <a:spcPts val="20"/>
              </a:spcBef>
              <a:buChar char="•"/>
              <a:tabLst>
                <a:tab pos="154940" algn="l"/>
              </a:tabLst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Final</a:t>
            </a:r>
            <a:r>
              <a:rPr sz="20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host:</a:t>
            </a:r>
            <a:r>
              <a:rPr sz="20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only</a:t>
            </a:r>
            <a:r>
              <a:rPr sz="20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dogs</a:t>
            </a:r>
            <a:r>
              <a:rPr sz="20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(dogs,</a:t>
            </a:r>
            <a:r>
              <a:rPr sz="20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wolf,</a:t>
            </a:r>
            <a:r>
              <a:rPr sz="20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fox)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Larval</a:t>
            </a:r>
            <a:r>
              <a:rPr sz="20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stage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(hydatid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cyst)</a:t>
            </a:r>
            <a:r>
              <a:rPr sz="20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intermediate</a:t>
            </a:r>
            <a:r>
              <a:rPr sz="20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host.</a:t>
            </a:r>
            <a:endParaRPr sz="2000" dirty="0">
              <a:latin typeface="Constantia"/>
              <a:cs typeface="Constantia"/>
            </a:endParaRPr>
          </a:p>
          <a:p>
            <a:pPr marL="12700" marR="5080" lvl="1" indent="169545">
              <a:lnSpc>
                <a:spcPct val="100000"/>
              </a:lnSpc>
              <a:spcBef>
                <a:spcPts val="480"/>
              </a:spcBef>
              <a:buChar char="•"/>
              <a:tabLst>
                <a:tab pos="182245" algn="l"/>
              </a:tabLst>
            </a:pPr>
            <a:r>
              <a:rPr sz="2000" dirty="0">
                <a:latin typeface="Constantia"/>
                <a:cs typeface="Constantia"/>
              </a:rPr>
              <a:t>Hydatid</a:t>
            </a:r>
            <a:r>
              <a:rPr sz="2000" spc="1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cyst</a:t>
            </a:r>
            <a:r>
              <a:rPr sz="2000" spc="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found</a:t>
            </a:r>
            <a:r>
              <a:rPr sz="2000" spc="1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Humans</a:t>
            </a:r>
            <a:r>
              <a:rPr sz="2000" spc="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animals.</a:t>
            </a:r>
            <a:r>
              <a:rPr sz="2000" spc="1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Anaphylactic</a:t>
            </a:r>
            <a:r>
              <a:rPr sz="2000" spc="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reaction</a:t>
            </a:r>
            <a:r>
              <a:rPr sz="2000" spc="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12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worm </a:t>
            </a:r>
            <a:r>
              <a:rPr sz="2000" spc="-10" dirty="0">
                <a:latin typeface="Constantia"/>
                <a:cs typeface="Constantia"/>
              </a:rPr>
              <a:t>antigens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occur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cyst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ruptures.</a:t>
            </a:r>
            <a:endParaRPr sz="2000" dirty="0">
              <a:latin typeface="Constantia"/>
              <a:cs typeface="Constantia"/>
            </a:endParaRPr>
          </a:p>
          <a:p>
            <a:pPr marL="12700" marR="14604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onstantia"/>
                <a:cs typeface="Constantia"/>
              </a:rPr>
              <a:t>Echinococcos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1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1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diagnosed</a:t>
            </a:r>
            <a:r>
              <a:rPr sz="2000" spc="1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by</a:t>
            </a:r>
            <a:r>
              <a:rPr sz="2000" spc="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X</a:t>
            </a:r>
            <a:r>
              <a:rPr sz="2000" spc="1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ray,</a:t>
            </a:r>
            <a:r>
              <a:rPr sz="2000" spc="1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CT</a:t>
            </a:r>
            <a:r>
              <a:rPr sz="2000" spc="1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scan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ultrasound</a:t>
            </a:r>
            <a:r>
              <a:rPr sz="2000" spc="1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scan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biopsy</a:t>
            </a:r>
            <a:r>
              <a:rPr sz="2000" spc="13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of </a:t>
            </a:r>
            <a:r>
              <a:rPr sz="2000" dirty="0">
                <a:latin typeface="Constantia"/>
                <a:cs typeface="Constantia"/>
              </a:rPr>
              <a:t>infected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tissue.</a:t>
            </a:r>
            <a:endParaRPr sz="200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latin typeface="Constantia"/>
                <a:cs typeface="Constantia"/>
              </a:rPr>
              <a:t>Casoni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test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for</a:t>
            </a:r>
            <a:r>
              <a:rPr sz="2000" spc="-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diagnosis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Echinococcus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granulosus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eggs</a:t>
            </a:r>
            <a:endParaRPr sz="2000" dirty="0">
              <a:latin typeface="Constantia"/>
              <a:cs typeface="Constantia"/>
            </a:endParaRPr>
          </a:p>
          <a:p>
            <a:pPr marL="154940" lvl="1" indent="-142240">
              <a:lnSpc>
                <a:spcPct val="100000"/>
              </a:lnSpc>
              <a:spcBef>
                <a:spcPts val="480"/>
              </a:spcBef>
              <a:buChar char="•"/>
              <a:tabLst>
                <a:tab pos="154940" algn="l"/>
              </a:tabLst>
            </a:pPr>
            <a:r>
              <a:rPr sz="2000" dirty="0">
                <a:latin typeface="Constantia"/>
                <a:cs typeface="Constantia"/>
              </a:rPr>
              <a:t>It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world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wide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specially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dogs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regions.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514858"/>
            <a:ext cx="8917940" cy="637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After</a:t>
            </a:r>
            <a:r>
              <a:rPr sz="1800" spc="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Ingested</a:t>
            </a:r>
            <a:r>
              <a:rPr sz="1800" spc="1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1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eggs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which</a:t>
            </a:r>
            <a:r>
              <a:rPr sz="1800" spc="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hatch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duodenum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small</a:t>
            </a:r>
            <a:r>
              <a:rPr sz="1800" spc="1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intestine</a:t>
            </a:r>
            <a:r>
              <a:rPr sz="1800" spc="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into</a:t>
            </a:r>
            <a:r>
              <a:rPr sz="1800" spc="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embryos</a:t>
            </a:r>
            <a:r>
              <a:rPr sz="1800" spc="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which </a:t>
            </a:r>
            <a:r>
              <a:rPr sz="1800" dirty="0">
                <a:latin typeface="Constantia"/>
                <a:cs typeface="Constantia"/>
              </a:rPr>
              <a:t>penetrate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wall</a:t>
            </a:r>
            <a:r>
              <a:rPr sz="1800" spc="1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enter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portal</a:t>
            </a:r>
            <a:r>
              <a:rPr sz="1800" spc="1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veins</a:t>
            </a:r>
            <a:r>
              <a:rPr sz="1800" spc="1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migrate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via</a:t>
            </a:r>
            <a:r>
              <a:rPr sz="1800" spc="1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portal</a:t>
            </a:r>
            <a:r>
              <a:rPr sz="1800" spc="1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blood</a:t>
            </a:r>
            <a:r>
              <a:rPr sz="1800" spc="1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supply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to</a:t>
            </a:r>
            <a:r>
              <a:rPr sz="1800" spc="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organs:</a:t>
            </a:r>
            <a:r>
              <a:rPr sz="1800" spc="1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lungs,</a:t>
            </a:r>
            <a:r>
              <a:rPr sz="1800" spc="1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liver, brain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thus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causing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extra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intestinal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infections.</a:t>
            </a:r>
            <a:endParaRPr sz="1800">
              <a:latin typeface="Constantia"/>
              <a:cs typeface="Constantia"/>
            </a:endParaRPr>
          </a:p>
          <a:p>
            <a:pPr marL="12700" marR="76835">
              <a:lnSpc>
                <a:spcPct val="120000"/>
              </a:lnSpc>
              <a:spcBef>
                <a:spcPts val="20"/>
              </a:spcBef>
            </a:pPr>
            <a:r>
              <a:rPr sz="1800" dirty="0">
                <a:latin typeface="Constantia"/>
                <a:cs typeface="Constantia"/>
              </a:rPr>
              <a:t>In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these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organs,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larvae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develop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into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hydatid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cysts.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may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large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,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filled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with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clear </a:t>
            </a:r>
            <a:r>
              <a:rPr sz="1800" dirty="0">
                <a:latin typeface="Constantia"/>
                <a:cs typeface="Constantia"/>
              </a:rPr>
              <a:t>fluid</a:t>
            </a:r>
            <a:r>
              <a:rPr sz="1800" spc="-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and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contain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characteristic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proto-</a:t>
            </a:r>
            <a:r>
              <a:rPr sz="1800" spc="-10" dirty="0">
                <a:latin typeface="Constantia"/>
                <a:cs typeface="Constantia"/>
              </a:rPr>
              <a:t>scolices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(immature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forms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head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the </a:t>
            </a:r>
            <a:r>
              <a:rPr sz="1800" spc="-10" dirty="0">
                <a:latin typeface="Constantia"/>
                <a:cs typeface="Constantia"/>
              </a:rPr>
              <a:t>parasite).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These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mature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in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30" dirty="0">
                <a:latin typeface="Constantia"/>
                <a:cs typeface="Constantia"/>
              </a:rPr>
              <a:t>to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developed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scolices.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Echinococcus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forms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one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large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fluid-</a:t>
            </a:r>
            <a:r>
              <a:rPr sz="1800" spc="-10" dirty="0">
                <a:latin typeface="Constantia"/>
                <a:cs typeface="Constantia"/>
              </a:rPr>
              <a:t>filled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that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contains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thousands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individual</a:t>
            </a:r>
            <a:r>
              <a:rPr sz="18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scoleces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well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many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daughter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within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large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cyst.Individual scoleces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lying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at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bottom</a:t>
            </a:r>
            <a:r>
              <a:rPr sz="1800" spc="-7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large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are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called</a:t>
            </a:r>
            <a:r>
              <a:rPr sz="1800" spc="-10" dirty="0">
                <a:latin typeface="Constantia"/>
                <a:cs typeface="Constantia"/>
              </a:rPr>
              <a:t> “hydatid </a:t>
            </a:r>
            <a:r>
              <a:rPr sz="1800" spc="-25" dirty="0">
                <a:latin typeface="Constantia"/>
                <a:cs typeface="Constantia"/>
              </a:rPr>
              <a:t>sand”.</a:t>
            </a:r>
            <a:r>
              <a:rPr sz="1800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outer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layer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is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thick,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fibrous</a:t>
            </a:r>
            <a:r>
              <a:rPr sz="1800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tissue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produced</a:t>
            </a:r>
            <a:r>
              <a:rPr sz="1800" spc="-2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by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host.</a:t>
            </a:r>
            <a:endParaRPr sz="1800">
              <a:latin typeface="Constantia"/>
              <a:cs typeface="Constantia"/>
            </a:endParaRPr>
          </a:p>
          <a:p>
            <a:pPr marL="135255" indent="-122555">
              <a:lnSpc>
                <a:spcPct val="100000"/>
              </a:lnSpc>
              <a:spcBef>
                <a:spcPts val="409"/>
              </a:spcBef>
              <a:buChar char="•"/>
              <a:tabLst>
                <a:tab pos="135255" algn="l"/>
              </a:tabLst>
            </a:pP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fluid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contains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parasite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antigens,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which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can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sensitize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host.</a:t>
            </a:r>
            <a:endParaRPr sz="1800">
              <a:latin typeface="Constantia"/>
              <a:cs typeface="Constantia"/>
            </a:endParaRPr>
          </a:p>
          <a:p>
            <a:pPr marL="12700" marR="12065">
              <a:lnSpc>
                <a:spcPct val="101099"/>
              </a:lnSpc>
              <a:spcBef>
                <a:spcPts val="409"/>
              </a:spcBef>
            </a:pPr>
            <a:r>
              <a:rPr sz="1800" dirty="0">
                <a:latin typeface="Constantia"/>
                <a:cs typeface="Constantia"/>
              </a:rPr>
              <a:t>If</a:t>
            </a:r>
            <a:r>
              <a:rPr sz="1800" spc="1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the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cyst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ruptures</a:t>
            </a:r>
            <a:r>
              <a:rPr sz="1800" spc="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spontaneously</a:t>
            </a:r>
            <a:r>
              <a:rPr sz="1800" spc="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during</a:t>
            </a:r>
            <a:r>
              <a:rPr sz="1800" spc="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trauma</a:t>
            </a:r>
            <a:r>
              <a:rPr sz="1800" spc="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surgical</a:t>
            </a:r>
            <a:r>
              <a:rPr sz="1800" spc="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removal,</a:t>
            </a:r>
            <a:r>
              <a:rPr sz="1800" spc="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life-threatening anaphylactic</a:t>
            </a:r>
            <a:r>
              <a:rPr sz="1800" spc="-10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shock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can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occur.</a:t>
            </a:r>
            <a:r>
              <a:rPr sz="1800" spc="4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Rupture</a:t>
            </a:r>
            <a:r>
              <a:rPr sz="1800" spc="-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cyst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can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also</a:t>
            </a:r>
            <a:r>
              <a:rPr sz="1800" spc="-10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spread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spc="-20" dirty="0">
                <a:latin typeface="Constantia"/>
                <a:cs typeface="Constantia"/>
              </a:rPr>
              <a:t>protoscoleces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widely.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b="1" spc="-10" dirty="0">
                <a:latin typeface="Constantia"/>
                <a:cs typeface="Constantia"/>
              </a:rPr>
              <a:t>Symptoms</a:t>
            </a:r>
            <a:endParaRPr sz="2000">
              <a:latin typeface="Constantia"/>
              <a:cs typeface="Constantia"/>
            </a:endParaRPr>
          </a:p>
          <a:p>
            <a:pPr marL="12700" marR="81280">
              <a:lnSpc>
                <a:spcPct val="100000"/>
              </a:lnSpc>
              <a:spcBef>
                <a:spcPts val="495"/>
              </a:spcBef>
              <a:tabLst>
                <a:tab pos="688975" algn="l"/>
                <a:tab pos="2001520" algn="l"/>
                <a:tab pos="3051810" algn="l"/>
                <a:tab pos="3589654" algn="l"/>
                <a:tab pos="4197985" algn="l"/>
                <a:tab pos="4916170" algn="l"/>
                <a:tab pos="5774055" algn="l"/>
                <a:tab pos="6645909" algn="l"/>
                <a:tab pos="6983095" algn="l"/>
                <a:tab pos="7993380" algn="l"/>
              </a:tabLst>
            </a:pPr>
            <a:r>
              <a:rPr sz="2000" spc="-20" dirty="0">
                <a:latin typeface="Constantia"/>
                <a:cs typeface="Constantia"/>
              </a:rPr>
              <a:t>Rare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symptoms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because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25" dirty="0">
                <a:latin typeface="Constantia"/>
                <a:cs typeface="Constantia"/>
              </a:rPr>
              <a:t>the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20" dirty="0">
                <a:latin typeface="Constantia"/>
                <a:cs typeface="Constantia"/>
              </a:rPr>
              <a:t>cyst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20" dirty="0">
                <a:latin typeface="Constantia"/>
                <a:cs typeface="Constantia"/>
              </a:rPr>
              <a:t>grow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slowly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unless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25" dirty="0">
                <a:latin typeface="Constantia"/>
                <a:cs typeface="Constantia"/>
              </a:rPr>
              <a:t>it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rupture</a:t>
            </a:r>
            <a:r>
              <a:rPr sz="2000" dirty="0">
                <a:latin typeface="Constantia"/>
                <a:cs typeface="Constantia"/>
              </a:rPr>
              <a:t>	</a:t>
            </a:r>
            <a:r>
              <a:rPr sz="2000" spc="-10" dirty="0">
                <a:latin typeface="Constantia"/>
                <a:cs typeface="Constantia"/>
              </a:rPr>
              <a:t>causing Anaphylactic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shock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to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release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protoscolices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toxins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hydatid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cyst.</a:t>
            </a:r>
            <a:endParaRPr sz="20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onstantia"/>
                <a:cs typeface="Constantia"/>
              </a:rPr>
              <a:t>Pathogenesis</a:t>
            </a:r>
            <a:r>
              <a:rPr sz="2000" spc="3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If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cyst</a:t>
            </a:r>
            <a:r>
              <a:rPr sz="2000" spc="2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ruptures,</a:t>
            </a:r>
            <a:r>
              <a:rPr sz="2000" spc="3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either</a:t>
            </a:r>
            <a:r>
              <a:rPr sz="2000" spc="25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spontaneously</a:t>
            </a:r>
            <a:r>
              <a:rPr sz="2000" spc="2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body</a:t>
            </a:r>
            <a:r>
              <a:rPr sz="2000" spc="2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2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during </a:t>
            </a:r>
            <a:r>
              <a:rPr sz="2000" spc="-25" dirty="0">
                <a:latin typeface="Constantia"/>
                <a:cs typeface="Constantia"/>
              </a:rPr>
              <a:t>surgery,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danger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from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death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from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anaphylactic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shock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high.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Metastatic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cystic </a:t>
            </a:r>
            <a:r>
              <a:rPr sz="2000" dirty="0">
                <a:latin typeface="Constantia"/>
                <a:cs typeface="Constantia"/>
              </a:rPr>
              <a:t>lesions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can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also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develop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virtually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any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visceral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organs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if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primary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cyst </a:t>
            </a:r>
            <a:r>
              <a:rPr sz="2000" dirty="0">
                <a:latin typeface="Constantia"/>
                <a:cs typeface="Constantia"/>
              </a:rPr>
              <a:t>ruptures.</a:t>
            </a:r>
            <a:r>
              <a:rPr sz="2000" spc="2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If</a:t>
            </a:r>
            <a:r>
              <a:rPr sz="2000" spc="2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cyst</a:t>
            </a:r>
            <a:r>
              <a:rPr sz="2000" spc="2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material</a:t>
            </a:r>
            <a:r>
              <a:rPr sz="2000" spc="25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seeds</a:t>
            </a:r>
            <a:r>
              <a:rPr sz="2000" spc="2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0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peritoneal</a:t>
            </a:r>
            <a:r>
              <a:rPr sz="2000" spc="2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lining,</a:t>
            </a:r>
            <a:r>
              <a:rPr sz="2000" spc="2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massive</a:t>
            </a:r>
            <a:r>
              <a:rPr sz="2000" spc="1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proliferation </a:t>
            </a:r>
            <a:r>
              <a:rPr sz="2000" dirty="0">
                <a:latin typeface="Constantia"/>
                <a:cs typeface="Constantia"/>
              </a:rPr>
              <a:t>can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occur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vascular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invasion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spread</a:t>
            </a:r>
            <a:r>
              <a:rPr sz="2000" spc="-20" dirty="0">
                <a:latin typeface="Constantia"/>
                <a:cs typeface="Constantia"/>
              </a:rPr>
              <a:t> to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other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organs.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248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86984"/>
            <a:ext cx="8418828" cy="6241452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7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Prevention</a:t>
            </a:r>
            <a:r>
              <a:rPr sz="20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 Control</a:t>
            </a:r>
            <a:endParaRPr sz="2000" dirty="0">
              <a:latin typeface="Constantia"/>
              <a:cs typeface="Constantia"/>
            </a:endParaRPr>
          </a:p>
          <a:p>
            <a:pPr marL="285115" marR="5080" indent="-273050">
              <a:lnSpc>
                <a:spcPct val="100000"/>
              </a:lnSpc>
              <a:spcBef>
                <a:spcPts val="47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Cestodaes</a:t>
            </a:r>
            <a:r>
              <a:rPr sz="2000" b="1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Avoid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taken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uncooked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meat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containing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infective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stage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muscles.</a:t>
            </a: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b="1" spc="-30" dirty="0">
                <a:latin typeface="Constantia"/>
                <a:cs typeface="Constantia"/>
              </a:rPr>
              <a:t>Taenia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saginata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Avoid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taken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uncooked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beef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meat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containing</a:t>
            </a:r>
            <a:endParaRPr sz="2000" dirty="0">
              <a:latin typeface="Constantia"/>
              <a:cs typeface="Constantia"/>
            </a:endParaRPr>
          </a:p>
          <a:p>
            <a:pPr marL="285115">
              <a:lnSpc>
                <a:spcPts val="2280"/>
              </a:lnSpc>
            </a:pPr>
            <a:r>
              <a:rPr sz="2000" spc="-20" dirty="0">
                <a:latin typeface="Constantia"/>
                <a:cs typeface="Constantia"/>
              </a:rPr>
              <a:t>infective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muscles.</a:t>
            </a:r>
            <a:endParaRPr sz="2000" dirty="0">
              <a:latin typeface="Constantia"/>
              <a:cs typeface="Constantia"/>
            </a:endParaRPr>
          </a:p>
          <a:p>
            <a:pPr marL="285115" marR="623570" indent="-27305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b="1" spc="-30" dirty="0">
                <a:latin typeface="Constantia"/>
                <a:cs typeface="Constantia"/>
              </a:rPr>
              <a:t>Taenia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solium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Avoid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taken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uncooked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pig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meat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containing </a:t>
            </a:r>
            <a:r>
              <a:rPr sz="2000" spc="-20" dirty="0">
                <a:latin typeface="Constantia"/>
                <a:cs typeface="Constantia"/>
              </a:rPr>
              <a:t>infective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muscles.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hygiene,</a:t>
            </a:r>
            <a:r>
              <a:rPr sz="2000" spc="-20" dirty="0">
                <a:latin typeface="Constantia"/>
                <a:cs typeface="Constantia"/>
              </a:rPr>
              <a:t> Improvement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20" dirty="0">
                <a:latin typeface="Constantia"/>
                <a:cs typeface="Constantia"/>
              </a:rPr>
              <a:t> water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supply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and </a:t>
            </a:r>
            <a:r>
              <a:rPr sz="2000" spc="-20" dirty="0">
                <a:latin typeface="Constantia"/>
                <a:cs typeface="Constantia"/>
              </a:rPr>
              <a:t>sewage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Good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health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education.</a:t>
            </a: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ts val="228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Diphyllobotherium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latum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Avoid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taken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uncooked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fish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meat</a:t>
            </a:r>
            <a:endParaRPr sz="2000" dirty="0">
              <a:latin typeface="Constantia"/>
              <a:cs typeface="Constantia"/>
            </a:endParaRPr>
          </a:p>
          <a:p>
            <a:pPr marL="285115">
              <a:lnSpc>
                <a:spcPts val="2280"/>
              </a:lnSpc>
            </a:pPr>
            <a:r>
              <a:rPr sz="2000" spc="-10" dirty="0">
                <a:latin typeface="Constantia"/>
                <a:cs typeface="Constantia"/>
              </a:rPr>
              <a:t>containing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infective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muscles.</a:t>
            </a:r>
            <a:endParaRPr sz="2000" dirty="0">
              <a:latin typeface="Constantia"/>
              <a:cs typeface="Constantia"/>
            </a:endParaRPr>
          </a:p>
          <a:p>
            <a:pPr marL="285115" marR="332105" indent="-273050">
              <a:lnSpc>
                <a:spcPts val="2160"/>
              </a:lnSpc>
              <a:spcBef>
                <a:spcPts val="509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Echinococcus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granulosis</a:t>
            </a:r>
            <a:r>
              <a:rPr sz="2000" spc="-10" dirty="0">
                <a:latin typeface="Constantia"/>
                <a:cs typeface="Constantia"/>
              </a:rPr>
              <a:t>=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Avoid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taken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contaminated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food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and </a:t>
            </a:r>
            <a:r>
              <a:rPr sz="2000" spc="-30" dirty="0">
                <a:latin typeface="Constantia"/>
                <a:cs typeface="Constantia"/>
              </a:rPr>
              <a:t>water.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keep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dogs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away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contact</a:t>
            </a:r>
            <a:endParaRPr sz="20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0AD0D9"/>
              </a:buClr>
              <a:buFont typeface="Segoe UI Symbol"/>
              <a:buChar char="⚫"/>
            </a:pP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Cestodaes 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Praziquantel,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Albendazole</a:t>
            </a: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b="1" spc="-30" dirty="0">
                <a:latin typeface="Constantia"/>
                <a:cs typeface="Constantia"/>
              </a:rPr>
              <a:t>Taenia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saginata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Albendazole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i="1" spc="-20" dirty="0">
                <a:latin typeface="Constantia"/>
                <a:cs typeface="Constantia"/>
              </a:rPr>
              <a:t>Alternatively,</a:t>
            </a:r>
            <a:r>
              <a:rPr sz="2000" i="1" spc="20" dirty="0">
                <a:latin typeface="Constantia"/>
                <a:cs typeface="Constantia"/>
              </a:rPr>
              <a:t> </a:t>
            </a:r>
            <a:r>
              <a:rPr sz="2000" i="1" spc="-10" dirty="0">
                <a:latin typeface="Constantia"/>
                <a:cs typeface="Constantia"/>
              </a:rPr>
              <a:t>niclosamide</a:t>
            </a: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b="1" spc="-30" dirty="0">
                <a:latin typeface="Constantia"/>
                <a:cs typeface="Constantia"/>
              </a:rPr>
              <a:t>Taenia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solium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Albendazole</a:t>
            </a:r>
            <a:endParaRPr sz="2000" dirty="0">
              <a:latin typeface="Constantia"/>
              <a:cs typeface="Constantia"/>
            </a:endParaRPr>
          </a:p>
          <a:p>
            <a:pPr marL="285115" indent="-272415">
              <a:lnSpc>
                <a:spcPct val="100000"/>
              </a:lnSpc>
              <a:spcBef>
                <a:spcPts val="24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Diphyllobotherium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latum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=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Albendazole</a:t>
            </a:r>
            <a:endParaRPr sz="2000" dirty="0">
              <a:latin typeface="Constantia"/>
              <a:cs typeface="Constantia"/>
            </a:endParaRPr>
          </a:p>
          <a:p>
            <a:pPr marL="285115" marR="7620" indent="-273050">
              <a:lnSpc>
                <a:spcPts val="2160"/>
              </a:lnSpc>
              <a:spcBef>
                <a:spcPts val="51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Echinococcus</a:t>
            </a:r>
            <a:r>
              <a:rPr sz="2000" b="1" spc="-9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granulosis</a:t>
            </a:r>
            <a:r>
              <a:rPr sz="2000" spc="-10" dirty="0">
                <a:latin typeface="Constantia"/>
                <a:cs typeface="Constantia"/>
              </a:rPr>
              <a:t>=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Albendazole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surgical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excision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cysts.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24" y="-192201"/>
            <a:ext cx="482028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u="sng" spc="-25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Trematodes</a:t>
            </a:r>
            <a:r>
              <a:rPr sz="4600" u="sng" spc="-19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 </a:t>
            </a:r>
            <a:r>
              <a:rPr sz="4600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(flukes)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-533400"/>
            <a:ext cx="8839200" cy="67409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715" indent="-27305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dirty="0">
                <a:latin typeface="Constantia"/>
                <a:cs typeface="Constantia"/>
              </a:rPr>
              <a:t>Trematodes</a:t>
            </a:r>
            <a:r>
              <a:rPr sz="2000" spc="48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4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</a:t>
            </a:r>
            <a:r>
              <a:rPr sz="2000" spc="15" dirty="0">
                <a:latin typeface="Constantia"/>
                <a:cs typeface="Constantia"/>
              </a:rPr>
              <a:t>  </a:t>
            </a:r>
            <a:r>
              <a:rPr sz="2000" dirty="0">
                <a:latin typeface="Constantia"/>
                <a:cs typeface="Constantia"/>
              </a:rPr>
              <a:t>(about</a:t>
            </a:r>
            <a:r>
              <a:rPr sz="2000" spc="4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1</a:t>
            </a:r>
            <a:r>
              <a:rPr sz="2000" spc="10" dirty="0">
                <a:latin typeface="Constantia"/>
                <a:cs typeface="Constantia"/>
              </a:rPr>
              <a:t>  </a:t>
            </a:r>
            <a:r>
              <a:rPr sz="2000" dirty="0">
                <a:latin typeface="Constantia"/>
                <a:cs typeface="Constantia"/>
              </a:rPr>
              <a:t>cm),</a:t>
            </a:r>
            <a:r>
              <a:rPr sz="2000" spc="10" dirty="0">
                <a:latin typeface="Constantia"/>
                <a:cs typeface="Constantia"/>
              </a:rPr>
              <a:t> 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flat,</a:t>
            </a:r>
            <a:r>
              <a:rPr sz="2000" spc="2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leaf-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like</a:t>
            </a:r>
            <a:r>
              <a:rPr sz="2000" spc="4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worms</a:t>
            </a:r>
            <a:r>
              <a:rPr sz="2000" spc="170" dirty="0">
                <a:solidFill>
                  <a:srgbClr val="FF0000"/>
                </a:solidFill>
                <a:latin typeface="Constantia"/>
                <a:cs typeface="Constantia"/>
              </a:rPr>
              <a:t>  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4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flatfish  </a:t>
            </a:r>
            <a:r>
              <a:rPr sz="2000" spc="-10" dirty="0">
                <a:latin typeface="Constantia"/>
                <a:cs typeface="Constantia"/>
              </a:rPr>
              <a:t>that, </a:t>
            </a:r>
            <a:r>
              <a:rPr sz="2000" dirty="0">
                <a:latin typeface="Constantia"/>
                <a:cs typeface="Constantia"/>
              </a:rPr>
              <a:t>depending</a:t>
            </a:r>
            <a:r>
              <a:rPr sz="2000" spc="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species,</a:t>
            </a:r>
            <a:r>
              <a:rPr sz="2000" spc="1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infect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various</a:t>
            </a:r>
            <a:r>
              <a:rPr sz="2000" spc="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organs</a:t>
            </a:r>
            <a:r>
              <a:rPr sz="2000" spc="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</a:t>
            </a:r>
            <a:r>
              <a:rPr sz="2000" spc="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host</a:t>
            </a:r>
            <a:r>
              <a:rPr sz="2000" spc="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intestinal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veins,</a:t>
            </a:r>
            <a:r>
              <a:rPr sz="2000" spc="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urinary</a:t>
            </a:r>
            <a:r>
              <a:rPr sz="2000" spc="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bladder,</a:t>
            </a:r>
            <a:r>
              <a:rPr sz="2000" spc="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liver,</a:t>
            </a:r>
            <a:r>
              <a:rPr sz="2000" spc="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lung</a:t>
            </a:r>
            <a:r>
              <a:rPr sz="2000" dirty="0">
                <a:latin typeface="Constantia"/>
                <a:cs typeface="Constantia"/>
              </a:rPr>
              <a:t>).</a:t>
            </a:r>
            <a:r>
              <a:rPr sz="2000" spc="114" dirty="0"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All</a:t>
            </a:r>
            <a:r>
              <a:rPr sz="2000" b="1" spc="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trematodes</a:t>
            </a:r>
            <a:r>
              <a:rPr sz="2000" b="1" spc="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use</a:t>
            </a:r>
            <a:r>
              <a:rPr sz="2000" b="1" spc="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freshwater</a:t>
            </a:r>
            <a:r>
              <a:rPr sz="2000" b="1" spc="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snails (</a:t>
            </a:r>
            <a:r>
              <a:rPr sz="2000" b="1" spc="-10" dirty="0">
                <a:latin typeface="Constantia"/>
                <a:cs typeface="Constantia"/>
              </a:rPr>
              <a:t>Biomphalaria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)</a:t>
            </a:r>
            <a:r>
              <a:rPr sz="20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as</a:t>
            </a:r>
            <a:r>
              <a:rPr sz="20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an</a:t>
            </a:r>
            <a:r>
              <a:rPr sz="20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intermediate</a:t>
            </a:r>
            <a:r>
              <a:rPr sz="2000" b="1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host,</a:t>
            </a:r>
            <a:r>
              <a:rPr sz="2000" b="1" spc="-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000" b="1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as</a:t>
            </a:r>
            <a:r>
              <a:rPr sz="20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final</a:t>
            </a:r>
            <a:r>
              <a:rPr sz="2000" b="1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onstantia"/>
                <a:cs typeface="Constantia"/>
              </a:rPr>
              <a:t>host</a:t>
            </a:r>
            <a:endParaRPr sz="2000" dirty="0">
              <a:latin typeface="Constantia"/>
              <a:cs typeface="Constantia"/>
            </a:endParaRPr>
          </a:p>
          <a:p>
            <a:pPr marL="285115" marR="335280" indent="-273050" algn="just">
              <a:lnSpc>
                <a:spcPct val="100000"/>
              </a:lnSpc>
              <a:spcBef>
                <a:spcPts val="480"/>
              </a:spcBef>
              <a:buSzPct val="95000"/>
              <a:buFont typeface="Segoe UI Symbol"/>
              <a:buChar char="⚫"/>
              <a:tabLst>
                <a:tab pos="285115" algn="l"/>
                <a:tab pos="344170" algn="l"/>
              </a:tabLst>
            </a:pPr>
            <a:r>
              <a:rPr sz="2000" dirty="0">
                <a:solidFill>
                  <a:srgbClr val="0AD0D9"/>
                </a:solidFill>
                <a:latin typeface="Constantia"/>
                <a:cs typeface="Constantia"/>
              </a:rPr>
              <a:t>	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sexual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stages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or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adult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(definitive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host)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asexual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larval </a:t>
            </a:r>
            <a:r>
              <a:rPr sz="2000" dirty="0">
                <a:latin typeface="Constantia"/>
                <a:cs typeface="Constantia"/>
              </a:rPr>
              <a:t>stages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(intermediate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host).</a:t>
            </a:r>
            <a:endParaRPr sz="2000" dirty="0">
              <a:latin typeface="Constantia"/>
              <a:cs typeface="Constantia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life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cycle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digenetic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trematodes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cause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"swimmer's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itch"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a </a:t>
            </a:r>
            <a:r>
              <a:rPr sz="2000" dirty="0">
                <a:latin typeface="Constantia"/>
                <a:cs typeface="Constantia"/>
              </a:rPr>
              <a:t>Miracidium.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it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larval</a:t>
            </a:r>
            <a:r>
              <a:rPr sz="2000" spc="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stage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fluke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covered</a:t>
            </a:r>
            <a:r>
              <a:rPr sz="2000" spc="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cilia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swims </a:t>
            </a:r>
            <a:r>
              <a:rPr sz="2000" dirty="0">
                <a:latin typeface="Constantia"/>
                <a:cs typeface="Constantia"/>
              </a:rPr>
              <a:t>about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seeking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out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snail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to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serve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as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an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intermediate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host</a:t>
            </a:r>
            <a:endParaRPr sz="2000" dirty="0">
              <a:latin typeface="Constantia"/>
              <a:cs typeface="Constantia"/>
            </a:endParaRPr>
          </a:p>
          <a:p>
            <a:pPr marL="285115" marR="7620" indent="-27305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5115" algn="l"/>
              </a:tabLst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All</a:t>
            </a:r>
            <a:r>
              <a:rPr sz="2000" b="1" spc="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are</a:t>
            </a:r>
            <a:r>
              <a:rPr sz="2000" b="1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hermaphrodite</a:t>
            </a:r>
            <a:r>
              <a:rPr sz="2000" b="1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(monoecious)</a:t>
            </a:r>
            <a:r>
              <a:rPr sz="2000" b="1" spc="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except</a:t>
            </a:r>
            <a:r>
              <a:rPr sz="2000" b="1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Schistosoma</a:t>
            </a:r>
            <a:r>
              <a:rPr sz="2000" b="1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b="1" spc="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which</a:t>
            </a:r>
            <a:r>
              <a:rPr sz="2000" b="1" spc="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sexes </a:t>
            </a:r>
            <a:r>
              <a:rPr sz="2000" b="1" spc="-20" dirty="0">
                <a:solidFill>
                  <a:srgbClr val="FF0000"/>
                </a:solidFill>
                <a:latin typeface="Constantia"/>
                <a:cs typeface="Constantia"/>
              </a:rPr>
              <a:t>are</a:t>
            </a:r>
            <a:r>
              <a:rPr sz="20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separated</a:t>
            </a:r>
            <a:r>
              <a:rPr sz="2000" b="1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(dioecious).</a:t>
            </a:r>
            <a:endParaRPr sz="2000" dirty="0">
              <a:latin typeface="Constantia"/>
              <a:cs typeface="Constantia"/>
            </a:endParaRPr>
          </a:p>
          <a:p>
            <a:pPr marL="286385" indent="-273685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Segoe UI Symbol"/>
              <a:buChar char="⚫"/>
              <a:tabLst>
                <a:tab pos="286385" algn="l"/>
              </a:tabLst>
            </a:pP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alimentary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canal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flukes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like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inverted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Y.</a:t>
            </a:r>
            <a:r>
              <a:rPr sz="2000" spc="4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three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types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:</a:t>
            </a:r>
            <a:endParaRPr sz="2000" dirty="0">
              <a:latin typeface="Constantia"/>
              <a:cs typeface="Constantia"/>
            </a:endParaRPr>
          </a:p>
          <a:p>
            <a:pPr marL="466090" indent="-453390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466090" algn="l"/>
              </a:tabLst>
            </a:pPr>
            <a:r>
              <a:rPr sz="2000" b="1" spc="-10" dirty="0">
                <a:latin typeface="Constantia"/>
                <a:cs typeface="Constantia"/>
              </a:rPr>
              <a:t>Schistosomes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(Blood</a:t>
            </a:r>
            <a:r>
              <a:rPr sz="2000" b="1" spc="-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flukes)</a:t>
            </a:r>
            <a:endParaRPr sz="2000" dirty="0">
              <a:latin typeface="Constantia"/>
              <a:cs typeface="Constantia"/>
            </a:endParaRPr>
          </a:p>
          <a:p>
            <a:pPr marL="469265" indent="-456565" algn="just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AutoNum type="arabicPeriod"/>
              <a:tabLst>
                <a:tab pos="469265" algn="l"/>
              </a:tabLst>
            </a:pPr>
            <a:r>
              <a:rPr sz="2000" b="1" i="1" dirty="0">
                <a:latin typeface="Constantia"/>
                <a:cs typeface="Constantia"/>
              </a:rPr>
              <a:t>Fasciolopsis</a:t>
            </a:r>
            <a:r>
              <a:rPr sz="2000" b="1" i="1" spc="25" dirty="0">
                <a:latin typeface="Constantia"/>
                <a:cs typeface="Constantia"/>
              </a:rPr>
              <a:t>  </a:t>
            </a:r>
            <a:r>
              <a:rPr sz="2000" b="1" i="1" dirty="0">
                <a:latin typeface="Constantia"/>
                <a:cs typeface="Constantia"/>
              </a:rPr>
              <a:t>buski</a:t>
            </a:r>
            <a:r>
              <a:rPr sz="2000" b="1" i="1" spc="35" dirty="0">
                <a:latin typeface="Constantia"/>
                <a:cs typeface="Constantia"/>
              </a:rPr>
              <a:t>  </a:t>
            </a:r>
            <a:r>
              <a:rPr sz="2000" b="1" dirty="0">
                <a:latin typeface="Constantia"/>
                <a:cs typeface="Constantia"/>
              </a:rPr>
              <a:t>(giant</a:t>
            </a:r>
            <a:r>
              <a:rPr sz="2000" b="1" spc="459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intestinal</a:t>
            </a:r>
            <a:r>
              <a:rPr sz="2000" b="1" spc="20" dirty="0">
                <a:latin typeface="Constantia"/>
                <a:cs typeface="Constantia"/>
              </a:rPr>
              <a:t>  </a:t>
            </a:r>
            <a:r>
              <a:rPr sz="2000" b="1" dirty="0">
                <a:latin typeface="Constantia"/>
                <a:cs typeface="Constantia"/>
              </a:rPr>
              <a:t>fluke)</a:t>
            </a:r>
            <a:r>
              <a:rPr sz="2000" b="1" spc="15" dirty="0">
                <a:latin typeface="Constantia"/>
                <a:cs typeface="Constantia"/>
              </a:rPr>
              <a:t>  </a:t>
            </a:r>
            <a:r>
              <a:rPr sz="2000" dirty="0">
                <a:latin typeface="Constantia"/>
                <a:cs typeface="Constantia"/>
              </a:rPr>
              <a:t>causes</a:t>
            </a:r>
            <a:r>
              <a:rPr sz="2000" spc="4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Fasciolopsis.</a:t>
            </a:r>
            <a:r>
              <a:rPr sz="2000" spc="4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Live</a:t>
            </a:r>
            <a:r>
              <a:rPr sz="2000" spc="43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in</a:t>
            </a:r>
            <a:endParaRPr sz="2000" dirty="0">
              <a:latin typeface="Constantia"/>
              <a:cs typeface="Constantia"/>
            </a:endParaRPr>
          </a:p>
          <a:p>
            <a:pPr marL="4699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tantia"/>
                <a:cs typeface="Constantia"/>
              </a:rPr>
              <a:t>Small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intestine</a:t>
            </a:r>
            <a:endParaRPr sz="2000" dirty="0">
              <a:latin typeface="Constantia"/>
              <a:cs typeface="Constantia"/>
            </a:endParaRPr>
          </a:p>
          <a:p>
            <a:pPr marL="76200" marR="718820" indent="-64135" algn="just">
              <a:lnSpc>
                <a:spcPct val="120000"/>
              </a:lnSpc>
              <a:buClr>
                <a:srgbClr val="0AD0D9"/>
              </a:buClr>
              <a:buSzPct val="95000"/>
              <a:buAutoNum type="arabicPeriod" startAt="3"/>
              <a:tabLst>
                <a:tab pos="76200" algn="l"/>
                <a:tab pos="469265" algn="l"/>
              </a:tabLst>
            </a:pPr>
            <a:r>
              <a:rPr sz="2000" b="1" i="1" spc="-10" dirty="0">
                <a:latin typeface="Constantia"/>
                <a:cs typeface="Constantia"/>
              </a:rPr>
              <a:t>Fasciola</a:t>
            </a:r>
            <a:r>
              <a:rPr sz="2000" b="1" i="1" spc="-30" dirty="0">
                <a:latin typeface="Constantia"/>
                <a:cs typeface="Constantia"/>
              </a:rPr>
              <a:t> </a:t>
            </a:r>
            <a:r>
              <a:rPr sz="2000" b="1" i="1" dirty="0">
                <a:latin typeface="Constantia"/>
                <a:cs typeface="Constantia"/>
              </a:rPr>
              <a:t>hepatica</a:t>
            </a:r>
            <a:r>
              <a:rPr sz="2000" b="1" i="1" spc="-3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(sheep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liver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fluke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)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causes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Fasciolosis.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live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Liver.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Cause</a:t>
            </a:r>
            <a:r>
              <a:rPr sz="20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Liver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rot</a:t>
            </a:r>
            <a:r>
              <a:rPr sz="20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(bile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ducts,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after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migration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through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parenchyma)</a:t>
            </a:r>
            <a:endParaRPr sz="2000" dirty="0">
              <a:latin typeface="Constantia"/>
              <a:cs typeface="Constantia"/>
            </a:endParaRPr>
          </a:p>
          <a:p>
            <a:pPr marL="277495" indent="-264795" algn="just">
              <a:lnSpc>
                <a:spcPct val="100000"/>
              </a:lnSpc>
              <a:spcBef>
                <a:spcPts val="490"/>
              </a:spcBef>
              <a:buAutoNum type="arabicPeriod" startAt="3"/>
              <a:tabLst>
                <a:tab pos="277495" algn="l"/>
              </a:tabLst>
            </a:pPr>
            <a:r>
              <a:rPr sz="2000" b="1" spc="-25" dirty="0">
                <a:latin typeface="Constantia"/>
                <a:cs typeface="Constantia"/>
              </a:rPr>
              <a:t>Paragonimus</a:t>
            </a:r>
            <a:r>
              <a:rPr sz="2000" b="1" spc="-10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westermani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dirty="0">
                <a:latin typeface="Arial"/>
                <a:cs typeface="Arial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Japanese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lung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fluke)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eggs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passed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sputum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223" y="-54152"/>
            <a:ext cx="30454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0" dirty="0">
                <a:solidFill>
                  <a:srgbClr val="04607A"/>
                </a:solidFill>
                <a:latin typeface="Calibri"/>
                <a:cs typeface="Calibri"/>
              </a:rPr>
              <a:t>Helminthes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5413" y="340183"/>
            <a:ext cx="8127364" cy="644663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600" b="1" spc="-10" dirty="0">
                <a:latin typeface="Constantia"/>
                <a:cs typeface="Constantia"/>
              </a:rPr>
              <a:t>Phylum:</a:t>
            </a:r>
            <a:endParaRPr sz="2600" dirty="0">
              <a:latin typeface="Constantia"/>
              <a:cs typeface="Constantia"/>
            </a:endParaRPr>
          </a:p>
          <a:p>
            <a:pPr marL="407034" indent="-394335">
              <a:lnSpc>
                <a:spcPct val="100000"/>
              </a:lnSpc>
              <a:spcBef>
                <a:spcPts val="310"/>
              </a:spcBef>
              <a:buAutoNum type="alphaUcPeriod"/>
              <a:tabLst>
                <a:tab pos="407034" algn="l"/>
              </a:tabLst>
            </a:pPr>
            <a:r>
              <a:rPr sz="2600" b="1" dirty="0">
                <a:latin typeface="Constantia"/>
                <a:cs typeface="Constantia"/>
              </a:rPr>
              <a:t>Cestodaes: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Platyhelminthes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(flatworms)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spc="-40" dirty="0">
                <a:latin typeface="Constantia"/>
                <a:cs typeface="Constantia"/>
              </a:rPr>
              <a:t>(Tape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Worm)</a:t>
            </a:r>
            <a:endParaRPr sz="2600" dirty="0">
              <a:latin typeface="Constantia"/>
              <a:cs typeface="Constantia"/>
            </a:endParaRPr>
          </a:p>
          <a:p>
            <a:pPr marL="391160" indent="-378460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391160" algn="l"/>
              </a:tabLst>
            </a:pPr>
            <a:r>
              <a:rPr sz="2600" b="1" spc="-25" dirty="0">
                <a:latin typeface="Constantia"/>
                <a:cs typeface="Constantia"/>
              </a:rPr>
              <a:t>Trematodes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(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Flukes)</a:t>
            </a:r>
            <a:endParaRPr sz="2600" dirty="0">
              <a:latin typeface="Constantia"/>
              <a:cs typeface="Constantia"/>
            </a:endParaRPr>
          </a:p>
          <a:p>
            <a:pPr marL="403860" indent="-391160">
              <a:lnSpc>
                <a:spcPct val="100000"/>
              </a:lnSpc>
              <a:spcBef>
                <a:spcPts val="315"/>
              </a:spcBef>
              <a:buAutoNum type="alphaUcPeriod"/>
              <a:tabLst>
                <a:tab pos="403860" algn="l"/>
              </a:tabLst>
            </a:pPr>
            <a:r>
              <a:rPr sz="2600" b="1" spc="-10" dirty="0">
                <a:latin typeface="Constantia"/>
                <a:cs typeface="Constantia"/>
              </a:rPr>
              <a:t>Nematodes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(Roundworms)</a:t>
            </a:r>
            <a:endParaRPr sz="26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Constantia"/>
              <a:buAutoNum type="alphaUcPeriod"/>
            </a:pPr>
            <a:endParaRPr sz="2600" dirty="0">
              <a:latin typeface="Constantia"/>
              <a:cs typeface="Constantia"/>
            </a:endParaRPr>
          </a:p>
          <a:p>
            <a:pPr marL="13970">
              <a:lnSpc>
                <a:spcPct val="100000"/>
              </a:lnSpc>
            </a:pP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Cestodaes</a:t>
            </a:r>
            <a:r>
              <a:rPr sz="2600" b="1" u="heavy" spc="-6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spc="-4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(Tape</a:t>
            </a:r>
            <a:r>
              <a:rPr sz="2600" b="1" u="heavy" spc="-9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Worm)</a:t>
            </a:r>
            <a:endParaRPr sz="2600" dirty="0">
              <a:latin typeface="Constantia"/>
              <a:cs typeface="Constantia"/>
            </a:endParaRPr>
          </a:p>
          <a:p>
            <a:pPr marL="579120" lvl="1" indent="-571500">
              <a:lnSpc>
                <a:spcPct val="100000"/>
              </a:lnSpc>
              <a:spcBef>
                <a:spcPts val="315"/>
              </a:spcBef>
              <a:buSzPct val="96153"/>
              <a:buFont typeface="+mj-lt"/>
              <a:buAutoNum type="romanUcPeriod"/>
              <a:tabLst>
                <a:tab pos="226695" algn="l"/>
              </a:tabLst>
            </a:pPr>
            <a:r>
              <a:rPr sz="2600" b="1" i="1" spc="-20" dirty="0">
                <a:latin typeface="Constantia"/>
                <a:cs typeface="Constantia"/>
              </a:rPr>
              <a:t>Taenia</a:t>
            </a:r>
            <a:r>
              <a:rPr sz="2600" b="1" i="1" spc="-70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saginata</a:t>
            </a:r>
            <a:r>
              <a:rPr sz="2600" b="1" spc="-10" dirty="0">
                <a:latin typeface="Constantia"/>
                <a:cs typeface="Constantia"/>
              </a:rPr>
              <a:t>=Beef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50" dirty="0">
                <a:latin typeface="Constantia"/>
                <a:cs typeface="Constantia"/>
              </a:rPr>
              <a:t>Tape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Warm</a:t>
            </a:r>
            <a:endParaRPr sz="2600" dirty="0">
              <a:latin typeface="Constantia"/>
              <a:cs typeface="Constantia"/>
            </a:endParaRPr>
          </a:p>
          <a:p>
            <a:pPr marL="580390" lvl="1" indent="-571500">
              <a:lnSpc>
                <a:spcPct val="100000"/>
              </a:lnSpc>
              <a:spcBef>
                <a:spcPts val="310"/>
              </a:spcBef>
              <a:buSzPct val="96153"/>
              <a:buFont typeface="+mj-lt"/>
              <a:buAutoNum type="romanUcPeriod"/>
              <a:tabLst>
                <a:tab pos="266065" algn="l"/>
              </a:tabLst>
            </a:pPr>
            <a:r>
              <a:rPr sz="2600" b="1" i="1" spc="-20" dirty="0">
                <a:latin typeface="Constantia"/>
                <a:cs typeface="Constantia"/>
              </a:rPr>
              <a:t>Taenia</a:t>
            </a:r>
            <a:r>
              <a:rPr sz="2600" b="1" i="1" spc="-95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solium</a:t>
            </a:r>
            <a:r>
              <a:rPr sz="2600" b="1" spc="-10" dirty="0">
                <a:latin typeface="Constantia"/>
                <a:cs typeface="Constantia"/>
              </a:rPr>
              <a:t>=Pork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TW</a:t>
            </a:r>
            <a:endParaRPr sz="2600" dirty="0">
              <a:latin typeface="Constantia"/>
              <a:cs typeface="Constantia"/>
            </a:endParaRPr>
          </a:p>
          <a:p>
            <a:pPr marL="584200" lvl="1" indent="-571500">
              <a:lnSpc>
                <a:spcPct val="100000"/>
              </a:lnSpc>
              <a:spcBef>
                <a:spcPts val="310"/>
              </a:spcBef>
              <a:buSzPct val="96153"/>
              <a:buFont typeface="+mj-lt"/>
              <a:buAutoNum type="romanUcPeriod"/>
              <a:tabLst>
                <a:tab pos="338455" algn="l"/>
              </a:tabLst>
            </a:pPr>
            <a:r>
              <a:rPr sz="2600" b="1" i="1" dirty="0">
                <a:latin typeface="Constantia"/>
                <a:cs typeface="Constantia"/>
              </a:rPr>
              <a:t>Hymenolepis</a:t>
            </a:r>
            <a:r>
              <a:rPr sz="2600" b="1" i="1" spc="-75" dirty="0">
                <a:latin typeface="Constantia"/>
                <a:cs typeface="Constantia"/>
              </a:rPr>
              <a:t> </a:t>
            </a:r>
            <a:r>
              <a:rPr sz="2600" b="1" i="1" dirty="0">
                <a:latin typeface="Constantia"/>
                <a:cs typeface="Constantia"/>
              </a:rPr>
              <a:t>nana</a:t>
            </a:r>
            <a:r>
              <a:rPr sz="2600" b="1" i="1" spc="-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=Dwarf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TW</a:t>
            </a:r>
            <a:endParaRPr sz="2600" dirty="0">
              <a:latin typeface="Constantia"/>
              <a:cs typeface="Constantia"/>
            </a:endParaRPr>
          </a:p>
          <a:p>
            <a:pPr marL="584200" lvl="1" indent="-571500">
              <a:lnSpc>
                <a:spcPct val="100000"/>
              </a:lnSpc>
              <a:spcBef>
                <a:spcPts val="315"/>
              </a:spcBef>
              <a:buSzPct val="96153"/>
              <a:buFont typeface="+mj-lt"/>
              <a:buAutoNum type="romanUcPeriod"/>
              <a:tabLst>
                <a:tab pos="356870" algn="l"/>
              </a:tabLst>
            </a:pPr>
            <a:r>
              <a:rPr sz="2600" b="1" i="1" spc="-10" dirty="0">
                <a:latin typeface="Constantia"/>
                <a:cs typeface="Constantia"/>
              </a:rPr>
              <a:t>Diphyllobotherium</a:t>
            </a:r>
            <a:r>
              <a:rPr sz="2600" b="1" i="1" spc="-60" dirty="0">
                <a:latin typeface="Constantia"/>
                <a:cs typeface="Constantia"/>
              </a:rPr>
              <a:t> </a:t>
            </a:r>
            <a:r>
              <a:rPr sz="2600" b="1" i="1" dirty="0">
                <a:latin typeface="Constantia"/>
                <a:cs typeface="Constantia"/>
              </a:rPr>
              <a:t>latum</a:t>
            </a:r>
            <a:r>
              <a:rPr sz="2600" b="1" i="1" spc="-2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=Broad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fish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TW</a:t>
            </a:r>
            <a:endParaRPr sz="2600" dirty="0">
              <a:latin typeface="Constantia"/>
              <a:cs typeface="Constantia"/>
            </a:endParaRPr>
          </a:p>
          <a:p>
            <a:pPr marL="584200" lvl="1" indent="-571500">
              <a:lnSpc>
                <a:spcPct val="100000"/>
              </a:lnSpc>
              <a:spcBef>
                <a:spcPts val="340"/>
              </a:spcBef>
              <a:buSzPct val="96153"/>
              <a:buFont typeface="+mj-lt"/>
              <a:buAutoNum type="romanUcPeriod"/>
              <a:tabLst>
                <a:tab pos="341630" algn="l"/>
              </a:tabLst>
            </a:pPr>
            <a:r>
              <a:rPr sz="2600" b="1" i="1" spc="-10" dirty="0">
                <a:latin typeface="Constantia"/>
                <a:cs typeface="Constantia"/>
              </a:rPr>
              <a:t>Echinococcus</a:t>
            </a:r>
            <a:r>
              <a:rPr sz="2600" b="1" i="1" spc="-5" dirty="0">
                <a:latin typeface="Constantia"/>
                <a:cs typeface="Constantia"/>
              </a:rPr>
              <a:t> </a:t>
            </a:r>
            <a:r>
              <a:rPr sz="2600" b="1" i="1" spc="-10" dirty="0">
                <a:latin typeface="Constantia"/>
                <a:cs typeface="Constantia"/>
              </a:rPr>
              <a:t>granulosis</a:t>
            </a:r>
            <a:r>
              <a:rPr sz="2600" b="1" spc="-10" dirty="0">
                <a:latin typeface="Constantia"/>
                <a:cs typeface="Constantia"/>
              </a:rPr>
              <a:t>=Dog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TW</a:t>
            </a:r>
            <a:endParaRPr sz="2600" dirty="0">
              <a:latin typeface="Constantia"/>
              <a:cs typeface="Constantia"/>
            </a:endParaRPr>
          </a:p>
          <a:p>
            <a:pPr marL="189230" lvl="2" indent="-176530">
              <a:lnSpc>
                <a:spcPct val="100000"/>
              </a:lnSpc>
              <a:spcBef>
                <a:spcPts val="310"/>
              </a:spcBef>
              <a:buChar char="•"/>
              <a:tabLst>
                <a:tab pos="189230" algn="l"/>
              </a:tabLst>
            </a:pPr>
            <a:r>
              <a:rPr sz="2600" b="1" dirty="0">
                <a:latin typeface="Constantia"/>
                <a:cs typeface="Constantia"/>
              </a:rPr>
              <a:t>A)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Echinococcus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vogeli</a:t>
            </a:r>
            <a:r>
              <a:rPr sz="2600" b="1" spc="8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Arial"/>
                <a:cs typeface="Arial"/>
              </a:rPr>
              <a:t>:</a:t>
            </a:r>
            <a:r>
              <a:rPr sz="2600" b="1" spc="-20" dirty="0">
                <a:solidFill>
                  <a:srgbClr val="FF0000"/>
                </a:solidFill>
                <a:latin typeface="Constantia"/>
                <a:cs typeface="Constantia"/>
              </a:rPr>
              <a:t>polycystic</a:t>
            </a:r>
            <a:r>
              <a:rPr sz="2600" b="1" spc="-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onstantia"/>
                <a:cs typeface="Constantia"/>
              </a:rPr>
              <a:t>disease</a:t>
            </a:r>
            <a:endParaRPr sz="2600" dirty="0">
              <a:latin typeface="Constantia"/>
              <a:cs typeface="Constantia"/>
            </a:endParaRPr>
          </a:p>
          <a:p>
            <a:pPr marL="285115" marR="5080" indent="-273050">
              <a:lnSpc>
                <a:spcPts val="2620"/>
              </a:lnSpc>
              <a:spcBef>
                <a:spcPts val="820"/>
              </a:spcBef>
            </a:pPr>
            <a:r>
              <a:rPr sz="2600" b="1" dirty="0">
                <a:latin typeface="Constantia"/>
                <a:cs typeface="Constantia"/>
              </a:rPr>
              <a:t>B)</a:t>
            </a:r>
            <a:r>
              <a:rPr sz="2600" b="1" spc="-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Echinococcus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multilocularis</a:t>
            </a:r>
            <a:r>
              <a:rPr sz="2600" b="1" spc="2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Arial"/>
                <a:cs typeface="Arial"/>
              </a:rPr>
              <a:t>: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alveolar</a:t>
            </a:r>
            <a:r>
              <a:rPr sz="2400" b="1" spc="-1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echinococcosis,</a:t>
            </a:r>
            <a:r>
              <a:rPr sz="2400" b="1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onstantia"/>
                <a:cs typeface="Constantia"/>
              </a:rPr>
              <a:t>or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multilocular</a:t>
            </a:r>
            <a:r>
              <a:rPr sz="2400" b="1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hydatid</a:t>
            </a:r>
            <a:r>
              <a:rPr sz="24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onstantia"/>
                <a:cs typeface="Constantia"/>
              </a:rPr>
              <a:t>cyst.</a:t>
            </a:r>
            <a:endParaRPr sz="24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5253"/>
            <a:ext cx="243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1400" algn="l"/>
              </a:tabLst>
            </a:pPr>
            <a:r>
              <a:rPr sz="2400" b="1" spc="-25" dirty="0">
                <a:latin typeface="Constantia"/>
                <a:cs typeface="Constantia"/>
              </a:rPr>
              <a:t>Egg</a:t>
            </a:r>
            <a:r>
              <a:rPr sz="2400" b="1" dirty="0">
                <a:latin typeface="Constantia"/>
                <a:cs typeface="Constantia"/>
              </a:rPr>
              <a:t>	</a:t>
            </a:r>
            <a:r>
              <a:rPr sz="2400" b="1" spc="-10" dirty="0">
                <a:latin typeface="Constantia"/>
                <a:cs typeface="Constantia"/>
              </a:rPr>
              <a:t>miracidia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5370" y="563618"/>
            <a:ext cx="5635625" cy="93789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665"/>
              </a:spcBef>
              <a:tabLst>
                <a:tab pos="2134235" algn="l"/>
                <a:tab pos="3937000" algn="l"/>
              </a:tabLst>
            </a:pPr>
            <a:r>
              <a:rPr sz="2400" b="1" spc="-10" dirty="0">
                <a:latin typeface="Constantia"/>
                <a:cs typeface="Constantia"/>
              </a:rPr>
              <a:t>sporosyst</a:t>
            </a:r>
            <a:r>
              <a:rPr sz="2400" b="1" dirty="0">
                <a:latin typeface="Constantia"/>
                <a:cs typeface="Constantia"/>
              </a:rPr>
              <a:t>	</a:t>
            </a:r>
            <a:r>
              <a:rPr sz="2400" b="1" spc="-10" dirty="0">
                <a:latin typeface="Constantia"/>
                <a:cs typeface="Constantia"/>
              </a:rPr>
              <a:t>cercariae</a:t>
            </a:r>
            <a:r>
              <a:rPr sz="2400" b="1" dirty="0">
                <a:latin typeface="Constantia"/>
                <a:cs typeface="Constantia"/>
              </a:rPr>
              <a:t>	</a:t>
            </a:r>
            <a:r>
              <a:rPr sz="2400" b="1" spc="-10" dirty="0">
                <a:latin typeface="Constantia"/>
                <a:cs typeface="Constantia"/>
              </a:rPr>
              <a:t>Adult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worm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600" b="1" spc="-10" dirty="0">
                <a:latin typeface="Constantia"/>
                <a:cs typeface="Constantia"/>
              </a:rPr>
              <a:t>larva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83" y="1470692"/>
            <a:ext cx="8524875" cy="10185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spc="-10" dirty="0">
                <a:latin typeface="Constantia"/>
                <a:cs typeface="Constantia"/>
              </a:rPr>
              <a:t>miracidia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enter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snails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(mollusks)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develop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into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cercariae</a:t>
            </a:r>
            <a:endParaRPr sz="2400">
              <a:latin typeface="Constantia"/>
              <a:cs typeface="Constantia"/>
            </a:endParaRPr>
          </a:p>
          <a:p>
            <a:pPr marL="346075">
              <a:lnSpc>
                <a:spcPct val="100000"/>
              </a:lnSpc>
              <a:spcBef>
                <a:spcPts val="645"/>
              </a:spcBef>
            </a:pPr>
            <a:r>
              <a:rPr sz="2600" b="1" spc="-20" dirty="0">
                <a:latin typeface="Constantia"/>
                <a:cs typeface="Constantia"/>
              </a:rPr>
              <a:t>Life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cycle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schistosomes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63620"/>
            <a:ext cx="1906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2315" algn="l"/>
              </a:tabLst>
            </a:pPr>
            <a:r>
              <a:rPr sz="2000" b="1" spc="-25" dirty="0">
                <a:latin typeface="Constantia"/>
                <a:cs typeface="Constantia"/>
              </a:rPr>
              <a:t>Egg</a:t>
            </a:r>
            <a:r>
              <a:rPr sz="2000" b="1" dirty="0">
                <a:latin typeface="Constantia"/>
                <a:cs typeface="Constantia"/>
              </a:rPr>
              <a:t>	</a:t>
            </a:r>
            <a:r>
              <a:rPr sz="2000" b="1" spc="-10" dirty="0">
                <a:latin typeface="Constantia"/>
                <a:cs typeface="Constantia"/>
              </a:rPr>
              <a:t>miracidia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1165" y="3063620"/>
            <a:ext cx="1111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onstantia"/>
                <a:cs typeface="Constantia"/>
              </a:rPr>
              <a:t>cercariae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1202" y="3063620"/>
            <a:ext cx="1721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onstantia"/>
                <a:cs typeface="Constantia"/>
              </a:rPr>
              <a:t>metacercariae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0922" y="2994140"/>
            <a:ext cx="2335530" cy="84963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  <a:tabLst>
                <a:tab pos="1553210" algn="l"/>
              </a:tabLst>
            </a:pPr>
            <a:r>
              <a:rPr sz="2000" b="1" spc="-10" dirty="0">
                <a:latin typeface="Constantia"/>
                <a:cs typeface="Constantia"/>
              </a:rPr>
              <a:t>sporosyst</a:t>
            </a:r>
            <a:r>
              <a:rPr sz="2000" b="1" dirty="0">
                <a:latin typeface="Constantia"/>
                <a:cs typeface="Constantia"/>
              </a:rPr>
              <a:t>	</a:t>
            </a:r>
            <a:r>
              <a:rPr sz="2000" b="1" spc="-10" dirty="0">
                <a:latin typeface="Constantia"/>
                <a:cs typeface="Constantia"/>
              </a:rPr>
              <a:t>rediae</a:t>
            </a:r>
            <a:endParaRPr sz="2000">
              <a:latin typeface="Constantia"/>
              <a:cs typeface="Constantia"/>
            </a:endParaRPr>
          </a:p>
          <a:p>
            <a:pPr marL="38735" algn="ctr">
              <a:lnSpc>
                <a:spcPct val="100000"/>
              </a:lnSpc>
              <a:spcBef>
                <a:spcPts val="655"/>
              </a:spcBef>
            </a:pPr>
            <a:r>
              <a:rPr sz="2400" b="1" spc="-10" dirty="0">
                <a:latin typeface="Constantia"/>
                <a:cs typeface="Constantia"/>
              </a:rPr>
              <a:t>larva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3891153"/>
            <a:ext cx="7819390" cy="189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18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Adult</a:t>
            </a:r>
            <a:r>
              <a:rPr sz="2400" b="1" spc="-110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worm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745"/>
              </a:spcBef>
            </a:pP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Constantia"/>
                <a:cs typeface="Constantia"/>
              </a:rPr>
              <a:t>miracidia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enter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snails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develop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into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cercariae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600" b="1" spc="-20" dirty="0">
                <a:latin typeface="Constantia"/>
                <a:cs typeface="Constantia"/>
              </a:rPr>
              <a:t>Life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cycle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Fasciola</a:t>
            </a:r>
            <a:r>
              <a:rPr sz="2600" b="1" spc="-2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hepatica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&amp;</a:t>
            </a:r>
            <a:r>
              <a:rPr sz="2600" b="1" spc="-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Fasciolopsis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buski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862711"/>
            <a:ext cx="457834" cy="103505"/>
          </a:xfrm>
          <a:custGeom>
            <a:avLst/>
            <a:gdLst/>
            <a:ahLst/>
            <a:cxnLst/>
            <a:rect l="l" t="t" r="r" b="b"/>
            <a:pathLst>
              <a:path w="457834" h="103505">
                <a:moveTo>
                  <a:pt x="432067" y="51688"/>
                </a:moveTo>
                <a:lnTo>
                  <a:pt x="362203" y="92455"/>
                </a:lnTo>
                <a:lnTo>
                  <a:pt x="361175" y="96265"/>
                </a:lnTo>
                <a:lnTo>
                  <a:pt x="364705" y="102362"/>
                </a:lnTo>
                <a:lnTo>
                  <a:pt x="368592" y="103377"/>
                </a:lnTo>
                <a:lnTo>
                  <a:pt x="446336" y="58038"/>
                </a:lnTo>
                <a:lnTo>
                  <a:pt x="444627" y="58038"/>
                </a:lnTo>
                <a:lnTo>
                  <a:pt x="444627" y="57150"/>
                </a:lnTo>
                <a:lnTo>
                  <a:pt x="441426" y="57150"/>
                </a:lnTo>
                <a:lnTo>
                  <a:pt x="432067" y="51688"/>
                </a:lnTo>
                <a:close/>
              </a:path>
              <a:path w="457834" h="103505">
                <a:moveTo>
                  <a:pt x="421185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185" y="58038"/>
                </a:lnTo>
                <a:lnTo>
                  <a:pt x="432067" y="51688"/>
                </a:lnTo>
                <a:lnTo>
                  <a:pt x="421185" y="45338"/>
                </a:lnTo>
                <a:close/>
              </a:path>
              <a:path w="457834" h="103505">
                <a:moveTo>
                  <a:pt x="446335" y="45338"/>
                </a:moveTo>
                <a:lnTo>
                  <a:pt x="444627" y="45338"/>
                </a:lnTo>
                <a:lnTo>
                  <a:pt x="444627" y="58038"/>
                </a:lnTo>
                <a:lnTo>
                  <a:pt x="446336" y="58038"/>
                </a:lnTo>
                <a:lnTo>
                  <a:pt x="457225" y="51688"/>
                </a:lnTo>
                <a:lnTo>
                  <a:pt x="446335" y="45338"/>
                </a:lnTo>
                <a:close/>
              </a:path>
              <a:path w="457834" h="103505">
                <a:moveTo>
                  <a:pt x="441426" y="46227"/>
                </a:moveTo>
                <a:lnTo>
                  <a:pt x="432067" y="51688"/>
                </a:lnTo>
                <a:lnTo>
                  <a:pt x="441426" y="57150"/>
                </a:lnTo>
                <a:lnTo>
                  <a:pt x="441426" y="46227"/>
                </a:lnTo>
                <a:close/>
              </a:path>
              <a:path w="457834" h="103505">
                <a:moveTo>
                  <a:pt x="444627" y="46227"/>
                </a:moveTo>
                <a:lnTo>
                  <a:pt x="441426" y="46227"/>
                </a:lnTo>
                <a:lnTo>
                  <a:pt x="441426" y="57150"/>
                </a:lnTo>
                <a:lnTo>
                  <a:pt x="444627" y="57150"/>
                </a:lnTo>
                <a:lnTo>
                  <a:pt x="444627" y="46227"/>
                </a:lnTo>
                <a:close/>
              </a:path>
              <a:path w="457834" h="103505">
                <a:moveTo>
                  <a:pt x="368592" y="0"/>
                </a:moveTo>
                <a:lnTo>
                  <a:pt x="364705" y="1015"/>
                </a:lnTo>
                <a:lnTo>
                  <a:pt x="361175" y="7112"/>
                </a:lnTo>
                <a:lnTo>
                  <a:pt x="362203" y="10922"/>
                </a:lnTo>
                <a:lnTo>
                  <a:pt x="432067" y="51688"/>
                </a:lnTo>
                <a:lnTo>
                  <a:pt x="441426" y="46227"/>
                </a:lnTo>
                <a:lnTo>
                  <a:pt x="444627" y="46227"/>
                </a:lnTo>
                <a:lnTo>
                  <a:pt x="444627" y="45338"/>
                </a:lnTo>
                <a:lnTo>
                  <a:pt x="446335" y="45338"/>
                </a:lnTo>
                <a:lnTo>
                  <a:pt x="36859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9400" y="862711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432090" y="51688"/>
                </a:moveTo>
                <a:lnTo>
                  <a:pt x="362204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4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5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5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5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5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5">
                <a:moveTo>
                  <a:pt x="368554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4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4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600" y="862711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432090" y="51688"/>
                </a:moveTo>
                <a:lnTo>
                  <a:pt x="362203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3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5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5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5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5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5">
                <a:moveTo>
                  <a:pt x="368553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3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9400" y="786511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432090" y="51688"/>
                </a:moveTo>
                <a:lnTo>
                  <a:pt x="362203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3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5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5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5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5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5">
                <a:moveTo>
                  <a:pt x="368553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3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3224910"/>
            <a:ext cx="457834" cy="103505"/>
          </a:xfrm>
          <a:custGeom>
            <a:avLst/>
            <a:gdLst/>
            <a:ahLst/>
            <a:cxnLst/>
            <a:rect l="l" t="t" r="r" b="b"/>
            <a:pathLst>
              <a:path w="457834" h="103504">
                <a:moveTo>
                  <a:pt x="432067" y="51688"/>
                </a:moveTo>
                <a:lnTo>
                  <a:pt x="362204" y="92455"/>
                </a:lnTo>
                <a:lnTo>
                  <a:pt x="361175" y="96265"/>
                </a:lnTo>
                <a:lnTo>
                  <a:pt x="364705" y="102362"/>
                </a:lnTo>
                <a:lnTo>
                  <a:pt x="368592" y="103377"/>
                </a:lnTo>
                <a:lnTo>
                  <a:pt x="446336" y="58038"/>
                </a:lnTo>
                <a:lnTo>
                  <a:pt x="444627" y="58038"/>
                </a:lnTo>
                <a:lnTo>
                  <a:pt x="444627" y="57150"/>
                </a:lnTo>
                <a:lnTo>
                  <a:pt x="441426" y="57150"/>
                </a:lnTo>
                <a:lnTo>
                  <a:pt x="432067" y="51688"/>
                </a:lnTo>
                <a:close/>
              </a:path>
              <a:path w="457834" h="103504">
                <a:moveTo>
                  <a:pt x="421185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185" y="58038"/>
                </a:lnTo>
                <a:lnTo>
                  <a:pt x="432067" y="51688"/>
                </a:lnTo>
                <a:lnTo>
                  <a:pt x="421185" y="45338"/>
                </a:lnTo>
                <a:close/>
              </a:path>
              <a:path w="457834" h="103504">
                <a:moveTo>
                  <a:pt x="446335" y="45338"/>
                </a:moveTo>
                <a:lnTo>
                  <a:pt x="444627" y="45338"/>
                </a:lnTo>
                <a:lnTo>
                  <a:pt x="444627" y="58038"/>
                </a:lnTo>
                <a:lnTo>
                  <a:pt x="446336" y="58038"/>
                </a:lnTo>
                <a:lnTo>
                  <a:pt x="457225" y="51688"/>
                </a:lnTo>
                <a:lnTo>
                  <a:pt x="446335" y="45338"/>
                </a:lnTo>
                <a:close/>
              </a:path>
              <a:path w="457834" h="103504">
                <a:moveTo>
                  <a:pt x="441426" y="46227"/>
                </a:moveTo>
                <a:lnTo>
                  <a:pt x="432067" y="51688"/>
                </a:lnTo>
                <a:lnTo>
                  <a:pt x="441426" y="57150"/>
                </a:lnTo>
                <a:lnTo>
                  <a:pt x="441426" y="46227"/>
                </a:lnTo>
                <a:close/>
              </a:path>
              <a:path w="457834" h="103504">
                <a:moveTo>
                  <a:pt x="444627" y="46227"/>
                </a:moveTo>
                <a:lnTo>
                  <a:pt x="441426" y="46227"/>
                </a:lnTo>
                <a:lnTo>
                  <a:pt x="441426" y="57150"/>
                </a:lnTo>
                <a:lnTo>
                  <a:pt x="444627" y="57150"/>
                </a:lnTo>
                <a:lnTo>
                  <a:pt x="444627" y="46227"/>
                </a:lnTo>
                <a:close/>
              </a:path>
              <a:path w="457834" h="103504">
                <a:moveTo>
                  <a:pt x="368592" y="0"/>
                </a:moveTo>
                <a:lnTo>
                  <a:pt x="364705" y="1015"/>
                </a:lnTo>
                <a:lnTo>
                  <a:pt x="361175" y="7112"/>
                </a:lnTo>
                <a:lnTo>
                  <a:pt x="362204" y="10922"/>
                </a:lnTo>
                <a:lnTo>
                  <a:pt x="432067" y="51688"/>
                </a:lnTo>
                <a:lnTo>
                  <a:pt x="441426" y="46227"/>
                </a:lnTo>
                <a:lnTo>
                  <a:pt x="444627" y="46227"/>
                </a:lnTo>
                <a:lnTo>
                  <a:pt x="444627" y="45338"/>
                </a:lnTo>
                <a:lnTo>
                  <a:pt x="446335" y="45338"/>
                </a:lnTo>
                <a:lnTo>
                  <a:pt x="36859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4063110"/>
            <a:ext cx="457834" cy="103505"/>
          </a:xfrm>
          <a:custGeom>
            <a:avLst/>
            <a:gdLst/>
            <a:ahLst/>
            <a:cxnLst/>
            <a:rect l="l" t="t" r="r" b="b"/>
            <a:pathLst>
              <a:path w="457834" h="103504">
                <a:moveTo>
                  <a:pt x="432067" y="51688"/>
                </a:moveTo>
                <a:lnTo>
                  <a:pt x="362204" y="92456"/>
                </a:lnTo>
                <a:lnTo>
                  <a:pt x="361175" y="96265"/>
                </a:lnTo>
                <a:lnTo>
                  <a:pt x="364705" y="102362"/>
                </a:lnTo>
                <a:lnTo>
                  <a:pt x="368592" y="103377"/>
                </a:lnTo>
                <a:lnTo>
                  <a:pt x="446336" y="58038"/>
                </a:lnTo>
                <a:lnTo>
                  <a:pt x="444627" y="58038"/>
                </a:lnTo>
                <a:lnTo>
                  <a:pt x="444627" y="57150"/>
                </a:lnTo>
                <a:lnTo>
                  <a:pt x="441426" y="57150"/>
                </a:lnTo>
                <a:lnTo>
                  <a:pt x="432067" y="51688"/>
                </a:lnTo>
                <a:close/>
              </a:path>
              <a:path w="457834" h="103504">
                <a:moveTo>
                  <a:pt x="421185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185" y="58038"/>
                </a:lnTo>
                <a:lnTo>
                  <a:pt x="432067" y="51688"/>
                </a:lnTo>
                <a:lnTo>
                  <a:pt x="421185" y="45338"/>
                </a:lnTo>
                <a:close/>
              </a:path>
              <a:path w="457834" h="103504">
                <a:moveTo>
                  <a:pt x="446335" y="45338"/>
                </a:moveTo>
                <a:lnTo>
                  <a:pt x="444627" y="45338"/>
                </a:lnTo>
                <a:lnTo>
                  <a:pt x="444627" y="58038"/>
                </a:lnTo>
                <a:lnTo>
                  <a:pt x="446336" y="58038"/>
                </a:lnTo>
                <a:lnTo>
                  <a:pt x="457225" y="51688"/>
                </a:lnTo>
                <a:lnTo>
                  <a:pt x="446335" y="45338"/>
                </a:lnTo>
                <a:close/>
              </a:path>
              <a:path w="457834" h="103504">
                <a:moveTo>
                  <a:pt x="441426" y="46227"/>
                </a:moveTo>
                <a:lnTo>
                  <a:pt x="432067" y="51688"/>
                </a:lnTo>
                <a:lnTo>
                  <a:pt x="441426" y="57150"/>
                </a:lnTo>
                <a:lnTo>
                  <a:pt x="441426" y="46227"/>
                </a:lnTo>
                <a:close/>
              </a:path>
              <a:path w="457834" h="103504">
                <a:moveTo>
                  <a:pt x="444627" y="46227"/>
                </a:moveTo>
                <a:lnTo>
                  <a:pt x="441426" y="46227"/>
                </a:lnTo>
                <a:lnTo>
                  <a:pt x="441426" y="57150"/>
                </a:lnTo>
                <a:lnTo>
                  <a:pt x="444627" y="57150"/>
                </a:lnTo>
                <a:lnTo>
                  <a:pt x="444627" y="46227"/>
                </a:lnTo>
                <a:close/>
              </a:path>
              <a:path w="457834" h="103504">
                <a:moveTo>
                  <a:pt x="368592" y="0"/>
                </a:moveTo>
                <a:lnTo>
                  <a:pt x="364705" y="1015"/>
                </a:lnTo>
                <a:lnTo>
                  <a:pt x="361175" y="7112"/>
                </a:lnTo>
                <a:lnTo>
                  <a:pt x="362204" y="10921"/>
                </a:lnTo>
                <a:lnTo>
                  <a:pt x="432067" y="51688"/>
                </a:lnTo>
                <a:lnTo>
                  <a:pt x="441426" y="46227"/>
                </a:lnTo>
                <a:lnTo>
                  <a:pt x="444627" y="46227"/>
                </a:lnTo>
                <a:lnTo>
                  <a:pt x="444627" y="45338"/>
                </a:lnTo>
                <a:lnTo>
                  <a:pt x="446335" y="45338"/>
                </a:lnTo>
                <a:lnTo>
                  <a:pt x="36859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32249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32090" y="51688"/>
                </a:moveTo>
                <a:lnTo>
                  <a:pt x="362203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3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4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4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4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4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4">
                <a:moveTo>
                  <a:pt x="368553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3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9400" y="32249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32090" y="51688"/>
                </a:moveTo>
                <a:lnTo>
                  <a:pt x="362203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3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4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4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4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4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4">
                <a:moveTo>
                  <a:pt x="368553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3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32249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32090" y="51688"/>
                </a:moveTo>
                <a:lnTo>
                  <a:pt x="362204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4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4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4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4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4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4">
                <a:moveTo>
                  <a:pt x="368554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4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4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667000"/>
            <a:ext cx="8610600" cy="76200"/>
          </a:xfrm>
          <a:custGeom>
            <a:avLst/>
            <a:gdLst/>
            <a:ahLst/>
            <a:cxnLst/>
            <a:rect l="l" t="t" r="r" b="b"/>
            <a:pathLst>
              <a:path w="8610600" h="76200">
                <a:moveTo>
                  <a:pt x="0" y="76200"/>
                </a:moveTo>
                <a:lnTo>
                  <a:pt x="8610600" y="0"/>
                </a:lnTo>
              </a:path>
            </a:pathLst>
          </a:custGeom>
          <a:ln w="9144">
            <a:solidFill>
              <a:srgbClr val="0550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2045207" y="1283208"/>
            <a:ext cx="3477895" cy="407034"/>
            <a:chOff x="2045207" y="1283208"/>
            <a:chExt cx="3477895" cy="407034"/>
          </a:xfrm>
        </p:grpSpPr>
        <p:sp>
          <p:nvSpPr>
            <p:cNvPr id="21" name="object 21"/>
            <p:cNvSpPr/>
            <p:nvPr/>
          </p:nvSpPr>
          <p:spPr>
            <a:xfrm>
              <a:off x="3787012" y="1296162"/>
              <a:ext cx="1723389" cy="381000"/>
            </a:xfrm>
            <a:custGeom>
              <a:avLst/>
              <a:gdLst/>
              <a:ahLst/>
              <a:cxnLst/>
              <a:rect l="l" t="t" r="r" b="b"/>
              <a:pathLst>
                <a:path w="1723389" h="381000">
                  <a:moveTo>
                    <a:pt x="1681099" y="0"/>
                  </a:moveTo>
                  <a:lnTo>
                    <a:pt x="1532509" y="95250"/>
                  </a:lnTo>
                  <a:lnTo>
                    <a:pt x="1580134" y="95250"/>
                  </a:lnTo>
                  <a:lnTo>
                    <a:pt x="1561855" y="110056"/>
                  </a:lnTo>
                  <a:lnTo>
                    <a:pt x="1517981" y="138834"/>
                  </a:lnTo>
                  <a:lnTo>
                    <a:pt x="1464742" y="166429"/>
                  </a:lnTo>
                  <a:lnTo>
                    <a:pt x="1402611" y="192757"/>
                  </a:lnTo>
                  <a:lnTo>
                    <a:pt x="1332059" y="217731"/>
                  </a:lnTo>
                  <a:lnTo>
                    <a:pt x="1293771" y="229684"/>
                  </a:lnTo>
                  <a:lnTo>
                    <a:pt x="1253555" y="241267"/>
                  </a:lnTo>
                  <a:lnTo>
                    <a:pt x="1211469" y="252468"/>
                  </a:lnTo>
                  <a:lnTo>
                    <a:pt x="1167572" y="263279"/>
                  </a:lnTo>
                  <a:lnTo>
                    <a:pt x="1121923" y="273687"/>
                  </a:lnTo>
                  <a:lnTo>
                    <a:pt x="1074581" y="283682"/>
                  </a:lnTo>
                  <a:lnTo>
                    <a:pt x="1025604" y="293254"/>
                  </a:lnTo>
                  <a:lnTo>
                    <a:pt x="975052" y="302392"/>
                  </a:lnTo>
                  <a:lnTo>
                    <a:pt x="922983" y="311085"/>
                  </a:lnTo>
                  <a:lnTo>
                    <a:pt x="869457" y="319323"/>
                  </a:lnTo>
                  <a:lnTo>
                    <a:pt x="814531" y="327094"/>
                  </a:lnTo>
                  <a:lnTo>
                    <a:pt x="758266" y="334389"/>
                  </a:lnTo>
                  <a:lnTo>
                    <a:pt x="700720" y="341197"/>
                  </a:lnTo>
                  <a:lnTo>
                    <a:pt x="641951" y="347506"/>
                  </a:lnTo>
                  <a:lnTo>
                    <a:pt x="582019" y="353307"/>
                  </a:lnTo>
                  <a:lnTo>
                    <a:pt x="520983" y="358589"/>
                  </a:lnTo>
                  <a:lnTo>
                    <a:pt x="458901" y="363341"/>
                  </a:lnTo>
                  <a:lnTo>
                    <a:pt x="395833" y="367552"/>
                  </a:lnTo>
                  <a:lnTo>
                    <a:pt x="331836" y="371212"/>
                  </a:lnTo>
                  <a:lnTo>
                    <a:pt x="266971" y="374311"/>
                  </a:lnTo>
                  <a:lnTo>
                    <a:pt x="201296" y="376836"/>
                  </a:lnTo>
                  <a:lnTo>
                    <a:pt x="134870" y="378779"/>
                  </a:lnTo>
                  <a:lnTo>
                    <a:pt x="67751" y="380128"/>
                  </a:lnTo>
                  <a:lnTo>
                    <a:pt x="0" y="380873"/>
                  </a:lnTo>
                  <a:lnTo>
                    <a:pt x="68933" y="380991"/>
                  </a:lnTo>
                  <a:lnTo>
                    <a:pt x="137344" y="380479"/>
                  </a:lnTo>
                  <a:lnTo>
                    <a:pt x="205169" y="379348"/>
                  </a:lnTo>
                  <a:lnTo>
                    <a:pt x="272346" y="377609"/>
                  </a:lnTo>
                  <a:lnTo>
                    <a:pt x="338812" y="375271"/>
                  </a:lnTo>
                  <a:lnTo>
                    <a:pt x="404505" y="372346"/>
                  </a:lnTo>
                  <a:lnTo>
                    <a:pt x="469361" y="368844"/>
                  </a:lnTo>
                  <a:lnTo>
                    <a:pt x="533319" y="364776"/>
                  </a:lnTo>
                  <a:lnTo>
                    <a:pt x="596315" y="360152"/>
                  </a:lnTo>
                  <a:lnTo>
                    <a:pt x="658287" y="354984"/>
                  </a:lnTo>
                  <a:lnTo>
                    <a:pt x="719172" y="349282"/>
                  </a:lnTo>
                  <a:lnTo>
                    <a:pt x="778908" y="343056"/>
                  </a:lnTo>
                  <a:lnTo>
                    <a:pt x="837431" y="336318"/>
                  </a:lnTo>
                  <a:lnTo>
                    <a:pt x="894679" y="329078"/>
                  </a:lnTo>
                  <a:lnTo>
                    <a:pt x="950590" y="321346"/>
                  </a:lnTo>
                  <a:lnTo>
                    <a:pt x="1005100" y="313133"/>
                  </a:lnTo>
                  <a:lnTo>
                    <a:pt x="1058148" y="304450"/>
                  </a:lnTo>
                  <a:lnTo>
                    <a:pt x="1109669" y="295308"/>
                  </a:lnTo>
                  <a:lnTo>
                    <a:pt x="1159603" y="285717"/>
                  </a:lnTo>
                  <a:lnTo>
                    <a:pt x="1207885" y="275688"/>
                  </a:lnTo>
                  <a:lnTo>
                    <a:pt x="1254454" y="265231"/>
                  </a:lnTo>
                  <a:lnTo>
                    <a:pt x="1299246" y="254358"/>
                  </a:lnTo>
                  <a:lnTo>
                    <a:pt x="1342200" y="243079"/>
                  </a:lnTo>
                  <a:lnTo>
                    <a:pt x="1383251" y="231404"/>
                  </a:lnTo>
                  <a:lnTo>
                    <a:pt x="1422339" y="219344"/>
                  </a:lnTo>
                  <a:lnTo>
                    <a:pt x="1459399" y="206910"/>
                  </a:lnTo>
                  <a:lnTo>
                    <a:pt x="1527187" y="180962"/>
                  </a:lnTo>
                  <a:lnTo>
                    <a:pt x="1586115" y="153646"/>
                  </a:lnTo>
                  <a:lnTo>
                    <a:pt x="1635681" y="125047"/>
                  </a:lnTo>
                  <a:lnTo>
                    <a:pt x="1675384" y="95250"/>
                  </a:lnTo>
                  <a:lnTo>
                    <a:pt x="1723009" y="95250"/>
                  </a:lnTo>
                  <a:lnTo>
                    <a:pt x="168109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58161" y="1296162"/>
              <a:ext cx="1776730" cy="381000"/>
            </a:xfrm>
            <a:custGeom>
              <a:avLst/>
              <a:gdLst/>
              <a:ahLst/>
              <a:cxnLst/>
              <a:rect l="l" t="t" r="r" b="b"/>
              <a:pathLst>
                <a:path w="1776729" h="381000">
                  <a:moveTo>
                    <a:pt x="95250" y="0"/>
                  </a:moveTo>
                  <a:lnTo>
                    <a:pt x="0" y="0"/>
                  </a:lnTo>
                  <a:lnTo>
                    <a:pt x="1553" y="16528"/>
                  </a:lnTo>
                  <a:lnTo>
                    <a:pt x="24348" y="64976"/>
                  </a:lnTo>
                  <a:lnTo>
                    <a:pt x="54026" y="96184"/>
                  </a:lnTo>
                  <a:lnTo>
                    <a:pt x="94701" y="126387"/>
                  </a:lnTo>
                  <a:lnTo>
                    <a:pt x="145867" y="155469"/>
                  </a:lnTo>
                  <a:lnTo>
                    <a:pt x="207019" y="183317"/>
                  </a:lnTo>
                  <a:lnTo>
                    <a:pt x="277654" y="209816"/>
                  </a:lnTo>
                  <a:lnTo>
                    <a:pt x="316369" y="222525"/>
                  </a:lnTo>
                  <a:lnTo>
                    <a:pt x="357265" y="234853"/>
                  </a:lnTo>
                  <a:lnTo>
                    <a:pt x="400280" y="246787"/>
                  </a:lnTo>
                  <a:lnTo>
                    <a:pt x="445349" y="258312"/>
                  </a:lnTo>
                  <a:lnTo>
                    <a:pt x="492410" y="269414"/>
                  </a:lnTo>
                  <a:lnTo>
                    <a:pt x="541400" y="280079"/>
                  </a:lnTo>
                  <a:lnTo>
                    <a:pt x="592256" y="290293"/>
                  </a:lnTo>
                  <a:lnTo>
                    <a:pt x="644914" y="300041"/>
                  </a:lnTo>
                  <a:lnTo>
                    <a:pt x="699311" y="309308"/>
                  </a:lnTo>
                  <a:lnTo>
                    <a:pt x="755385" y="318082"/>
                  </a:lnTo>
                  <a:lnTo>
                    <a:pt x="813072" y="326347"/>
                  </a:lnTo>
                  <a:lnTo>
                    <a:pt x="872310" y="334088"/>
                  </a:lnTo>
                  <a:lnTo>
                    <a:pt x="933034" y="341293"/>
                  </a:lnTo>
                  <a:lnTo>
                    <a:pt x="995182" y="347946"/>
                  </a:lnTo>
                  <a:lnTo>
                    <a:pt x="1058691" y="354033"/>
                  </a:lnTo>
                  <a:lnTo>
                    <a:pt x="1123498" y="359540"/>
                  </a:lnTo>
                  <a:lnTo>
                    <a:pt x="1189540" y="364453"/>
                  </a:lnTo>
                  <a:lnTo>
                    <a:pt x="1256753" y="368757"/>
                  </a:lnTo>
                  <a:lnTo>
                    <a:pt x="1325074" y="372438"/>
                  </a:lnTo>
                  <a:lnTo>
                    <a:pt x="1394441" y="375482"/>
                  </a:lnTo>
                  <a:lnTo>
                    <a:pt x="1464789" y="377875"/>
                  </a:lnTo>
                  <a:lnTo>
                    <a:pt x="1536058" y="379601"/>
                  </a:lnTo>
                  <a:lnTo>
                    <a:pt x="1608182" y="380648"/>
                  </a:lnTo>
                  <a:lnTo>
                    <a:pt x="1681099" y="381000"/>
                  </a:lnTo>
                  <a:lnTo>
                    <a:pt x="1776349" y="381000"/>
                  </a:lnTo>
                  <a:lnTo>
                    <a:pt x="1703432" y="380648"/>
                  </a:lnTo>
                  <a:lnTo>
                    <a:pt x="1631308" y="379601"/>
                  </a:lnTo>
                  <a:lnTo>
                    <a:pt x="1560039" y="377875"/>
                  </a:lnTo>
                  <a:lnTo>
                    <a:pt x="1489691" y="375482"/>
                  </a:lnTo>
                  <a:lnTo>
                    <a:pt x="1420324" y="372438"/>
                  </a:lnTo>
                  <a:lnTo>
                    <a:pt x="1352003" y="368757"/>
                  </a:lnTo>
                  <a:lnTo>
                    <a:pt x="1284790" y="364453"/>
                  </a:lnTo>
                  <a:lnTo>
                    <a:pt x="1218748" y="359540"/>
                  </a:lnTo>
                  <a:lnTo>
                    <a:pt x="1153941" y="354033"/>
                  </a:lnTo>
                  <a:lnTo>
                    <a:pt x="1090432" y="347946"/>
                  </a:lnTo>
                  <a:lnTo>
                    <a:pt x="1028284" y="341293"/>
                  </a:lnTo>
                  <a:lnTo>
                    <a:pt x="967560" y="334088"/>
                  </a:lnTo>
                  <a:lnTo>
                    <a:pt x="908322" y="326347"/>
                  </a:lnTo>
                  <a:lnTo>
                    <a:pt x="850635" y="318082"/>
                  </a:lnTo>
                  <a:lnTo>
                    <a:pt x="794561" y="309308"/>
                  </a:lnTo>
                  <a:lnTo>
                    <a:pt x="740164" y="300041"/>
                  </a:lnTo>
                  <a:lnTo>
                    <a:pt x="687506" y="290293"/>
                  </a:lnTo>
                  <a:lnTo>
                    <a:pt x="636650" y="280079"/>
                  </a:lnTo>
                  <a:lnTo>
                    <a:pt x="587660" y="269414"/>
                  </a:lnTo>
                  <a:lnTo>
                    <a:pt x="540599" y="258312"/>
                  </a:lnTo>
                  <a:lnTo>
                    <a:pt x="495530" y="246787"/>
                  </a:lnTo>
                  <a:lnTo>
                    <a:pt x="452515" y="234853"/>
                  </a:lnTo>
                  <a:lnTo>
                    <a:pt x="411619" y="222525"/>
                  </a:lnTo>
                  <a:lnTo>
                    <a:pt x="372904" y="209816"/>
                  </a:lnTo>
                  <a:lnTo>
                    <a:pt x="336433" y="196743"/>
                  </a:lnTo>
                  <a:lnTo>
                    <a:pt x="270476" y="169555"/>
                  </a:lnTo>
                  <a:lnTo>
                    <a:pt x="214254" y="141075"/>
                  </a:lnTo>
                  <a:lnTo>
                    <a:pt x="168270" y="111418"/>
                  </a:lnTo>
                  <a:lnTo>
                    <a:pt x="133031" y="80699"/>
                  </a:lnTo>
                  <a:lnTo>
                    <a:pt x="109040" y="49030"/>
                  </a:lnTo>
                  <a:lnTo>
                    <a:pt x="96803" y="16528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C5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8161" y="1296162"/>
              <a:ext cx="3451860" cy="381000"/>
            </a:xfrm>
            <a:custGeom>
              <a:avLst/>
              <a:gdLst/>
              <a:ahLst/>
              <a:cxnLst/>
              <a:rect l="l" t="t" r="r" b="b"/>
              <a:pathLst>
                <a:path w="3451860" h="381000">
                  <a:moveTo>
                    <a:pt x="1728724" y="380873"/>
                  </a:moveTo>
                  <a:lnTo>
                    <a:pt x="1796487" y="380128"/>
                  </a:lnTo>
                  <a:lnTo>
                    <a:pt x="1863616" y="378779"/>
                  </a:lnTo>
                  <a:lnTo>
                    <a:pt x="1930052" y="376836"/>
                  </a:lnTo>
                  <a:lnTo>
                    <a:pt x="1995736" y="374311"/>
                  </a:lnTo>
                  <a:lnTo>
                    <a:pt x="2060610" y="371212"/>
                  </a:lnTo>
                  <a:lnTo>
                    <a:pt x="2124614" y="367552"/>
                  </a:lnTo>
                  <a:lnTo>
                    <a:pt x="2187690" y="363341"/>
                  </a:lnTo>
                  <a:lnTo>
                    <a:pt x="2249779" y="358589"/>
                  </a:lnTo>
                  <a:lnTo>
                    <a:pt x="2310821" y="353307"/>
                  </a:lnTo>
                  <a:lnTo>
                    <a:pt x="2370759" y="347506"/>
                  </a:lnTo>
                  <a:lnTo>
                    <a:pt x="2429533" y="341197"/>
                  </a:lnTo>
                  <a:lnTo>
                    <a:pt x="2487084" y="334389"/>
                  </a:lnTo>
                  <a:lnTo>
                    <a:pt x="2543354" y="327094"/>
                  </a:lnTo>
                  <a:lnTo>
                    <a:pt x="2598283" y="319323"/>
                  </a:lnTo>
                  <a:lnTo>
                    <a:pt x="2651814" y="311085"/>
                  </a:lnTo>
                  <a:lnTo>
                    <a:pt x="2703886" y="302392"/>
                  </a:lnTo>
                  <a:lnTo>
                    <a:pt x="2754441" y="293254"/>
                  </a:lnTo>
                  <a:lnTo>
                    <a:pt x="2803420" y="283682"/>
                  </a:lnTo>
                  <a:lnTo>
                    <a:pt x="2850765" y="273687"/>
                  </a:lnTo>
                  <a:lnTo>
                    <a:pt x="2896416" y="263279"/>
                  </a:lnTo>
                  <a:lnTo>
                    <a:pt x="2940314" y="252468"/>
                  </a:lnTo>
                  <a:lnTo>
                    <a:pt x="2982402" y="241267"/>
                  </a:lnTo>
                  <a:lnTo>
                    <a:pt x="3022619" y="229684"/>
                  </a:lnTo>
                  <a:lnTo>
                    <a:pt x="3060907" y="217731"/>
                  </a:lnTo>
                  <a:lnTo>
                    <a:pt x="3097208" y="205418"/>
                  </a:lnTo>
                  <a:lnTo>
                    <a:pt x="3163609" y="179757"/>
                  </a:lnTo>
                  <a:lnTo>
                    <a:pt x="3221353" y="152785"/>
                  </a:lnTo>
                  <a:lnTo>
                    <a:pt x="3269969" y="124587"/>
                  </a:lnTo>
                  <a:lnTo>
                    <a:pt x="3308985" y="95250"/>
                  </a:lnTo>
                  <a:lnTo>
                    <a:pt x="3261360" y="95250"/>
                  </a:lnTo>
                  <a:lnTo>
                    <a:pt x="3409950" y="0"/>
                  </a:lnTo>
                  <a:lnTo>
                    <a:pt x="3451860" y="95250"/>
                  </a:lnTo>
                  <a:lnTo>
                    <a:pt x="3404235" y="95250"/>
                  </a:lnTo>
                  <a:lnTo>
                    <a:pt x="3385506" y="110405"/>
                  </a:lnTo>
                  <a:lnTo>
                    <a:pt x="3340406" y="139833"/>
                  </a:lnTo>
                  <a:lnTo>
                    <a:pt x="3285536" y="168008"/>
                  </a:lnTo>
                  <a:lnTo>
                    <a:pt x="3221405" y="194840"/>
                  </a:lnTo>
                  <a:lnTo>
                    <a:pt x="3148523" y="220241"/>
                  </a:lnTo>
                  <a:lnTo>
                    <a:pt x="3108959" y="232377"/>
                  </a:lnTo>
                  <a:lnTo>
                    <a:pt x="3067398" y="244122"/>
                  </a:lnTo>
                  <a:lnTo>
                    <a:pt x="3023903" y="255464"/>
                  </a:lnTo>
                  <a:lnTo>
                    <a:pt x="2978538" y="266393"/>
                  </a:lnTo>
                  <a:lnTo>
                    <a:pt x="2931367" y="276897"/>
                  </a:lnTo>
                  <a:lnTo>
                    <a:pt x="2882453" y="286966"/>
                  </a:lnTo>
                  <a:lnTo>
                    <a:pt x="2831860" y="296588"/>
                  </a:lnTo>
                  <a:lnTo>
                    <a:pt x="2779651" y="305752"/>
                  </a:lnTo>
                  <a:lnTo>
                    <a:pt x="2725890" y="314446"/>
                  </a:lnTo>
                  <a:lnTo>
                    <a:pt x="2670641" y="322660"/>
                  </a:lnTo>
                  <a:lnTo>
                    <a:pt x="2613967" y="330383"/>
                  </a:lnTo>
                  <a:lnTo>
                    <a:pt x="2555931" y="337604"/>
                  </a:lnTo>
                  <a:lnTo>
                    <a:pt x="2496598" y="344311"/>
                  </a:lnTo>
                  <a:lnTo>
                    <a:pt x="2436031" y="350493"/>
                  </a:lnTo>
                  <a:lnTo>
                    <a:pt x="2374294" y="356139"/>
                  </a:lnTo>
                  <a:lnTo>
                    <a:pt x="2311449" y="361238"/>
                  </a:lnTo>
                  <a:lnTo>
                    <a:pt x="2247561" y="365778"/>
                  </a:lnTo>
                  <a:lnTo>
                    <a:pt x="2182694" y="369750"/>
                  </a:lnTo>
                  <a:lnTo>
                    <a:pt x="2116910" y="373141"/>
                  </a:lnTo>
                  <a:lnTo>
                    <a:pt x="2050274" y="375940"/>
                  </a:lnTo>
                  <a:lnTo>
                    <a:pt x="1982849" y="378137"/>
                  </a:lnTo>
                  <a:lnTo>
                    <a:pt x="1914698" y="379720"/>
                  </a:lnTo>
                  <a:lnTo>
                    <a:pt x="1845886" y="380678"/>
                  </a:lnTo>
                  <a:lnTo>
                    <a:pt x="1776476" y="381000"/>
                  </a:lnTo>
                  <a:lnTo>
                    <a:pt x="1681099" y="381000"/>
                  </a:lnTo>
                  <a:lnTo>
                    <a:pt x="1608182" y="380648"/>
                  </a:lnTo>
                  <a:lnTo>
                    <a:pt x="1536058" y="379601"/>
                  </a:lnTo>
                  <a:lnTo>
                    <a:pt x="1464789" y="377875"/>
                  </a:lnTo>
                  <a:lnTo>
                    <a:pt x="1394441" y="375482"/>
                  </a:lnTo>
                  <a:lnTo>
                    <a:pt x="1325074" y="372438"/>
                  </a:lnTo>
                  <a:lnTo>
                    <a:pt x="1256753" y="368757"/>
                  </a:lnTo>
                  <a:lnTo>
                    <a:pt x="1189540" y="364453"/>
                  </a:lnTo>
                  <a:lnTo>
                    <a:pt x="1123498" y="359540"/>
                  </a:lnTo>
                  <a:lnTo>
                    <a:pt x="1058691" y="354033"/>
                  </a:lnTo>
                  <a:lnTo>
                    <a:pt x="995182" y="347946"/>
                  </a:lnTo>
                  <a:lnTo>
                    <a:pt x="933034" y="341293"/>
                  </a:lnTo>
                  <a:lnTo>
                    <a:pt x="872310" y="334088"/>
                  </a:lnTo>
                  <a:lnTo>
                    <a:pt x="813072" y="326347"/>
                  </a:lnTo>
                  <a:lnTo>
                    <a:pt x="755385" y="318082"/>
                  </a:lnTo>
                  <a:lnTo>
                    <a:pt x="699311" y="309308"/>
                  </a:lnTo>
                  <a:lnTo>
                    <a:pt x="644914" y="300041"/>
                  </a:lnTo>
                  <a:lnTo>
                    <a:pt x="592256" y="290293"/>
                  </a:lnTo>
                  <a:lnTo>
                    <a:pt x="541400" y="280079"/>
                  </a:lnTo>
                  <a:lnTo>
                    <a:pt x="492410" y="269414"/>
                  </a:lnTo>
                  <a:lnTo>
                    <a:pt x="445349" y="258312"/>
                  </a:lnTo>
                  <a:lnTo>
                    <a:pt x="400280" y="246787"/>
                  </a:lnTo>
                  <a:lnTo>
                    <a:pt x="357265" y="234853"/>
                  </a:lnTo>
                  <a:lnTo>
                    <a:pt x="316369" y="222525"/>
                  </a:lnTo>
                  <a:lnTo>
                    <a:pt x="277654" y="209816"/>
                  </a:lnTo>
                  <a:lnTo>
                    <a:pt x="241183" y="196743"/>
                  </a:lnTo>
                  <a:lnTo>
                    <a:pt x="175226" y="169555"/>
                  </a:lnTo>
                  <a:lnTo>
                    <a:pt x="119004" y="141075"/>
                  </a:lnTo>
                  <a:lnTo>
                    <a:pt x="73020" y="111418"/>
                  </a:lnTo>
                  <a:lnTo>
                    <a:pt x="37781" y="80699"/>
                  </a:lnTo>
                  <a:lnTo>
                    <a:pt x="13790" y="49030"/>
                  </a:lnTo>
                  <a:lnTo>
                    <a:pt x="0" y="0"/>
                  </a:lnTo>
                  <a:lnTo>
                    <a:pt x="95250" y="0"/>
                  </a:lnTo>
                  <a:lnTo>
                    <a:pt x="96803" y="16528"/>
                  </a:lnTo>
                  <a:lnTo>
                    <a:pt x="101421" y="32876"/>
                  </a:lnTo>
                  <a:lnTo>
                    <a:pt x="133031" y="80699"/>
                  </a:lnTo>
                  <a:lnTo>
                    <a:pt x="168270" y="111418"/>
                  </a:lnTo>
                  <a:lnTo>
                    <a:pt x="214254" y="141075"/>
                  </a:lnTo>
                  <a:lnTo>
                    <a:pt x="270476" y="169555"/>
                  </a:lnTo>
                  <a:lnTo>
                    <a:pt x="336433" y="196743"/>
                  </a:lnTo>
                  <a:lnTo>
                    <a:pt x="372904" y="209816"/>
                  </a:lnTo>
                  <a:lnTo>
                    <a:pt x="411619" y="222525"/>
                  </a:lnTo>
                  <a:lnTo>
                    <a:pt x="452515" y="234853"/>
                  </a:lnTo>
                  <a:lnTo>
                    <a:pt x="495530" y="246787"/>
                  </a:lnTo>
                  <a:lnTo>
                    <a:pt x="540599" y="258312"/>
                  </a:lnTo>
                  <a:lnTo>
                    <a:pt x="587660" y="269414"/>
                  </a:lnTo>
                  <a:lnTo>
                    <a:pt x="636650" y="280079"/>
                  </a:lnTo>
                  <a:lnTo>
                    <a:pt x="687506" y="290293"/>
                  </a:lnTo>
                  <a:lnTo>
                    <a:pt x="740164" y="300041"/>
                  </a:lnTo>
                  <a:lnTo>
                    <a:pt x="794561" y="309308"/>
                  </a:lnTo>
                  <a:lnTo>
                    <a:pt x="850635" y="318082"/>
                  </a:lnTo>
                  <a:lnTo>
                    <a:pt x="908322" y="326347"/>
                  </a:lnTo>
                  <a:lnTo>
                    <a:pt x="967560" y="334088"/>
                  </a:lnTo>
                  <a:lnTo>
                    <a:pt x="1028284" y="341293"/>
                  </a:lnTo>
                  <a:lnTo>
                    <a:pt x="1090432" y="347946"/>
                  </a:lnTo>
                  <a:lnTo>
                    <a:pt x="1153941" y="354033"/>
                  </a:lnTo>
                  <a:lnTo>
                    <a:pt x="1218748" y="359540"/>
                  </a:lnTo>
                  <a:lnTo>
                    <a:pt x="1284790" y="364453"/>
                  </a:lnTo>
                  <a:lnTo>
                    <a:pt x="1352003" y="368757"/>
                  </a:lnTo>
                  <a:lnTo>
                    <a:pt x="1420324" y="372438"/>
                  </a:lnTo>
                  <a:lnTo>
                    <a:pt x="1489691" y="375482"/>
                  </a:lnTo>
                  <a:lnTo>
                    <a:pt x="1560039" y="377875"/>
                  </a:lnTo>
                  <a:lnTo>
                    <a:pt x="1631308" y="379601"/>
                  </a:lnTo>
                  <a:lnTo>
                    <a:pt x="1703432" y="380648"/>
                  </a:lnTo>
                  <a:lnTo>
                    <a:pt x="1776349" y="38100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88008" y="3493008"/>
            <a:ext cx="5652770" cy="407034"/>
            <a:chOff x="1588008" y="3493008"/>
            <a:chExt cx="5652770" cy="407034"/>
          </a:xfrm>
        </p:grpSpPr>
        <p:sp>
          <p:nvSpPr>
            <p:cNvPr id="25" name="object 25"/>
            <p:cNvSpPr/>
            <p:nvPr/>
          </p:nvSpPr>
          <p:spPr>
            <a:xfrm>
              <a:off x="4434712" y="3505962"/>
              <a:ext cx="2792730" cy="381000"/>
            </a:xfrm>
            <a:custGeom>
              <a:avLst/>
              <a:gdLst/>
              <a:ahLst/>
              <a:cxnLst/>
              <a:rect l="l" t="t" r="r" b="b"/>
              <a:pathLst>
                <a:path w="2792729" h="381000">
                  <a:moveTo>
                    <a:pt x="2785998" y="0"/>
                  </a:moveTo>
                  <a:lnTo>
                    <a:pt x="2602230" y="95250"/>
                  </a:lnTo>
                  <a:lnTo>
                    <a:pt x="2649855" y="95250"/>
                  </a:lnTo>
                  <a:lnTo>
                    <a:pt x="2631308" y="104585"/>
                  </a:lnTo>
                  <a:lnTo>
                    <a:pt x="2589371" y="122932"/>
                  </a:lnTo>
                  <a:lnTo>
                    <a:pt x="2541138" y="140828"/>
                  </a:lnTo>
                  <a:lnTo>
                    <a:pt x="2486803" y="158254"/>
                  </a:lnTo>
                  <a:lnTo>
                    <a:pt x="2426562" y="175187"/>
                  </a:lnTo>
                  <a:lnTo>
                    <a:pt x="2360606" y="191608"/>
                  </a:lnTo>
                  <a:lnTo>
                    <a:pt x="2289133" y="207495"/>
                  </a:lnTo>
                  <a:lnTo>
                    <a:pt x="2251387" y="215232"/>
                  </a:lnTo>
                  <a:lnTo>
                    <a:pt x="2212335" y="222827"/>
                  </a:lnTo>
                  <a:lnTo>
                    <a:pt x="2172000" y="230279"/>
                  </a:lnTo>
                  <a:lnTo>
                    <a:pt x="2130406" y="237584"/>
                  </a:lnTo>
                  <a:lnTo>
                    <a:pt x="2087579" y="244741"/>
                  </a:lnTo>
                  <a:lnTo>
                    <a:pt x="2043543" y="251745"/>
                  </a:lnTo>
                  <a:lnTo>
                    <a:pt x="1998320" y="258595"/>
                  </a:lnTo>
                  <a:lnTo>
                    <a:pt x="1951937" y="265288"/>
                  </a:lnTo>
                  <a:lnTo>
                    <a:pt x="1904417" y="271822"/>
                  </a:lnTo>
                  <a:lnTo>
                    <a:pt x="1855785" y="278194"/>
                  </a:lnTo>
                  <a:lnTo>
                    <a:pt x="1806064" y="284401"/>
                  </a:lnTo>
                  <a:lnTo>
                    <a:pt x="1755280" y="290440"/>
                  </a:lnTo>
                  <a:lnTo>
                    <a:pt x="1703456" y="296310"/>
                  </a:lnTo>
                  <a:lnTo>
                    <a:pt x="1650616" y="302006"/>
                  </a:lnTo>
                  <a:lnTo>
                    <a:pt x="1596786" y="307528"/>
                  </a:lnTo>
                  <a:lnTo>
                    <a:pt x="1541989" y="312872"/>
                  </a:lnTo>
                  <a:lnTo>
                    <a:pt x="1486249" y="318036"/>
                  </a:lnTo>
                  <a:lnTo>
                    <a:pt x="1429592" y="323016"/>
                  </a:lnTo>
                  <a:lnTo>
                    <a:pt x="1372040" y="327811"/>
                  </a:lnTo>
                  <a:lnTo>
                    <a:pt x="1313619" y="332418"/>
                  </a:lnTo>
                  <a:lnTo>
                    <a:pt x="1194265" y="341056"/>
                  </a:lnTo>
                  <a:lnTo>
                    <a:pt x="1071725" y="348910"/>
                  </a:lnTo>
                  <a:lnTo>
                    <a:pt x="946192" y="355958"/>
                  </a:lnTo>
                  <a:lnTo>
                    <a:pt x="817861" y="362181"/>
                  </a:lnTo>
                  <a:lnTo>
                    <a:pt x="686927" y="367556"/>
                  </a:lnTo>
                  <a:lnTo>
                    <a:pt x="553583" y="372064"/>
                  </a:lnTo>
                  <a:lnTo>
                    <a:pt x="418024" y="375683"/>
                  </a:lnTo>
                  <a:lnTo>
                    <a:pt x="280444" y="378393"/>
                  </a:lnTo>
                  <a:lnTo>
                    <a:pt x="141038" y="380172"/>
                  </a:lnTo>
                  <a:lnTo>
                    <a:pt x="0" y="381000"/>
                  </a:lnTo>
                  <a:lnTo>
                    <a:pt x="139861" y="380841"/>
                  </a:lnTo>
                  <a:lnTo>
                    <a:pt x="278321" y="379743"/>
                  </a:lnTo>
                  <a:lnTo>
                    <a:pt x="415189" y="377723"/>
                  </a:lnTo>
                  <a:lnTo>
                    <a:pt x="550273" y="374803"/>
                  </a:lnTo>
                  <a:lnTo>
                    <a:pt x="683384" y="371002"/>
                  </a:lnTo>
                  <a:lnTo>
                    <a:pt x="814331" y="366339"/>
                  </a:lnTo>
                  <a:lnTo>
                    <a:pt x="942923" y="360835"/>
                  </a:lnTo>
                  <a:lnTo>
                    <a:pt x="1068970" y="354509"/>
                  </a:lnTo>
                  <a:lnTo>
                    <a:pt x="1192281" y="347381"/>
                  </a:lnTo>
                  <a:lnTo>
                    <a:pt x="1312665" y="339471"/>
                  </a:lnTo>
                  <a:lnTo>
                    <a:pt x="1429932" y="330799"/>
                  </a:lnTo>
                  <a:lnTo>
                    <a:pt x="1543891" y="321384"/>
                  </a:lnTo>
                  <a:lnTo>
                    <a:pt x="1599571" y="316404"/>
                  </a:lnTo>
                  <a:lnTo>
                    <a:pt x="1654352" y="311246"/>
                  </a:lnTo>
                  <a:lnTo>
                    <a:pt x="1708212" y="305912"/>
                  </a:lnTo>
                  <a:lnTo>
                    <a:pt x="1761124" y="300405"/>
                  </a:lnTo>
                  <a:lnTo>
                    <a:pt x="1813068" y="294727"/>
                  </a:lnTo>
                  <a:lnTo>
                    <a:pt x="1864017" y="288881"/>
                  </a:lnTo>
                  <a:lnTo>
                    <a:pt x="1913949" y="282869"/>
                  </a:lnTo>
                  <a:lnTo>
                    <a:pt x="1962839" y="276694"/>
                  </a:lnTo>
                  <a:lnTo>
                    <a:pt x="2010665" y="270357"/>
                  </a:lnTo>
                  <a:lnTo>
                    <a:pt x="2057401" y="263862"/>
                  </a:lnTo>
                  <a:lnTo>
                    <a:pt x="2103024" y="257211"/>
                  </a:lnTo>
                  <a:lnTo>
                    <a:pt x="2147511" y="250407"/>
                  </a:lnTo>
                  <a:lnTo>
                    <a:pt x="2190837" y="243452"/>
                  </a:lnTo>
                  <a:lnTo>
                    <a:pt x="2232979" y="236348"/>
                  </a:lnTo>
                  <a:lnTo>
                    <a:pt x="2273913" y="229098"/>
                  </a:lnTo>
                  <a:lnTo>
                    <a:pt x="2313615" y="221704"/>
                  </a:lnTo>
                  <a:lnTo>
                    <a:pt x="2352061" y="214170"/>
                  </a:lnTo>
                  <a:lnTo>
                    <a:pt x="2425090" y="198687"/>
                  </a:lnTo>
                  <a:lnTo>
                    <a:pt x="2492810" y="182669"/>
                  </a:lnTo>
                  <a:lnTo>
                    <a:pt x="2555031" y="166136"/>
                  </a:lnTo>
                  <a:lnTo>
                    <a:pt x="2611561" y="149108"/>
                  </a:lnTo>
                  <a:lnTo>
                    <a:pt x="2662211" y="131604"/>
                  </a:lnTo>
                  <a:lnTo>
                    <a:pt x="2706789" y="113645"/>
                  </a:lnTo>
                  <a:lnTo>
                    <a:pt x="2745105" y="95250"/>
                  </a:lnTo>
                  <a:lnTo>
                    <a:pt x="2792730" y="95250"/>
                  </a:lnTo>
                  <a:lnTo>
                    <a:pt x="278599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0962" y="3505962"/>
              <a:ext cx="2881630" cy="381000"/>
            </a:xfrm>
            <a:custGeom>
              <a:avLst/>
              <a:gdLst/>
              <a:ahLst/>
              <a:cxnLst/>
              <a:rect l="l" t="t" r="r" b="b"/>
              <a:pathLst>
                <a:path w="2881629" h="381000">
                  <a:moveTo>
                    <a:pt x="95250" y="0"/>
                  </a:moveTo>
                  <a:lnTo>
                    <a:pt x="0" y="0"/>
                  </a:lnTo>
                  <a:lnTo>
                    <a:pt x="1070" y="10665"/>
                  </a:lnTo>
                  <a:lnTo>
                    <a:pt x="26293" y="52562"/>
                  </a:lnTo>
                  <a:lnTo>
                    <a:pt x="66418" y="83076"/>
                  </a:lnTo>
                  <a:lnTo>
                    <a:pt x="102847" y="102929"/>
                  </a:lnTo>
                  <a:lnTo>
                    <a:pt x="146759" y="122354"/>
                  </a:lnTo>
                  <a:lnTo>
                    <a:pt x="197930" y="141321"/>
                  </a:lnTo>
                  <a:lnTo>
                    <a:pt x="256138" y="159800"/>
                  </a:lnTo>
                  <a:lnTo>
                    <a:pt x="321157" y="177759"/>
                  </a:lnTo>
                  <a:lnTo>
                    <a:pt x="392766" y="195168"/>
                  </a:lnTo>
                  <a:lnTo>
                    <a:pt x="430972" y="203657"/>
                  </a:lnTo>
                  <a:lnTo>
                    <a:pt x="470740" y="211997"/>
                  </a:lnTo>
                  <a:lnTo>
                    <a:pt x="512045" y="220184"/>
                  </a:lnTo>
                  <a:lnTo>
                    <a:pt x="554857" y="228214"/>
                  </a:lnTo>
                  <a:lnTo>
                    <a:pt x="599148" y="236085"/>
                  </a:lnTo>
                  <a:lnTo>
                    <a:pt x="644892" y="243791"/>
                  </a:lnTo>
                  <a:lnTo>
                    <a:pt x="692059" y="251329"/>
                  </a:lnTo>
                  <a:lnTo>
                    <a:pt x="740622" y="258695"/>
                  </a:lnTo>
                  <a:lnTo>
                    <a:pt x="790552" y="265886"/>
                  </a:lnTo>
                  <a:lnTo>
                    <a:pt x="841823" y="272897"/>
                  </a:lnTo>
                  <a:lnTo>
                    <a:pt x="894406" y="279725"/>
                  </a:lnTo>
                  <a:lnTo>
                    <a:pt x="948273" y="286366"/>
                  </a:lnTo>
                  <a:lnTo>
                    <a:pt x="1003396" y="292816"/>
                  </a:lnTo>
                  <a:lnTo>
                    <a:pt x="1059747" y="299071"/>
                  </a:lnTo>
                  <a:lnTo>
                    <a:pt x="1117299" y="305128"/>
                  </a:lnTo>
                  <a:lnTo>
                    <a:pt x="1176023" y="310982"/>
                  </a:lnTo>
                  <a:lnTo>
                    <a:pt x="1235891" y="316630"/>
                  </a:lnTo>
                  <a:lnTo>
                    <a:pt x="1296876" y="322068"/>
                  </a:lnTo>
                  <a:lnTo>
                    <a:pt x="1358950" y="327293"/>
                  </a:lnTo>
                  <a:lnTo>
                    <a:pt x="1422084" y="332299"/>
                  </a:lnTo>
                  <a:lnTo>
                    <a:pt x="1486251" y="337085"/>
                  </a:lnTo>
                  <a:lnTo>
                    <a:pt x="1551422" y="341645"/>
                  </a:lnTo>
                  <a:lnTo>
                    <a:pt x="1617571" y="345976"/>
                  </a:lnTo>
                  <a:lnTo>
                    <a:pt x="1684668" y="350074"/>
                  </a:lnTo>
                  <a:lnTo>
                    <a:pt x="1752686" y="353935"/>
                  </a:lnTo>
                  <a:lnTo>
                    <a:pt x="1821597" y="357556"/>
                  </a:lnTo>
                  <a:lnTo>
                    <a:pt x="1891374" y="360932"/>
                  </a:lnTo>
                  <a:lnTo>
                    <a:pt x="1961987" y="364060"/>
                  </a:lnTo>
                  <a:lnTo>
                    <a:pt x="2033410" y="366936"/>
                  </a:lnTo>
                  <a:lnTo>
                    <a:pt x="2105614" y="369557"/>
                  </a:lnTo>
                  <a:lnTo>
                    <a:pt x="2178571" y="371918"/>
                  </a:lnTo>
                  <a:lnTo>
                    <a:pt x="2252254" y="374015"/>
                  </a:lnTo>
                  <a:lnTo>
                    <a:pt x="2326634" y="375845"/>
                  </a:lnTo>
                  <a:lnTo>
                    <a:pt x="2401684" y="377404"/>
                  </a:lnTo>
                  <a:lnTo>
                    <a:pt x="2477375" y="378688"/>
                  </a:lnTo>
                  <a:lnTo>
                    <a:pt x="2553680" y="379694"/>
                  </a:lnTo>
                  <a:lnTo>
                    <a:pt x="2630571" y="380417"/>
                  </a:lnTo>
                  <a:lnTo>
                    <a:pt x="2708020" y="380853"/>
                  </a:lnTo>
                  <a:lnTo>
                    <a:pt x="2785999" y="381000"/>
                  </a:lnTo>
                  <a:lnTo>
                    <a:pt x="2881249" y="381000"/>
                  </a:lnTo>
                  <a:lnTo>
                    <a:pt x="2803270" y="380853"/>
                  </a:lnTo>
                  <a:lnTo>
                    <a:pt x="2725821" y="380417"/>
                  </a:lnTo>
                  <a:lnTo>
                    <a:pt x="2648930" y="379694"/>
                  </a:lnTo>
                  <a:lnTo>
                    <a:pt x="2572625" y="378688"/>
                  </a:lnTo>
                  <a:lnTo>
                    <a:pt x="2496934" y="377404"/>
                  </a:lnTo>
                  <a:lnTo>
                    <a:pt x="2421884" y="375845"/>
                  </a:lnTo>
                  <a:lnTo>
                    <a:pt x="2347504" y="374015"/>
                  </a:lnTo>
                  <a:lnTo>
                    <a:pt x="2273821" y="371918"/>
                  </a:lnTo>
                  <a:lnTo>
                    <a:pt x="2200864" y="369557"/>
                  </a:lnTo>
                  <a:lnTo>
                    <a:pt x="2128660" y="366936"/>
                  </a:lnTo>
                  <a:lnTo>
                    <a:pt x="2057237" y="364060"/>
                  </a:lnTo>
                  <a:lnTo>
                    <a:pt x="1986624" y="360932"/>
                  </a:lnTo>
                  <a:lnTo>
                    <a:pt x="1916847" y="357556"/>
                  </a:lnTo>
                  <a:lnTo>
                    <a:pt x="1847936" y="353935"/>
                  </a:lnTo>
                  <a:lnTo>
                    <a:pt x="1779918" y="350074"/>
                  </a:lnTo>
                  <a:lnTo>
                    <a:pt x="1712821" y="345976"/>
                  </a:lnTo>
                  <a:lnTo>
                    <a:pt x="1646672" y="341645"/>
                  </a:lnTo>
                  <a:lnTo>
                    <a:pt x="1581501" y="337085"/>
                  </a:lnTo>
                  <a:lnTo>
                    <a:pt x="1517334" y="332299"/>
                  </a:lnTo>
                  <a:lnTo>
                    <a:pt x="1454200" y="327293"/>
                  </a:lnTo>
                  <a:lnTo>
                    <a:pt x="1392126" y="322068"/>
                  </a:lnTo>
                  <a:lnTo>
                    <a:pt x="1331141" y="316630"/>
                  </a:lnTo>
                  <a:lnTo>
                    <a:pt x="1271273" y="310982"/>
                  </a:lnTo>
                  <a:lnTo>
                    <a:pt x="1212549" y="305128"/>
                  </a:lnTo>
                  <a:lnTo>
                    <a:pt x="1154997" y="299071"/>
                  </a:lnTo>
                  <a:lnTo>
                    <a:pt x="1098646" y="292816"/>
                  </a:lnTo>
                  <a:lnTo>
                    <a:pt x="1043523" y="286366"/>
                  </a:lnTo>
                  <a:lnTo>
                    <a:pt x="989656" y="279725"/>
                  </a:lnTo>
                  <a:lnTo>
                    <a:pt x="937073" y="272897"/>
                  </a:lnTo>
                  <a:lnTo>
                    <a:pt x="885802" y="265886"/>
                  </a:lnTo>
                  <a:lnTo>
                    <a:pt x="835872" y="258695"/>
                  </a:lnTo>
                  <a:lnTo>
                    <a:pt x="787309" y="251329"/>
                  </a:lnTo>
                  <a:lnTo>
                    <a:pt x="740142" y="243791"/>
                  </a:lnTo>
                  <a:lnTo>
                    <a:pt x="694398" y="236085"/>
                  </a:lnTo>
                  <a:lnTo>
                    <a:pt x="650107" y="228214"/>
                  </a:lnTo>
                  <a:lnTo>
                    <a:pt x="607295" y="220184"/>
                  </a:lnTo>
                  <a:lnTo>
                    <a:pt x="565990" y="211997"/>
                  </a:lnTo>
                  <a:lnTo>
                    <a:pt x="526222" y="203657"/>
                  </a:lnTo>
                  <a:lnTo>
                    <a:pt x="488016" y="195168"/>
                  </a:lnTo>
                  <a:lnTo>
                    <a:pt x="416407" y="177759"/>
                  </a:lnTo>
                  <a:lnTo>
                    <a:pt x="351388" y="159800"/>
                  </a:lnTo>
                  <a:lnTo>
                    <a:pt x="293180" y="141321"/>
                  </a:lnTo>
                  <a:lnTo>
                    <a:pt x="242009" y="122354"/>
                  </a:lnTo>
                  <a:lnTo>
                    <a:pt x="198097" y="102929"/>
                  </a:lnTo>
                  <a:lnTo>
                    <a:pt x="161668" y="83076"/>
                  </a:lnTo>
                  <a:lnTo>
                    <a:pt x="121543" y="52562"/>
                  </a:lnTo>
                  <a:lnTo>
                    <a:pt x="99512" y="21258"/>
                  </a:lnTo>
                  <a:lnTo>
                    <a:pt x="96320" y="10665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C5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00962" y="3505962"/>
              <a:ext cx="5626735" cy="381000"/>
            </a:xfrm>
            <a:custGeom>
              <a:avLst/>
              <a:gdLst/>
              <a:ahLst/>
              <a:cxnLst/>
              <a:rect l="l" t="t" r="r" b="b"/>
              <a:pathLst>
                <a:path w="5626734" h="381000">
                  <a:moveTo>
                    <a:pt x="2833624" y="381000"/>
                  </a:moveTo>
                  <a:lnTo>
                    <a:pt x="2904342" y="380706"/>
                  </a:lnTo>
                  <a:lnTo>
                    <a:pt x="2974676" y="380172"/>
                  </a:lnTo>
                  <a:lnTo>
                    <a:pt x="3044601" y="379400"/>
                  </a:lnTo>
                  <a:lnTo>
                    <a:pt x="3114095" y="378393"/>
                  </a:lnTo>
                  <a:lnTo>
                    <a:pt x="3183131" y="377153"/>
                  </a:lnTo>
                  <a:lnTo>
                    <a:pt x="3251686" y="375683"/>
                  </a:lnTo>
                  <a:lnTo>
                    <a:pt x="3319736" y="373986"/>
                  </a:lnTo>
                  <a:lnTo>
                    <a:pt x="3387256" y="372064"/>
                  </a:lnTo>
                  <a:lnTo>
                    <a:pt x="3454222" y="369920"/>
                  </a:lnTo>
                  <a:lnTo>
                    <a:pt x="3520610" y="367556"/>
                  </a:lnTo>
                  <a:lnTo>
                    <a:pt x="3586395" y="364976"/>
                  </a:lnTo>
                  <a:lnTo>
                    <a:pt x="3651554" y="362181"/>
                  </a:lnTo>
                  <a:lnTo>
                    <a:pt x="3716061" y="359174"/>
                  </a:lnTo>
                  <a:lnTo>
                    <a:pt x="3779893" y="355958"/>
                  </a:lnTo>
                  <a:lnTo>
                    <a:pt x="3843025" y="352536"/>
                  </a:lnTo>
                  <a:lnTo>
                    <a:pt x="3905433" y="348910"/>
                  </a:lnTo>
                  <a:lnTo>
                    <a:pt x="3967093" y="345082"/>
                  </a:lnTo>
                  <a:lnTo>
                    <a:pt x="4027980" y="341056"/>
                  </a:lnTo>
                  <a:lnTo>
                    <a:pt x="4088070" y="336833"/>
                  </a:lnTo>
                  <a:lnTo>
                    <a:pt x="4147339" y="332418"/>
                  </a:lnTo>
                  <a:lnTo>
                    <a:pt x="4205763" y="327811"/>
                  </a:lnTo>
                  <a:lnTo>
                    <a:pt x="4263317" y="323016"/>
                  </a:lnTo>
                  <a:lnTo>
                    <a:pt x="4319977" y="318036"/>
                  </a:lnTo>
                  <a:lnTo>
                    <a:pt x="4375719" y="312872"/>
                  </a:lnTo>
                  <a:lnTo>
                    <a:pt x="4430518" y="307528"/>
                  </a:lnTo>
                  <a:lnTo>
                    <a:pt x="4484351" y="302006"/>
                  </a:lnTo>
                  <a:lnTo>
                    <a:pt x="4537192" y="296310"/>
                  </a:lnTo>
                  <a:lnTo>
                    <a:pt x="4589018" y="290440"/>
                  </a:lnTo>
                  <a:lnTo>
                    <a:pt x="4639804" y="284401"/>
                  </a:lnTo>
                  <a:lnTo>
                    <a:pt x="4689526" y="278194"/>
                  </a:lnTo>
                  <a:lnTo>
                    <a:pt x="4738159" y="271822"/>
                  </a:lnTo>
                  <a:lnTo>
                    <a:pt x="4785680" y="265288"/>
                  </a:lnTo>
                  <a:lnTo>
                    <a:pt x="4832065" y="258595"/>
                  </a:lnTo>
                  <a:lnTo>
                    <a:pt x="4877288" y="251745"/>
                  </a:lnTo>
                  <a:lnTo>
                    <a:pt x="4921325" y="244741"/>
                  </a:lnTo>
                  <a:lnTo>
                    <a:pt x="4964153" y="237584"/>
                  </a:lnTo>
                  <a:lnTo>
                    <a:pt x="5005747" y="230279"/>
                  </a:lnTo>
                  <a:lnTo>
                    <a:pt x="5046083" y="222827"/>
                  </a:lnTo>
                  <a:lnTo>
                    <a:pt x="5085136" y="215232"/>
                  </a:lnTo>
                  <a:lnTo>
                    <a:pt x="5122882" y="207495"/>
                  </a:lnTo>
                  <a:lnTo>
                    <a:pt x="5194356" y="191608"/>
                  </a:lnTo>
                  <a:lnTo>
                    <a:pt x="5260312" y="175187"/>
                  </a:lnTo>
                  <a:lnTo>
                    <a:pt x="5320554" y="158254"/>
                  </a:lnTo>
                  <a:lnTo>
                    <a:pt x="5374889" y="140828"/>
                  </a:lnTo>
                  <a:lnTo>
                    <a:pt x="5423122" y="122932"/>
                  </a:lnTo>
                  <a:lnTo>
                    <a:pt x="5465059" y="104585"/>
                  </a:lnTo>
                  <a:lnTo>
                    <a:pt x="5483606" y="95250"/>
                  </a:lnTo>
                  <a:lnTo>
                    <a:pt x="5435981" y="95250"/>
                  </a:lnTo>
                  <a:lnTo>
                    <a:pt x="5619749" y="0"/>
                  </a:lnTo>
                  <a:lnTo>
                    <a:pt x="5626481" y="95250"/>
                  </a:lnTo>
                  <a:lnTo>
                    <a:pt x="5578856" y="95250"/>
                  </a:lnTo>
                  <a:lnTo>
                    <a:pt x="5560406" y="104545"/>
                  </a:lnTo>
                  <a:lnTo>
                    <a:pt x="5518713" y="122814"/>
                  </a:lnTo>
                  <a:lnTo>
                    <a:pt x="5470789" y="140633"/>
                  </a:lnTo>
                  <a:lnTo>
                    <a:pt x="5416828" y="157984"/>
                  </a:lnTo>
                  <a:lnTo>
                    <a:pt x="5357020" y="174845"/>
                  </a:lnTo>
                  <a:lnTo>
                    <a:pt x="5291559" y="191197"/>
                  </a:lnTo>
                  <a:lnTo>
                    <a:pt x="5220637" y="207019"/>
                  </a:lnTo>
                  <a:lnTo>
                    <a:pt x="5183189" y="214725"/>
                  </a:lnTo>
                  <a:lnTo>
                    <a:pt x="5144447" y="222290"/>
                  </a:lnTo>
                  <a:lnTo>
                    <a:pt x="5104437" y="229713"/>
                  </a:lnTo>
                  <a:lnTo>
                    <a:pt x="5063181" y="236991"/>
                  </a:lnTo>
                  <a:lnTo>
                    <a:pt x="5020705" y="244122"/>
                  </a:lnTo>
                  <a:lnTo>
                    <a:pt x="4977031" y="251102"/>
                  </a:lnTo>
                  <a:lnTo>
                    <a:pt x="4932185" y="257929"/>
                  </a:lnTo>
                  <a:lnTo>
                    <a:pt x="4886191" y="264601"/>
                  </a:lnTo>
                  <a:lnTo>
                    <a:pt x="4839071" y="271115"/>
                  </a:lnTo>
                  <a:lnTo>
                    <a:pt x="4790851" y="277468"/>
                  </a:lnTo>
                  <a:lnTo>
                    <a:pt x="4741554" y="283659"/>
                  </a:lnTo>
                  <a:lnTo>
                    <a:pt x="4691205" y="289684"/>
                  </a:lnTo>
                  <a:lnTo>
                    <a:pt x="4639828" y="295541"/>
                  </a:lnTo>
                  <a:lnTo>
                    <a:pt x="4587446" y="301228"/>
                  </a:lnTo>
                  <a:lnTo>
                    <a:pt x="4534084" y="306741"/>
                  </a:lnTo>
                  <a:lnTo>
                    <a:pt x="4479765" y="312079"/>
                  </a:lnTo>
                  <a:lnTo>
                    <a:pt x="4424514" y="317238"/>
                  </a:lnTo>
                  <a:lnTo>
                    <a:pt x="4368355" y="322217"/>
                  </a:lnTo>
                  <a:lnTo>
                    <a:pt x="4311312" y="327012"/>
                  </a:lnTo>
                  <a:lnTo>
                    <a:pt x="4253409" y="331622"/>
                  </a:lnTo>
                  <a:lnTo>
                    <a:pt x="4194670" y="336043"/>
                  </a:lnTo>
                  <a:lnTo>
                    <a:pt x="4135119" y="340274"/>
                  </a:lnTo>
                  <a:lnTo>
                    <a:pt x="4074780" y="344311"/>
                  </a:lnTo>
                  <a:lnTo>
                    <a:pt x="4013678" y="348152"/>
                  </a:lnTo>
                  <a:lnTo>
                    <a:pt x="3951835" y="351794"/>
                  </a:lnTo>
                  <a:lnTo>
                    <a:pt x="3889277" y="355235"/>
                  </a:lnTo>
                  <a:lnTo>
                    <a:pt x="3826027" y="358473"/>
                  </a:lnTo>
                  <a:lnTo>
                    <a:pt x="3762110" y="361505"/>
                  </a:lnTo>
                  <a:lnTo>
                    <a:pt x="3697549" y="364327"/>
                  </a:lnTo>
                  <a:lnTo>
                    <a:pt x="3632368" y="366939"/>
                  </a:lnTo>
                  <a:lnTo>
                    <a:pt x="3566592" y="369337"/>
                  </a:lnTo>
                  <a:lnTo>
                    <a:pt x="3500245" y="371519"/>
                  </a:lnTo>
                  <a:lnTo>
                    <a:pt x="3433350" y="373481"/>
                  </a:lnTo>
                  <a:lnTo>
                    <a:pt x="3365932" y="375223"/>
                  </a:lnTo>
                  <a:lnTo>
                    <a:pt x="3298015" y="376740"/>
                  </a:lnTo>
                  <a:lnTo>
                    <a:pt x="3229623" y="378031"/>
                  </a:lnTo>
                  <a:lnTo>
                    <a:pt x="3160779" y="379093"/>
                  </a:lnTo>
                  <a:lnTo>
                    <a:pt x="3091509" y="379923"/>
                  </a:lnTo>
                  <a:lnTo>
                    <a:pt x="3021835" y="380519"/>
                  </a:lnTo>
                  <a:lnTo>
                    <a:pt x="2951783" y="380879"/>
                  </a:lnTo>
                  <a:lnTo>
                    <a:pt x="2881376" y="381000"/>
                  </a:lnTo>
                  <a:lnTo>
                    <a:pt x="2785999" y="381000"/>
                  </a:lnTo>
                  <a:lnTo>
                    <a:pt x="2708020" y="380853"/>
                  </a:lnTo>
                  <a:lnTo>
                    <a:pt x="2630571" y="380417"/>
                  </a:lnTo>
                  <a:lnTo>
                    <a:pt x="2553680" y="379694"/>
                  </a:lnTo>
                  <a:lnTo>
                    <a:pt x="2477375" y="378688"/>
                  </a:lnTo>
                  <a:lnTo>
                    <a:pt x="2401684" y="377404"/>
                  </a:lnTo>
                  <a:lnTo>
                    <a:pt x="2326634" y="375845"/>
                  </a:lnTo>
                  <a:lnTo>
                    <a:pt x="2252254" y="374015"/>
                  </a:lnTo>
                  <a:lnTo>
                    <a:pt x="2178571" y="371918"/>
                  </a:lnTo>
                  <a:lnTo>
                    <a:pt x="2105614" y="369557"/>
                  </a:lnTo>
                  <a:lnTo>
                    <a:pt x="2033410" y="366936"/>
                  </a:lnTo>
                  <a:lnTo>
                    <a:pt x="1961987" y="364060"/>
                  </a:lnTo>
                  <a:lnTo>
                    <a:pt x="1891374" y="360932"/>
                  </a:lnTo>
                  <a:lnTo>
                    <a:pt x="1821597" y="357556"/>
                  </a:lnTo>
                  <a:lnTo>
                    <a:pt x="1752686" y="353935"/>
                  </a:lnTo>
                  <a:lnTo>
                    <a:pt x="1684668" y="350074"/>
                  </a:lnTo>
                  <a:lnTo>
                    <a:pt x="1617571" y="345976"/>
                  </a:lnTo>
                  <a:lnTo>
                    <a:pt x="1551422" y="341645"/>
                  </a:lnTo>
                  <a:lnTo>
                    <a:pt x="1486251" y="337085"/>
                  </a:lnTo>
                  <a:lnTo>
                    <a:pt x="1422084" y="332299"/>
                  </a:lnTo>
                  <a:lnTo>
                    <a:pt x="1358950" y="327293"/>
                  </a:lnTo>
                  <a:lnTo>
                    <a:pt x="1296876" y="322068"/>
                  </a:lnTo>
                  <a:lnTo>
                    <a:pt x="1235891" y="316630"/>
                  </a:lnTo>
                  <a:lnTo>
                    <a:pt x="1176023" y="310982"/>
                  </a:lnTo>
                  <a:lnTo>
                    <a:pt x="1117299" y="305128"/>
                  </a:lnTo>
                  <a:lnTo>
                    <a:pt x="1059747" y="299071"/>
                  </a:lnTo>
                  <a:lnTo>
                    <a:pt x="1003396" y="292816"/>
                  </a:lnTo>
                  <a:lnTo>
                    <a:pt x="948273" y="286366"/>
                  </a:lnTo>
                  <a:lnTo>
                    <a:pt x="894406" y="279725"/>
                  </a:lnTo>
                  <a:lnTo>
                    <a:pt x="841823" y="272897"/>
                  </a:lnTo>
                  <a:lnTo>
                    <a:pt x="790552" y="265886"/>
                  </a:lnTo>
                  <a:lnTo>
                    <a:pt x="740622" y="258695"/>
                  </a:lnTo>
                  <a:lnTo>
                    <a:pt x="692059" y="251329"/>
                  </a:lnTo>
                  <a:lnTo>
                    <a:pt x="644892" y="243791"/>
                  </a:lnTo>
                  <a:lnTo>
                    <a:pt x="599148" y="236085"/>
                  </a:lnTo>
                  <a:lnTo>
                    <a:pt x="554857" y="228214"/>
                  </a:lnTo>
                  <a:lnTo>
                    <a:pt x="512045" y="220184"/>
                  </a:lnTo>
                  <a:lnTo>
                    <a:pt x="470740" y="211997"/>
                  </a:lnTo>
                  <a:lnTo>
                    <a:pt x="430972" y="203657"/>
                  </a:lnTo>
                  <a:lnTo>
                    <a:pt x="392766" y="195168"/>
                  </a:lnTo>
                  <a:lnTo>
                    <a:pt x="321157" y="177759"/>
                  </a:lnTo>
                  <a:lnTo>
                    <a:pt x="256138" y="159800"/>
                  </a:lnTo>
                  <a:lnTo>
                    <a:pt x="197930" y="141321"/>
                  </a:lnTo>
                  <a:lnTo>
                    <a:pt x="146759" y="122354"/>
                  </a:lnTo>
                  <a:lnTo>
                    <a:pt x="102847" y="102929"/>
                  </a:lnTo>
                  <a:lnTo>
                    <a:pt x="66418" y="83076"/>
                  </a:lnTo>
                  <a:lnTo>
                    <a:pt x="26293" y="52562"/>
                  </a:lnTo>
                  <a:lnTo>
                    <a:pt x="4262" y="21258"/>
                  </a:lnTo>
                  <a:lnTo>
                    <a:pt x="0" y="0"/>
                  </a:lnTo>
                  <a:lnTo>
                    <a:pt x="95250" y="0"/>
                  </a:lnTo>
                  <a:lnTo>
                    <a:pt x="96320" y="10665"/>
                  </a:lnTo>
                  <a:lnTo>
                    <a:pt x="99512" y="21258"/>
                  </a:lnTo>
                  <a:lnTo>
                    <a:pt x="121543" y="52562"/>
                  </a:lnTo>
                  <a:lnTo>
                    <a:pt x="161668" y="83076"/>
                  </a:lnTo>
                  <a:lnTo>
                    <a:pt x="198097" y="102929"/>
                  </a:lnTo>
                  <a:lnTo>
                    <a:pt x="242009" y="122354"/>
                  </a:lnTo>
                  <a:lnTo>
                    <a:pt x="293180" y="141321"/>
                  </a:lnTo>
                  <a:lnTo>
                    <a:pt x="351388" y="159800"/>
                  </a:lnTo>
                  <a:lnTo>
                    <a:pt x="416407" y="177759"/>
                  </a:lnTo>
                  <a:lnTo>
                    <a:pt x="488016" y="195168"/>
                  </a:lnTo>
                  <a:lnTo>
                    <a:pt x="526222" y="203657"/>
                  </a:lnTo>
                  <a:lnTo>
                    <a:pt x="565990" y="211997"/>
                  </a:lnTo>
                  <a:lnTo>
                    <a:pt x="607295" y="220184"/>
                  </a:lnTo>
                  <a:lnTo>
                    <a:pt x="650107" y="228214"/>
                  </a:lnTo>
                  <a:lnTo>
                    <a:pt x="694398" y="236085"/>
                  </a:lnTo>
                  <a:lnTo>
                    <a:pt x="740142" y="243791"/>
                  </a:lnTo>
                  <a:lnTo>
                    <a:pt x="787309" y="251329"/>
                  </a:lnTo>
                  <a:lnTo>
                    <a:pt x="835872" y="258695"/>
                  </a:lnTo>
                  <a:lnTo>
                    <a:pt x="885802" y="265886"/>
                  </a:lnTo>
                  <a:lnTo>
                    <a:pt x="937073" y="272897"/>
                  </a:lnTo>
                  <a:lnTo>
                    <a:pt x="989656" y="279725"/>
                  </a:lnTo>
                  <a:lnTo>
                    <a:pt x="1043523" y="286366"/>
                  </a:lnTo>
                  <a:lnTo>
                    <a:pt x="1098646" y="292816"/>
                  </a:lnTo>
                  <a:lnTo>
                    <a:pt x="1154997" y="299071"/>
                  </a:lnTo>
                  <a:lnTo>
                    <a:pt x="1212549" y="305128"/>
                  </a:lnTo>
                  <a:lnTo>
                    <a:pt x="1271273" y="310982"/>
                  </a:lnTo>
                  <a:lnTo>
                    <a:pt x="1331141" y="316630"/>
                  </a:lnTo>
                  <a:lnTo>
                    <a:pt x="1392126" y="322068"/>
                  </a:lnTo>
                  <a:lnTo>
                    <a:pt x="1454200" y="327293"/>
                  </a:lnTo>
                  <a:lnTo>
                    <a:pt x="1517334" y="332299"/>
                  </a:lnTo>
                  <a:lnTo>
                    <a:pt x="1581501" y="337085"/>
                  </a:lnTo>
                  <a:lnTo>
                    <a:pt x="1646672" y="341645"/>
                  </a:lnTo>
                  <a:lnTo>
                    <a:pt x="1712821" y="345976"/>
                  </a:lnTo>
                  <a:lnTo>
                    <a:pt x="1779918" y="350074"/>
                  </a:lnTo>
                  <a:lnTo>
                    <a:pt x="1847936" y="353935"/>
                  </a:lnTo>
                  <a:lnTo>
                    <a:pt x="1916847" y="357556"/>
                  </a:lnTo>
                  <a:lnTo>
                    <a:pt x="1986624" y="360932"/>
                  </a:lnTo>
                  <a:lnTo>
                    <a:pt x="2057237" y="364060"/>
                  </a:lnTo>
                  <a:lnTo>
                    <a:pt x="2128660" y="366936"/>
                  </a:lnTo>
                  <a:lnTo>
                    <a:pt x="2200864" y="369557"/>
                  </a:lnTo>
                  <a:lnTo>
                    <a:pt x="2273821" y="371918"/>
                  </a:lnTo>
                  <a:lnTo>
                    <a:pt x="2347504" y="374015"/>
                  </a:lnTo>
                  <a:lnTo>
                    <a:pt x="2421884" y="375845"/>
                  </a:lnTo>
                  <a:lnTo>
                    <a:pt x="2496934" y="377404"/>
                  </a:lnTo>
                  <a:lnTo>
                    <a:pt x="2572625" y="378688"/>
                  </a:lnTo>
                  <a:lnTo>
                    <a:pt x="2648930" y="379694"/>
                  </a:lnTo>
                  <a:lnTo>
                    <a:pt x="2725821" y="380417"/>
                  </a:lnTo>
                  <a:lnTo>
                    <a:pt x="2803270" y="380853"/>
                  </a:lnTo>
                  <a:lnTo>
                    <a:pt x="2881249" y="381000"/>
                  </a:lnTo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4953000" y="322491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4">
                <a:moveTo>
                  <a:pt x="432090" y="51688"/>
                </a:moveTo>
                <a:lnTo>
                  <a:pt x="362203" y="92455"/>
                </a:lnTo>
                <a:lnTo>
                  <a:pt x="361188" y="96265"/>
                </a:lnTo>
                <a:lnTo>
                  <a:pt x="364744" y="102362"/>
                </a:lnTo>
                <a:lnTo>
                  <a:pt x="368553" y="103377"/>
                </a:lnTo>
                <a:lnTo>
                  <a:pt x="446309" y="58038"/>
                </a:lnTo>
                <a:lnTo>
                  <a:pt x="444626" y="58038"/>
                </a:lnTo>
                <a:lnTo>
                  <a:pt x="444626" y="57150"/>
                </a:lnTo>
                <a:lnTo>
                  <a:pt x="441451" y="57150"/>
                </a:lnTo>
                <a:lnTo>
                  <a:pt x="432090" y="51688"/>
                </a:lnTo>
                <a:close/>
              </a:path>
              <a:path w="457200" h="103504">
                <a:moveTo>
                  <a:pt x="4212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421204" y="58038"/>
                </a:lnTo>
                <a:lnTo>
                  <a:pt x="432090" y="51688"/>
                </a:lnTo>
                <a:lnTo>
                  <a:pt x="421204" y="45338"/>
                </a:lnTo>
                <a:close/>
              </a:path>
              <a:path w="457200" h="103504">
                <a:moveTo>
                  <a:pt x="446309" y="45338"/>
                </a:moveTo>
                <a:lnTo>
                  <a:pt x="444626" y="45338"/>
                </a:lnTo>
                <a:lnTo>
                  <a:pt x="444626" y="58038"/>
                </a:lnTo>
                <a:lnTo>
                  <a:pt x="446309" y="58038"/>
                </a:lnTo>
                <a:lnTo>
                  <a:pt x="457200" y="51688"/>
                </a:lnTo>
                <a:lnTo>
                  <a:pt x="446309" y="45338"/>
                </a:lnTo>
                <a:close/>
              </a:path>
              <a:path w="457200" h="103504">
                <a:moveTo>
                  <a:pt x="441451" y="46227"/>
                </a:moveTo>
                <a:lnTo>
                  <a:pt x="432090" y="51688"/>
                </a:lnTo>
                <a:lnTo>
                  <a:pt x="441451" y="57150"/>
                </a:lnTo>
                <a:lnTo>
                  <a:pt x="441451" y="46227"/>
                </a:lnTo>
                <a:close/>
              </a:path>
              <a:path w="457200" h="103504">
                <a:moveTo>
                  <a:pt x="444626" y="46227"/>
                </a:moveTo>
                <a:lnTo>
                  <a:pt x="441451" y="46227"/>
                </a:lnTo>
                <a:lnTo>
                  <a:pt x="441451" y="57150"/>
                </a:lnTo>
                <a:lnTo>
                  <a:pt x="444626" y="57150"/>
                </a:lnTo>
                <a:lnTo>
                  <a:pt x="444626" y="46227"/>
                </a:lnTo>
                <a:close/>
              </a:path>
              <a:path w="457200" h="103504">
                <a:moveTo>
                  <a:pt x="368553" y="0"/>
                </a:moveTo>
                <a:lnTo>
                  <a:pt x="364744" y="1015"/>
                </a:lnTo>
                <a:lnTo>
                  <a:pt x="361188" y="7112"/>
                </a:lnTo>
                <a:lnTo>
                  <a:pt x="362203" y="10922"/>
                </a:lnTo>
                <a:lnTo>
                  <a:pt x="432090" y="51688"/>
                </a:lnTo>
                <a:lnTo>
                  <a:pt x="441451" y="46227"/>
                </a:lnTo>
                <a:lnTo>
                  <a:pt x="444626" y="46227"/>
                </a:lnTo>
                <a:lnTo>
                  <a:pt x="444626" y="45338"/>
                </a:lnTo>
                <a:lnTo>
                  <a:pt x="446309" y="45338"/>
                </a:lnTo>
                <a:lnTo>
                  <a:pt x="368553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16255"/>
            <a:ext cx="8844915" cy="673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14604" indent="-273050" algn="just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3181"/>
              <a:buFont typeface="Segoe UI Symbol"/>
              <a:buChar char="⚫"/>
              <a:tabLst>
                <a:tab pos="285115" algn="l"/>
              </a:tabLst>
            </a:pPr>
            <a:r>
              <a:rPr sz="2200" b="1" dirty="0">
                <a:latin typeface="Constantia"/>
                <a:cs typeface="Constantia"/>
              </a:rPr>
              <a:t>1.</a:t>
            </a:r>
            <a:r>
              <a:rPr sz="2200" b="1" spc="3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Schistosomes</a:t>
            </a:r>
            <a:r>
              <a:rPr sz="2200" b="1" spc="54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(Blood</a:t>
            </a:r>
            <a:r>
              <a:rPr sz="2200" b="1" spc="3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flukes)</a:t>
            </a:r>
            <a:r>
              <a:rPr sz="2200" b="1" spc="35" dirty="0">
                <a:latin typeface="Constantia"/>
                <a:cs typeface="Constantia"/>
              </a:rPr>
              <a:t> 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b="1" spc="1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disease</a:t>
            </a:r>
            <a:r>
              <a:rPr sz="2200" b="1" spc="1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b="1" spc="1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transmitted</a:t>
            </a:r>
            <a:r>
              <a:rPr sz="2200" b="1" spc="4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b="1" spc="-25" dirty="0">
                <a:solidFill>
                  <a:srgbClr val="FF0000"/>
                </a:solidFill>
                <a:latin typeface="Constantia"/>
                <a:cs typeface="Constantia"/>
              </a:rPr>
              <a:t>by </a:t>
            </a:r>
            <a:r>
              <a:rPr sz="2200" b="1" spc="-10" dirty="0">
                <a:solidFill>
                  <a:srgbClr val="FF0000"/>
                </a:solidFill>
                <a:latin typeface="Constantia"/>
                <a:cs typeface="Constantia"/>
              </a:rPr>
              <a:t>direct</a:t>
            </a:r>
            <a:r>
              <a:rPr sz="2200" b="1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skin</a:t>
            </a:r>
            <a:r>
              <a:rPr sz="22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onstantia"/>
                <a:cs typeface="Constantia"/>
              </a:rPr>
              <a:t>penetration (cercaria</a:t>
            </a:r>
            <a:r>
              <a:rPr sz="22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b="1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spc="-20" dirty="0">
                <a:solidFill>
                  <a:srgbClr val="FF0000"/>
                </a:solidFill>
                <a:latin typeface="Constantia"/>
                <a:cs typeface="Constantia"/>
              </a:rPr>
              <a:t>infective</a:t>
            </a:r>
            <a:r>
              <a:rPr sz="2200" b="1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stage).</a:t>
            </a:r>
            <a:r>
              <a:rPr sz="2200" b="1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has</a:t>
            </a:r>
            <a:r>
              <a:rPr sz="2200" b="1" spc="-105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three</a:t>
            </a:r>
            <a:r>
              <a:rPr sz="2200" b="1" spc="-100" dirty="0">
                <a:latin typeface="Constantia"/>
                <a:cs typeface="Constantia"/>
              </a:rPr>
              <a:t> </a:t>
            </a:r>
            <a:r>
              <a:rPr sz="2200" b="1" spc="-25" dirty="0">
                <a:latin typeface="Constantia"/>
                <a:cs typeface="Constantia"/>
              </a:rPr>
              <a:t>sp.</a:t>
            </a:r>
            <a:endParaRPr sz="2200">
              <a:latin typeface="Constantia"/>
              <a:cs typeface="Constantia"/>
            </a:endParaRPr>
          </a:p>
          <a:p>
            <a:pPr marL="12700" marR="7620" algn="just">
              <a:lnSpc>
                <a:spcPct val="100000"/>
              </a:lnSpc>
              <a:spcBef>
                <a:spcPts val="530"/>
              </a:spcBef>
            </a:pPr>
            <a:r>
              <a:rPr sz="2200" b="1" i="1" dirty="0">
                <a:latin typeface="Constantia"/>
                <a:cs typeface="Constantia"/>
              </a:rPr>
              <a:t>A.S.</a:t>
            </a:r>
            <a:r>
              <a:rPr sz="2200" b="1" i="1" spc="114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haematobium:</a:t>
            </a:r>
            <a:r>
              <a:rPr sz="2200" b="1" i="1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Shape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egg: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oval,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terminal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polar </a:t>
            </a:r>
            <a:r>
              <a:rPr sz="2200" spc="-10" dirty="0">
                <a:latin typeface="Constantia"/>
                <a:cs typeface="Constantia"/>
              </a:rPr>
              <a:t>spine. </a:t>
            </a:r>
            <a:r>
              <a:rPr sz="2200" dirty="0">
                <a:latin typeface="Constantia"/>
                <a:cs typeface="Constantia"/>
              </a:rPr>
              <a:t>Resident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vein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surrounds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urinary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bladder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 Present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veins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the </a:t>
            </a:r>
            <a:r>
              <a:rPr sz="2200" dirty="0">
                <a:latin typeface="Constantia"/>
                <a:cs typeface="Constantia"/>
              </a:rPr>
              <a:t>vesical</a:t>
            </a:r>
            <a:r>
              <a:rPr sz="2200" spc="7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8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pelvic</a:t>
            </a:r>
            <a:r>
              <a:rPr sz="2200" spc="5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plexuses.</a:t>
            </a:r>
            <a:r>
              <a:rPr sz="2200" spc="8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causes</a:t>
            </a:r>
            <a:r>
              <a:rPr sz="2200" spc="5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urinary</a:t>
            </a:r>
            <a:r>
              <a:rPr sz="2200" b="1" spc="8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bilhariziasis</a:t>
            </a:r>
            <a:r>
              <a:rPr sz="2200" dirty="0">
                <a:latin typeface="Constantia"/>
                <a:cs typeface="Constantia"/>
              </a:rPr>
              <a:t>.</a:t>
            </a:r>
            <a:r>
              <a:rPr sz="2200" spc="7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55" dirty="0">
                <a:latin typeface="Constantia"/>
                <a:cs typeface="Constantia"/>
              </a:rPr>
              <a:t>  </a:t>
            </a:r>
            <a:r>
              <a:rPr sz="2200" spc="-20" dirty="0">
                <a:latin typeface="Constantia"/>
                <a:cs typeface="Constantia"/>
              </a:rPr>
              <a:t>main </a:t>
            </a:r>
            <a:r>
              <a:rPr sz="2200" dirty="0">
                <a:latin typeface="Constantia"/>
                <a:cs typeface="Constantia"/>
              </a:rPr>
              <a:t>symptoms</a:t>
            </a:r>
            <a:r>
              <a:rPr sz="2200" spc="1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200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hematuria</a:t>
            </a:r>
            <a:r>
              <a:rPr sz="2200" dirty="0">
                <a:latin typeface="Constantia"/>
                <a:cs typeface="Constantia"/>
              </a:rPr>
              <a:t>,</a:t>
            </a:r>
            <a:r>
              <a:rPr sz="2200" spc="2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fibrosis,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granulomas.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loss</a:t>
            </a:r>
            <a:r>
              <a:rPr sz="2200" spc="1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blood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can </a:t>
            </a:r>
            <a:r>
              <a:rPr sz="2200" dirty="0">
                <a:latin typeface="Constantia"/>
                <a:cs typeface="Constantia"/>
              </a:rPr>
              <a:t>lead to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iron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deficiency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anemia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blocking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urinary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tract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bladder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cancer.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Diagnosis</a:t>
            </a:r>
            <a:r>
              <a:rPr sz="22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egg</a:t>
            </a:r>
            <a:r>
              <a:rPr sz="2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in</a:t>
            </a:r>
            <a:r>
              <a:rPr sz="2200" u="heavy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urine</a:t>
            </a:r>
            <a:r>
              <a:rPr sz="2200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diagnostic</a:t>
            </a:r>
            <a:r>
              <a:rPr sz="22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stage).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z="2200" b="1" i="1" dirty="0">
                <a:latin typeface="Constantia"/>
                <a:cs typeface="Constantia"/>
              </a:rPr>
              <a:t>B.</a:t>
            </a:r>
            <a:r>
              <a:rPr sz="2200" b="1" i="1" spc="39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S.</a:t>
            </a:r>
            <a:r>
              <a:rPr sz="2200" b="1" i="1" spc="-50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msnsoni:</a:t>
            </a:r>
            <a:r>
              <a:rPr sz="2200" b="1" i="1" spc="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Shape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</a:t>
            </a:r>
            <a:r>
              <a:rPr sz="2200" spc="459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large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oval,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lateral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spine.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z="2200" b="1" i="1" dirty="0">
                <a:latin typeface="Constantia"/>
                <a:cs typeface="Constantia"/>
              </a:rPr>
              <a:t>C.</a:t>
            </a:r>
            <a:r>
              <a:rPr sz="2200" b="1" i="1" spc="31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S.</a:t>
            </a:r>
            <a:r>
              <a:rPr sz="2200" b="1" i="1" spc="320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japonicum</a:t>
            </a:r>
            <a:r>
              <a:rPr sz="2200" b="1" i="1" spc="330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(Oriental</a:t>
            </a:r>
            <a:r>
              <a:rPr sz="2200" b="1" i="1" spc="32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schistosomiasis</a:t>
            </a:r>
            <a:r>
              <a:rPr sz="2200" b="1" i="1" spc="32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or</a:t>
            </a:r>
            <a:r>
              <a:rPr sz="2200" b="1" i="1" spc="32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Katayama</a:t>
            </a:r>
            <a:r>
              <a:rPr sz="2200" b="1" i="1" spc="325" dirty="0">
                <a:latin typeface="Constantia"/>
                <a:cs typeface="Constantia"/>
              </a:rPr>
              <a:t> </a:t>
            </a:r>
            <a:r>
              <a:rPr sz="2200" b="1" i="1" spc="-10" dirty="0">
                <a:latin typeface="Constantia"/>
                <a:cs typeface="Constantia"/>
              </a:rPr>
              <a:t>disease):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2200" spc="-10" dirty="0">
                <a:latin typeface="Constantia"/>
                <a:cs typeface="Constantia"/>
              </a:rPr>
              <a:t>The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egg: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oval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lateral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knob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blunt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projection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spine.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z="22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b="1" i="1" dirty="0">
                <a:latin typeface="Constantia"/>
                <a:cs typeface="Constantia"/>
              </a:rPr>
              <a:t>S.</a:t>
            </a:r>
            <a:r>
              <a:rPr sz="2200" b="1" i="1" spc="300" dirty="0">
                <a:latin typeface="Constantia"/>
                <a:cs typeface="Constantia"/>
              </a:rPr>
              <a:t>  </a:t>
            </a:r>
            <a:r>
              <a:rPr sz="2200" b="1" i="1" dirty="0">
                <a:latin typeface="Constantia"/>
                <a:cs typeface="Constantia"/>
              </a:rPr>
              <a:t>msnsoni</a:t>
            </a:r>
            <a:r>
              <a:rPr sz="2200" b="1" i="1" spc="31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260" dirty="0">
                <a:latin typeface="Constantia"/>
                <a:cs typeface="Constantia"/>
              </a:rPr>
              <a:t>  </a:t>
            </a:r>
            <a:r>
              <a:rPr sz="2200" b="1" i="1" dirty="0">
                <a:latin typeface="Constantia"/>
                <a:cs typeface="Constantia"/>
              </a:rPr>
              <a:t>S.</a:t>
            </a:r>
            <a:r>
              <a:rPr sz="2200" b="1" i="1" spc="300" dirty="0">
                <a:latin typeface="Constantia"/>
                <a:cs typeface="Constantia"/>
              </a:rPr>
              <a:t>  </a:t>
            </a:r>
            <a:r>
              <a:rPr sz="2200" b="1" i="1" dirty="0">
                <a:latin typeface="Constantia"/>
                <a:cs typeface="Constantia"/>
              </a:rPr>
              <a:t>japonicum</a:t>
            </a:r>
            <a:r>
              <a:rPr sz="2200" b="1" i="1" spc="30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causes</a:t>
            </a:r>
            <a:r>
              <a:rPr sz="2200" spc="23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intestinal</a:t>
            </a:r>
            <a:r>
              <a:rPr sz="2200" b="1" spc="28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bilhariziasis</a:t>
            </a:r>
            <a:r>
              <a:rPr sz="2200" b="1" spc="260" dirty="0">
                <a:latin typeface="Constantia"/>
                <a:cs typeface="Constantia"/>
              </a:rPr>
              <a:t>  </a:t>
            </a:r>
            <a:r>
              <a:rPr sz="2200" b="1" spc="-25" dirty="0">
                <a:latin typeface="Constantia"/>
                <a:cs typeface="Constantia"/>
              </a:rPr>
              <a:t>or </a:t>
            </a:r>
            <a:r>
              <a:rPr sz="2200" b="1" dirty="0">
                <a:latin typeface="Constantia"/>
                <a:cs typeface="Constantia"/>
              </a:rPr>
              <a:t>Schistosomiasis</a:t>
            </a:r>
            <a:r>
              <a:rPr sz="2200" dirty="0">
                <a:latin typeface="Constantia"/>
                <a:cs typeface="Constantia"/>
              </a:rPr>
              <a:t>.</a:t>
            </a:r>
            <a:r>
              <a:rPr sz="2200" spc="5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Resident</a:t>
            </a:r>
            <a:r>
              <a:rPr sz="2200" spc="4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4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4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mesenteric</a:t>
            </a:r>
            <a:r>
              <a:rPr sz="2200" spc="4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4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rectal</a:t>
            </a:r>
            <a:r>
              <a:rPr sz="2200" spc="4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vein</a:t>
            </a:r>
            <a:r>
              <a:rPr sz="2200" spc="459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surround </a:t>
            </a:r>
            <a:r>
              <a:rPr sz="2200" dirty="0">
                <a:latin typeface="Constantia"/>
                <a:cs typeface="Constantia"/>
              </a:rPr>
              <a:t>small</a:t>
            </a:r>
            <a:r>
              <a:rPr sz="2200" spc="484" dirty="0">
                <a:latin typeface="Constantia"/>
                <a:cs typeface="Constantia"/>
              </a:rPr>
              <a:t>    </a:t>
            </a:r>
            <a:r>
              <a:rPr sz="2200" dirty="0">
                <a:latin typeface="Constantia"/>
                <a:cs typeface="Constantia"/>
              </a:rPr>
              <a:t>intestine.</a:t>
            </a:r>
            <a:r>
              <a:rPr sz="2200" spc="49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459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eggs</a:t>
            </a:r>
            <a:r>
              <a:rPr sz="2200" spc="46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causes</a:t>
            </a:r>
            <a:r>
              <a:rPr sz="2200" spc="459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damage</a:t>
            </a:r>
            <a:r>
              <a:rPr sz="2200" spc="459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47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intestine,</a:t>
            </a:r>
            <a:r>
              <a:rPr sz="2200" spc="490" dirty="0">
                <a:latin typeface="Constantia"/>
                <a:cs typeface="Constantia"/>
              </a:rPr>
              <a:t>  </a:t>
            </a:r>
            <a:r>
              <a:rPr sz="2200" spc="-10" dirty="0">
                <a:latin typeface="Constantia"/>
                <a:cs typeface="Constantia"/>
              </a:rPr>
              <a:t>liver, </a:t>
            </a:r>
            <a:r>
              <a:rPr sz="2200" dirty="0">
                <a:latin typeface="Constantia"/>
                <a:cs typeface="Constantia"/>
              </a:rPr>
              <a:t>gastrointestinal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tract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causes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bleeding</a:t>
            </a:r>
            <a:r>
              <a:rPr sz="2200" spc="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diarrhea</a:t>
            </a:r>
            <a:r>
              <a:rPr sz="2200" dirty="0">
                <a:latin typeface="Constantia"/>
                <a:cs typeface="Constantia"/>
              </a:rPr>
              <a:t>.</a:t>
            </a:r>
            <a:r>
              <a:rPr sz="2200" spc="5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Damage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intestinal </a:t>
            </a:r>
            <a:r>
              <a:rPr sz="2200" dirty="0">
                <a:latin typeface="Constantia"/>
                <a:cs typeface="Constantia"/>
              </a:rPr>
              <a:t>wall</a:t>
            </a:r>
            <a:r>
              <a:rPr sz="2200" spc="1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caused</a:t>
            </a:r>
            <a:r>
              <a:rPr sz="2200" spc="1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host's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inflammatory</a:t>
            </a:r>
            <a:r>
              <a:rPr sz="2200" spc="1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response</a:t>
            </a:r>
            <a:r>
              <a:rPr sz="2200" spc="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eggs</a:t>
            </a:r>
            <a:r>
              <a:rPr sz="2200" spc="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deposited</a:t>
            </a:r>
            <a:r>
              <a:rPr sz="2200" spc="20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at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site.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eggs</a:t>
            </a:r>
            <a:r>
              <a:rPr sz="2200" spc="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also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secrete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proteolytic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enzymes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further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damage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tissue.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Diagnosis</a:t>
            </a:r>
            <a:r>
              <a:rPr sz="22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(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egg</a:t>
            </a: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in</a:t>
            </a:r>
            <a:r>
              <a:rPr sz="2200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stool</a:t>
            </a:r>
            <a:r>
              <a:rPr sz="2200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diagnostic</a:t>
            </a:r>
            <a:r>
              <a:rPr sz="22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stage).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368808"/>
            <a:ext cx="7907020" cy="5956300"/>
            <a:chOff x="457200" y="368808"/>
            <a:chExt cx="7907020" cy="5956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2667000"/>
              <a:ext cx="7421880" cy="3657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68808"/>
              <a:ext cx="7906511" cy="2343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39" y="-47396"/>
            <a:ext cx="8908415" cy="698245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5750" indent="-274955" algn="just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spc="-20" dirty="0">
                <a:latin typeface="Constantia"/>
                <a:cs typeface="Constantia"/>
              </a:rPr>
              <a:t>Life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cycle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schistosomes</a:t>
            </a:r>
            <a:endParaRPr sz="26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Constantia"/>
                <a:cs typeface="Constantia"/>
              </a:rPr>
              <a:t>schistosomes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have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only</a:t>
            </a:r>
            <a:r>
              <a:rPr sz="2600" spc="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one</a:t>
            </a:r>
            <a:r>
              <a:rPr sz="2600" spc="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intermediate</a:t>
            </a:r>
            <a:r>
              <a:rPr sz="2600" spc="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host</a:t>
            </a:r>
            <a:r>
              <a:rPr sz="2600" spc="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(the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snail). </a:t>
            </a:r>
            <a:r>
              <a:rPr sz="2600" dirty="0">
                <a:latin typeface="Constantia"/>
                <a:cs typeface="Constantia"/>
              </a:rPr>
              <a:t>schistosome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cercaria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acquired</a:t>
            </a:r>
            <a:r>
              <a:rPr sz="2600" spc="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directly penetrating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skin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of </a:t>
            </a:r>
            <a:r>
              <a:rPr sz="2600" dirty="0">
                <a:latin typeface="Constantia"/>
                <a:cs typeface="Constantia"/>
              </a:rPr>
              <a:t>swimmers</a:t>
            </a:r>
            <a:r>
              <a:rPr sz="2600" spc="59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615" dirty="0">
                <a:latin typeface="Constantia"/>
                <a:cs typeface="Constantia"/>
              </a:rPr>
              <a:t>    </a:t>
            </a:r>
            <a:r>
              <a:rPr sz="2600" dirty="0">
                <a:latin typeface="Constantia"/>
                <a:cs typeface="Constantia"/>
              </a:rPr>
              <a:t>contaminated</a:t>
            </a:r>
            <a:r>
              <a:rPr sz="2600" spc="6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rivers</a:t>
            </a:r>
            <a:r>
              <a:rPr sz="2600" spc="60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62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lakes.</a:t>
            </a:r>
            <a:r>
              <a:rPr sz="2600" spc="625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After </a:t>
            </a:r>
            <a:r>
              <a:rPr sz="2600" dirty="0">
                <a:latin typeface="Constantia"/>
                <a:cs typeface="Constantia"/>
              </a:rPr>
              <a:t>dissemination</a:t>
            </a:r>
            <a:r>
              <a:rPr sz="2600" spc="3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4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development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human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host,</a:t>
            </a:r>
            <a:r>
              <a:rPr sz="2600" spc="50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adult </a:t>
            </a:r>
            <a:r>
              <a:rPr sz="2600" dirty="0">
                <a:latin typeface="Constantia"/>
                <a:cs typeface="Constantia"/>
              </a:rPr>
              <a:t>schistosomes</a:t>
            </a:r>
            <a:r>
              <a:rPr sz="2600" spc="3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take</a:t>
            </a:r>
            <a:r>
              <a:rPr sz="2600" spc="3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up</a:t>
            </a:r>
            <a:r>
              <a:rPr sz="2600" spc="3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residence</a:t>
            </a:r>
            <a:r>
              <a:rPr sz="2600" spc="4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4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various</a:t>
            </a:r>
            <a:r>
              <a:rPr sz="2600" spc="40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abdominal</a:t>
            </a:r>
            <a:r>
              <a:rPr sz="2600" spc="4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veins, </a:t>
            </a:r>
            <a:r>
              <a:rPr sz="2600" dirty="0">
                <a:latin typeface="Constantia"/>
                <a:cs typeface="Constantia"/>
              </a:rPr>
              <a:t>depending</a:t>
            </a:r>
            <a:r>
              <a:rPr sz="2600" spc="38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on</a:t>
            </a:r>
            <a:r>
              <a:rPr sz="2600" spc="36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35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species.</a:t>
            </a:r>
            <a:r>
              <a:rPr sz="2600" spc="38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schistosomes</a:t>
            </a:r>
            <a:r>
              <a:rPr sz="2600" spc="36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have</a:t>
            </a:r>
            <a:r>
              <a:rPr sz="2600" spc="355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separate, distinctive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sexes.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male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which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smaller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female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resides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continuously</a:t>
            </a:r>
            <a:r>
              <a:rPr sz="2600" spc="5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mates</a:t>
            </a:r>
            <a:r>
              <a:rPr sz="2600" spc="5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60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5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male</a:t>
            </a:r>
            <a:r>
              <a:rPr sz="2600" spc="5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(Female</a:t>
            </a:r>
            <a:r>
              <a:rPr sz="2600" spc="5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Schistosoma </a:t>
            </a:r>
            <a:r>
              <a:rPr sz="2600" dirty="0">
                <a:latin typeface="Constantia"/>
                <a:cs typeface="Constantia"/>
              </a:rPr>
              <a:t>settled</a:t>
            </a:r>
            <a:r>
              <a:rPr sz="2600" spc="3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3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male</a:t>
            </a:r>
            <a:r>
              <a:rPr sz="2600" spc="3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3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place</a:t>
            </a:r>
            <a:r>
              <a:rPr sz="2600" spc="3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Gynecophoric</a:t>
            </a:r>
            <a:r>
              <a:rPr sz="2600" spc="3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canal.</a:t>
            </a:r>
            <a:r>
              <a:rPr sz="2600" spc="3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This</a:t>
            </a:r>
            <a:r>
              <a:rPr sz="2600" spc="3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mating </a:t>
            </a:r>
            <a:r>
              <a:rPr sz="2600" dirty="0">
                <a:latin typeface="Constantia"/>
                <a:cs typeface="Constantia"/>
              </a:rPr>
              <a:t>takes</a:t>
            </a:r>
            <a:r>
              <a:rPr sz="2600" spc="2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place</a:t>
            </a:r>
            <a:r>
              <a:rPr sz="2600" spc="2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25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2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human</a:t>
            </a:r>
            <a:r>
              <a:rPr sz="2600" spc="2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liver.</a:t>
            </a:r>
            <a:r>
              <a:rPr sz="2600" spc="2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Fertilized</a:t>
            </a:r>
            <a:r>
              <a:rPr sz="2600" spc="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eggs</a:t>
            </a:r>
            <a:r>
              <a:rPr sz="2600" spc="2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penetrate</a:t>
            </a:r>
            <a:r>
              <a:rPr sz="2600" spc="229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human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host's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vascular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walls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enter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intestine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bladder, </a:t>
            </a:r>
            <a:r>
              <a:rPr sz="2600" dirty="0">
                <a:latin typeface="Constantia"/>
                <a:cs typeface="Constantia"/>
              </a:rPr>
              <a:t>emerging</a:t>
            </a:r>
            <a:r>
              <a:rPr sz="2600" spc="1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from</a:t>
            </a:r>
            <a:r>
              <a:rPr sz="2600" spc="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body</a:t>
            </a:r>
            <a:r>
              <a:rPr sz="2600" spc="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feces</a:t>
            </a:r>
            <a:r>
              <a:rPr sz="2600" spc="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urine.</a:t>
            </a:r>
            <a:r>
              <a:rPr sz="2600" spc="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fresh</a:t>
            </a:r>
            <a:r>
              <a:rPr sz="2600" spc="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water,</a:t>
            </a:r>
            <a:r>
              <a:rPr sz="2600" spc="18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organisms</a:t>
            </a:r>
            <a:r>
              <a:rPr sz="2600" spc="1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infect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snails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2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which</a:t>
            </a:r>
            <a:r>
              <a:rPr sz="2600" spc="2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they</a:t>
            </a:r>
            <a:r>
              <a:rPr sz="2600" spc="1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multiply,</a:t>
            </a:r>
            <a:r>
              <a:rPr sz="2600" spc="45" dirty="0">
                <a:latin typeface="Constantia"/>
                <a:cs typeface="Constantia"/>
              </a:rPr>
              <a:t>  </a:t>
            </a:r>
            <a:r>
              <a:rPr sz="2600" spc="-10" dirty="0">
                <a:latin typeface="Constantia"/>
                <a:cs typeface="Constantia"/>
              </a:rPr>
              <a:t>producing </a:t>
            </a:r>
            <a:r>
              <a:rPr sz="2600" dirty="0">
                <a:latin typeface="Constantia"/>
                <a:cs typeface="Constantia"/>
              </a:rPr>
              <a:t>cercaria</a:t>
            </a:r>
            <a:r>
              <a:rPr sz="2600" spc="5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(the</a:t>
            </a:r>
            <a:r>
              <a:rPr sz="2600" spc="1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final,</a:t>
            </a:r>
            <a:r>
              <a:rPr sz="2600" spc="40" dirty="0">
                <a:latin typeface="Constantia"/>
                <a:cs typeface="Constantia"/>
              </a:rPr>
              <a:t>  </a:t>
            </a:r>
            <a:r>
              <a:rPr sz="2600" spc="-25" dirty="0">
                <a:latin typeface="Constantia"/>
                <a:cs typeface="Constantia"/>
              </a:rPr>
              <a:t>free-</a:t>
            </a:r>
            <a:r>
              <a:rPr sz="2600" dirty="0">
                <a:latin typeface="Constantia"/>
                <a:cs typeface="Constantia"/>
              </a:rPr>
              <a:t>swimming</a:t>
            </a:r>
            <a:r>
              <a:rPr sz="2600" spc="3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larval</a:t>
            </a:r>
            <a:r>
              <a:rPr sz="2600" spc="40" dirty="0">
                <a:latin typeface="Constantia"/>
                <a:cs typeface="Constantia"/>
              </a:rPr>
              <a:t>  </a:t>
            </a:r>
            <a:r>
              <a:rPr sz="2600" dirty="0">
                <a:latin typeface="Constantia"/>
                <a:cs typeface="Constantia"/>
              </a:rPr>
              <a:t>stage</a:t>
            </a:r>
            <a:r>
              <a:rPr sz="2600" spc="5" dirty="0">
                <a:latin typeface="Constantia"/>
                <a:cs typeface="Constantia"/>
              </a:rPr>
              <a:t>  </a:t>
            </a:r>
            <a:r>
              <a:rPr sz="2800" spc="-10" dirty="0">
                <a:latin typeface="Constantia"/>
                <a:cs typeface="Constantia"/>
              </a:rPr>
              <a:t>(swimmers </a:t>
            </a:r>
            <a:r>
              <a:rPr sz="2800" dirty="0">
                <a:latin typeface="Constantia"/>
                <a:cs typeface="Constantia"/>
              </a:rPr>
              <a:t>itch)</a:t>
            </a:r>
            <a:r>
              <a:rPr sz="2600" dirty="0">
                <a:latin typeface="Constantia"/>
                <a:cs typeface="Constantia"/>
              </a:rPr>
              <a:t>),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which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are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released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into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fresh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water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to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complete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cycle.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6800" cy="62986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152644" cy="4143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086" y="4016502"/>
            <a:ext cx="881697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5080" indent="-28194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89285"/>
              <a:buFont typeface="Segoe UI Symbol"/>
              <a:buChar char="⚫"/>
              <a:tabLst>
                <a:tab pos="285115" algn="l"/>
              </a:tabLst>
            </a:pP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800" b="1" spc="-1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onstantia"/>
                <a:cs typeface="Constantia"/>
              </a:rPr>
              <a:t>&amp;Prevention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Schistosomes</a:t>
            </a:r>
            <a:r>
              <a:rPr sz="2800" b="1" spc="-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=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Prevention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of </a:t>
            </a:r>
            <a:r>
              <a:rPr sz="2800" spc="-20" dirty="0">
                <a:latin typeface="Constantia"/>
                <a:cs typeface="Constantia"/>
              </a:rPr>
              <a:t>pollution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water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rivers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by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human</a:t>
            </a:r>
            <a:endParaRPr sz="2800" dirty="0">
              <a:latin typeface="Constantia"/>
              <a:cs typeface="Constantia"/>
            </a:endParaRPr>
          </a:p>
          <a:p>
            <a:pPr marL="283845" marR="643890" indent="-280670">
              <a:lnSpc>
                <a:spcPct val="100000"/>
              </a:lnSpc>
              <a:spcBef>
                <a:spcPts val="670"/>
              </a:spcBef>
              <a:buClr>
                <a:srgbClr val="0AD0D9"/>
              </a:buClr>
              <a:buSzPct val="89285"/>
              <a:buFont typeface="Segoe UI Symbol"/>
              <a:buChar char="⚫"/>
              <a:tabLst>
                <a:tab pos="285115" algn="l"/>
                <a:tab pos="3667760" algn="l"/>
              </a:tabLst>
            </a:pPr>
            <a:r>
              <a:rPr sz="2800" dirty="0">
                <a:latin typeface="Constantia"/>
                <a:cs typeface="Constantia"/>
              </a:rPr>
              <a:t>Urine,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Eradication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of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Mollusks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(snail),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Avoiding 	swimming</a:t>
            </a:r>
            <a:r>
              <a:rPr sz="2800" spc="-16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or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washing,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or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bathing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or</a:t>
            </a:r>
            <a:r>
              <a:rPr sz="2800" spc="-17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contact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with 	</a:t>
            </a:r>
            <a:r>
              <a:rPr sz="2800" spc="-10" dirty="0">
                <a:latin typeface="Constantia"/>
                <a:cs typeface="Constantia"/>
              </a:rPr>
              <a:t>infected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or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polluted</a:t>
            </a:r>
            <a:r>
              <a:rPr sz="2800" spc="-9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water.</a:t>
            </a:r>
            <a:endParaRPr sz="2800" dirty="0">
              <a:latin typeface="Constantia"/>
              <a:cs typeface="Constantia"/>
            </a:endParaRPr>
          </a:p>
          <a:p>
            <a:pPr marL="284480" indent="-28067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89285"/>
              <a:buFont typeface="Segoe UI Symbol"/>
              <a:buChar char="⚫"/>
              <a:tabLst>
                <a:tab pos="284480" algn="l"/>
              </a:tabLst>
            </a:pPr>
            <a:r>
              <a:rPr sz="2800" spc="-30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800" spc="-1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of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Schistosomes </a:t>
            </a:r>
            <a:r>
              <a:rPr sz="2800" dirty="0">
                <a:latin typeface="Constantia"/>
                <a:cs typeface="Constantia"/>
              </a:rPr>
              <a:t>=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praziquantel</a:t>
            </a:r>
            <a:endParaRPr sz="28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53455" y="0"/>
            <a:ext cx="3590925" cy="5420995"/>
            <a:chOff x="5553455" y="0"/>
            <a:chExt cx="3590925" cy="5420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8527" y="2209800"/>
              <a:ext cx="3200400" cy="32110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3455" y="0"/>
              <a:ext cx="3590544" cy="26349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22047"/>
            <a:ext cx="5396230" cy="130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53235" algn="l"/>
                <a:tab pos="3268345" algn="l"/>
                <a:tab pos="4650740" algn="l"/>
              </a:tabLst>
            </a:pP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2.Fasciola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hepatica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800" spc="-10" dirty="0">
                <a:latin typeface="Arial"/>
                <a:cs typeface="Arial"/>
              </a:rPr>
              <a:t>sheep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0" dirty="0">
                <a:latin typeface="Arial"/>
                <a:cs typeface="Arial"/>
              </a:rPr>
              <a:t>liver fluke)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50"/>
              </a:lnSpc>
            </a:pPr>
            <a:r>
              <a:rPr sz="28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Adult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300937"/>
            <a:ext cx="5585460" cy="4770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2405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adult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Fasciola</a:t>
            </a:r>
            <a:r>
              <a:rPr sz="2800" i="1" spc="18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hepatica</a:t>
            </a:r>
            <a:r>
              <a:rPr sz="2800" i="1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worm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flattened,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leaf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like</a:t>
            </a:r>
            <a:r>
              <a:rPr sz="2800" spc="6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shape,</a:t>
            </a:r>
            <a:r>
              <a:rPr sz="2800" spc="5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equipped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26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shoulders,</a:t>
            </a:r>
            <a:r>
              <a:rPr sz="2800" spc="27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somewhat</a:t>
            </a:r>
            <a:r>
              <a:rPr sz="2800" spc="26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oblong. </a:t>
            </a:r>
            <a:r>
              <a:rPr sz="2800" dirty="0">
                <a:latin typeface="Times New Roman"/>
                <a:cs typeface="Times New Roman"/>
              </a:rPr>
              <a:t>Adult</a:t>
            </a:r>
            <a:r>
              <a:rPr sz="2800" spc="85" dirty="0">
                <a:latin typeface="Times New Roman"/>
                <a:cs typeface="Times New Roman"/>
              </a:rPr>
              <a:t>  </a:t>
            </a:r>
            <a:r>
              <a:rPr sz="2800" i="1" dirty="0">
                <a:latin typeface="Times New Roman"/>
                <a:cs typeface="Times New Roman"/>
              </a:rPr>
              <a:t>Fasciola</a:t>
            </a:r>
            <a:r>
              <a:rPr sz="2800" i="1" spc="75" dirty="0">
                <a:latin typeface="Times New Roman"/>
                <a:cs typeface="Times New Roman"/>
              </a:rPr>
              <a:t>  </a:t>
            </a:r>
            <a:r>
              <a:rPr sz="2800" i="1" dirty="0">
                <a:latin typeface="Times New Roman"/>
                <a:cs typeface="Times New Roman"/>
              </a:rPr>
              <a:t>hepatica</a:t>
            </a:r>
            <a:r>
              <a:rPr sz="2800" i="1" spc="8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measuring </a:t>
            </a:r>
            <a:r>
              <a:rPr sz="2800" dirty="0">
                <a:latin typeface="Times New Roman"/>
                <a:cs typeface="Times New Roman"/>
              </a:rPr>
              <a:t>3cm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1cm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size,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grayish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color. </a:t>
            </a:r>
            <a:r>
              <a:rPr sz="2800" dirty="0">
                <a:latin typeface="Times New Roman"/>
                <a:cs typeface="Times New Roman"/>
              </a:rPr>
              <a:t>There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two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suckers,</a:t>
            </a:r>
            <a:r>
              <a:rPr sz="2800" spc="2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oral</a:t>
            </a:r>
            <a:r>
              <a:rPr sz="2800" spc="15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sucker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ventral</a:t>
            </a:r>
            <a:r>
              <a:rPr sz="2800" spc="2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sucker,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they</a:t>
            </a:r>
            <a:r>
              <a:rPr sz="2800" spc="3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located</a:t>
            </a:r>
            <a:r>
              <a:rPr sz="2800" spc="35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cephalic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zone.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23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intestine</a:t>
            </a:r>
            <a:r>
              <a:rPr sz="2800" spc="240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branched.</a:t>
            </a:r>
            <a:r>
              <a:rPr sz="2800" spc="13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uterus</a:t>
            </a:r>
            <a:r>
              <a:rPr sz="2800" spc="15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14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short</a:t>
            </a:r>
            <a:r>
              <a:rPr sz="2800" spc="150" dirty="0">
                <a:latin typeface="Times New Roman"/>
                <a:cs typeface="Times New Roman"/>
              </a:rPr>
              <a:t> 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coiled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filled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grayish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eggs.</a:t>
            </a:r>
            <a:endParaRPr sz="2800">
              <a:latin typeface="Times New Roman"/>
              <a:cs typeface="Times New Roman"/>
            </a:endParaRPr>
          </a:p>
          <a:p>
            <a:pPr marL="73025" algn="just">
              <a:lnSpc>
                <a:spcPct val="100000"/>
              </a:lnSpc>
              <a:spcBef>
                <a:spcPts val="885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spc="17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adult</a:t>
            </a:r>
            <a:r>
              <a:rPr sz="2400" spc="18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flukes</a:t>
            </a:r>
            <a:r>
              <a:rPr sz="2400" spc="19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400" spc="17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acquired</a:t>
            </a:r>
            <a:r>
              <a:rPr sz="2400" spc="1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2400" spc="18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eating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0095" y="5680049"/>
            <a:ext cx="3225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9290" algn="l"/>
                <a:tab pos="1565275" algn="l"/>
                <a:tab pos="2383790" algn="l"/>
                <a:tab pos="2906395" algn="l"/>
              </a:tabLst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raw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sheep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liver.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395" y="6046419"/>
            <a:ext cx="8926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51940" algn="l"/>
                <a:tab pos="3376295" algn="l"/>
                <a:tab pos="3763645" algn="l"/>
                <a:tab pos="4272280" algn="l"/>
                <a:tab pos="5031740" algn="l"/>
                <a:tab pos="5877560" algn="l"/>
                <a:tab pos="6316345" algn="l"/>
                <a:tab pos="7129145" algn="l"/>
                <a:tab pos="8066405" algn="l"/>
                <a:tab pos="8456295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swallowing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metacercariae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fluke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found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plants,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raw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watercress.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52234"/>
            <a:ext cx="3743325" cy="14776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Constantia"/>
                <a:cs typeface="Constantia"/>
              </a:rPr>
              <a:t>Life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cycle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99870" algn="l"/>
                <a:tab pos="3173730" algn="l"/>
              </a:tabLst>
            </a:pPr>
            <a:r>
              <a:rPr sz="2800" spc="-10" dirty="0">
                <a:latin typeface="Constantia"/>
                <a:cs typeface="Constantia"/>
              </a:rPr>
              <a:t>Fasciola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hepatica,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b="1" spc="-25" dirty="0">
                <a:latin typeface="Constantia"/>
                <a:cs typeface="Constantia"/>
              </a:rPr>
              <a:t>the</a:t>
            </a:r>
            <a:endParaRPr sz="2800">
              <a:latin typeface="Constantia"/>
              <a:cs typeface="Constantia"/>
            </a:endParaRPr>
          </a:p>
          <a:p>
            <a:pPr marL="285115">
              <a:lnSpc>
                <a:spcPct val="100000"/>
              </a:lnSpc>
              <a:tabLst>
                <a:tab pos="1670685" algn="l"/>
                <a:tab pos="3371850" algn="l"/>
              </a:tabLst>
            </a:pPr>
            <a:r>
              <a:rPr sz="2800" spc="-10" dirty="0">
                <a:latin typeface="Constantia"/>
                <a:cs typeface="Constantia"/>
              </a:rPr>
              <a:t>disease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primarily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25" dirty="0">
                <a:latin typeface="Constantia"/>
                <a:cs typeface="Constantia"/>
              </a:rPr>
              <a:t>in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1230" y="751078"/>
            <a:ext cx="104266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onstantia"/>
                <a:cs typeface="Constantia"/>
              </a:rPr>
              <a:t>sheep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onstantia"/>
                <a:cs typeface="Constantia"/>
              </a:rPr>
              <a:t>sheep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1916" y="751078"/>
            <a:ext cx="34124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95"/>
              </a:spcBef>
              <a:tabLst>
                <a:tab pos="883919" algn="l"/>
                <a:tab pos="1141730" algn="l"/>
                <a:tab pos="1993900" algn="l"/>
                <a:tab pos="2400935" algn="l"/>
              </a:tabLst>
            </a:pPr>
            <a:r>
              <a:rPr sz="2800" b="1" spc="-10" dirty="0">
                <a:latin typeface="Constantia"/>
                <a:cs typeface="Constantia"/>
              </a:rPr>
              <a:t>liver</a:t>
            </a:r>
            <a:r>
              <a:rPr sz="2800" b="1" dirty="0">
                <a:latin typeface="Constantia"/>
                <a:cs typeface="Constantia"/>
              </a:rPr>
              <a:t>		</a:t>
            </a:r>
            <a:r>
              <a:rPr sz="2800" b="1" spc="-10" dirty="0">
                <a:latin typeface="Constantia"/>
                <a:cs typeface="Constantia"/>
              </a:rPr>
              <a:t>fluke</a:t>
            </a:r>
            <a:r>
              <a:rPr sz="2800" spc="-10" dirty="0">
                <a:latin typeface="Constantia"/>
                <a:cs typeface="Constantia"/>
              </a:rPr>
              <a:t>,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causes </a:t>
            </a:r>
            <a:r>
              <a:rPr sz="2800" spc="-25" dirty="0">
                <a:latin typeface="Constantia"/>
                <a:cs typeface="Constantia"/>
              </a:rPr>
              <a:t>and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other</a:t>
            </a:r>
            <a:r>
              <a:rPr sz="2800" dirty="0">
                <a:latin typeface="Constantia"/>
                <a:cs typeface="Constantia"/>
              </a:rPr>
              <a:t>	</a:t>
            </a:r>
            <a:r>
              <a:rPr sz="2800" spc="-10" dirty="0">
                <a:latin typeface="Constantia"/>
                <a:cs typeface="Constantia"/>
              </a:rPr>
              <a:t>domestic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136" y="1604213"/>
            <a:ext cx="8267065" cy="514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nstantia"/>
                <a:cs typeface="Constantia"/>
              </a:rPr>
              <a:t>animals</a:t>
            </a:r>
            <a:r>
              <a:rPr sz="2800" spc="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Latin</a:t>
            </a:r>
            <a:r>
              <a:rPr sz="2800" spc="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America,</a:t>
            </a:r>
            <a:r>
              <a:rPr sz="2800" spc="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Africa,</a:t>
            </a:r>
            <a:r>
              <a:rPr sz="2800" spc="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Europe,</a:t>
            </a:r>
            <a:r>
              <a:rPr sz="2800" spc="1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China. </a:t>
            </a:r>
            <a:r>
              <a:rPr sz="2800" dirty="0">
                <a:latin typeface="Constantia"/>
                <a:cs typeface="Constantia"/>
              </a:rPr>
              <a:t>Humans</a:t>
            </a:r>
            <a:r>
              <a:rPr sz="2800" spc="3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are</a:t>
            </a:r>
            <a:r>
              <a:rPr sz="2800" spc="30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infected</a:t>
            </a:r>
            <a:r>
              <a:rPr sz="2800" spc="3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by</a:t>
            </a:r>
            <a:r>
              <a:rPr sz="2800" spc="3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eating</a:t>
            </a:r>
            <a:r>
              <a:rPr sz="2800" spc="3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watercress</a:t>
            </a:r>
            <a:r>
              <a:rPr sz="2800" spc="32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(or</a:t>
            </a:r>
            <a:r>
              <a:rPr sz="2800" spc="2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other </a:t>
            </a:r>
            <a:r>
              <a:rPr sz="2800" dirty="0">
                <a:latin typeface="Constantia"/>
                <a:cs typeface="Constantia"/>
              </a:rPr>
              <a:t>aquatic</a:t>
            </a:r>
            <a:r>
              <a:rPr sz="2800" spc="540" dirty="0">
                <a:latin typeface="Constantia"/>
                <a:cs typeface="Constantia"/>
              </a:rPr>
              <a:t>    </a:t>
            </a:r>
            <a:r>
              <a:rPr sz="2800" dirty="0">
                <a:latin typeface="Constantia"/>
                <a:cs typeface="Constantia"/>
              </a:rPr>
              <a:t>plants)</a:t>
            </a:r>
            <a:r>
              <a:rPr sz="2800" spc="560" dirty="0">
                <a:latin typeface="Constantia"/>
                <a:cs typeface="Constantia"/>
              </a:rPr>
              <a:t>    </a:t>
            </a:r>
            <a:r>
              <a:rPr sz="2800" dirty="0">
                <a:latin typeface="Constantia"/>
                <a:cs typeface="Constantia"/>
              </a:rPr>
              <a:t>contaminated</a:t>
            </a:r>
            <a:r>
              <a:rPr sz="2800" spc="555" dirty="0">
                <a:latin typeface="Constantia"/>
                <a:cs typeface="Constantia"/>
              </a:rPr>
              <a:t>    </a:t>
            </a:r>
            <a:r>
              <a:rPr sz="2800" dirty="0">
                <a:latin typeface="Constantia"/>
                <a:cs typeface="Constantia"/>
              </a:rPr>
              <a:t>by</a:t>
            </a:r>
            <a:r>
              <a:rPr sz="2800" spc="540" dirty="0">
                <a:latin typeface="Constantia"/>
                <a:cs typeface="Constantia"/>
              </a:rPr>
              <a:t>    </a:t>
            </a:r>
            <a:r>
              <a:rPr sz="2800" spc="-10" dirty="0">
                <a:latin typeface="Constantia"/>
                <a:cs typeface="Constantia"/>
              </a:rPr>
              <a:t>larvae </a:t>
            </a:r>
            <a:r>
              <a:rPr sz="2800" dirty="0">
                <a:latin typeface="Constantia"/>
                <a:cs typeface="Constantia"/>
              </a:rPr>
              <a:t>(</a:t>
            </a:r>
            <a:r>
              <a:rPr sz="2800" b="1" dirty="0">
                <a:latin typeface="Constantia"/>
                <a:cs typeface="Constantia"/>
              </a:rPr>
              <a:t>metacercariae</a:t>
            </a:r>
            <a:r>
              <a:rPr sz="2800" dirty="0">
                <a:latin typeface="Constantia"/>
                <a:cs typeface="Constantia"/>
              </a:rPr>
              <a:t>)</a:t>
            </a:r>
            <a:r>
              <a:rPr sz="2800" spc="409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that</a:t>
            </a:r>
            <a:r>
              <a:rPr sz="2800" spc="375" dirty="0">
                <a:latin typeface="Constantia"/>
                <a:cs typeface="Constantia"/>
              </a:rPr>
              <a:t>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excyst</a:t>
            </a:r>
            <a:r>
              <a:rPr sz="2800" spc="37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800" spc="39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800" spc="37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duodenum</a:t>
            </a:r>
            <a:r>
              <a:rPr sz="2800" spc="-10" dirty="0">
                <a:latin typeface="Constantia"/>
                <a:cs typeface="Constantia"/>
              </a:rPr>
              <a:t>, penetrate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gut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wall,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reach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liver,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where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they </a:t>
            </a:r>
            <a:r>
              <a:rPr sz="2800" dirty="0">
                <a:latin typeface="Constantia"/>
                <a:cs typeface="Constantia"/>
              </a:rPr>
              <a:t>mature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into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adults.</a:t>
            </a:r>
            <a:r>
              <a:rPr sz="2800" spc="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Hermaphroditic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adults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 the</a:t>
            </a:r>
            <a:r>
              <a:rPr sz="2800" spc="-20" dirty="0">
                <a:latin typeface="Constantia"/>
                <a:cs typeface="Constantia"/>
              </a:rPr>
              <a:t> bile </a:t>
            </a:r>
            <a:r>
              <a:rPr sz="2800" dirty="0">
                <a:latin typeface="Constantia"/>
                <a:cs typeface="Constantia"/>
              </a:rPr>
              <a:t>ducts</a:t>
            </a:r>
            <a:r>
              <a:rPr sz="2800" spc="26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produce</a:t>
            </a:r>
            <a:r>
              <a:rPr sz="2800" spc="260" dirty="0">
                <a:latin typeface="Constantia"/>
                <a:cs typeface="Constantia"/>
              </a:rPr>
              <a:t>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eggs</a:t>
            </a:r>
            <a:r>
              <a:rPr sz="2800" spc="254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(unembryonated</a:t>
            </a:r>
            <a:r>
              <a:rPr sz="2800" spc="29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800" spc="-10" dirty="0">
                <a:solidFill>
                  <a:srgbClr val="FF0000"/>
                </a:solidFill>
                <a:latin typeface="Constantia"/>
                <a:cs typeface="Constantia"/>
              </a:rPr>
              <a:t>operculated </a:t>
            </a:r>
            <a:r>
              <a:rPr sz="2800" dirty="0">
                <a:solidFill>
                  <a:srgbClr val="FF0000"/>
                </a:solidFill>
                <a:latin typeface="Constantia"/>
                <a:cs typeface="Constantia"/>
              </a:rPr>
              <a:t>ovum</a:t>
            </a:r>
            <a:r>
              <a:rPr sz="2800" dirty="0">
                <a:latin typeface="Constantia"/>
                <a:cs typeface="Constantia"/>
              </a:rPr>
              <a:t>)</a:t>
            </a:r>
            <a:r>
              <a:rPr sz="2800" spc="58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,</a:t>
            </a:r>
            <a:r>
              <a:rPr sz="2800" spc="5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which</a:t>
            </a:r>
            <a:r>
              <a:rPr sz="2800" spc="5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are</a:t>
            </a:r>
            <a:r>
              <a:rPr sz="2800" spc="5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excreted</a:t>
            </a:r>
            <a:r>
              <a:rPr sz="2800" spc="5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5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51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feces.</a:t>
            </a:r>
            <a:r>
              <a:rPr sz="2800" spc="58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53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eggs </a:t>
            </a:r>
            <a:r>
              <a:rPr sz="2800" dirty="0">
                <a:latin typeface="Constantia"/>
                <a:cs typeface="Constantia"/>
              </a:rPr>
              <a:t>hatch</a:t>
            </a:r>
            <a:r>
              <a:rPr sz="2800" spc="2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</a:t>
            </a:r>
            <a:r>
              <a:rPr sz="2800" spc="2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fresh</a:t>
            </a:r>
            <a:r>
              <a:rPr sz="2800" spc="26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water,</a:t>
            </a:r>
            <a:r>
              <a:rPr sz="2800" spc="2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2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miracidia</a:t>
            </a:r>
            <a:r>
              <a:rPr sz="2800" spc="22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enter</a:t>
            </a:r>
            <a:r>
              <a:rPr sz="2800" spc="21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2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snails. </a:t>
            </a:r>
            <a:r>
              <a:rPr sz="2800" dirty="0">
                <a:latin typeface="Constantia"/>
                <a:cs typeface="Constantia"/>
              </a:rPr>
              <a:t>Miracidia</a:t>
            </a:r>
            <a:r>
              <a:rPr sz="2800" spc="3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develop</a:t>
            </a:r>
            <a:r>
              <a:rPr sz="2800" spc="33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into</a:t>
            </a:r>
            <a:r>
              <a:rPr sz="2800" spc="3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cercariae,</a:t>
            </a:r>
            <a:r>
              <a:rPr sz="2800" spc="409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which</a:t>
            </a:r>
            <a:r>
              <a:rPr sz="2800" spc="3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then</a:t>
            </a:r>
            <a:r>
              <a:rPr sz="2800" spc="3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encyst </a:t>
            </a:r>
            <a:r>
              <a:rPr sz="2800" dirty="0">
                <a:latin typeface="Constantia"/>
                <a:cs typeface="Constantia"/>
              </a:rPr>
              <a:t>on</a:t>
            </a:r>
            <a:r>
              <a:rPr sz="2800" spc="6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aquatic</a:t>
            </a:r>
            <a:r>
              <a:rPr sz="2800" spc="66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vegetation.</a:t>
            </a:r>
            <a:r>
              <a:rPr sz="2800" spc="15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Sheep</a:t>
            </a:r>
            <a:r>
              <a:rPr sz="2800" spc="65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and</a:t>
            </a:r>
            <a:r>
              <a:rPr sz="2800" spc="20" dirty="0">
                <a:latin typeface="Constantia"/>
                <a:cs typeface="Constantia"/>
              </a:rPr>
              <a:t>  </a:t>
            </a:r>
            <a:r>
              <a:rPr sz="2800" dirty="0">
                <a:latin typeface="Constantia"/>
                <a:cs typeface="Constantia"/>
              </a:rPr>
              <a:t>humans</a:t>
            </a:r>
            <a:r>
              <a:rPr sz="2800" spc="67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eat</a:t>
            </a:r>
            <a:r>
              <a:rPr sz="2800" spc="6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the </a:t>
            </a:r>
            <a:r>
              <a:rPr sz="2800" dirty="0">
                <a:latin typeface="Constantia"/>
                <a:cs typeface="Constantia"/>
              </a:rPr>
              <a:t>plants,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thus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completing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life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cycle.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4000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81" y="0"/>
              <a:ext cx="9145643" cy="6553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199" y="6400800"/>
              <a:ext cx="5410200" cy="457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256"/>
            <a:ext cx="6407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935" algn="l"/>
                <a:tab pos="3014980" algn="l"/>
                <a:tab pos="3448050" algn="l"/>
              </a:tabLst>
            </a:pPr>
            <a:r>
              <a:rPr spc="-10" dirty="0">
                <a:solidFill>
                  <a:srgbClr val="000000"/>
                </a:solidFill>
              </a:rPr>
              <a:t>Clinical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10" dirty="0">
                <a:solidFill>
                  <a:srgbClr val="000000"/>
                </a:solidFill>
              </a:rPr>
              <a:t>symptoms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25" dirty="0">
                <a:solidFill>
                  <a:srgbClr val="000000"/>
                </a:solidFill>
              </a:rPr>
              <a:t>of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z="2200" dirty="0">
                <a:solidFill>
                  <a:srgbClr val="000000"/>
                </a:solidFill>
              </a:rPr>
              <a:t>Fascioliasis</a:t>
            </a:r>
            <a:r>
              <a:rPr sz="2200" spc="254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caused</a:t>
            </a:r>
            <a:r>
              <a:rPr sz="2200" spc="320" dirty="0">
                <a:solidFill>
                  <a:srgbClr val="000000"/>
                </a:solidFill>
              </a:rPr>
              <a:t> </a:t>
            </a:r>
            <a:r>
              <a:rPr sz="2200" spc="-25" dirty="0">
                <a:solidFill>
                  <a:srgbClr val="000000"/>
                </a:solidFill>
              </a:rPr>
              <a:t>by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703314" y="42164"/>
            <a:ext cx="2363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i="1" dirty="0">
                <a:latin typeface="Constantia"/>
                <a:cs typeface="Constantia"/>
              </a:rPr>
              <a:t>Fasciola</a:t>
            </a:r>
            <a:r>
              <a:rPr sz="2200" b="1" i="1" spc="275" dirty="0">
                <a:latin typeface="Constantia"/>
                <a:cs typeface="Constantia"/>
              </a:rPr>
              <a:t> </a:t>
            </a:r>
            <a:r>
              <a:rPr sz="2200" b="1" i="1" spc="-10" dirty="0">
                <a:latin typeface="Constantia"/>
                <a:cs typeface="Constantia"/>
              </a:rPr>
              <a:t>hepatica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82269"/>
            <a:ext cx="8994140" cy="6503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onstantia"/>
                <a:cs typeface="Constantia"/>
              </a:rPr>
              <a:t>Symptoms</a:t>
            </a:r>
            <a:r>
              <a:rPr sz="2200" b="1" spc="3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due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primarily</a:t>
            </a:r>
            <a:r>
              <a:rPr sz="2200" spc="2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to</a:t>
            </a:r>
            <a:r>
              <a:rPr sz="2200" spc="2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presence</a:t>
            </a:r>
            <a:r>
              <a:rPr sz="2200" spc="2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3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adult</a:t>
            </a:r>
            <a:r>
              <a:rPr sz="2200" spc="2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3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29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the </a:t>
            </a:r>
            <a:r>
              <a:rPr sz="2200" dirty="0">
                <a:latin typeface="Constantia"/>
                <a:cs typeface="Constantia"/>
              </a:rPr>
              <a:t>biliary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tract.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It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marked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stomach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bowel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pain,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fever,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liver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disease </a:t>
            </a:r>
            <a:r>
              <a:rPr sz="2200" dirty="0">
                <a:latin typeface="Constantia"/>
                <a:cs typeface="Constantia"/>
              </a:rPr>
              <a:t>(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jaundice</a:t>
            </a:r>
            <a:r>
              <a:rPr sz="2200" dirty="0">
                <a:latin typeface="Constantia"/>
                <a:cs typeface="Constantia"/>
              </a:rPr>
              <a:t>),</a:t>
            </a:r>
            <a:r>
              <a:rPr sz="2200" spc="4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4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diarrhea.</a:t>
            </a:r>
            <a:r>
              <a:rPr sz="2200" spc="4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4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early</a:t>
            </a:r>
            <a:r>
              <a:rPr sz="2200" spc="409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infection,</a:t>
            </a:r>
            <a:r>
              <a:rPr sz="2200" spc="45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right-</a:t>
            </a:r>
            <a:r>
              <a:rPr sz="2200" spc="-10" dirty="0">
                <a:latin typeface="Constantia"/>
                <a:cs typeface="Constantia"/>
              </a:rPr>
              <a:t>upper-</a:t>
            </a:r>
            <a:r>
              <a:rPr sz="2200" dirty="0">
                <a:latin typeface="Constantia"/>
                <a:cs typeface="Constantia"/>
              </a:rPr>
              <a:t>quadrant</a:t>
            </a:r>
            <a:r>
              <a:rPr sz="2200" spc="409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pain, intermittent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spc="-45" dirty="0">
                <a:latin typeface="Constantia"/>
                <a:cs typeface="Constantia"/>
              </a:rPr>
              <a:t>fever,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10" dirty="0"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hepatomegaly</a:t>
            </a:r>
            <a:r>
              <a:rPr sz="2200" spc="-10" dirty="0">
                <a:latin typeface="Constantia"/>
                <a:cs typeface="Constantia"/>
              </a:rPr>
              <a:t>.</a:t>
            </a:r>
            <a:endParaRPr sz="2200">
              <a:latin typeface="Constantia"/>
              <a:cs typeface="Constantia"/>
            </a:endParaRPr>
          </a:p>
          <a:p>
            <a:pPr marL="12700" marR="10160" algn="just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Halzoun</a:t>
            </a:r>
            <a:r>
              <a:rPr sz="22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</a:t>
            </a:r>
            <a:r>
              <a:rPr sz="22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painful</a:t>
            </a:r>
            <a:r>
              <a:rPr sz="2200" spc="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pharyngitis</a:t>
            </a:r>
            <a:r>
              <a:rPr sz="2200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caused</a:t>
            </a:r>
            <a:r>
              <a:rPr sz="2200" spc="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by</a:t>
            </a:r>
            <a:r>
              <a:rPr sz="22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presence</a:t>
            </a:r>
            <a:r>
              <a:rPr sz="2200" spc="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of</a:t>
            </a:r>
            <a:r>
              <a:rPr sz="2200" spc="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adult</a:t>
            </a:r>
            <a:r>
              <a:rPr sz="2200" spc="-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flukes</a:t>
            </a:r>
            <a:r>
              <a:rPr sz="22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Constantia"/>
                <a:cs typeface="Constantia"/>
              </a:rPr>
              <a:t>on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posterior</a:t>
            </a:r>
            <a:r>
              <a:rPr sz="22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pharyngeal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wall.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but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most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infections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are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asymptomatic.</a:t>
            </a:r>
            <a:endParaRPr sz="22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Acute</a:t>
            </a:r>
            <a:r>
              <a:rPr sz="2200" b="1" spc="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fascioliasis:</a:t>
            </a:r>
            <a:r>
              <a:rPr sz="2200" b="1" spc="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its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severe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its</a:t>
            </a:r>
            <a:r>
              <a:rPr sz="2200" spc="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occurs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sheep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but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rarely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5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man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requires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large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numbers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parasites.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larvae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migrating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invade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the </a:t>
            </a:r>
            <a:r>
              <a:rPr sz="2200" spc="-10" dirty="0">
                <a:latin typeface="Constantia"/>
                <a:cs typeface="Constantia"/>
              </a:rPr>
              <a:t>liver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traumatic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hepatitis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that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frequently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fatal.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Sometimes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Constantia"/>
                <a:cs typeface="Constantia"/>
              </a:rPr>
              <a:t>the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liver</a:t>
            </a:r>
            <a:r>
              <a:rPr sz="2200" spc="1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capsule</a:t>
            </a:r>
            <a:r>
              <a:rPr sz="2200" spc="20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may</a:t>
            </a:r>
            <a:r>
              <a:rPr sz="2200" spc="20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rupture</a:t>
            </a:r>
            <a:r>
              <a:rPr sz="2200" spc="2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into</a:t>
            </a:r>
            <a:r>
              <a:rPr sz="2200" spc="20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200" spc="2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peritoneal</a:t>
            </a:r>
            <a:r>
              <a:rPr sz="2200" spc="25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cavity,</a:t>
            </a:r>
            <a:r>
              <a:rPr sz="2200" spc="2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causing</a:t>
            </a:r>
            <a:r>
              <a:rPr sz="2200" spc="2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death</a:t>
            </a:r>
            <a:r>
              <a:rPr sz="2200" spc="2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from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peritonitis</a:t>
            </a:r>
            <a:r>
              <a:rPr sz="2200" spc="-10" dirty="0">
                <a:latin typeface="Constantia"/>
                <a:cs typeface="Constantia"/>
              </a:rPr>
              <a:t>.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invasive</a:t>
            </a:r>
            <a:r>
              <a:rPr sz="2200" spc="-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phase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lasts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many</a:t>
            </a:r>
            <a:r>
              <a:rPr sz="2200" spc="-12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weeks</a:t>
            </a:r>
            <a:endParaRPr sz="2200">
              <a:latin typeface="Constantia"/>
              <a:cs typeface="Constantia"/>
            </a:endParaRPr>
          </a:p>
          <a:p>
            <a:pPr marL="12700" marR="7620" algn="just">
              <a:lnSpc>
                <a:spcPct val="100000"/>
              </a:lnSpc>
              <a:spcBef>
                <a:spcPts val="489"/>
              </a:spcBef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Chronic</a:t>
            </a:r>
            <a:r>
              <a:rPr sz="2000" b="1" spc="1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fascioliasis:</a:t>
            </a:r>
            <a:r>
              <a:rPr sz="2000" b="1" spc="1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latent</a:t>
            </a:r>
            <a:r>
              <a:rPr sz="2000" spc="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phase</a:t>
            </a:r>
            <a:r>
              <a:rPr sz="2000" spc="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lasting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months</a:t>
            </a:r>
            <a:r>
              <a:rPr sz="2000" spc="1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even</a:t>
            </a:r>
            <a:r>
              <a:rPr sz="2000" spc="1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years,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may</a:t>
            </a:r>
            <a:r>
              <a:rPr sz="2000" spc="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be</a:t>
            </a:r>
            <a:r>
              <a:rPr sz="2000" spc="11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an </a:t>
            </a:r>
            <a:r>
              <a:rPr sz="2000" dirty="0">
                <a:latin typeface="Constantia"/>
                <a:cs typeface="Constantia"/>
              </a:rPr>
              <a:t>obstructive</a:t>
            </a:r>
            <a:r>
              <a:rPr sz="2000" spc="229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phase</a:t>
            </a:r>
            <a:r>
              <a:rPr sz="2000" spc="2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causing</a:t>
            </a:r>
            <a:r>
              <a:rPr sz="2000" spc="2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hepatitis,</a:t>
            </a:r>
            <a:r>
              <a:rPr sz="2000" spc="2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cholangitis,</a:t>
            </a:r>
            <a:r>
              <a:rPr sz="2000" spc="2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pancreatitis,</a:t>
            </a:r>
            <a:r>
              <a:rPr sz="2000" spc="2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2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so</a:t>
            </a:r>
            <a:r>
              <a:rPr sz="2000" spc="2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flukes </a:t>
            </a:r>
            <a:r>
              <a:rPr sz="2000" spc="-25" dirty="0">
                <a:latin typeface="Constantia"/>
                <a:cs typeface="Constantia"/>
              </a:rPr>
              <a:t>may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cause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ectopic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infections,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especially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lungs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subcutaneous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tissues.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Diagnosis</a:t>
            </a:r>
            <a:r>
              <a:rPr sz="2000" dirty="0">
                <a:latin typeface="Constantia"/>
                <a:cs typeface="Constantia"/>
              </a:rPr>
              <a:t>:</a:t>
            </a:r>
            <a:r>
              <a:rPr sz="2000" spc="4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eggs</a:t>
            </a:r>
            <a:r>
              <a:rPr sz="2000" spc="4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3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feces.</a:t>
            </a:r>
            <a:r>
              <a:rPr sz="2000" spc="4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Adult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flukes</a:t>
            </a:r>
            <a:r>
              <a:rPr sz="2000" spc="409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3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pharynx</a:t>
            </a:r>
            <a:r>
              <a:rPr sz="2000" spc="4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4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larynx</a:t>
            </a:r>
            <a:r>
              <a:rPr sz="2000" spc="3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can</a:t>
            </a:r>
            <a:r>
              <a:rPr sz="2000" spc="409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be</a:t>
            </a:r>
            <a:endParaRPr sz="2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</a:pPr>
            <a:r>
              <a:rPr sz="2000" spc="-20" dirty="0">
                <a:latin typeface="Constantia"/>
                <a:cs typeface="Constantia"/>
              </a:rPr>
              <a:t>removed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surgically.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There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serologic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test.</a:t>
            </a:r>
            <a:endParaRPr sz="2000">
              <a:latin typeface="Constantia"/>
              <a:cs typeface="Constantia"/>
            </a:endParaRPr>
          </a:p>
          <a:p>
            <a:pPr marL="12700" marR="13335" algn="just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000" b="1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3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Fasciola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hepatica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r>
              <a:rPr sz="1800" spc="-1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Avoid</a:t>
            </a:r>
            <a:r>
              <a:rPr sz="1800" spc="-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or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not</a:t>
            </a:r>
            <a:r>
              <a:rPr sz="1800" spc="-5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eating</a:t>
            </a:r>
            <a:r>
              <a:rPr sz="1800" spc="-10" dirty="0">
                <a:latin typeface="Constantia"/>
                <a:cs typeface="Constantia"/>
              </a:rPr>
              <a:t> contaminated</a:t>
            </a:r>
            <a:r>
              <a:rPr sz="1800" dirty="0">
                <a:latin typeface="Constantia"/>
                <a:cs typeface="Constantia"/>
              </a:rPr>
              <a:t> aquatic</a:t>
            </a:r>
            <a:r>
              <a:rPr sz="1800" spc="-4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vegetables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spc="-25" dirty="0">
                <a:latin typeface="Constantia"/>
                <a:cs typeface="Constantia"/>
              </a:rPr>
              <a:t>and </a:t>
            </a:r>
            <a:r>
              <a:rPr sz="1800" spc="-10" dirty="0">
                <a:latin typeface="Constantia"/>
                <a:cs typeface="Constantia"/>
              </a:rPr>
              <a:t>water</a:t>
            </a:r>
            <a:r>
              <a:rPr sz="1800" spc="-9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and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uncookedor</a:t>
            </a:r>
            <a:r>
              <a:rPr sz="1800" b="1" spc="-12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raw</a:t>
            </a:r>
            <a:r>
              <a:rPr sz="1800" b="1" spc="395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liver</a:t>
            </a:r>
            <a:r>
              <a:rPr sz="1800" b="1" spc="-10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sheep</a:t>
            </a:r>
            <a:endParaRPr sz="1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490"/>
              </a:spcBef>
            </a:pPr>
            <a:r>
              <a:rPr sz="2000" b="1" spc="-25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000" b="1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</a:t>
            </a:r>
            <a:r>
              <a:rPr sz="1800" spc="2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Fasciola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hepatica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r>
              <a:rPr sz="1800" spc="-4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Albendazole,</a:t>
            </a:r>
            <a:r>
              <a:rPr sz="1800" spc="-6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sulphoxide</a:t>
            </a:r>
            <a:r>
              <a:rPr sz="18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Praziquantel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ithionol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3" y="-141020"/>
            <a:ext cx="81089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General</a:t>
            </a:r>
            <a:r>
              <a:rPr sz="4600" u="sng" spc="-114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 </a:t>
            </a:r>
            <a:r>
              <a:rPr sz="4600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properties</a:t>
            </a:r>
            <a:r>
              <a:rPr sz="4600" u="sng" spc="-9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 </a:t>
            </a:r>
            <a:r>
              <a:rPr sz="4600" u="sng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of</a:t>
            </a:r>
            <a:r>
              <a:rPr sz="4600" u="sng" spc="-9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 </a:t>
            </a:r>
            <a:r>
              <a:rPr sz="4600" u="sng" spc="-10" dirty="0">
                <a:solidFill>
                  <a:srgbClr val="04607A"/>
                </a:solidFill>
                <a:uFill>
                  <a:solidFill>
                    <a:srgbClr val="04607A"/>
                  </a:solidFill>
                </a:uFill>
                <a:latin typeface="Calibri"/>
                <a:cs typeface="Calibri"/>
              </a:rPr>
              <a:t>Helminthes</a:t>
            </a:r>
            <a:endParaRPr sz="4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3004" y="554177"/>
            <a:ext cx="9090660" cy="6062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6845" indent="-151130">
              <a:lnSpc>
                <a:spcPct val="100000"/>
              </a:lnSpc>
              <a:spcBef>
                <a:spcPts val="105"/>
              </a:spcBef>
              <a:buSzPct val="95000"/>
              <a:buAutoNum type="arabicPeriod"/>
              <a:tabLst>
                <a:tab pos="156845" algn="l"/>
              </a:tabLst>
            </a:pPr>
            <a:r>
              <a:rPr sz="2000" spc="-10" dirty="0">
                <a:latin typeface="Constantia"/>
                <a:cs typeface="Constantia"/>
              </a:rPr>
              <a:t>Helminthes: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multicellular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internal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organ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system.</a:t>
            </a:r>
            <a:endParaRPr sz="2000" dirty="0">
              <a:latin typeface="Constantia"/>
              <a:cs typeface="Constantia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cestode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helminths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Monoecious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hermaphrodites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are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not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Separated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sexes </a:t>
            </a:r>
            <a:r>
              <a:rPr sz="2000" dirty="0">
                <a:latin typeface="Constantia"/>
                <a:cs typeface="Constantia"/>
              </a:rPr>
              <a:t>(Both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male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female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reproductive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organs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same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mature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segment)</a:t>
            </a:r>
            <a:endParaRPr sz="2000" dirty="0">
              <a:latin typeface="Constantia"/>
              <a:cs typeface="Constantia"/>
            </a:endParaRPr>
          </a:p>
          <a:p>
            <a:pPr marL="259715" indent="-247015">
              <a:lnSpc>
                <a:spcPct val="100000"/>
              </a:lnSpc>
              <a:buSzPct val="95000"/>
              <a:buAutoNum type="arabicPeriod" startAt="2"/>
              <a:tabLst>
                <a:tab pos="259715" algn="l"/>
              </a:tabLst>
            </a:pPr>
            <a:r>
              <a:rPr sz="2000" dirty="0">
                <a:latin typeface="Constantia"/>
                <a:cs typeface="Constantia"/>
              </a:rPr>
              <a:t>All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cestoda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35" dirty="0">
                <a:latin typeface="Constantia"/>
                <a:cs typeface="Constantia"/>
              </a:rPr>
              <a:t>have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stages: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ovum,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larva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(juvenile)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adult.</a:t>
            </a:r>
            <a:endParaRPr sz="2000" dirty="0">
              <a:latin typeface="Constantia"/>
              <a:cs typeface="Constantia"/>
            </a:endParaRPr>
          </a:p>
          <a:p>
            <a:pPr marL="266065" indent="-253365">
              <a:lnSpc>
                <a:spcPts val="2160"/>
              </a:lnSpc>
              <a:buSzPct val="95000"/>
              <a:buAutoNum type="arabicPeriod" startAt="2"/>
              <a:tabLst>
                <a:tab pos="266065" algn="l"/>
                <a:tab pos="3505835" algn="l"/>
                <a:tab pos="4869815" algn="l"/>
              </a:tabLst>
            </a:pPr>
            <a:r>
              <a:rPr sz="2000" dirty="0">
                <a:latin typeface="Constantia"/>
                <a:cs typeface="Constantia"/>
              </a:rPr>
              <a:t>They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lack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digestive system</a:t>
            </a:r>
            <a:r>
              <a:rPr sz="2000" dirty="0">
                <a:latin typeface="Constantia"/>
                <a:cs typeface="Constantia"/>
              </a:rPr>
              <a:t>	and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absorb</a:t>
            </a:r>
            <a:r>
              <a:rPr sz="2000" dirty="0">
                <a:latin typeface="Constantia"/>
                <a:cs typeface="Constantia"/>
              </a:rPr>
              <a:t>	soluble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nutrient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directly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through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their</a:t>
            </a:r>
            <a:endParaRPr sz="2000" dirty="0">
              <a:latin typeface="Constantia"/>
              <a:cs typeface="Constantia"/>
            </a:endParaRPr>
          </a:p>
          <a:p>
            <a:pPr marL="285115">
              <a:lnSpc>
                <a:spcPts val="2160"/>
              </a:lnSpc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cuticle</a:t>
            </a:r>
            <a:r>
              <a:rPr sz="2000" dirty="0">
                <a:latin typeface="Constantia"/>
                <a:cs typeface="Constantia"/>
              </a:rPr>
              <a:t>,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causing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mechanical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blockage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intestine.</a:t>
            </a:r>
            <a:endParaRPr sz="2000" dirty="0">
              <a:latin typeface="Constantia"/>
              <a:cs typeface="Constantia"/>
            </a:endParaRPr>
          </a:p>
          <a:p>
            <a:pPr marL="269240" indent="-256540">
              <a:lnSpc>
                <a:spcPct val="100000"/>
              </a:lnSpc>
              <a:buSzPct val="95000"/>
              <a:buAutoNum type="arabicPeriod" startAt="4"/>
              <a:tabLst>
                <a:tab pos="269240" algn="l"/>
              </a:tabLst>
            </a:pPr>
            <a:r>
              <a:rPr sz="2000" spc="-10" dirty="0">
                <a:latin typeface="Constantia"/>
                <a:cs typeface="Constantia"/>
              </a:rPr>
              <a:t>cestodes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segmented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primarily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intestinal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parasite.</a:t>
            </a:r>
            <a:r>
              <a:rPr sz="2000" spc="4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Adult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worm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consist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35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:</a:t>
            </a:r>
            <a:endParaRPr sz="2000" dirty="0">
              <a:latin typeface="Constantia"/>
              <a:cs typeface="Constantia"/>
            </a:endParaRPr>
          </a:p>
          <a:p>
            <a:pPr marL="285115" marR="10160" lvl="1" indent="-273050">
              <a:lnSpc>
                <a:spcPct val="80000"/>
              </a:lnSpc>
              <a:spcBef>
                <a:spcPts val="480"/>
              </a:spcBef>
              <a:buAutoNum type="alphaUcPeriod"/>
              <a:tabLst>
                <a:tab pos="285115" algn="l"/>
                <a:tab pos="326390" algn="l"/>
              </a:tabLst>
            </a:pPr>
            <a:r>
              <a:rPr sz="2000" b="1" dirty="0">
                <a:latin typeface="Constantia"/>
                <a:cs typeface="Constantia"/>
              </a:rPr>
              <a:t>head</a:t>
            </a:r>
            <a:r>
              <a:rPr sz="2000" b="1" spc="3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or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scolex,</a:t>
            </a:r>
            <a:r>
              <a:rPr sz="2000" b="1" spc="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with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hooks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sucker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that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function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attach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worm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the </a:t>
            </a:r>
            <a:r>
              <a:rPr sz="2000" dirty="0">
                <a:latin typeface="Constantia"/>
                <a:cs typeface="Constantia"/>
              </a:rPr>
              <a:t>intestinal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wall.</a:t>
            </a:r>
            <a:endParaRPr sz="2000" dirty="0">
              <a:latin typeface="Constantia"/>
              <a:cs typeface="Constantia"/>
            </a:endParaRPr>
          </a:p>
          <a:p>
            <a:pPr marL="375285" lvl="1" indent="-362585">
              <a:lnSpc>
                <a:spcPts val="2160"/>
              </a:lnSpc>
              <a:buAutoNum type="alphaUcPeriod"/>
              <a:tabLst>
                <a:tab pos="375285" algn="l"/>
                <a:tab pos="1082040" algn="l"/>
                <a:tab pos="4144645" algn="l"/>
                <a:tab pos="6095365" algn="l"/>
              </a:tabLst>
            </a:pPr>
            <a:r>
              <a:rPr sz="2000" b="1" spc="-20" dirty="0">
                <a:latin typeface="Constantia"/>
                <a:cs typeface="Constantia"/>
              </a:rPr>
              <a:t>neck</a:t>
            </a:r>
            <a:r>
              <a:rPr sz="2000" b="1" dirty="0">
                <a:latin typeface="Constantia"/>
                <a:cs typeface="Constantia"/>
              </a:rPr>
              <a:t>	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4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very</a:t>
            </a:r>
            <a:r>
              <a:rPr sz="2000" spc="4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short</a:t>
            </a:r>
            <a:r>
              <a:rPr sz="2000" spc="4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after</a:t>
            </a:r>
            <a:r>
              <a:rPr sz="2000" spc="3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scolex,</a:t>
            </a:r>
            <a:r>
              <a:rPr sz="2000" dirty="0">
                <a:latin typeface="Constantia"/>
                <a:cs typeface="Constantia"/>
              </a:rPr>
              <a:t>	&amp;</a:t>
            </a:r>
            <a:r>
              <a:rPr sz="2000" spc="4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4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region</a:t>
            </a:r>
            <a:r>
              <a:rPr sz="2000" spc="44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of</a:t>
            </a:r>
            <a:r>
              <a:rPr sz="2000" dirty="0">
                <a:latin typeface="Constantia"/>
                <a:cs typeface="Constantia"/>
              </a:rPr>
              <a:t>	segment</a:t>
            </a:r>
            <a:r>
              <a:rPr sz="2000" spc="3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proliferation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and</a:t>
            </a:r>
            <a:endParaRPr sz="2000" dirty="0">
              <a:latin typeface="Constantia"/>
              <a:cs typeface="Constantia"/>
            </a:endParaRPr>
          </a:p>
          <a:p>
            <a:pPr marL="285115">
              <a:lnSpc>
                <a:spcPts val="2160"/>
              </a:lnSpc>
            </a:pPr>
            <a:r>
              <a:rPr sz="2000" spc="-10" dirty="0">
                <a:latin typeface="Constantia"/>
                <a:cs typeface="Constantia"/>
              </a:rPr>
              <a:t>production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segments</a:t>
            </a:r>
            <a:endParaRPr sz="2000" dirty="0">
              <a:latin typeface="Constantia"/>
              <a:cs typeface="Constantia"/>
            </a:endParaRPr>
          </a:p>
          <a:p>
            <a:pPr marL="313055" lvl="1" indent="-300355">
              <a:lnSpc>
                <a:spcPct val="100000"/>
              </a:lnSpc>
              <a:buAutoNum type="alphaUcPeriod" startAt="3"/>
              <a:tabLst>
                <a:tab pos="313055" algn="l"/>
              </a:tabLst>
            </a:pPr>
            <a:r>
              <a:rPr sz="2000" b="1" spc="-10" dirty="0">
                <a:latin typeface="Constantia"/>
                <a:cs typeface="Constantia"/>
              </a:rPr>
              <a:t>body</a:t>
            </a:r>
            <a:r>
              <a:rPr sz="2000" b="1" spc="-114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segment</a:t>
            </a:r>
            <a:r>
              <a:rPr sz="2000" b="1" spc="-12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or</a:t>
            </a:r>
            <a:r>
              <a:rPr sz="2000" b="1" spc="-12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strobila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(proglottids).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Three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types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-10" dirty="0">
                <a:latin typeface="Constantia"/>
                <a:cs typeface="Constantia"/>
              </a:rPr>
              <a:t> segments:</a:t>
            </a:r>
            <a:endParaRPr sz="2000" dirty="0">
              <a:latin typeface="Constantia"/>
              <a:cs typeface="Constantia"/>
            </a:endParaRPr>
          </a:p>
          <a:p>
            <a:pPr marL="252095" lvl="2" indent="-239395">
              <a:lnSpc>
                <a:spcPct val="100000"/>
              </a:lnSpc>
              <a:buFont typeface="Constantia"/>
              <a:buAutoNum type="romanUcPeriod"/>
              <a:tabLst>
                <a:tab pos="252095" algn="l"/>
              </a:tabLst>
            </a:pPr>
            <a:r>
              <a:rPr sz="2000" b="1" spc="-20" dirty="0">
                <a:latin typeface="Constantia"/>
                <a:cs typeface="Constantia"/>
              </a:rPr>
              <a:t>Immature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segments</a:t>
            </a:r>
            <a:r>
              <a:rPr sz="2000" dirty="0">
                <a:latin typeface="Constantia"/>
                <a:cs typeface="Constantia"/>
              </a:rPr>
              <a:t>: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beginning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segmentsafter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neck</a:t>
            </a:r>
            <a:r>
              <a:rPr sz="2000" spc="-10" dirty="0">
                <a:latin typeface="Constantia"/>
                <a:cs typeface="Constantia"/>
              </a:rPr>
              <a:t>.</a:t>
            </a:r>
            <a:endParaRPr sz="2000" dirty="0">
              <a:latin typeface="Constantia"/>
              <a:cs typeface="Constantia"/>
            </a:endParaRPr>
          </a:p>
          <a:p>
            <a:pPr marL="338455" lvl="2" indent="-325755">
              <a:lnSpc>
                <a:spcPct val="100000"/>
              </a:lnSpc>
              <a:buFont typeface="Constantia"/>
              <a:buAutoNum type="romanUcPeriod"/>
              <a:tabLst>
                <a:tab pos="338455" algn="l"/>
              </a:tabLst>
            </a:pPr>
            <a:r>
              <a:rPr sz="2000" b="1" spc="-25" dirty="0">
                <a:latin typeface="Constantia"/>
                <a:cs typeface="Constantia"/>
              </a:rPr>
              <a:t>Mature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segment:</a:t>
            </a:r>
            <a:r>
              <a:rPr sz="2000" b="1" spc="-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both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male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and </a:t>
            </a:r>
            <a:r>
              <a:rPr sz="2000" spc="-10" dirty="0">
                <a:latin typeface="Constantia"/>
                <a:cs typeface="Constantia"/>
              </a:rPr>
              <a:t>female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reproductive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organs.</a:t>
            </a:r>
            <a:endParaRPr sz="2000" dirty="0">
              <a:latin typeface="Constantia"/>
              <a:cs typeface="Constantia"/>
            </a:endParaRPr>
          </a:p>
          <a:p>
            <a:pPr marL="285115" marR="11430" lvl="2" indent="-273050" algn="just">
              <a:lnSpc>
                <a:spcPct val="80000"/>
              </a:lnSpc>
              <a:spcBef>
                <a:spcPts val="480"/>
              </a:spcBef>
              <a:buFont typeface="Constantia"/>
              <a:buAutoNum type="romanUcPeriod"/>
              <a:tabLst>
                <a:tab pos="285115" algn="l"/>
                <a:tab pos="431165" algn="l"/>
              </a:tabLst>
            </a:pPr>
            <a:r>
              <a:rPr sz="2000" b="1" dirty="0">
                <a:latin typeface="Constantia"/>
                <a:cs typeface="Constantia"/>
              </a:rPr>
              <a:t>	Gravid</a:t>
            </a:r>
            <a:r>
              <a:rPr sz="2000" b="1" spc="4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segment</a:t>
            </a:r>
            <a:r>
              <a:rPr sz="2000" dirty="0">
                <a:latin typeface="Constantia"/>
                <a:cs typeface="Constantia"/>
              </a:rPr>
              <a:t>: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uterus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contain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fertile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eggs,</a:t>
            </a:r>
            <a:r>
              <a:rPr sz="2000" spc="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these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pass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out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body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25" dirty="0">
                <a:latin typeface="Constantia"/>
                <a:cs typeface="Constantia"/>
              </a:rPr>
              <a:t>in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3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stool.</a:t>
            </a:r>
            <a:r>
              <a:rPr sz="2000" spc="3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Mature</a:t>
            </a:r>
            <a:r>
              <a:rPr sz="2000" spc="3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egg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has</a:t>
            </a:r>
            <a:r>
              <a:rPr sz="2000" spc="3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internal</a:t>
            </a:r>
            <a:r>
              <a:rPr sz="2000" spc="3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embryo</a:t>
            </a:r>
            <a:r>
              <a:rPr sz="2000" spc="3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is</a:t>
            </a:r>
            <a:r>
              <a:rPr sz="2000" spc="3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called</a:t>
            </a:r>
            <a:r>
              <a:rPr sz="2000" spc="3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oncospheres</a:t>
            </a:r>
            <a:r>
              <a:rPr sz="2000" spc="33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(hexacanth </a:t>
            </a:r>
            <a:r>
              <a:rPr sz="2000" dirty="0">
                <a:latin typeface="Constantia"/>
                <a:cs typeface="Constantia"/>
              </a:rPr>
              <a:t>embryos)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which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contain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three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pairs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hooks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(Six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hooks).</a:t>
            </a:r>
            <a:endParaRPr sz="2000" dirty="0">
              <a:latin typeface="Constantia"/>
              <a:cs typeface="Constantia"/>
            </a:endParaRPr>
          </a:p>
          <a:p>
            <a:pPr marL="197485" indent="-189230" algn="just">
              <a:lnSpc>
                <a:spcPct val="100000"/>
              </a:lnSpc>
              <a:buSzPct val="95000"/>
              <a:buAutoNum type="arabicPeriod" startAt="5"/>
              <a:tabLst>
                <a:tab pos="197485" algn="l"/>
              </a:tabLst>
            </a:pPr>
            <a:r>
              <a:rPr sz="2000" spc="-10" dirty="0">
                <a:latin typeface="Constantia"/>
                <a:cs typeface="Constantia"/>
              </a:rPr>
              <a:t>cestodes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utilize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more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than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host.</a:t>
            </a:r>
            <a:endParaRPr sz="2000" dirty="0">
              <a:latin typeface="Constantia"/>
              <a:cs typeface="Constantia"/>
            </a:endParaRPr>
          </a:p>
          <a:p>
            <a:pPr marL="214629" indent="-205104" algn="just">
              <a:lnSpc>
                <a:spcPts val="2160"/>
              </a:lnSpc>
              <a:buSzPct val="95000"/>
              <a:buAutoNum type="arabicPeriod" startAt="5"/>
              <a:tabLst>
                <a:tab pos="214629" algn="l"/>
              </a:tabLst>
            </a:pP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25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infection</a:t>
            </a:r>
            <a:r>
              <a:rPr sz="2000" spc="2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occur</a:t>
            </a:r>
            <a:r>
              <a:rPr sz="2000" spc="2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</a:t>
            </a:r>
            <a:r>
              <a:rPr sz="2000" spc="2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</a:t>
            </a:r>
            <a:r>
              <a:rPr sz="2000" spc="2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during</a:t>
            </a:r>
            <a:r>
              <a:rPr sz="2000" spc="305" dirty="0"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ingestion</a:t>
            </a:r>
            <a:r>
              <a:rPr sz="2000" spc="2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2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larva</a:t>
            </a:r>
            <a:r>
              <a:rPr sz="2000" spc="2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000" spc="2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mediated</a:t>
            </a:r>
            <a:r>
              <a:rPr sz="2000" spc="3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host</a:t>
            </a:r>
            <a:r>
              <a:rPr sz="2000" spc="2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endParaRPr sz="2000" dirty="0">
              <a:latin typeface="Constantia"/>
              <a:cs typeface="Constantia"/>
            </a:endParaRPr>
          </a:p>
          <a:p>
            <a:pPr marL="285115" algn="just">
              <a:lnSpc>
                <a:spcPts val="2160"/>
              </a:lnSpc>
            </a:pP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most</a:t>
            </a:r>
            <a:r>
              <a:rPr sz="2000" spc="-1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parasites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OR</a:t>
            </a:r>
            <a:r>
              <a:rPr sz="2000" spc="-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may</a:t>
            </a:r>
            <a:r>
              <a:rPr sz="20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be</a:t>
            </a:r>
            <a:r>
              <a:rPr sz="2000" spc="-1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occur</a:t>
            </a:r>
            <a:r>
              <a:rPr sz="20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onstantia"/>
                <a:cs typeface="Constantia"/>
              </a:rPr>
              <a:t>ingestion</a:t>
            </a:r>
            <a:r>
              <a:rPr sz="20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0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Constantia"/>
                <a:cs typeface="Constantia"/>
              </a:rPr>
              <a:t>egg</a:t>
            </a:r>
            <a:r>
              <a:rPr sz="2000" spc="-20" dirty="0">
                <a:latin typeface="Constantia"/>
                <a:cs typeface="Constantia"/>
              </a:rPr>
              <a:t>.</a:t>
            </a:r>
            <a:endParaRPr sz="2000" dirty="0">
              <a:latin typeface="Constantia"/>
              <a:cs typeface="Constantia"/>
            </a:endParaRPr>
          </a:p>
          <a:p>
            <a:pPr marL="200660" indent="-190500" algn="just">
              <a:lnSpc>
                <a:spcPct val="100000"/>
              </a:lnSpc>
              <a:buSzPct val="95000"/>
              <a:buAutoNum type="arabicPeriod" startAt="7"/>
              <a:tabLst>
                <a:tab pos="200660" algn="l"/>
              </a:tabLst>
            </a:pP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diseases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transmitted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from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animals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to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human,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are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called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Zoonosis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diseases</a:t>
            </a:r>
            <a:endParaRPr sz="20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60198"/>
            <a:ext cx="8996045" cy="67576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4480" indent="-271780" algn="just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spc="-20" dirty="0">
                <a:latin typeface="Constantia"/>
                <a:cs typeface="Constantia"/>
              </a:rPr>
              <a:t>Fasciolopsis</a:t>
            </a:r>
            <a:r>
              <a:rPr sz="2400" b="1" spc="-6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buski </a:t>
            </a:r>
            <a:r>
              <a:rPr sz="2400" dirty="0">
                <a:latin typeface="Constantia"/>
                <a:cs typeface="Constantia"/>
              </a:rPr>
              <a:t>(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intestinal</a:t>
            </a:r>
            <a:r>
              <a:rPr sz="2400" b="1" spc="-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fluke)</a:t>
            </a:r>
            <a:endParaRPr sz="24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latin typeface="Constantia"/>
                <a:cs typeface="Constantia"/>
              </a:rPr>
              <a:t>It</a:t>
            </a:r>
            <a:r>
              <a:rPr sz="2400" spc="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's</a:t>
            </a:r>
            <a:r>
              <a:rPr sz="2400" spc="3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causes</a:t>
            </a:r>
            <a:r>
              <a:rPr sz="2400" spc="36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Fasciolopsis.</a:t>
            </a:r>
            <a:r>
              <a:rPr sz="2400" b="1" spc="4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Humans</a:t>
            </a:r>
            <a:r>
              <a:rPr sz="2400" spc="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3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infected</a:t>
            </a:r>
            <a:r>
              <a:rPr sz="2400" spc="4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3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eating</a:t>
            </a:r>
            <a:r>
              <a:rPr sz="2400" spc="4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aquatic </a:t>
            </a:r>
            <a:r>
              <a:rPr sz="2400" dirty="0">
                <a:latin typeface="Constantia"/>
                <a:cs typeface="Constantia"/>
              </a:rPr>
              <a:t>vegetation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that</a:t>
            </a:r>
            <a:r>
              <a:rPr sz="2400" spc="3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carries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25" dirty="0"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metacercariae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360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After</a:t>
            </a:r>
            <a:r>
              <a:rPr sz="2400" spc="2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excysting</a:t>
            </a:r>
            <a:r>
              <a:rPr sz="2400" spc="3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</a:t>
            </a:r>
            <a:r>
              <a:rPr sz="2400" spc="3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nstantia"/>
                <a:cs typeface="Constantia"/>
              </a:rPr>
              <a:t>the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small</a:t>
            </a:r>
            <a:r>
              <a:rPr sz="2400" spc="6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intestine,</a:t>
            </a:r>
            <a:r>
              <a:rPr sz="2400" spc="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400" spc="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parasites</a:t>
            </a:r>
            <a:r>
              <a:rPr sz="2400" spc="2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attach</a:t>
            </a:r>
            <a:r>
              <a:rPr sz="2400" spc="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to</a:t>
            </a:r>
            <a:r>
              <a:rPr sz="24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the</a:t>
            </a:r>
            <a:r>
              <a:rPr sz="2400" spc="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mucosa</a:t>
            </a:r>
            <a:r>
              <a:rPr sz="24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400" spc="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differentiate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into</a:t>
            </a:r>
            <a:r>
              <a:rPr sz="2400" spc="2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adults.</a:t>
            </a:r>
            <a:r>
              <a:rPr sz="2400" spc="3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2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passed</a:t>
            </a:r>
            <a:r>
              <a:rPr sz="2400" spc="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2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5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feces;</a:t>
            </a:r>
            <a:r>
              <a:rPr sz="2400" spc="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2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reaching</a:t>
            </a:r>
            <a:r>
              <a:rPr sz="2400" spc="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fresh</a:t>
            </a:r>
            <a:r>
              <a:rPr sz="2400" spc="2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water, </a:t>
            </a:r>
            <a:r>
              <a:rPr sz="2400" dirty="0">
                <a:latin typeface="Constantia"/>
                <a:cs typeface="Constantia"/>
              </a:rPr>
              <a:t>they</a:t>
            </a:r>
            <a:r>
              <a:rPr sz="2400" spc="3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differentiate</a:t>
            </a:r>
            <a:r>
              <a:rPr sz="2400" spc="3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3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miracidia.</a:t>
            </a:r>
            <a:r>
              <a:rPr sz="2400" spc="4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ciliated</a:t>
            </a:r>
            <a:r>
              <a:rPr sz="2400" spc="4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miracidia</a:t>
            </a:r>
            <a:r>
              <a:rPr sz="2400" spc="3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penetrate </a:t>
            </a:r>
            <a:r>
              <a:rPr sz="2400" dirty="0">
                <a:latin typeface="Constantia"/>
                <a:cs typeface="Constantia"/>
              </a:rPr>
              <a:t>snails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and,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after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several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stages,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develop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cercariae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that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encyst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on </a:t>
            </a:r>
            <a:r>
              <a:rPr sz="2400" dirty="0">
                <a:latin typeface="Constantia"/>
                <a:cs typeface="Constantia"/>
              </a:rPr>
              <a:t>aquatic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vegetation.</a:t>
            </a:r>
            <a:r>
              <a:rPr sz="2400" dirty="0">
                <a:latin typeface="Constantia"/>
                <a:cs typeface="Constantia"/>
              </a:rPr>
              <a:t> The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cycle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completed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when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plants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carrying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cysts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eaten.</a:t>
            </a:r>
            <a:endParaRPr sz="2400">
              <a:latin typeface="Constantia"/>
              <a:cs typeface="Constantia"/>
            </a:endParaRPr>
          </a:p>
          <a:p>
            <a:pPr marL="12700" marR="10795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Constantia"/>
                <a:cs typeface="Constantia"/>
              </a:rPr>
              <a:t>Pathologic</a:t>
            </a:r>
            <a:r>
              <a:rPr sz="2400" b="1" spc="-4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findings</a:t>
            </a:r>
            <a:r>
              <a:rPr sz="2400" b="1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due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damage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intestinal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mucosa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by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fluke.</a:t>
            </a:r>
            <a:r>
              <a:rPr sz="2400" spc="2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Most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infections</a:t>
            </a:r>
            <a:r>
              <a:rPr sz="2400" spc="2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asymptomatic,</a:t>
            </a:r>
            <a:r>
              <a:rPr sz="2400" spc="2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but</a:t>
            </a:r>
            <a:r>
              <a:rPr sz="2400" spc="235" dirty="0"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ulceration, abscess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formation,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4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hemorrhage</a:t>
            </a:r>
            <a:r>
              <a:rPr sz="2400" spc="-1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0000"/>
                </a:solidFill>
                <a:latin typeface="Constantia"/>
                <a:cs typeface="Constantia"/>
              </a:rPr>
              <a:t>diarrhea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Diagnosis</a:t>
            </a:r>
            <a:r>
              <a:rPr sz="2400" b="1" spc="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based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finding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typical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feces.</a:t>
            </a:r>
            <a:endParaRPr sz="24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400" b="1" spc="-20" dirty="0">
                <a:solidFill>
                  <a:srgbClr val="FF0000"/>
                </a:solidFill>
                <a:latin typeface="Constantia"/>
                <a:cs typeface="Constantia"/>
              </a:rPr>
              <a:t>Prevention</a:t>
            </a:r>
            <a:r>
              <a:rPr sz="2400" b="1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consists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proper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disposal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sewage.</a:t>
            </a:r>
            <a:endParaRPr sz="2400">
              <a:latin typeface="Constantia"/>
              <a:cs typeface="Constantia"/>
            </a:endParaRPr>
          </a:p>
          <a:p>
            <a:pPr marL="284480" indent="-271780" algn="just">
              <a:lnSpc>
                <a:spcPct val="100000"/>
              </a:lnSpc>
              <a:spcBef>
                <a:spcPts val="550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b="1" dirty="0">
                <a:solidFill>
                  <a:srgbClr val="FF0000"/>
                </a:solidFill>
                <a:latin typeface="Constantia"/>
                <a:cs typeface="Constantia"/>
              </a:rPr>
              <a:t>control</a:t>
            </a:r>
            <a:r>
              <a:rPr sz="24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b="1" spc="-10" dirty="0">
                <a:latin typeface="Constantia"/>
                <a:cs typeface="Constantia"/>
              </a:rPr>
              <a:t>Fasciolopsis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buski</a:t>
            </a:r>
            <a:r>
              <a:rPr sz="2400" b="1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=</a:t>
            </a:r>
            <a:r>
              <a:rPr sz="2400" spc="48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Avoid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taken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contaminated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food</a:t>
            </a:r>
            <a:endParaRPr sz="2400">
              <a:latin typeface="Constantia"/>
              <a:cs typeface="Constantia"/>
            </a:endParaRPr>
          </a:p>
          <a:p>
            <a:pPr marL="28511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water</a:t>
            </a:r>
            <a:endParaRPr sz="2400">
              <a:latin typeface="Constantia"/>
              <a:cs typeface="Constantia"/>
            </a:endParaRPr>
          </a:p>
          <a:p>
            <a:pPr marL="284480" indent="-271780" algn="just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Segoe UI Symbol"/>
              <a:buChar char="⚫"/>
              <a:tabLst>
                <a:tab pos="284480" algn="l"/>
              </a:tabLst>
            </a:pPr>
            <a:r>
              <a:rPr sz="2400" spc="-40" dirty="0">
                <a:solidFill>
                  <a:srgbClr val="FF0000"/>
                </a:solidFill>
                <a:latin typeface="Constantia"/>
                <a:cs typeface="Constantia"/>
              </a:rPr>
              <a:t>Treatment</a:t>
            </a:r>
            <a:r>
              <a:rPr sz="2400" spc="-11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Fasciolopsis</a:t>
            </a:r>
            <a:r>
              <a:rPr sz="2400" b="1" spc="-3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buski </a:t>
            </a:r>
            <a:r>
              <a:rPr sz="2400" dirty="0">
                <a:latin typeface="Constantia"/>
                <a:cs typeface="Constantia"/>
              </a:rPr>
              <a:t>=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praziquantel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24" y="421004"/>
            <a:ext cx="4490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4607A"/>
                </a:solidFill>
                <a:latin typeface="Calibri"/>
                <a:cs typeface="Calibri"/>
              </a:rPr>
              <a:t>1.</a:t>
            </a:r>
            <a:r>
              <a:rPr i="1" spc="-20" dirty="0">
                <a:solidFill>
                  <a:srgbClr val="04607A"/>
                </a:solidFill>
                <a:latin typeface="Calibri"/>
                <a:cs typeface="Calibri"/>
              </a:rPr>
              <a:t>Taenia</a:t>
            </a:r>
            <a:r>
              <a:rPr i="1" spc="-6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i="1" spc="-10" dirty="0">
                <a:solidFill>
                  <a:srgbClr val="04607A"/>
                </a:solidFill>
                <a:latin typeface="Calibri"/>
                <a:cs typeface="Calibri"/>
              </a:rPr>
              <a:t>saginata</a:t>
            </a:r>
            <a:r>
              <a:rPr spc="-10" dirty="0">
                <a:solidFill>
                  <a:srgbClr val="04607A"/>
                </a:solidFill>
                <a:latin typeface="Calibri"/>
                <a:cs typeface="Calibri"/>
              </a:rPr>
              <a:t>=Beef</a:t>
            </a:r>
            <a:r>
              <a:rPr spc="-45" dirty="0">
                <a:solidFill>
                  <a:srgbClr val="04607A"/>
                </a:solidFill>
                <a:latin typeface="Calibri"/>
                <a:cs typeface="Calibri"/>
              </a:rPr>
              <a:t> Tape </a:t>
            </a:r>
            <a:r>
              <a:rPr spc="-20" dirty="0">
                <a:solidFill>
                  <a:srgbClr val="04607A"/>
                </a:solidFill>
                <a:latin typeface="Calibri"/>
                <a:cs typeface="Calibri"/>
              </a:rPr>
              <a:t>Warm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257046"/>
            <a:ext cx="8842375" cy="5421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onstantia"/>
                <a:cs typeface="Constantia"/>
              </a:rPr>
              <a:t>Adult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 develop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 the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small</a:t>
            </a:r>
            <a:r>
              <a:rPr sz="2200" spc="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intestine,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 human measure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about</a:t>
            </a:r>
            <a:r>
              <a:rPr sz="2200" spc="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5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spc="-50" dirty="0">
                <a:latin typeface="Constantia"/>
                <a:cs typeface="Constantia"/>
              </a:rPr>
              <a:t>m</a:t>
            </a:r>
            <a:endParaRPr sz="2200">
              <a:latin typeface="Constantia"/>
              <a:cs typeface="Constantia"/>
            </a:endParaRPr>
          </a:p>
          <a:p>
            <a:pPr marL="285115" algn="just">
              <a:lnSpc>
                <a:spcPct val="100000"/>
              </a:lnSpc>
            </a:pP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body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consist</a:t>
            </a:r>
            <a:r>
              <a:rPr sz="2200" spc="-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following:</a:t>
            </a:r>
            <a:endParaRPr sz="2200">
              <a:latin typeface="Constantia"/>
              <a:cs typeface="Constantia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530"/>
              </a:spcBef>
            </a:pPr>
            <a:r>
              <a:rPr sz="2200" b="1" dirty="0">
                <a:latin typeface="Constantia"/>
                <a:cs typeface="Constantia"/>
              </a:rPr>
              <a:t>scolex</a:t>
            </a:r>
            <a:r>
              <a:rPr sz="2200" b="1" spc="4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which</a:t>
            </a:r>
            <a:r>
              <a:rPr sz="2200" spc="4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4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rounded</a:t>
            </a:r>
            <a:r>
              <a:rPr sz="2200" spc="5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48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shape</a:t>
            </a:r>
            <a:r>
              <a:rPr sz="2200" spc="4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5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have</a:t>
            </a:r>
            <a:r>
              <a:rPr sz="2200" spc="4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4</a:t>
            </a:r>
            <a:r>
              <a:rPr sz="2200" spc="509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sucker,</a:t>
            </a:r>
            <a:r>
              <a:rPr sz="2200" spc="5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neck,</a:t>
            </a:r>
            <a:r>
              <a:rPr sz="2200" spc="500" dirty="0"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immature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segment</a:t>
            </a:r>
            <a:r>
              <a:rPr sz="2200" spc="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which</a:t>
            </a:r>
            <a:r>
              <a:rPr sz="2200" spc="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genital</a:t>
            </a:r>
            <a:r>
              <a:rPr sz="2200" spc="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organ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not</a:t>
            </a:r>
            <a:r>
              <a:rPr sz="2200" spc="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develop,</a:t>
            </a:r>
            <a:r>
              <a:rPr sz="2200" spc="135" dirty="0"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mature</a:t>
            </a:r>
            <a:r>
              <a:rPr sz="2200" spc="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10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full </a:t>
            </a:r>
            <a:r>
              <a:rPr sz="2200" dirty="0">
                <a:latin typeface="Constantia"/>
                <a:cs typeface="Constantia"/>
              </a:rPr>
              <a:t>set</a:t>
            </a:r>
            <a:r>
              <a:rPr sz="2200" spc="2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2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sexual</a:t>
            </a:r>
            <a:r>
              <a:rPr sz="2200" spc="2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male</a:t>
            </a:r>
            <a:r>
              <a:rPr sz="2200" spc="2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229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female</a:t>
            </a:r>
            <a:r>
              <a:rPr sz="2200" spc="1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organ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,</a:t>
            </a:r>
            <a:r>
              <a:rPr sz="2200" spc="229" dirty="0"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gravid</a:t>
            </a:r>
            <a:r>
              <a:rPr sz="2200" b="1" spc="25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onstantia"/>
                <a:cs typeface="Constantia"/>
              </a:rPr>
              <a:t>segment</a:t>
            </a:r>
            <a:r>
              <a:rPr sz="2200" b="1" spc="2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225" dirty="0">
                <a:latin typeface="Constantia"/>
                <a:cs typeface="Constantia"/>
              </a:rPr>
              <a:t>  </a:t>
            </a:r>
            <a:r>
              <a:rPr sz="2200" spc="-10" dirty="0">
                <a:latin typeface="Constantia"/>
                <a:cs typeface="Constantia"/>
              </a:rPr>
              <a:t>uterus </a:t>
            </a:r>
            <a:r>
              <a:rPr sz="2200" dirty="0">
                <a:latin typeface="Constantia"/>
                <a:cs typeface="Constantia"/>
              </a:rPr>
              <a:t>with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lateral</a:t>
            </a:r>
            <a:r>
              <a:rPr sz="2200" spc="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arms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about</a:t>
            </a:r>
            <a:r>
              <a:rPr sz="2200" spc="25" dirty="0">
                <a:latin typeface="Constantia"/>
                <a:cs typeface="Constantia"/>
              </a:rPr>
              <a:t> </a:t>
            </a:r>
            <a:r>
              <a:rPr sz="2200" spc="-30" dirty="0">
                <a:latin typeface="Constantia"/>
                <a:cs typeface="Constantia"/>
              </a:rPr>
              <a:t>(15-</a:t>
            </a:r>
            <a:r>
              <a:rPr sz="2200" dirty="0">
                <a:latin typeface="Constantia"/>
                <a:cs typeface="Constantia"/>
              </a:rPr>
              <a:t>30</a:t>
            </a:r>
            <a:r>
              <a:rPr sz="2200" spc="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arm</a:t>
            </a:r>
            <a:r>
              <a:rPr sz="2200" spc="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)</a:t>
            </a:r>
            <a:r>
              <a:rPr sz="2200" spc="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fertile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eggs.</a:t>
            </a:r>
            <a:r>
              <a:rPr sz="2200" spc="35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Eggs</a:t>
            </a:r>
            <a:r>
              <a:rPr sz="2200" b="1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worm </a:t>
            </a:r>
            <a:r>
              <a:rPr sz="2200" dirty="0">
                <a:latin typeface="Constantia"/>
                <a:cs typeface="Constantia"/>
              </a:rPr>
              <a:t>are</a:t>
            </a:r>
            <a:r>
              <a:rPr sz="2200" spc="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spherical</a:t>
            </a:r>
            <a:r>
              <a:rPr sz="2200" spc="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shape</a:t>
            </a:r>
            <a:r>
              <a:rPr sz="2200" spc="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1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consist</a:t>
            </a:r>
            <a:r>
              <a:rPr sz="2200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3</a:t>
            </a:r>
            <a:r>
              <a:rPr sz="2200" spc="1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hexacanth</a:t>
            </a:r>
            <a:r>
              <a:rPr sz="2200" spc="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embryo</a:t>
            </a:r>
            <a:r>
              <a:rPr sz="2200" spc="1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1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has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three </a:t>
            </a:r>
            <a:r>
              <a:rPr sz="2200" dirty="0">
                <a:latin typeface="Constantia"/>
                <a:cs typeface="Constantia"/>
              </a:rPr>
              <a:t>paris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5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hooklet.</a:t>
            </a:r>
            <a:endParaRPr sz="2200">
              <a:latin typeface="Constantia"/>
              <a:cs typeface="Constantia"/>
            </a:endParaRPr>
          </a:p>
          <a:p>
            <a:pPr marL="285115" marR="5715" indent="-273050" algn="just">
              <a:lnSpc>
                <a:spcPct val="102299"/>
              </a:lnSpc>
              <a:spcBef>
                <a:spcPts val="470"/>
              </a:spcBef>
            </a:pPr>
            <a:r>
              <a:rPr sz="2200" i="1" dirty="0">
                <a:latin typeface="Constantia"/>
                <a:cs typeface="Constantia"/>
              </a:rPr>
              <a:t>T.</a:t>
            </a:r>
            <a:r>
              <a:rPr sz="2200" i="1" spc="280" dirty="0">
                <a:latin typeface="Constantia"/>
                <a:cs typeface="Constantia"/>
              </a:rPr>
              <a:t> </a:t>
            </a:r>
            <a:r>
              <a:rPr sz="2200" i="1" dirty="0">
                <a:latin typeface="Constantia"/>
                <a:cs typeface="Constantia"/>
              </a:rPr>
              <a:t>saginata</a:t>
            </a:r>
            <a:r>
              <a:rPr sz="2200" i="1" spc="3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causes</a:t>
            </a:r>
            <a:r>
              <a:rPr sz="2200" spc="24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Taeniasis</a:t>
            </a:r>
            <a:r>
              <a:rPr sz="2200" dirty="0">
                <a:latin typeface="Constantia"/>
                <a:cs typeface="Constantia"/>
              </a:rPr>
              <a:t>;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2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disease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caused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21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larval</a:t>
            </a:r>
            <a:r>
              <a:rPr sz="2200" spc="25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form</a:t>
            </a:r>
            <a:r>
              <a:rPr sz="2200" spc="22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of </a:t>
            </a:r>
            <a:r>
              <a:rPr sz="2200" i="1" spc="-10" dirty="0">
                <a:latin typeface="Constantia"/>
                <a:cs typeface="Constantia"/>
              </a:rPr>
              <a:t>T.saginata.</a:t>
            </a:r>
            <a:r>
              <a:rPr sz="2200" i="1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disease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transmitted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-5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larvae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undercooked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raw </a:t>
            </a:r>
            <a:r>
              <a:rPr sz="2200" dirty="0">
                <a:latin typeface="Constantia"/>
                <a:cs typeface="Constantia"/>
              </a:rPr>
              <a:t>beef</a:t>
            </a:r>
            <a:r>
              <a:rPr sz="2200" spc="4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(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mediated</a:t>
            </a:r>
            <a:r>
              <a:rPr sz="2200" spc="530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host</a:t>
            </a:r>
            <a:r>
              <a:rPr sz="2200" spc="50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</a:t>
            </a:r>
            <a:r>
              <a:rPr sz="2200" spc="50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200" spc="-65" dirty="0">
                <a:solidFill>
                  <a:srgbClr val="FF0000"/>
                </a:solidFill>
                <a:latin typeface="Constantia"/>
                <a:cs typeface="Constantia"/>
              </a:rPr>
              <a:t>beef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),</a:t>
            </a:r>
            <a:r>
              <a:rPr sz="2200" spc="52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most</a:t>
            </a:r>
            <a:r>
              <a:rPr sz="2200" spc="50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infected</a:t>
            </a:r>
            <a:r>
              <a:rPr sz="2200" spc="53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individual</a:t>
            </a:r>
            <a:r>
              <a:rPr sz="2200" spc="525" dirty="0">
                <a:latin typeface="Constantia"/>
                <a:cs typeface="Constantia"/>
              </a:rPr>
              <a:t>  </a:t>
            </a:r>
            <a:r>
              <a:rPr sz="2200" spc="-25" dirty="0">
                <a:latin typeface="Constantia"/>
                <a:cs typeface="Constantia"/>
              </a:rPr>
              <a:t>are </a:t>
            </a:r>
            <a:r>
              <a:rPr sz="2200" spc="-10" dirty="0">
                <a:latin typeface="Constantia"/>
                <a:cs typeface="Constantia"/>
              </a:rPr>
              <a:t>asymptomatic.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200" b="1" spc="-20" dirty="0">
                <a:latin typeface="Constantia"/>
                <a:cs typeface="Constantia"/>
              </a:rPr>
              <a:t>-Infective</a:t>
            </a:r>
            <a:r>
              <a:rPr sz="2200" b="1" spc="-7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stage</a:t>
            </a:r>
            <a:r>
              <a:rPr sz="2200" b="1" spc="-5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is</a:t>
            </a:r>
            <a:r>
              <a:rPr sz="2200" b="1" spc="-5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larva</a:t>
            </a:r>
            <a:r>
              <a:rPr sz="2200" b="1" spc="46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(cysticercus</a:t>
            </a:r>
            <a:r>
              <a:rPr sz="2200" b="1" spc="-6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bovis)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200" b="1" spc="-10" dirty="0">
                <a:latin typeface="Constantia"/>
                <a:cs typeface="Constantia"/>
              </a:rPr>
              <a:t>-Diagnostic</a:t>
            </a:r>
            <a:r>
              <a:rPr sz="2200" b="1" spc="-12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stage</a:t>
            </a:r>
            <a:r>
              <a:rPr sz="2200" b="1" spc="-10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is</a:t>
            </a:r>
            <a:r>
              <a:rPr sz="2200" b="1" spc="-13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eggs</a:t>
            </a:r>
            <a:r>
              <a:rPr sz="2200" b="1" spc="-12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or</a:t>
            </a:r>
            <a:r>
              <a:rPr sz="2200" b="1" spc="-13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proglottides</a:t>
            </a:r>
            <a:r>
              <a:rPr sz="2200" b="1" spc="-4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(gravid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segment) in</a:t>
            </a:r>
            <a:r>
              <a:rPr sz="2200" b="1" spc="-10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stool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b="1" spc="-10" dirty="0">
                <a:latin typeface="Constantia"/>
                <a:cs typeface="Constantia"/>
              </a:rPr>
              <a:t>-</a:t>
            </a:r>
            <a:r>
              <a:rPr sz="2200" b="1" spc="-20" dirty="0">
                <a:latin typeface="Constantia"/>
                <a:cs typeface="Constantia"/>
              </a:rPr>
              <a:t>Pathogenic</a:t>
            </a:r>
            <a:r>
              <a:rPr sz="2200" b="1" spc="-100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stage</a:t>
            </a:r>
            <a:r>
              <a:rPr sz="2200" b="1" spc="-7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is</a:t>
            </a:r>
            <a:r>
              <a:rPr sz="2200" b="1" spc="-114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Adult</a:t>
            </a:r>
            <a:r>
              <a:rPr sz="2200" b="1" spc="-105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Worm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4419600" cy="56144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6764"/>
            <a:ext cx="3121152" cy="30678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2600" y="4419600"/>
            <a:ext cx="3383279" cy="2218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62598"/>
            <a:ext cx="8997315" cy="6972934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85750" indent="-274955" algn="just">
              <a:lnSpc>
                <a:spcPct val="100000"/>
              </a:lnSpc>
              <a:spcBef>
                <a:spcPts val="7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Constantia"/>
                <a:cs typeface="Constantia"/>
              </a:rPr>
              <a:t>Life</a:t>
            </a:r>
            <a:r>
              <a:rPr sz="2600" b="1" spc="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cycle</a:t>
            </a:r>
            <a:endParaRPr sz="26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Constantia"/>
                <a:cs typeface="Constantia"/>
              </a:rPr>
              <a:t>Infection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Taenia</a:t>
            </a:r>
            <a:r>
              <a:rPr sz="2400" i="1" spc="235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saginata</a:t>
            </a:r>
            <a:r>
              <a:rPr sz="2400" i="1" spc="2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occurs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following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ingestion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raw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/ </a:t>
            </a:r>
            <a:r>
              <a:rPr sz="2400" dirty="0">
                <a:latin typeface="Constantia"/>
                <a:cs typeface="Constantia"/>
              </a:rPr>
              <a:t>undercooked</a:t>
            </a:r>
            <a:r>
              <a:rPr sz="2400" spc="585" dirty="0">
                <a:latin typeface="Constantia"/>
                <a:cs typeface="Constantia"/>
              </a:rPr>
              <a:t> </a:t>
            </a:r>
            <a:r>
              <a:rPr sz="2400" i="1" dirty="0">
                <a:solidFill>
                  <a:srgbClr val="FF0000"/>
                </a:solidFill>
                <a:latin typeface="Constantia"/>
                <a:cs typeface="Constantia"/>
              </a:rPr>
              <a:t>cow</a:t>
            </a:r>
            <a:r>
              <a:rPr sz="2400" i="1" spc="25" dirty="0">
                <a:solidFill>
                  <a:srgbClr val="FF0000"/>
                </a:solidFill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meat</a:t>
            </a:r>
            <a:r>
              <a:rPr sz="2400" spc="5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contaminated  with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cysticercus</a:t>
            </a:r>
            <a:r>
              <a:rPr sz="2400" b="1" spc="56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larva</a:t>
            </a:r>
            <a:r>
              <a:rPr sz="2400" spc="-10" dirty="0">
                <a:latin typeface="Constantia"/>
                <a:cs typeface="Constantia"/>
              </a:rPr>
              <a:t>. </a:t>
            </a:r>
            <a:r>
              <a:rPr sz="2400" dirty="0">
                <a:latin typeface="Constantia"/>
                <a:cs typeface="Constantia"/>
              </a:rPr>
              <a:t>Scolex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attachment</a:t>
            </a:r>
            <a:r>
              <a:rPr sz="2400" spc="5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5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intestinal</a:t>
            </a:r>
            <a:r>
              <a:rPr sz="2400" spc="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mucosa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occurs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5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small intestine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where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maturation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worm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occurs.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resulting </a:t>
            </a:r>
            <a:r>
              <a:rPr sz="2400" dirty="0">
                <a:latin typeface="Constantia"/>
                <a:cs typeface="Constantia"/>
              </a:rPr>
              <a:t>adult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multiplies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producing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numerous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eggs,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some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which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may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be </a:t>
            </a:r>
            <a:r>
              <a:rPr sz="2400" dirty="0">
                <a:latin typeface="Constantia"/>
                <a:cs typeface="Constantia"/>
              </a:rPr>
              <a:t>passed</a:t>
            </a:r>
            <a:r>
              <a:rPr sz="2400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feces.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These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then</a:t>
            </a:r>
            <a:r>
              <a:rPr sz="2400" spc="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consumed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proper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35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species</a:t>
            </a:r>
            <a:r>
              <a:rPr sz="2400" spc="3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(beef),</a:t>
            </a:r>
            <a:r>
              <a:rPr sz="2400" spc="35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where</a:t>
            </a:r>
            <a:r>
              <a:rPr sz="2400" spc="32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3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onchosphere</a:t>
            </a:r>
            <a:r>
              <a:rPr sz="2400" spc="32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hatches.</a:t>
            </a:r>
            <a:r>
              <a:rPr sz="2400" spc="355" dirty="0">
                <a:latin typeface="Constantia"/>
                <a:cs typeface="Constantia"/>
              </a:rPr>
              <a:t>  </a:t>
            </a:r>
            <a:r>
              <a:rPr sz="2400" spc="-2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onchosphere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then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migrates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blood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tissue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and </a:t>
            </a:r>
            <a:r>
              <a:rPr sz="2400" dirty="0">
                <a:latin typeface="Constantia"/>
                <a:cs typeface="Constantia"/>
              </a:rPr>
              <a:t>converts</a:t>
            </a:r>
            <a:r>
              <a:rPr sz="2400" spc="3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3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3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infective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cysticercus</a:t>
            </a:r>
            <a:r>
              <a:rPr sz="2400" spc="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stage.</a:t>
            </a:r>
            <a:r>
              <a:rPr sz="2400" spc="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3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new</a:t>
            </a:r>
            <a:r>
              <a:rPr sz="2400" spc="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cycle</a:t>
            </a:r>
            <a:r>
              <a:rPr sz="2400" spc="33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initiated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upon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ingestion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infected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meat.</a:t>
            </a:r>
            <a:endParaRPr sz="2400">
              <a:latin typeface="Constantia"/>
              <a:cs typeface="Constantia"/>
            </a:endParaRPr>
          </a:p>
          <a:p>
            <a:pPr marL="285750" indent="-274955" algn="just">
              <a:lnSpc>
                <a:spcPct val="100000"/>
              </a:lnSpc>
              <a:spcBef>
                <a:spcPts val="645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Constantia"/>
                <a:cs typeface="Constantia"/>
              </a:rPr>
              <a:t>Clinical</a:t>
            </a:r>
            <a:r>
              <a:rPr sz="2600" b="1" spc="6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symptoms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Taeniasis</a:t>
            </a:r>
            <a:endParaRPr sz="2600">
              <a:latin typeface="Constantia"/>
              <a:cs typeface="Constantia"/>
            </a:endParaRPr>
          </a:p>
          <a:p>
            <a:pPr marL="12700" marR="6985" algn="just">
              <a:lnSpc>
                <a:spcPct val="100000"/>
              </a:lnSpc>
              <a:spcBef>
                <a:spcPts val="560"/>
              </a:spcBef>
            </a:pPr>
            <a:r>
              <a:rPr sz="2400" spc="-20" dirty="0">
                <a:latin typeface="Constantia"/>
                <a:cs typeface="Constantia"/>
              </a:rPr>
              <a:t>Nondescript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symptoms,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diarrhea,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abdominal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pain,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change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appetite,</a:t>
            </a:r>
            <a:r>
              <a:rPr sz="2400" spc="5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slight</a:t>
            </a:r>
            <a:r>
              <a:rPr sz="2400" spc="5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weight</a:t>
            </a:r>
            <a:r>
              <a:rPr sz="2400" spc="5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loss,</a:t>
            </a:r>
            <a:r>
              <a:rPr sz="2400" spc="5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may</a:t>
            </a:r>
            <a:r>
              <a:rPr sz="2400" spc="5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</a:t>
            </a:r>
            <a:r>
              <a:rPr sz="2400" spc="5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experienced</a:t>
            </a:r>
            <a:r>
              <a:rPr sz="2400" spc="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505" dirty="0">
                <a:latin typeface="Constantia"/>
                <a:cs typeface="Constantia"/>
              </a:rPr>
              <a:t> </a:t>
            </a:r>
            <a:r>
              <a:rPr sz="2400" i="1" spc="-10" dirty="0">
                <a:latin typeface="Constantia"/>
                <a:cs typeface="Constantia"/>
              </a:rPr>
              <a:t>Taenia- </a:t>
            </a:r>
            <a:r>
              <a:rPr sz="2400" dirty="0">
                <a:latin typeface="Constantia"/>
                <a:cs typeface="Constantia"/>
              </a:rPr>
              <a:t>infected</a:t>
            </a:r>
            <a:r>
              <a:rPr sz="2400" spc="5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patients.</a:t>
            </a:r>
            <a:r>
              <a:rPr sz="2400" spc="280" dirty="0">
                <a:latin typeface="Constantia"/>
                <a:cs typeface="Constantia"/>
              </a:rPr>
              <a:t>  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4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addition</a:t>
            </a:r>
            <a:r>
              <a:rPr sz="2400" spc="4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6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symptoms</a:t>
            </a:r>
            <a:r>
              <a:rPr sz="2400" spc="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including</a:t>
            </a:r>
            <a:r>
              <a:rPr sz="2400" spc="70" dirty="0">
                <a:latin typeface="Constantia"/>
                <a:cs typeface="Constantia"/>
              </a:rPr>
              <a:t>  </a:t>
            </a:r>
            <a:r>
              <a:rPr sz="2400" spc="-10" dirty="0">
                <a:latin typeface="Constantia"/>
                <a:cs typeface="Constantia"/>
              </a:rPr>
              <a:t>dizziness, </a:t>
            </a:r>
            <a:r>
              <a:rPr sz="2400" dirty="0">
                <a:latin typeface="Constantia"/>
                <a:cs typeface="Constantia"/>
              </a:rPr>
              <a:t>vomiting,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nausea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may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also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develop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patients.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Laboratory </a:t>
            </a:r>
            <a:r>
              <a:rPr sz="2400" dirty="0">
                <a:latin typeface="Constantia"/>
                <a:cs typeface="Constantia"/>
              </a:rPr>
              <a:t>tests</a:t>
            </a:r>
            <a:r>
              <a:rPr sz="2400" spc="5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often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reveal</a:t>
            </a:r>
            <a:r>
              <a:rPr sz="2400" spc="5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5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presence</a:t>
            </a:r>
            <a:r>
              <a:rPr sz="2400" spc="5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2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moderate</a:t>
            </a:r>
            <a:r>
              <a:rPr sz="2400" spc="5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Eosinophilia.</a:t>
            </a:r>
            <a:r>
              <a:rPr sz="2400" spc="57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prognosis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usually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good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7467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04607A"/>
                </a:solidFill>
                <a:latin typeface="Calibri"/>
                <a:cs typeface="Calibri"/>
              </a:rPr>
              <a:t>2.</a:t>
            </a:r>
            <a:r>
              <a:rPr i="1" spc="-20" dirty="0">
                <a:solidFill>
                  <a:srgbClr val="04607A"/>
                </a:solidFill>
                <a:latin typeface="Calibri"/>
                <a:cs typeface="Calibri"/>
              </a:rPr>
              <a:t>Taenia</a:t>
            </a:r>
            <a:r>
              <a:rPr i="1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4607A"/>
                </a:solidFill>
                <a:latin typeface="Calibri"/>
                <a:cs typeface="Calibri"/>
              </a:rPr>
              <a:t>solium</a:t>
            </a:r>
            <a:r>
              <a:rPr dirty="0">
                <a:solidFill>
                  <a:srgbClr val="04607A"/>
                </a:solidFill>
                <a:latin typeface="Calibri"/>
                <a:cs typeface="Calibri"/>
              </a:rPr>
              <a:t>=Pork</a:t>
            </a:r>
            <a:r>
              <a:rPr spc="-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04607A"/>
                </a:solidFill>
                <a:latin typeface="Calibri"/>
                <a:cs typeface="Calibri"/>
              </a:rPr>
              <a:t>TW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92581"/>
            <a:ext cx="8994140" cy="632968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85115" marR="5080" indent="-273050" algn="just">
              <a:lnSpc>
                <a:spcPct val="90000"/>
              </a:lnSpc>
              <a:spcBef>
                <a:spcPts val="359"/>
              </a:spcBef>
            </a:pPr>
            <a:r>
              <a:rPr sz="2200" dirty="0">
                <a:latin typeface="Constantia"/>
                <a:cs typeface="Constantia"/>
              </a:rPr>
              <a:t>Adult</a:t>
            </a:r>
            <a:r>
              <a:rPr sz="2200" spc="7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develop</a:t>
            </a:r>
            <a:r>
              <a:rPr sz="2200" spc="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middle</a:t>
            </a:r>
            <a:r>
              <a:rPr sz="2200" spc="9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small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intestine,</a:t>
            </a:r>
            <a:r>
              <a:rPr sz="2200" spc="1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human</a:t>
            </a:r>
            <a:r>
              <a:rPr sz="2200" spc="9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measure </a:t>
            </a:r>
            <a:r>
              <a:rPr sz="2200" dirty="0">
                <a:latin typeface="Constantia"/>
                <a:cs typeface="Constantia"/>
              </a:rPr>
              <a:t>about</a:t>
            </a:r>
            <a:r>
              <a:rPr sz="2200" spc="5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3</a:t>
            </a:r>
            <a:r>
              <a:rPr sz="2200" spc="2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m  and</a:t>
            </a:r>
            <a:r>
              <a:rPr sz="2200" spc="1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body</a:t>
            </a:r>
            <a:r>
              <a:rPr sz="2200" spc="5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consist</a:t>
            </a:r>
            <a:r>
              <a:rPr sz="2200" spc="5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4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5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following:</a:t>
            </a:r>
            <a:r>
              <a:rPr sz="2200" spc="15" dirty="0">
                <a:latin typeface="Constantia"/>
                <a:cs typeface="Constantia"/>
              </a:rPr>
              <a:t>  </a:t>
            </a:r>
            <a:r>
              <a:rPr sz="2200" b="1" dirty="0">
                <a:latin typeface="Constantia"/>
                <a:cs typeface="Constantia"/>
              </a:rPr>
              <a:t>scolex</a:t>
            </a:r>
            <a:r>
              <a:rPr sz="2200" b="1" spc="4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which</a:t>
            </a:r>
            <a:r>
              <a:rPr sz="2200" spc="5" dirty="0">
                <a:latin typeface="Constantia"/>
                <a:cs typeface="Constantia"/>
              </a:rPr>
              <a:t>  </a:t>
            </a:r>
            <a:r>
              <a:rPr sz="2200" spc="-25" dirty="0">
                <a:latin typeface="Constantia"/>
                <a:cs typeface="Constantia"/>
              </a:rPr>
              <a:t>is </a:t>
            </a:r>
            <a:r>
              <a:rPr sz="2200" dirty="0">
                <a:latin typeface="Constantia"/>
                <a:cs typeface="Constantia"/>
              </a:rPr>
              <a:t>rounded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shape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have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4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sucker</a:t>
            </a:r>
            <a:r>
              <a:rPr sz="22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,also</a:t>
            </a:r>
            <a:r>
              <a:rPr sz="2200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has</a:t>
            </a:r>
            <a:r>
              <a:rPr sz="22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rostellum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contain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double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circle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200" spc="-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small</a:t>
            </a:r>
            <a:r>
              <a:rPr sz="2200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hooks.</a:t>
            </a:r>
            <a:r>
              <a:rPr sz="2200" spc="-6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8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neck,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immature,</a:t>
            </a:r>
            <a:r>
              <a:rPr sz="2200" spc="-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mature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segment,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are </a:t>
            </a:r>
            <a:r>
              <a:rPr sz="2200" dirty="0">
                <a:latin typeface="Constantia"/>
                <a:cs typeface="Constantia"/>
              </a:rPr>
              <a:t>same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i="1" dirty="0">
                <a:latin typeface="Constantia"/>
                <a:cs typeface="Constantia"/>
              </a:rPr>
              <a:t>T.</a:t>
            </a:r>
            <a:r>
              <a:rPr sz="2200" i="1" spc="50" dirty="0">
                <a:latin typeface="Constantia"/>
                <a:cs typeface="Constantia"/>
              </a:rPr>
              <a:t> </a:t>
            </a:r>
            <a:r>
              <a:rPr sz="2200" i="1" dirty="0">
                <a:latin typeface="Constantia"/>
                <a:cs typeface="Constantia"/>
              </a:rPr>
              <a:t>saginata</a:t>
            </a:r>
            <a:r>
              <a:rPr sz="2200" i="1" spc="6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,</a:t>
            </a:r>
            <a:r>
              <a:rPr sz="2200" spc="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while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gravid</a:t>
            </a:r>
            <a:r>
              <a:rPr sz="2200" b="1" spc="4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segment</a:t>
            </a:r>
            <a:r>
              <a:rPr sz="2200" b="1" spc="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contain</a:t>
            </a:r>
            <a:r>
              <a:rPr sz="2200" spc="1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uterus</a:t>
            </a:r>
            <a:r>
              <a:rPr sz="2200" spc="-2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with </a:t>
            </a:r>
            <a:r>
              <a:rPr sz="2200" spc="-10" dirty="0">
                <a:latin typeface="Constantia"/>
                <a:cs typeface="Constantia"/>
              </a:rPr>
              <a:t>lateral </a:t>
            </a:r>
            <a:r>
              <a:rPr sz="2200" dirty="0">
                <a:latin typeface="Constantia"/>
                <a:cs typeface="Constantia"/>
              </a:rPr>
              <a:t>arms</a:t>
            </a:r>
            <a:r>
              <a:rPr sz="2200" spc="-1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about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(7-</a:t>
            </a:r>
            <a:r>
              <a:rPr sz="2200" dirty="0">
                <a:latin typeface="Constantia"/>
                <a:cs typeface="Constantia"/>
              </a:rPr>
              <a:t>15arm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)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3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fertile</a:t>
            </a:r>
            <a:r>
              <a:rPr sz="2200" spc="-13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eggs.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b="1" i="1" spc="-85" dirty="0">
                <a:latin typeface="Constantia"/>
                <a:cs typeface="Constantia"/>
              </a:rPr>
              <a:t>T.</a:t>
            </a:r>
            <a:r>
              <a:rPr sz="2200" b="1" i="1" spc="-1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solium</a:t>
            </a:r>
            <a:r>
              <a:rPr sz="2200" b="1" i="1" spc="-3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causes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spc="-50" dirty="0">
                <a:latin typeface="Constantia"/>
                <a:cs typeface="Constantia"/>
              </a:rPr>
              <a:t>:</a:t>
            </a:r>
            <a:endParaRPr sz="2200">
              <a:latin typeface="Constantia"/>
              <a:cs typeface="Constantia"/>
            </a:endParaRPr>
          </a:p>
          <a:p>
            <a:pPr marL="285115" marR="5080" indent="-273050" algn="just">
              <a:lnSpc>
                <a:spcPct val="90000"/>
              </a:lnSpc>
              <a:spcBef>
                <a:spcPts val="525"/>
              </a:spcBef>
            </a:pPr>
            <a:r>
              <a:rPr sz="2200" b="1" dirty="0">
                <a:latin typeface="Constantia"/>
                <a:cs typeface="Constantia"/>
              </a:rPr>
              <a:t>A:</a:t>
            </a:r>
            <a:r>
              <a:rPr sz="2200" b="1" spc="204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Taeniasis</a:t>
            </a:r>
            <a:r>
              <a:rPr sz="2200" dirty="0">
                <a:latin typeface="Constantia"/>
                <a:cs typeface="Constantia"/>
              </a:rPr>
              <a:t>;</a:t>
            </a:r>
            <a:r>
              <a:rPr sz="2200" spc="19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1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disease</a:t>
            </a:r>
            <a:r>
              <a:rPr sz="2200" spc="1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caused</a:t>
            </a:r>
            <a:r>
              <a:rPr sz="2200" spc="19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by</a:t>
            </a:r>
            <a:r>
              <a:rPr sz="2200" b="1" spc="18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the</a:t>
            </a:r>
            <a:r>
              <a:rPr sz="2200" b="1" spc="16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larval</a:t>
            </a:r>
            <a:r>
              <a:rPr sz="2200" b="1" spc="22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form</a:t>
            </a:r>
            <a:r>
              <a:rPr sz="2200" b="1" spc="18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of</a:t>
            </a:r>
            <a:r>
              <a:rPr sz="2200" b="1" spc="260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T.</a:t>
            </a:r>
            <a:r>
              <a:rPr sz="2200" b="1" i="1" spc="240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solium</a:t>
            </a:r>
            <a:r>
              <a:rPr sz="2200" dirty="0">
                <a:latin typeface="Constantia"/>
                <a:cs typeface="Constantia"/>
              </a:rPr>
              <a:t>.</a:t>
            </a:r>
            <a:r>
              <a:rPr sz="2200" spc="18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this </a:t>
            </a:r>
            <a:r>
              <a:rPr sz="2200" dirty="0">
                <a:latin typeface="Constantia"/>
                <a:cs typeface="Constantia"/>
              </a:rPr>
              <a:t>disease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is</a:t>
            </a:r>
            <a:r>
              <a:rPr sz="2200" spc="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transmitted</a:t>
            </a:r>
            <a:r>
              <a:rPr sz="2200" spc="1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larvae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undercooked</a:t>
            </a:r>
            <a:r>
              <a:rPr sz="2200" spc="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or</a:t>
            </a:r>
            <a:r>
              <a:rPr sz="2200" spc="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raw</a:t>
            </a:r>
            <a:r>
              <a:rPr sz="2200" spc="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pork</a:t>
            </a:r>
            <a:r>
              <a:rPr sz="2200" spc="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(mediated </a:t>
            </a:r>
            <a:r>
              <a:rPr sz="2200" dirty="0">
                <a:latin typeface="Constantia"/>
                <a:cs typeface="Constantia"/>
              </a:rPr>
              <a:t>host).</a:t>
            </a:r>
            <a:r>
              <a:rPr sz="2200" spc="28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27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27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causes</a:t>
            </a:r>
            <a:r>
              <a:rPr sz="2200" spc="254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diarrhea,</a:t>
            </a:r>
            <a:r>
              <a:rPr sz="2200" spc="28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most</a:t>
            </a:r>
            <a:r>
              <a:rPr sz="2200" spc="260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infected</a:t>
            </a:r>
            <a:r>
              <a:rPr sz="2200" spc="285" dirty="0">
                <a:latin typeface="Constantia"/>
                <a:cs typeface="Constantia"/>
              </a:rPr>
              <a:t>  </a:t>
            </a:r>
            <a:r>
              <a:rPr sz="2200" dirty="0">
                <a:latin typeface="Constantia"/>
                <a:cs typeface="Constantia"/>
              </a:rPr>
              <a:t>individual</a:t>
            </a:r>
            <a:r>
              <a:rPr sz="2200" spc="280" dirty="0">
                <a:latin typeface="Constantia"/>
                <a:cs typeface="Constantia"/>
              </a:rPr>
              <a:t>  </a:t>
            </a:r>
            <a:r>
              <a:rPr sz="2200" spc="-25" dirty="0">
                <a:latin typeface="Constantia"/>
                <a:cs typeface="Constantia"/>
              </a:rPr>
              <a:t>are </a:t>
            </a:r>
            <a:r>
              <a:rPr sz="2200" dirty="0">
                <a:latin typeface="Constantia"/>
                <a:cs typeface="Constantia"/>
              </a:rPr>
              <a:t>asymptomatic.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Infective</a:t>
            </a:r>
            <a:r>
              <a:rPr sz="2200" b="1" spc="-3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stage</a:t>
            </a:r>
            <a:r>
              <a:rPr sz="2200" b="1" spc="-3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is</a:t>
            </a:r>
            <a:r>
              <a:rPr sz="2200" b="1" spc="-4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cysticercus</a:t>
            </a:r>
            <a:r>
              <a:rPr sz="2200" b="1" spc="-2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cellulosae</a:t>
            </a:r>
            <a:r>
              <a:rPr sz="2200" b="1" spc="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6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muscle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-10" dirty="0">
                <a:latin typeface="Constantia"/>
                <a:cs typeface="Constantia"/>
              </a:rPr>
              <a:t> different</a:t>
            </a:r>
            <a:r>
              <a:rPr sz="2200" spc="-14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organs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pigs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human.</a:t>
            </a:r>
            <a:endParaRPr sz="22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2200" spc="-25" dirty="0">
                <a:latin typeface="Constantia"/>
                <a:cs typeface="Constantia"/>
              </a:rPr>
              <a:t>Taeniasis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dignosed</a:t>
            </a:r>
            <a:r>
              <a:rPr sz="2200" spc="-1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by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detection</a:t>
            </a:r>
            <a:r>
              <a:rPr sz="2200" spc="-10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1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proglottides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or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egg in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stool.</a:t>
            </a:r>
            <a:endParaRPr sz="2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200">
              <a:latin typeface="Constantia"/>
              <a:cs typeface="Constantia"/>
            </a:endParaRPr>
          </a:p>
          <a:p>
            <a:pPr marL="285115" marR="6985" indent="-273050">
              <a:lnSpc>
                <a:spcPts val="2380"/>
              </a:lnSpc>
            </a:pPr>
            <a:r>
              <a:rPr sz="2200" b="1" dirty="0">
                <a:latin typeface="Constantia"/>
                <a:cs typeface="Constantia"/>
              </a:rPr>
              <a:t>B:cysticercosis</a:t>
            </a:r>
            <a:r>
              <a:rPr sz="2200" b="1" spc="4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this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disease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follows</a:t>
            </a:r>
            <a:r>
              <a:rPr sz="2200" spc="-2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by</a:t>
            </a:r>
            <a:r>
              <a:rPr sz="2200" spc="-3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ingestion</a:t>
            </a:r>
            <a:r>
              <a:rPr sz="2200" b="1" spc="1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of</a:t>
            </a:r>
            <a:r>
              <a:rPr sz="2200" b="1" spc="8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T.</a:t>
            </a:r>
            <a:r>
              <a:rPr sz="2200" b="1" i="1" spc="55" dirty="0">
                <a:latin typeface="Constantia"/>
                <a:cs typeface="Constantia"/>
              </a:rPr>
              <a:t> </a:t>
            </a:r>
            <a:r>
              <a:rPr sz="2200" b="1" i="1" dirty="0">
                <a:latin typeface="Constantia"/>
                <a:cs typeface="Constantia"/>
              </a:rPr>
              <a:t>solium</a:t>
            </a:r>
            <a:r>
              <a:rPr sz="2200" b="1" i="1" spc="6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eggs</a:t>
            </a:r>
            <a:r>
              <a:rPr sz="2200" b="1" spc="5" dirty="0">
                <a:latin typeface="Constantia"/>
                <a:cs typeface="Constantia"/>
              </a:rPr>
              <a:t> </a:t>
            </a:r>
            <a:r>
              <a:rPr sz="2200" spc="-20" dirty="0">
                <a:latin typeface="Constantia"/>
                <a:cs typeface="Constantia"/>
              </a:rPr>
              <a:t>from </a:t>
            </a:r>
            <a:r>
              <a:rPr sz="2200" dirty="0">
                <a:latin typeface="Constantia"/>
                <a:cs typeface="Constantia"/>
              </a:rPr>
              <a:t>human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feces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&amp;</a:t>
            </a:r>
            <a:r>
              <a:rPr sz="2200" spc="-7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produces</a:t>
            </a:r>
            <a:r>
              <a:rPr sz="2200" spc="-6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infection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8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brain</a:t>
            </a:r>
            <a:r>
              <a:rPr sz="2200" spc="-11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and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eyes.</a:t>
            </a:r>
            <a:endParaRPr sz="2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Intermediate</a:t>
            </a:r>
            <a:r>
              <a:rPr sz="22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host:</a:t>
            </a:r>
            <a:r>
              <a:rPr sz="22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200" spc="-8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(accidently)</a:t>
            </a:r>
            <a:r>
              <a:rPr sz="2200" spc="-7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and</a:t>
            </a:r>
            <a:r>
              <a:rPr sz="2200" spc="-8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pigs.</a:t>
            </a:r>
            <a:endParaRPr sz="2200">
              <a:latin typeface="Constantia"/>
              <a:cs typeface="Constantia"/>
            </a:endParaRPr>
          </a:p>
          <a:p>
            <a:pPr marL="168910" indent="-156210">
              <a:lnSpc>
                <a:spcPct val="100000"/>
              </a:lnSpc>
              <a:spcBef>
                <a:spcPts val="265"/>
              </a:spcBef>
              <a:buChar char="•"/>
              <a:tabLst>
                <a:tab pos="168910" algn="l"/>
              </a:tabLs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Final</a:t>
            </a:r>
            <a:r>
              <a:rPr sz="2200" spc="-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host</a:t>
            </a:r>
            <a:r>
              <a:rPr sz="2200" spc="-9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is:</a:t>
            </a:r>
            <a:r>
              <a:rPr sz="2200" spc="-3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human</a:t>
            </a:r>
            <a:r>
              <a:rPr sz="22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onstantia"/>
                <a:cs typeface="Constantia"/>
              </a:rPr>
              <a:t>only.</a:t>
            </a:r>
            <a:endParaRPr sz="2200">
              <a:latin typeface="Constantia"/>
              <a:cs typeface="Constantia"/>
            </a:endParaRPr>
          </a:p>
          <a:p>
            <a:pPr marL="165735" lvl="1" indent="-96520">
              <a:lnSpc>
                <a:spcPct val="100000"/>
              </a:lnSpc>
              <a:spcBef>
                <a:spcPts val="265"/>
              </a:spcBef>
              <a:buSzPct val="95454"/>
              <a:buChar char="•"/>
              <a:tabLst>
                <a:tab pos="165735" algn="l"/>
              </a:tabLst>
            </a:pPr>
            <a:r>
              <a:rPr sz="2200" b="1" spc="-10" dirty="0">
                <a:latin typeface="Constantia"/>
                <a:cs typeface="Constantia"/>
              </a:rPr>
              <a:t>Human</a:t>
            </a:r>
            <a:r>
              <a:rPr sz="2200" b="1" spc="-55" dirty="0">
                <a:latin typeface="Constantia"/>
                <a:cs typeface="Constantia"/>
              </a:rPr>
              <a:t> </a:t>
            </a:r>
            <a:r>
              <a:rPr sz="2200" b="1" spc="-10" dirty="0">
                <a:latin typeface="Constantia"/>
                <a:cs typeface="Constantia"/>
              </a:rPr>
              <a:t>may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be</a:t>
            </a:r>
            <a:r>
              <a:rPr sz="2200" b="1" spc="-130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as</a:t>
            </a:r>
            <a:r>
              <a:rPr sz="2200" b="1" spc="-8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intermediate</a:t>
            </a:r>
            <a:r>
              <a:rPr sz="2200" b="1" spc="-8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and</a:t>
            </a:r>
            <a:r>
              <a:rPr sz="2200" b="1" spc="-45" dirty="0">
                <a:latin typeface="Constantia"/>
                <a:cs typeface="Constantia"/>
              </a:rPr>
              <a:t> </a:t>
            </a:r>
            <a:r>
              <a:rPr sz="2200" b="1" dirty="0">
                <a:latin typeface="Constantia"/>
                <a:cs typeface="Constantia"/>
              </a:rPr>
              <a:t>final</a:t>
            </a:r>
            <a:r>
              <a:rPr sz="2200" b="1" spc="-40" dirty="0">
                <a:latin typeface="Constantia"/>
                <a:cs typeface="Constantia"/>
              </a:rPr>
              <a:t> </a:t>
            </a:r>
            <a:r>
              <a:rPr sz="2200" b="1" spc="-20" dirty="0">
                <a:latin typeface="Constantia"/>
                <a:cs typeface="Constantia"/>
              </a:rPr>
              <a:t>host</a:t>
            </a:r>
            <a:endParaRPr sz="2200">
              <a:latin typeface="Constantia"/>
              <a:cs typeface="Constantia"/>
            </a:endParaRPr>
          </a:p>
          <a:p>
            <a:pPr marL="168910" indent="-156210">
              <a:lnSpc>
                <a:spcPct val="100000"/>
              </a:lnSpc>
              <a:spcBef>
                <a:spcPts val="265"/>
              </a:spcBef>
              <a:buChar char="•"/>
              <a:tabLst>
                <a:tab pos="168910" algn="l"/>
              </a:tabLst>
            </a:pPr>
            <a:r>
              <a:rPr sz="2200" spc="-10" dirty="0">
                <a:latin typeface="Constantia"/>
                <a:cs typeface="Constantia"/>
              </a:rPr>
              <a:t>Habitat:</a:t>
            </a:r>
            <a:r>
              <a:rPr sz="2200" spc="-10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adult</a:t>
            </a:r>
            <a:r>
              <a:rPr sz="2200" spc="-114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worm</a:t>
            </a:r>
            <a:r>
              <a:rPr sz="2200" spc="-50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in</a:t>
            </a:r>
            <a:r>
              <a:rPr sz="2200" spc="-7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the</a:t>
            </a:r>
            <a:r>
              <a:rPr sz="2200" spc="-9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small</a:t>
            </a:r>
            <a:r>
              <a:rPr sz="2200" spc="-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intestine</a:t>
            </a:r>
            <a:r>
              <a:rPr sz="2200" spc="-135" dirty="0">
                <a:latin typeface="Constantia"/>
                <a:cs typeface="Constantia"/>
              </a:rPr>
              <a:t> </a:t>
            </a:r>
            <a:r>
              <a:rPr sz="2200" dirty="0">
                <a:latin typeface="Constantia"/>
                <a:cs typeface="Constantia"/>
              </a:rPr>
              <a:t>of</a:t>
            </a:r>
            <a:r>
              <a:rPr sz="2200" spc="40" dirty="0">
                <a:latin typeface="Constantia"/>
                <a:cs typeface="Constantia"/>
              </a:rPr>
              <a:t> </a:t>
            </a:r>
            <a:r>
              <a:rPr sz="2200" spc="-10" dirty="0">
                <a:latin typeface="Constantia"/>
                <a:cs typeface="Constantia"/>
              </a:rPr>
              <a:t>human.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-62598"/>
            <a:ext cx="8997315" cy="473773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85750" indent="-274955" algn="just">
              <a:lnSpc>
                <a:spcPct val="100000"/>
              </a:lnSpc>
              <a:spcBef>
                <a:spcPts val="710"/>
              </a:spcBef>
              <a:buClr>
                <a:srgbClr val="0AD0D9"/>
              </a:buClr>
              <a:buSzPct val="94230"/>
              <a:buFont typeface="Segoe UI Symbol"/>
              <a:buChar char="⚫"/>
              <a:tabLst>
                <a:tab pos="285750" algn="l"/>
              </a:tabLst>
            </a:pPr>
            <a:r>
              <a:rPr sz="2600" b="1" dirty="0">
                <a:latin typeface="Constantia"/>
                <a:cs typeface="Constantia"/>
              </a:rPr>
              <a:t>Life</a:t>
            </a:r>
            <a:r>
              <a:rPr sz="2600" b="1" spc="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cycle</a:t>
            </a:r>
            <a:endParaRPr sz="26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Constantia"/>
                <a:cs typeface="Constantia"/>
              </a:rPr>
              <a:t>Infection</a:t>
            </a:r>
            <a:r>
              <a:rPr sz="2400" spc="4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4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taenia</a:t>
            </a:r>
            <a:r>
              <a:rPr sz="2400" spc="4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solium</a:t>
            </a:r>
            <a:r>
              <a:rPr sz="2400" spc="4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occurs</a:t>
            </a:r>
            <a:r>
              <a:rPr sz="2400" spc="4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following</a:t>
            </a:r>
            <a:r>
              <a:rPr sz="2400" spc="4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ingestion</a:t>
            </a:r>
            <a:r>
              <a:rPr sz="2400" spc="4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raw</a:t>
            </a:r>
            <a:r>
              <a:rPr sz="2400" spc="450" dirty="0">
                <a:latin typeface="Constantia"/>
                <a:cs typeface="Constantia"/>
              </a:rPr>
              <a:t> </a:t>
            </a:r>
            <a:r>
              <a:rPr sz="2400" spc="-50" dirty="0">
                <a:latin typeface="Constantia"/>
                <a:cs typeface="Constantia"/>
              </a:rPr>
              <a:t>/ </a:t>
            </a:r>
            <a:r>
              <a:rPr sz="2400" dirty="0">
                <a:latin typeface="Constantia"/>
                <a:cs typeface="Constantia"/>
              </a:rPr>
              <a:t>undercooked</a:t>
            </a:r>
            <a:r>
              <a:rPr sz="2400" spc="4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pork</a:t>
            </a:r>
            <a:r>
              <a:rPr sz="2400" spc="45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meat</a:t>
            </a:r>
            <a:r>
              <a:rPr sz="2400" spc="4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contaminated</a:t>
            </a:r>
            <a:r>
              <a:rPr sz="2400" spc="48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4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42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cysticercus</a:t>
            </a:r>
            <a:r>
              <a:rPr sz="2400" b="1" spc="45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larva</a:t>
            </a:r>
            <a:r>
              <a:rPr sz="2400" spc="-10" dirty="0">
                <a:latin typeface="Constantia"/>
                <a:cs typeface="Constantia"/>
              </a:rPr>
              <a:t>. </a:t>
            </a:r>
            <a:r>
              <a:rPr sz="2400" dirty="0">
                <a:latin typeface="Constantia"/>
                <a:cs typeface="Constantia"/>
              </a:rPr>
              <a:t>Scolex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attachment</a:t>
            </a:r>
            <a:r>
              <a:rPr sz="2400" spc="5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5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intestinal</a:t>
            </a:r>
            <a:r>
              <a:rPr sz="2400" spc="5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mucosa</a:t>
            </a:r>
            <a:r>
              <a:rPr sz="2400" spc="5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occurs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</a:t>
            </a:r>
            <a:r>
              <a:rPr sz="2400" spc="5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5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small intestine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where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maturation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adult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worm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occurs.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resulting </a:t>
            </a:r>
            <a:r>
              <a:rPr sz="2400" dirty="0">
                <a:latin typeface="Constantia"/>
                <a:cs typeface="Constantia"/>
              </a:rPr>
              <a:t>adult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multiplies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producing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numerous</a:t>
            </a:r>
            <a:r>
              <a:rPr sz="2400" spc="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eggs,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some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which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may</a:t>
            </a:r>
            <a:r>
              <a:rPr sz="2400" spc="2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be </a:t>
            </a:r>
            <a:r>
              <a:rPr sz="2400" dirty="0">
                <a:latin typeface="Constantia"/>
                <a:cs typeface="Constantia"/>
              </a:rPr>
              <a:t>passed</a:t>
            </a:r>
            <a:r>
              <a:rPr sz="2400" spc="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feces.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These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eggs</a:t>
            </a:r>
            <a:r>
              <a:rPr sz="2400" spc="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are</a:t>
            </a:r>
            <a:r>
              <a:rPr sz="2400" spc="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then</a:t>
            </a:r>
            <a:r>
              <a:rPr sz="2400" spc="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consumed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by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proper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42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species</a:t>
            </a:r>
            <a:r>
              <a:rPr sz="2400" spc="40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(pig),</a:t>
            </a:r>
            <a:r>
              <a:rPr sz="2400" spc="434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where</a:t>
            </a:r>
            <a:r>
              <a:rPr sz="2400" spc="40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409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onchosphere</a:t>
            </a:r>
            <a:r>
              <a:rPr sz="2400" spc="40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hatches.</a:t>
            </a:r>
            <a:r>
              <a:rPr sz="2400" spc="430" dirty="0">
                <a:latin typeface="Constantia"/>
                <a:cs typeface="Constantia"/>
              </a:rPr>
              <a:t>  </a:t>
            </a:r>
            <a:r>
              <a:rPr sz="2400" spc="-2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onchosphere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then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migrates</a:t>
            </a:r>
            <a:r>
              <a:rPr sz="2400" spc="1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via</a:t>
            </a:r>
            <a:r>
              <a:rPr sz="2400" spc="1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blood</a:t>
            </a:r>
            <a:r>
              <a:rPr sz="2400" spc="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to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2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tissue</a:t>
            </a:r>
            <a:r>
              <a:rPr sz="2400" spc="18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and </a:t>
            </a:r>
            <a:r>
              <a:rPr sz="2400" dirty="0">
                <a:latin typeface="Constantia"/>
                <a:cs typeface="Constantia"/>
              </a:rPr>
              <a:t>converts</a:t>
            </a:r>
            <a:r>
              <a:rPr sz="2400" spc="3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into</a:t>
            </a:r>
            <a:r>
              <a:rPr sz="2400" spc="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2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infective</a:t>
            </a:r>
            <a:r>
              <a:rPr sz="2400" spc="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cysticercus</a:t>
            </a:r>
            <a:r>
              <a:rPr sz="2400" spc="3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larva</a:t>
            </a:r>
            <a:r>
              <a:rPr sz="2400" spc="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stage</a:t>
            </a:r>
            <a:r>
              <a:rPr sz="2400" spc="2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2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new</a:t>
            </a:r>
            <a:r>
              <a:rPr sz="2400" spc="3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cycle</a:t>
            </a:r>
            <a:r>
              <a:rPr sz="2400" spc="29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initiated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upon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human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ingestion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the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infected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animal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meat.</a:t>
            </a:r>
            <a:endParaRPr sz="2400">
              <a:latin typeface="Constantia"/>
              <a:cs typeface="Constantia"/>
            </a:endParaRPr>
          </a:p>
          <a:p>
            <a:pPr marL="97790" algn="just">
              <a:lnSpc>
                <a:spcPct val="100000"/>
              </a:lnSpc>
              <a:spcBef>
                <a:spcPts val="645"/>
              </a:spcBef>
            </a:pPr>
            <a:r>
              <a:rPr sz="2800" b="1" spc="-10" dirty="0">
                <a:latin typeface="Constantia"/>
                <a:cs typeface="Constantia"/>
              </a:rPr>
              <a:t>-</a:t>
            </a:r>
            <a:r>
              <a:rPr sz="2800" b="1" spc="-20" dirty="0">
                <a:latin typeface="Constantia"/>
                <a:cs typeface="Constantia"/>
              </a:rPr>
              <a:t>Infective</a:t>
            </a:r>
            <a:r>
              <a:rPr sz="2800" b="1" spc="-15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stage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is</a:t>
            </a:r>
            <a:r>
              <a:rPr sz="2800" b="1" spc="-12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larva(cysticercus</a:t>
            </a:r>
            <a:r>
              <a:rPr sz="2800" b="1" spc="445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cellulosae</a:t>
            </a:r>
            <a:r>
              <a:rPr sz="2800" b="1" spc="-2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)</a:t>
            </a:r>
            <a:r>
              <a:rPr sz="2800" b="1" spc="-8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&amp;</a:t>
            </a:r>
            <a:r>
              <a:rPr sz="2800" b="1" spc="-114" dirty="0">
                <a:latin typeface="Constantia"/>
                <a:cs typeface="Constantia"/>
              </a:rPr>
              <a:t> </a:t>
            </a:r>
            <a:r>
              <a:rPr sz="2800" b="1" spc="-25" dirty="0">
                <a:latin typeface="Constantia"/>
                <a:cs typeface="Constantia"/>
              </a:rPr>
              <a:t>egg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4025" y="4735829"/>
            <a:ext cx="3531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0450" algn="l"/>
              </a:tabLst>
            </a:pPr>
            <a:r>
              <a:rPr sz="2800" b="1" spc="-10" dirty="0">
                <a:latin typeface="Constantia"/>
                <a:cs typeface="Constantia"/>
              </a:rPr>
              <a:t>proglottides</a:t>
            </a:r>
            <a:r>
              <a:rPr sz="2800" b="1" dirty="0">
                <a:latin typeface="Constantia"/>
                <a:cs typeface="Constantia"/>
              </a:rPr>
              <a:t>	</a:t>
            </a:r>
            <a:r>
              <a:rPr sz="2800" b="1" spc="-10" dirty="0">
                <a:latin typeface="Constantia"/>
                <a:cs typeface="Constantia"/>
              </a:rPr>
              <a:t>(gravid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735829"/>
            <a:ext cx="543179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206375" indent="-273050">
              <a:lnSpc>
                <a:spcPct val="100000"/>
              </a:lnSpc>
              <a:spcBef>
                <a:spcPts val="95"/>
              </a:spcBef>
              <a:tabLst>
                <a:tab pos="2202815" algn="l"/>
                <a:tab pos="3322954" algn="l"/>
                <a:tab pos="3856354" algn="l"/>
                <a:tab pos="4852035" algn="l"/>
              </a:tabLst>
            </a:pPr>
            <a:r>
              <a:rPr sz="2800" b="1" spc="-10" dirty="0">
                <a:latin typeface="Constantia"/>
                <a:cs typeface="Constantia"/>
              </a:rPr>
              <a:t>-Diagnostic</a:t>
            </a:r>
            <a:r>
              <a:rPr sz="2800" b="1" dirty="0">
                <a:latin typeface="Constantia"/>
                <a:cs typeface="Constantia"/>
              </a:rPr>
              <a:t>	</a:t>
            </a:r>
            <a:r>
              <a:rPr sz="2800" b="1" spc="-10" dirty="0">
                <a:latin typeface="Constantia"/>
                <a:cs typeface="Constantia"/>
              </a:rPr>
              <a:t>stage</a:t>
            </a:r>
            <a:r>
              <a:rPr sz="2800" b="1" dirty="0">
                <a:latin typeface="Constantia"/>
                <a:cs typeface="Constantia"/>
              </a:rPr>
              <a:t>	</a:t>
            </a:r>
            <a:r>
              <a:rPr sz="2800" b="1" spc="-25" dirty="0">
                <a:latin typeface="Constantia"/>
                <a:cs typeface="Constantia"/>
              </a:rPr>
              <a:t>is</a:t>
            </a:r>
            <a:r>
              <a:rPr sz="2800" b="1" dirty="0">
                <a:latin typeface="Constantia"/>
                <a:cs typeface="Constantia"/>
              </a:rPr>
              <a:t>	</a:t>
            </a:r>
            <a:r>
              <a:rPr sz="2800" b="1" spc="-20" dirty="0">
                <a:latin typeface="Constantia"/>
                <a:cs typeface="Constantia"/>
              </a:rPr>
              <a:t>eggs</a:t>
            </a:r>
            <a:r>
              <a:rPr sz="2800" b="1" dirty="0">
                <a:latin typeface="Constantia"/>
                <a:cs typeface="Constantia"/>
              </a:rPr>
              <a:t>	</a:t>
            </a:r>
            <a:r>
              <a:rPr sz="2800" b="1" spc="-25" dirty="0">
                <a:latin typeface="Constantia"/>
                <a:cs typeface="Constantia"/>
              </a:rPr>
              <a:t>or </a:t>
            </a:r>
            <a:r>
              <a:rPr sz="2800" b="1" dirty="0">
                <a:latin typeface="Constantia"/>
                <a:cs typeface="Constantia"/>
              </a:rPr>
              <a:t>segment)</a:t>
            </a:r>
            <a:r>
              <a:rPr sz="2800" b="1" spc="-5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in</a:t>
            </a:r>
            <a:r>
              <a:rPr sz="2800" b="1" spc="-100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stool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b="1" spc="-10" dirty="0">
                <a:latin typeface="Constantia"/>
                <a:cs typeface="Constantia"/>
              </a:rPr>
              <a:t>-</a:t>
            </a:r>
            <a:r>
              <a:rPr sz="2800" b="1" spc="-20" dirty="0">
                <a:latin typeface="Constantia"/>
                <a:cs typeface="Constantia"/>
              </a:rPr>
              <a:t>Pathogenic</a:t>
            </a:r>
            <a:r>
              <a:rPr sz="2800" b="1" spc="-13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stage</a:t>
            </a:r>
            <a:r>
              <a:rPr sz="2800" b="1" spc="-100" dirty="0">
                <a:latin typeface="Constantia"/>
                <a:cs typeface="Constantia"/>
              </a:rPr>
              <a:t> </a:t>
            </a:r>
            <a:r>
              <a:rPr sz="2800" b="1" dirty="0">
                <a:latin typeface="Constantia"/>
                <a:cs typeface="Constantia"/>
              </a:rPr>
              <a:t>is</a:t>
            </a:r>
            <a:r>
              <a:rPr sz="2800" b="1" spc="-145" dirty="0">
                <a:latin typeface="Constantia"/>
                <a:cs typeface="Constantia"/>
              </a:rPr>
              <a:t> </a:t>
            </a:r>
            <a:r>
              <a:rPr sz="2800" b="1" spc="-10" dirty="0">
                <a:latin typeface="Constantia"/>
                <a:cs typeface="Constantia"/>
              </a:rPr>
              <a:t>Adult</a:t>
            </a:r>
            <a:r>
              <a:rPr sz="2800" b="1" spc="-145" dirty="0">
                <a:latin typeface="Constantia"/>
                <a:cs typeface="Constantia"/>
              </a:rPr>
              <a:t> </a:t>
            </a:r>
            <a:r>
              <a:rPr sz="2800" b="1" spc="-20" dirty="0">
                <a:latin typeface="Constantia"/>
                <a:cs typeface="Constantia"/>
              </a:rPr>
              <a:t>Worm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1639</TotalTime>
  <Words>3421</Words>
  <Application>Microsoft Office PowerPoint</Application>
  <PresentationFormat>On-screen Show (4:3)</PresentationFormat>
  <Paragraphs>202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MT</vt:lpstr>
      <vt:lpstr>Calibri</vt:lpstr>
      <vt:lpstr>Constantia</vt:lpstr>
      <vt:lpstr>Segoe UI Symbol</vt:lpstr>
      <vt:lpstr>Times New Roman</vt:lpstr>
      <vt:lpstr>Office Theme</vt:lpstr>
      <vt:lpstr>L:4 Parasitology</vt:lpstr>
      <vt:lpstr>Helminthes</vt:lpstr>
      <vt:lpstr>General properties of Helminthes</vt:lpstr>
      <vt:lpstr>1.Taenia saginata=Beef Tape Warm</vt:lpstr>
      <vt:lpstr>PowerPoint Presentation</vt:lpstr>
      <vt:lpstr>PowerPoint Presentation</vt:lpstr>
      <vt:lpstr>PowerPoint Presentation</vt:lpstr>
      <vt:lpstr>2.Taenia solium=Pork TW</vt:lpstr>
      <vt:lpstr>PowerPoint Presentation</vt:lpstr>
      <vt:lpstr>PowerPoint Presentation</vt:lpstr>
      <vt:lpstr>-Taeniasis / pork Tape worm infection</vt:lpstr>
      <vt:lpstr>3.Hymenolepis nana =Dwarf TW, tiny intestinal tapeworm</vt:lpstr>
      <vt:lpstr>PowerPoint Presentation</vt:lpstr>
      <vt:lpstr>4.Diphyllobotherium latum =Broad fish TW</vt:lpstr>
      <vt:lpstr>PowerPoint Presentation</vt:lpstr>
      <vt:lpstr>Pathogenesis</vt:lpstr>
      <vt:lpstr>PowerPoint Presentation</vt:lpstr>
      <vt:lpstr>PowerPoint Presentation</vt:lpstr>
      <vt:lpstr>Trematodes (flukes)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2.Fasciola hepatica (sheep liver fluke) Adult</vt:lpstr>
      <vt:lpstr>PowerPoint Presentation</vt:lpstr>
      <vt:lpstr>PowerPoint Presentation</vt:lpstr>
      <vt:lpstr>Clinical symptoms of Fascioliasis caused by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11:- Fungi &amp; Viruses</dc:title>
  <dc:creator>Ahmed</dc:creator>
  <cp:lastModifiedBy>سليم احمد</cp:lastModifiedBy>
  <cp:revision>7</cp:revision>
  <dcterms:created xsi:type="dcterms:W3CDTF">2025-02-14T20:35:50Z</dcterms:created>
  <dcterms:modified xsi:type="dcterms:W3CDTF">2025-02-16T09:10:03Z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2025-02-14T00:00:00Z</vt:filetime>
  </property>
  <property fmtid="{D5CDD505-2E9C-101B-9397-08002B2CF9AE}" pid="5" name="Producer">
    <vt:lpwstr>Microsoft® PowerPoint® 2013</vt:lpwstr>
  </property>
</Properties>
</file>