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98" r:id="rId2"/>
  </p:sldMasterIdLst>
  <p:notesMasterIdLst>
    <p:notesMasterId r:id="rId18"/>
  </p:notesMasterIdLst>
  <p:sldIdLst>
    <p:sldId id="256" r:id="rId3"/>
    <p:sldId id="291" r:id="rId4"/>
    <p:sldId id="336" r:id="rId5"/>
    <p:sldId id="330" r:id="rId6"/>
    <p:sldId id="333" r:id="rId7"/>
    <p:sldId id="334" r:id="rId8"/>
    <p:sldId id="325" r:id="rId9"/>
    <p:sldId id="320" r:id="rId10"/>
    <p:sldId id="319" r:id="rId11"/>
    <p:sldId id="296" r:id="rId12"/>
    <p:sldId id="329" r:id="rId13"/>
    <p:sldId id="335" r:id="rId14"/>
    <p:sldId id="326" r:id="rId15"/>
    <p:sldId id="348" r:id="rId16"/>
    <p:sldId id="347"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p:cViewPr varScale="1">
        <p:scale>
          <a:sx n="85" d="100"/>
          <a:sy n="85" d="100"/>
        </p:scale>
        <p:origin x="1406"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0" fontAlgn="auto">
              <a:spcBef>
                <a:spcPts val="0"/>
              </a:spcBef>
              <a:spcAft>
                <a:spcPts val="0"/>
              </a:spcAft>
              <a:defRPr sz="1200">
                <a:latin typeface="+mn-lt"/>
                <a:cs typeface="+mn-cs"/>
              </a:defRPr>
            </a:lvl1pPr>
          </a:lstStyle>
          <a:p>
            <a:pPr>
              <a:defRPr/>
            </a:pPr>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rtl="0" fontAlgn="auto">
              <a:spcBef>
                <a:spcPts val="0"/>
              </a:spcBef>
              <a:spcAft>
                <a:spcPts val="0"/>
              </a:spcAft>
              <a:defRPr sz="1200">
                <a:latin typeface="+mn-lt"/>
                <a:cs typeface="+mn-cs"/>
              </a:defRPr>
            </a:lvl1pPr>
          </a:lstStyle>
          <a:p>
            <a:pPr>
              <a:defRPr/>
            </a:pPr>
            <a:fld id="{B1A7C1C2-7E6F-4898-95BB-1E8527A621F2}" type="datetimeFigureOut">
              <a:rPr lang="ar-IQ"/>
              <a:pPr>
                <a:defRPr/>
              </a:pPr>
              <a:t>13/08/1446</a:t>
            </a:fld>
            <a:endParaRPr lang="ar-IQ"/>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IQ"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0" fontAlgn="auto">
              <a:spcBef>
                <a:spcPts val="0"/>
              </a:spcBef>
              <a:spcAft>
                <a:spcPts val="0"/>
              </a:spcAft>
              <a:defRPr sz="1200">
                <a:latin typeface="+mn-lt"/>
                <a:cs typeface="+mn-cs"/>
              </a:defRPr>
            </a:lvl1pPr>
          </a:lstStyle>
          <a:p>
            <a:pPr>
              <a:defRPr/>
            </a:pPr>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fld id="{3A7591C8-4D78-4953-88EC-061D1883D488}" type="slidenum">
              <a:rPr lang="ar-IQ" altLang="en-US"/>
              <a:pPr/>
              <a:t>‹#›</a:t>
            </a:fld>
            <a:endParaRPr lang="ar-IQ" altLang="en-US"/>
          </a:p>
        </p:txBody>
      </p:sp>
    </p:spTree>
    <p:extLst>
      <p:ext uri="{BB962C8B-B14F-4D97-AF65-F5344CB8AC3E}">
        <p14:creationId xmlns:p14="http://schemas.microsoft.com/office/powerpoint/2010/main" val="2015522922"/>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IQ" altLang="en-US"/>
          </a:p>
        </p:txBody>
      </p:sp>
      <p:sp>
        <p:nvSpPr>
          <p:cNvPr id="17412" name="Slide Number Placeholder 3"/>
          <p:cNvSpPr>
            <a:spLocks noGrp="1"/>
          </p:cNvSpPr>
          <p:nvPr>
            <p:ph type="sldNum" sz="quarter" idx="5"/>
          </p:nvPr>
        </p:nvSpPr>
        <p:spPr bwMode="auto"/>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3D428FF-7678-4567-B8AC-282C91DCD6E0}" type="slidenum">
              <a:rPr lang="ar-SA" altLang="en-US">
                <a:latin typeface="Calibri" panose="020F0502020204030204" pitchFamily="34" charset="0"/>
              </a:rPr>
              <a:pPr eaLnBrk="1" hangingPunct="1"/>
              <a:t>1</a:t>
            </a:fld>
            <a:endParaRPr lang="ar-IQ" altLang="en-US">
              <a:latin typeface="Calibri" panose="020F0502020204030204" pitchFamily="34" charset="0"/>
            </a:endParaRPr>
          </a:p>
        </p:txBody>
      </p:sp>
    </p:spTree>
    <p:extLst>
      <p:ext uri="{BB962C8B-B14F-4D97-AF65-F5344CB8AC3E}">
        <p14:creationId xmlns:p14="http://schemas.microsoft.com/office/powerpoint/2010/main" val="24857153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fld id="{09D185A4-A38D-4ABB-8013-14331A027523}" type="datetimeFigureOut">
              <a:rPr lang="en-US"/>
              <a:pPr>
                <a:defRPr/>
              </a:pPr>
              <a:t>2/11/2025</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09596DB3-2B9D-4662-AD23-57E5058A7FDA}" type="slidenum">
              <a:rPr lang="ar-SA" altLang="en-US"/>
              <a:pPr/>
              <a:t>‹#›</a:t>
            </a:fld>
            <a:endParaRPr lang="en-US" altLang="en-US"/>
          </a:p>
        </p:txBody>
      </p:sp>
    </p:spTree>
    <p:extLst>
      <p:ext uri="{BB962C8B-B14F-4D97-AF65-F5344CB8AC3E}">
        <p14:creationId xmlns:p14="http://schemas.microsoft.com/office/powerpoint/2010/main" val="131555007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49396B8A-8035-4DA8-80BB-9B9DDB39842B}" type="datetimeFigureOut">
              <a:rPr lang="en-US"/>
              <a:pPr>
                <a:defRPr/>
              </a:pPr>
              <a:t>2/11/2025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81DED1FA-1936-4047-812F-D963B812FE4B}" type="slidenum">
              <a:rPr lang="ar-SA" altLang="en-US"/>
              <a:pPr/>
              <a:t>‹#›</a:t>
            </a:fld>
            <a:endParaRPr lang="en-US" altLang="en-US"/>
          </a:p>
        </p:txBody>
      </p:sp>
    </p:spTree>
    <p:extLst>
      <p:ext uri="{BB962C8B-B14F-4D97-AF65-F5344CB8AC3E}">
        <p14:creationId xmlns:p14="http://schemas.microsoft.com/office/powerpoint/2010/main" val="3104192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D560E54A-641B-4078-90FE-71D567677C63}" type="datetimeFigureOut">
              <a:rPr lang="en-US"/>
              <a:pPr>
                <a:defRPr/>
              </a:pPr>
              <a:t>2/11/2025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E86B67A2-6242-4E79-AF15-B8584755F068}" type="slidenum">
              <a:rPr lang="ar-SA" altLang="en-US"/>
              <a:pPr/>
              <a:t>‹#›</a:t>
            </a:fld>
            <a:endParaRPr lang="en-US" altLang="en-US"/>
          </a:p>
        </p:txBody>
      </p:sp>
    </p:spTree>
    <p:extLst>
      <p:ext uri="{BB962C8B-B14F-4D97-AF65-F5344CB8AC3E}">
        <p14:creationId xmlns:p14="http://schemas.microsoft.com/office/powerpoint/2010/main" val="328305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3" name="مستطيل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auto">
              <a:spcBef>
                <a:spcPts val="0"/>
              </a:spcBef>
              <a:spcAft>
                <a:spcPts val="0"/>
              </a:spcAft>
            </a:pPr>
            <a:endParaRPr lang="en-US">
              <a:solidFill>
                <a:prstClr val="white"/>
              </a:solidFill>
            </a:endParaRPr>
          </a:p>
        </p:txBody>
      </p:sp>
      <p:sp>
        <p:nvSpPr>
          <p:cNvPr id="24" name="مستطيل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auto">
              <a:spcBef>
                <a:spcPts val="0"/>
              </a:spcBef>
              <a:spcAft>
                <a:spcPts val="0"/>
              </a:spcAft>
            </a:pPr>
            <a:endParaRPr lang="en-US">
              <a:solidFill>
                <a:prstClr val="white"/>
              </a:solidFill>
            </a:endParaRPr>
          </a:p>
        </p:txBody>
      </p:sp>
      <p:sp>
        <p:nvSpPr>
          <p:cNvPr id="25" name="مستطيل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auto">
              <a:spcBef>
                <a:spcPts val="0"/>
              </a:spcBef>
              <a:spcAft>
                <a:spcPts val="0"/>
              </a:spcAft>
            </a:pPr>
            <a:endParaRPr lang="en-US">
              <a:solidFill>
                <a:prstClr val="white"/>
              </a:solidFill>
            </a:endParaRPr>
          </a:p>
        </p:txBody>
      </p:sp>
      <p:sp>
        <p:nvSpPr>
          <p:cNvPr id="26" name="مستطيل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auto">
              <a:spcBef>
                <a:spcPts val="0"/>
              </a:spcBef>
              <a:spcAft>
                <a:spcPts val="0"/>
              </a:spcAft>
            </a:pPr>
            <a:endParaRPr lang="en-US">
              <a:solidFill>
                <a:prstClr val="white"/>
              </a:solidFill>
            </a:endParaRPr>
          </a:p>
        </p:txBody>
      </p:sp>
      <p:sp>
        <p:nvSpPr>
          <p:cNvPr id="27" name="مستطيل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auto">
              <a:spcBef>
                <a:spcPts val="0"/>
              </a:spcBef>
              <a:spcAft>
                <a:spcPts val="0"/>
              </a:spcAft>
            </a:pPr>
            <a:endParaRPr lang="en-US">
              <a:solidFill>
                <a:prstClr val="white"/>
              </a:solidFill>
            </a:endParaRPr>
          </a:p>
        </p:txBody>
      </p:sp>
      <p:sp useBgFill="1">
        <p:nvSpPr>
          <p:cNvPr id="30" name="مستطيل مستدير الزوايا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auto">
              <a:spcBef>
                <a:spcPts val="0"/>
              </a:spcBef>
              <a:spcAft>
                <a:spcPts val="0"/>
              </a:spcAft>
            </a:pPr>
            <a:endParaRPr lang="en-US">
              <a:solidFill>
                <a:prstClr val="white"/>
              </a:solidFill>
            </a:endParaRPr>
          </a:p>
        </p:txBody>
      </p:sp>
      <p:sp useBgFill="1">
        <p:nvSpPr>
          <p:cNvPr id="31" name="مستطيل مستدير الزوايا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auto">
              <a:spcBef>
                <a:spcPts val="0"/>
              </a:spcBef>
              <a:spcAft>
                <a:spcPts val="0"/>
              </a:spcAft>
            </a:pPr>
            <a:endParaRPr lang="en-US">
              <a:solidFill>
                <a:prstClr val="white"/>
              </a:solidFill>
            </a:endParaRPr>
          </a:p>
        </p:txBody>
      </p:sp>
      <p:sp>
        <p:nvSpPr>
          <p:cNvPr id="7" name="مستطيل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auto">
              <a:spcBef>
                <a:spcPts val="0"/>
              </a:spcBef>
              <a:spcAft>
                <a:spcPts val="0"/>
              </a:spcAft>
            </a:pPr>
            <a:endParaRPr lang="en-US">
              <a:solidFill>
                <a:prstClr val="white"/>
              </a:solidFill>
            </a:endParaRPr>
          </a:p>
        </p:txBody>
      </p:sp>
      <p:sp>
        <p:nvSpPr>
          <p:cNvPr id="10" name="مستطيل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auto">
              <a:spcBef>
                <a:spcPts val="0"/>
              </a:spcBef>
              <a:spcAft>
                <a:spcPts val="0"/>
              </a:spcAft>
            </a:pPr>
            <a:endParaRPr lang="en-US">
              <a:solidFill>
                <a:prstClr val="white"/>
              </a:solidFill>
            </a:endParaRPr>
          </a:p>
        </p:txBody>
      </p:sp>
      <p:sp>
        <p:nvSpPr>
          <p:cNvPr id="11" name="مستطيل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auto">
              <a:spcBef>
                <a:spcPts val="0"/>
              </a:spcBef>
              <a:spcAft>
                <a:spcPts val="0"/>
              </a:spcAft>
            </a:pPr>
            <a:endParaRPr lang="en-US">
              <a:solidFill>
                <a:prstClr val="white"/>
              </a:solidFill>
            </a:endParaRPr>
          </a:p>
        </p:txBody>
      </p:sp>
      <p:sp>
        <p:nvSpPr>
          <p:cNvPr id="19" name="مستطيل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auto">
              <a:spcBef>
                <a:spcPts val="0"/>
              </a:spcBef>
              <a:spcAft>
                <a:spcPts val="0"/>
              </a:spcAft>
            </a:pPr>
            <a:endParaRPr lang="en-US">
              <a:solidFill>
                <a:prstClr val="white"/>
              </a:solidFill>
            </a:endParaRPr>
          </a:p>
        </p:txBody>
      </p:sp>
      <p:sp>
        <p:nvSpPr>
          <p:cNvPr id="8" name="عنوان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ar-SA"/>
              <a:t>انقر لتحرير نمط العنوان الرئيسي</a:t>
            </a:r>
            <a:endParaRPr kumimoji="0" lang="en-US"/>
          </a:p>
        </p:txBody>
      </p:sp>
      <p:sp>
        <p:nvSpPr>
          <p:cNvPr id="9" name="عنوان فرعي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6705600" y="4206240"/>
            <a:ext cx="960120" cy="457200"/>
          </a:xfrm>
        </p:spPr>
        <p:txBody>
          <a:bodyPr/>
          <a:lstStyle/>
          <a:p>
            <a:fld id="{1B8ABB09-4A1D-463E-8065-109CC2B7EFAA}" type="datetimeFigureOut">
              <a:rPr lang="ar-SA" smtClean="0">
                <a:solidFill>
                  <a:srgbClr val="438086"/>
                </a:solidFill>
              </a:rPr>
              <a:pPr/>
              <a:t>13/08/1446</a:t>
            </a:fld>
            <a:endParaRPr lang="ar-SA">
              <a:solidFill>
                <a:srgbClr val="438086"/>
              </a:solidFill>
            </a:endParaRPr>
          </a:p>
        </p:txBody>
      </p:sp>
      <p:sp>
        <p:nvSpPr>
          <p:cNvPr id="17" name="عنصر نائب للتذييل 16"/>
          <p:cNvSpPr>
            <a:spLocks noGrp="1"/>
          </p:cNvSpPr>
          <p:nvPr>
            <p:ph type="ftr" sz="quarter" idx="11"/>
          </p:nvPr>
        </p:nvSpPr>
        <p:spPr>
          <a:xfrm>
            <a:off x="5410200" y="4205288"/>
            <a:ext cx="1295400" cy="457200"/>
          </a:xfrm>
        </p:spPr>
        <p:txBody>
          <a:bodyPr/>
          <a:lstStyle/>
          <a:p>
            <a:endParaRPr lang="ar-SA">
              <a:solidFill>
                <a:srgbClr val="438086"/>
              </a:solidFill>
            </a:endParaRPr>
          </a:p>
        </p:txBody>
      </p:sp>
      <p:sp>
        <p:nvSpPr>
          <p:cNvPr id="29" name="عنصر نائب لرقم الشريحة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B34F065-1154-456A-91E3-76DE8E75E17B}" type="slidenum">
              <a:rPr lang="ar-SA" smtClean="0">
                <a:solidFill>
                  <a:prstClr val="white"/>
                </a:solidFill>
              </a:rPr>
              <a:pPr/>
              <a:t>‹#›</a:t>
            </a:fld>
            <a:endParaRPr lang="ar-SA">
              <a:solidFill>
                <a:prstClr val="white"/>
              </a:solidFill>
            </a:endParaRPr>
          </a:p>
        </p:txBody>
      </p:sp>
    </p:spTree>
    <p:extLst>
      <p:ext uri="{BB962C8B-B14F-4D97-AF65-F5344CB8AC3E}">
        <p14:creationId xmlns:p14="http://schemas.microsoft.com/office/powerpoint/2010/main" val="4196950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srgbClr val="438086"/>
                </a:solidFill>
              </a:rPr>
              <a:pPr/>
              <a:t>13/08/1446</a:t>
            </a:fld>
            <a:endParaRPr lang="ar-SA">
              <a:solidFill>
                <a:srgbClr val="438086"/>
              </a:solidFill>
            </a:endParaRPr>
          </a:p>
        </p:txBody>
      </p:sp>
      <p:sp>
        <p:nvSpPr>
          <p:cNvPr id="5" name="عنصر نائب للتذييل 4"/>
          <p:cNvSpPr>
            <a:spLocks noGrp="1"/>
          </p:cNvSpPr>
          <p:nvPr>
            <p:ph type="ftr" sz="quarter" idx="11"/>
          </p:nvPr>
        </p:nvSpPr>
        <p:spPr/>
        <p:txBody>
          <a:bodyPr/>
          <a:lstStyle/>
          <a:p>
            <a:endParaRPr lang="ar-SA">
              <a:solidFill>
                <a:srgbClr val="438086"/>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2492383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srgbClr val="438086"/>
                </a:solidFill>
              </a:rPr>
              <a:pPr/>
              <a:t>13/08/1446</a:t>
            </a:fld>
            <a:endParaRPr lang="ar-SA">
              <a:solidFill>
                <a:srgbClr val="438086"/>
              </a:solidFill>
            </a:endParaRPr>
          </a:p>
        </p:txBody>
      </p:sp>
      <p:sp>
        <p:nvSpPr>
          <p:cNvPr id="5" name="عنصر نائب للتذييل 4"/>
          <p:cNvSpPr>
            <a:spLocks noGrp="1"/>
          </p:cNvSpPr>
          <p:nvPr>
            <p:ph type="ftr" sz="quarter" idx="11"/>
          </p:nvPr>
        </p:nvSpPr>
        <p:spPr/>
        <p:txBody>
          <a:bodyPr/>
          <a:lstStyle/>
          <a:p>
            <a:endParaRPr lang="ar-SA">
              <a:solidFill>
                <a:srgbClr val="438086"/>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784890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srgbClr val="438086"/>
                </a:solidFill>
              </a:rPr>
              <a:pPr/>
              <a:t>13/08/1446</a:t>
            </a:fld>
            <a:endParaRPr lang="ar-SA">
              <a:solidFill>
                <a:srgbClr val="438086"/>
              </a:solidFill>
            </a:endParaRPr>
          </a:p>
        </p:txBody>
      </p:sp>
      <p:sp>
        <p:nvSpPr>
          <p:cNvPr id="6" name="عنصر نائب للتذييل 5"/>
          <p:cNvSpPr>
            <a:spLocks noGrp="1"/>
          </p:cNvSpPr>
          <p:nvPr>
            <p:ph type="ftr" sz="quarter" idx="11"/>
          </p:nvPr>
        </p:nvSpPr>
        <p:spPr/>
        <p:txBody>
          <a:bodyPr/>
          <a:lstStyle/>
          <a:p>
            <a:endParaRPr lang="ar-SA">
              <a:solidFill>
                <a:srgbClr val="438086"/>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2936068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381000" y="1143000"/>
            <a:ext cx="8382000" cy="1069848"/>
          </a:xfrm>
        </p:spPr>
        <p:txBody>
          <a:bodyPr anchor="ctr"/>
          <a:lstStyle>
            <a:lvl1pPr>
              <a:defRPr sz="4000" b="0" i="0" cap="none" baseline="0"/>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26" name="عنصر نائب للتاريخ 25"/>
          <p:cNvSpPr>
            <a:spLocks noGrp="1"/>
          </p:cNvSpPr>
          <p:nvPr>
            <p:ph type="dt" sz="half" idx="10"/>
          </p:nvPr>
        </p:nvSpPr>
        <p:spPr/>
        <p:txBody>
          <a:bodyPr rtlCol="0"/>
          <a:lstStyle/>
          <a:p>
            <a:fld id="{1B8ABB09-4A1D-463E-8065-109CC2B7EFAA}" type="datetimeFigureOut">
              <a:rPr lang="ar-SA" smtClean="0">
                <a:solidFill>
                  <a:srgbClr val="438086"/>
                </a:solidFill>
              </a:rPr>
              <a:pPr/>
              <a:t>13/08/1446</a:t>
            </a:fld>
            <a:endParaRPr lang="ar-SA">
              <a:solidFill>
                <a:srgbClr val="438086"/>
              </a:solidFill>
            </a:endParaRPr>
          </a:p>
        </p:txBody>
      </p:sp>
      <p:sp>
        <p:nvSpPr>
          <p:cNvPr id="27" name="عنصر نائب لرقم الشريحة 26"/>
          <p:cNvSpPr>
            <a:spLocks noGrp="1"/>
          </p:cNvSpPr>
          <p:nvPr>
            <p:ph type="sldNum" sz="quarter" idx="11"/>
          </p:nvPr>
        </p:nvSpPr>
        <p:spPr/>
        <p:txBody>
          <a:bodyPr rtlCol="0"/>
          <a:lstStyle/>
          <a:p>
            <a:fld id="{0B34F065-1154-456A-91E3-76DE8E75E17B}" type="slidenum">
              <a:rPr lang="ar-SA" smtClean="0"/>
              <a:pPr/>
              <a:t>‹#›</a:t>
            </a:fld>
            <a:endParaRPr lang="ar-SA"/>
          </a:p>
        </p:txBody>
      </p:sp>
      <p:sp>
        <p:nvSpPr>
          <p:cNvPr id="28" name="عنصر نائب للتذييل 27"/>
          <p:cNvSpPr>
            <a:spLocks noGrp="1"/>
          </p:cNvSpPr>
          <p:nvPr>
            <p:ph type="ftr" sz="quarter" idx="12"/>
          </p:nvPr>
        </p:nvSpPr>
        <p:spPr/>
        <p:txBody>
          <a:bodyPr rtlCol="0"/>
          <a:lstStyle/>
          <a:p>
            <a:endParaRPr lang="ar-SA">
              <a:solidFill>
                <a:srgbClr val="438086"/>
              </a:solidFill>
            </a:endParaRPr>
          </a:p>
        </p:txBody>
      </p:sp>
    </p:spTree>
    <p:extLst>
      <p:ext uri="{BB962C8B-B14F-4D97-AF65-F5344CB8AC3E}">
        <p14:creationId xmlns:p14="http://schemas.microsoft.com/office/powerpoint/2010/main" val="4199988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a:xfrm>
            <a:off x="6583680" y="612648"/>
            <a:ext cx="957264" cy="457200"/>
          </a:xfrm>
        </p:spPr>
        <p:txBody>
          <a:bodyPr/>
          <a:lstStyle/>
          <a:p>
            <a:fld id="{1B8ABB09-4A1D-463E-8065-109CC2B7EFAA}" type="datetimeFigureOut">
              <a:rPr lang="ar-SA" smtClean="0">
                <a:solidFill>
                  <a:srgbClr val="438086"/>
                </a:solidFill>
              </a:rPr>
              <a:pPr/>
              <a:t>13/08/1446</a:t>
            </a:fld>
            <a:endParaRPr lang="ar-SA">
              <a:solidFill>
                <a:srgbClr val="438086"/>
              </a:solidFill>
            </a:endParaRPr>
          </a:p>
        </p:txBody>
      </p:sp>
      <p:sp>
        <p:nvSpPr>
          <p:cNvPr id="4" name="عنصر نائب للتذييل 3"/>
          <p:cNvSpPr>
            <a:spLocks noGrp="1"/>
          </p:cNvSpPr>
          <p:nvPr>
            <p:ph type="ftr" sz="quarter" idx="11"/>
          </p:nvPr>
        </p:nvSpPr>
        <p:spPr>
          <a:xfrm>
            <a:off x="5257800" y="612648"/>
            <a:ext cx="1325880" cy="457200"/>
          </a:xfrm>
        </p:spPr>
        <p:txBody>
          <a:bodyPr/>
          <a:lstStyle/>
          <a:p>
            <a:endParaRPr lang="ar-SA">
              <a:solidFill>
                <a:srgbClr val="438086"/>
              </a:solidFill>
            </a:endParaRPr>
          </a:p>
        </p:txBody>
      </p:sp>
      <p:sp>
        <p:nvSpPr>
          <p:cNvPr id="5" name="عنصر نائب لرقم الشريحة 4"/>
          <p:cNvSpPr>
            <a:spLocks noGrp="1"/>
          </p:cNvSpPr>
          <p:nvPr>
            <p:ph type="sldNum" sz="quarter" idx="12"/>
          </p:nvPr>
        </p:nvSpPr>
        <p:spPr>
          <a:xfrm>
            <a:off x="8174736" y="2272"/>
            <a:ext cx="762000" cy="365760"/>
          </a:xfrm>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176410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solidFill>
                  <a:srgbClr val="438086"/>
                </a:solidFill>
              </a:rPr>
              <a:pPr/>
              <a:t>13/08/1446</a:t>
            </a:fld>
            <a:endParaRPr lang="ar-SA">
              <a:solidFill>
                <a:srgbClr val="438086"/>
              </a:solidFill>
            </a:endParaRPr>
          </a:p>
        </p:txBody>
      </p:sp>
      <p:sp>
        <p:nvSpPr>
          <p:cNvPr id="3" name="عنصر نائب للتذييل 2"/>
          <p:cNvSpPr>
            <a:spLocks noGrp="1"/>
          </p:cNvSpPr>
          <p:nvPr>
            <p:ph type="ftr" sz="quarter" idx="11"/>
          </p:nvPr>
        </p:nvSpPr>
        <p:spPr/>
        <p:txBody>
          <a:bodyPr/>
          <a:lstStyle/>
          <a:p>
            <a:endParaRPr lang="ar-SA">
              <a:solidFill>
                <a:srgbClr val="438086"/>
              </a:solidFill>
            </a:endParaRPr>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5635171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353496" y="1101970"/>
            <a:ext cx="3383280" cy="877824"/>
          </a:xfrm>
        </p:spPr>
        <p:txBody>
          <a:bodyPr anchor="b"/>
          <a:lstStyle>
            <a:lvl1pPr algn="l">
              <a:buNone/>
              <a:defRPr sz="1800" b="1"/>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srgbClr val="438086"/>
                </a:solidFill>
              </a:rPr>
              <a:pPr/>
              <a:t>13/08/1446</a:t>
            </a:fld>
            <a:endParaRPr lang="ar-SA">
              <a:solidFill>
                <a:srgbClr val="438086"/>
              </a:solidFill>
            </a:endParaRPr>
          </a:p>
        </p:txBody>
      </p:sp>
      <p:sp>
        <p:nvSpPr>
          <p:cNvPr id="6" name="عنصر نائب للتذييل 5"/>
          <p:cNvSpPr>
            <a:spLocks noGrp="1"/>
          </p:cNvSpPr>
          <p:nvPr>
            <p:ph type="ftr" sz="quarter" idx="11"/>
          </p:nvPr>
        </p:nvSpPr>
        <p:spPr/>
        <p:txBody>
          <a:bodyPr/>
          <a:lstStyle/>
          <a:p>
            <a:endParaRPr lang="ar-SA">
              <a:solidFill>
                <a:srgbClr val="438086"/>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449309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92D8D82B-200F-44A5-830B-5596BE75F66E}" type="datetimeFigureOut">
              <a:rPr lang="en-US"/>
              <a:pPr>
                <a:defRPr/>
              </a:pPr>
              <a:t>2/11/2025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E00BC246-71F5-4803-9E49-A6DC0C9A5278}" type="slidenum">
              <a:rPr lang="ar-SA" altLang="en-US"/>
              <a:pPr/>
              <a:t>‹#›</a:t>
            </a:fld>
            <a:endParaRPr lang="en-US" altLang="en-US"/>
          </a:p>
        </p:txBody>
      </p:sp>
    </p:spTree>
    <p:extLst>
      <p:ext uri="{BB962C8B-B14F-4D97-AF65-F5344CB8AC3E}">
        <p14:creationId xmlns:p14="http://schemas.microsoft.com/office/powerpoint/2010/main" val="14251483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ar-SA"/>
              <a:t>انقر لتحرير نمط العنوان الرئيسي</a:t>
            </a:r>
            <a:endParaRPr kumimoji="0" lang="en-US"/>
          </a:p>
        </p:txBody>
      </p:sp>
      <p:sp>
        <p:nvSpPr>
          <p:cNvPr id="3" name="عنصر نائب للصورة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ar-SA"/>
              <a:t>انقر فوق الأيقونة لإضافة صورة</a:t>
            </a:r>
            <a:endParaRPr kumimoji="0" lang="en-US" dirty="0"/>
          </a:p>
        </p:txBody>
      </p:sp>
      <p:sp>
        <p:nvSpPr>
          <p:cNvPr id="4" name="عنصر نائب للنص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solidFill>
                  <a:srgbClr val="438086"/>
                </a:solidFill>
              </a:rPr>
              <a:pPr/>
              <a:t>13/08/1446</a:t>
            </a:fld>
            <a:endParaRPr lang="ar-SA">
              <a:solidFill>
                <a:srgbClr val="438086"/>
              </a:solidFill>
            </a:endParaRPr>
          </a:p>
        </p:txBody>
      </p:sp>
      <p:sp>
        <p:nvSpPr>
          <p:cNvPr id="6" name="عنصر نائب للتذييل 5"/>
          <p:cNvSpPr>
            <a:spLocks noGrp="1"/>
          </p:cNvSpPr>
          <p:nvPr>
            <p:ph type="ftr" sz="quarter" idx="11"/>
          </p:nvPr>
        </p:nvSpPr>
        <p:spPr/>
        <p:txBody>
          <a:bodyPr/>
          <a:lstStyle/>
          <a:p>
            <a:endParaRPr lang="ar-SA">
              <a:solidFill>
                <a:srgbClr val="438086"/>
              </a:solidFill>
            </a:endParaRPr>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3523879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srgbClr val="438086"/>
                </a:solidFill>
              </a:rPr>
              <a:pPr/>
              <a:t>13/08/1446</a:t>
            </a:fld>
            <a:endParaRPr lang="ar-SA">
              <a:solidFill>
                <a:srgbClr val="438086"/>
              </a:solidFill>
            </a:endParaRPr>
          </a:p>
        </p:txBody>
      </p:sp>
      <p:sp>
        <p:nvSpPr>
          <p:cNvPr id="5" name="عنصر نائب للتذييل 4"/>
          <p:cNvSpPr>
            <a:spLocks noGrp="1"/>
          </p:cNvSpPr>
          <p:nvPr>
            <p:ph type="ftr" sz="quarter" idx="11"/>
          </p:nvPr>
        </p:nvSpPr>
        <p:spPr/>
        <p:txBody>
          <a:bodyPr/>
          <a:lstStyle/>
          <a:p>
            <a:endParaRPr lang="ar-SA">
              <a:solidFill>
                <a:srgbClr val="438086"/>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1537255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781800" y="1143000"/>
            <a:ext cx="1905000" cy="5486400"/>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143000"/>
            <a:ext cx="6248400" cy="5486400"/>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solidFill>
                  <a:srgbClr val="438086"/>
                </a:solidFill>
              </a:rPr>
              <a:pPr/>
              <a:t>13/08/1446</a:t>
            </a:fld>
            <a:endParaRPr lang="ar-SA">
              <a:solidFill>
                <a:srgbClr val="438086"/>
              </a:solidFill>
            </a:endParaRPr>
          </a:p>
        </p:txBody>
      </p:sp>
      <p:sp>
        <p:nvSpPr>
          <p:cNvPr id="5" name="عنصر نائب للتذييل 4"/>
          <p:cNvSpPr>
            <a:spLocks noGrp="1"/>
          </p:cNvSpPr>
          <p:nvPr>
            <p:ph type="ftr" sz="quarter" idx="11"/>
          </p:nvPr>
        </p:nvSpPr>
        <p:spPr/>
        <p:txBody>
          <a:bodyPr/>
          <a:lstStyle/>
          <a:p>
            <a:endParaRPr lang="ar-SA">
              <a:solidFill>
                <a:srgbClr val="438086"/>
              </a:solidFill>
            </a:endParaRPr>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extLst>
      <p:ext uri="{BB962C8B-B14F-4D97-AF65-F5344CB8AC3E}">
        <p14:creationId xmlns:p14="http://schemas.microsoft.com/office/powerpoint/2010/main" val="639560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99FDAA6-3E6E-4A5B-BC3D-FA0965CBA9A3}" type="datetimeFigureOut">
              <a:rPr lang="en-US"/>
              <a:pPr>
                <a:defRPr/>
              </a:pPr>
              <a:t>2/11/2025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94B930E1-4763-4978-8470-AE5D467DEC32}" type="slidenum">
              <a:rPr lang="ar-SA" altLang="en-US"/>
              <a:pPr/>
              <a:t>‹#›</a:t>
            </a:fld>
            <a:endParaRPr lang="en-US" altLang="en-US"/>
          </a:p>
        </p:txBody>
      </p:sp>
    </p:spTree>
    <p:extLst>
      <p:ext uri="{BB962C8B-B14F-4D97-AF65-F5344CB8AC3E}">
        <p14:creationId xmlns:p14="http://schemas.microsoft.com/office/powerpoint/2010/main" val="128853396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0BC5BAC4-94B6-4C85-A8A5-DD64DF8BF3A8}" type="datetimeFigureOut">
              <a:rPr lang="en-US"/>
              <a:pPr>
                <a:defRPr/>
              </a:pPr>
              <a:t>2/11/2025</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309E7A40-7314-4667-902C-8A638FE3D261}" type="slidenum">
              <a:rPr lang="ar-SA" altLang="en-US"/>
              <a:pPr/>
              <a:t>‹#›</a:t>
            </a:fld>
            <a:endParaRPr lang="en-US" altLang="en-US"/>
          </a:p>
        </p:txBody>
      </p:sp>
    </p:spTree>
    <p:extLst>
      <p:ext uri="{BB962C8B-B14F-4D97-AF65-F5344CB8AC3E}">
        <p14:creationId xmlns:p14="http://schemas.microsoft.com/office/powerpoint/2010/main" val="2537798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B1FD1FAF-B5C7-4AB6-969D-7E300040F523}" type="datetimeFigureOut">
              <a:rPr lang="en-US"/>
              <a:pPr>
                <a:defRPr/>
              </a:pPr>
              <a:t>2/11/2025</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fld id="{7B38D769-3C09-4CC4-8F8B-34449C9CD566}" type="slidenum">
              <a:rPr lang="ar-SA" altLang="en-US"/>
              <a:pPr/>
              <a:t>‹#›</a:t>
            </a:fld>
            <a:endParaRPr lang="en-US" altLang="en-US"/>
          </a:p>
        </p:txBody>
      </p:sp>
    </p:spTree>
    <p:extLst>
      <p:ext uri="{BB962C8B-B14F-4D97-AF65-F5344CB8AC3E}">
        <p14:creationId xmlns:p14="http://schemas.microsoft.com/office/powerpoint/2010/main" val="1588246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544AF3C5-EA29-4CC7-869E-AA4C535CDE7E}" type="datetimeFigureOut">
              <a:rPr lang="en-US"/>
              <a:pPr>
                <a:defRPr/>
              </a:pPr>
              <a:t>2/11/2025</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fld id="{0B8C3A3E-353F-4AE5-976B-BE03455BD18B}" type="slidenum">
              <a:rPr lang="ar-SA" altLang="en-US"/>
              <a:pPr/>
              <a:t>‹#›</a:t>
            </a:fld>
            <a:endParaRPr lang="en-US" altLang="en-US"/>
          </a:p>
        </p:txBody>
      </p:sp>
    </p:spTree>
    <p:extLst>
      <p:ext uri="{BB962C8B-B14F-4D97-AF65-F5344CB8AC3E}">
        <p14:creationId xmlns:p14="http://schemas.microsoft.com/office/powerpoint/2010/main" val="2897357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F41074E-18EB-4933-BE1F-4AE46B0171E0}" type="datetimeFigureOut">
              <a:rPr lang="en-US"/>
              <a:pPr>
                <a:defRPr/>
              </a:pPr>
              <a:t>2/11/2025</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C7CF1501-1F6B-4C32-BADB-50931F01758C}" type="slidenum">
              <a:rPr lang="ar-SA" altLang="en-US"/>
              <a:pPr/>
              <a:t>‹#›</a:t>
            </a:fld>
            <a:endParaRPr lang="en-US" altLang="en-US"/>
          </a:p>
        </p:txBody>
      </p:sp>
    </p:spTree>
    <p:extLst>
      <p:ext uri="{BB962C8B-B14F-4D97-AF65-F5344CB8AC3E}">
        <p14:creationId xmlns:p14="http://schemas.microsoft.com/office/powerpoint/2010/main" val="590482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8BC845E3-7E4F-47B0-BD93-6034D70245E3}" type="datetimeFigureOut">
              <a:rPr lang="en-US"/>
              <a:pPr>
                <a:defRPr/>
              </a:pPr>
              <a:t>2/11/2025</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fld id="{81A109B0-691A-46E6-9D82-590BC5F75A58}" type="slidenum">
              <a:rPr lang="ar-SA" altLang="en-US"/>
              <a:pPr/>
              <a:t>‹#›</a:t>
            </a:fld>
            <a:endParaRPr lang="en-US" altLang="en-US"/>
          </a:p>
        </p:txBody>
      </p:sp>
    </p:spTree>
    <p:extLst>
      <p:ext uri="{BB962C8B-B14F-4D97-AF65-F5344CB8AC3E}">
        <p14:creationId xmlns:p14="http://schemas.microsoft.com/office/powerpoint/2010/main" val="1519603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F4181732-1121-4D05-8660-7811CF11CB92}" type="datetimeFigureOut">
              <a:rPr lang="en-US"/>
              <a:pPr>
                <a:defRPr/>
              </a:pPr>
              <a:t>2/11/2025</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fld id="{E00BAA7A-6397-4958-85E5-67B06926F061}" type="slidenum">
              <a:rPr lang="ar-SA" altLang="en-US"/>
              <a:pPr/>
              <a:t>‹#›</a:t>
            </a:fld>
            <a:endParaRPr lang="en-US" altLang="en-US"/>
          </a:p>
        </p:txBody>
      </p:sp>
    </p:spTree>
    <p:extLst>
      <p:ext uri="{BB962C8B-B14F-4D97-AF65-F5344CB8AC3E}">
        <p14:creationId xmlns:p14="http://schemas.microsoft.com/office/powerpoint/2010/main" val="4132007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rtl="0"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1B7FCDF5-7E6C-4D56-A812-3C23968431ED}" type="datetimeFigureOut">
              <a:rPr lang="en-US"/>
              <a:pPr>
                <a:defRPr/>
              </a:pPr>
              <a:t>2/11/2025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rtl="0"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latin typeface="Constantia" panose="02030602050306030303" pitchFamily="18" charset="0"/>
              </a:defRPr>
            </a:lvl1pPr>
          </a:lstStyle>
          <a:p>
            <a:fld id="{73864912-99F6-4EE9-9115-89DBB1F38E84}" type="slidenum">
              <a:rPr lang="ar-SA" altLang="en-US"/>
              <a:pPr/>
              <a:t>‹#›</a:t>
            </a:fld>
            <a:endParaRPr lang="en-US"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95" r:id="rId1"/>
    <p:sldLayoutId id="2147483787" r:id="rId2"/>
    <p:sldLayoutId id="2147483796" r:id="rId3"/>
    <p:sldLayoutId id="2147483788" r:id="rId4"/>
    <p:sldLayoutId id="2147483789" r:id="rId5"/>
    <p:sldLayoutId id="2147483790" r:id="rId6"/>
    <p:sldLayoutId id="2147483791" r:id="rId7"/>
    <p:sldLayoutId id="2147483792" r:id="rId8"/>
    <p:sldLayoutId id="2147483797" r:id="rId9"/>
    <p:sldLayoutId id="2147483793" r:id="rId10"/>
    <p:sldLayoutId id="2147483794" r:id="rId11"/>
  </p:sldLayoutIdLst>
  <p:txStyles>
    <p:titleStyle>
      <a:lvl1pPr algn="l" rtl="1" eaLnBrk="0" fontAlgn="base" hangingPunct="0">
        <a:spcBef>
          <a:spcPct val="0"/>
        </a:spcBef>
        <a:spcAft>
          <a:spcPct val="0"/>
        </a:spcAft>
        <a:defRPr sz="5000" kern="1200">
          <a:solidFill>
            <a:schemeClr val="tx2"/>
          </a:solidFill>
          <a:latin typeface="+mj-lt"/>
          <a:ea typeface="+mj-ea"/>
          <a:cs typeface="+mj-cs"/>
        </a:defRPr>
      </a:lvl1pPr>
      <a:lvl2pPr algn="l" rtl="1" eaLnBrk="0" fontAlgn="base" hangingPunct="0">
        <a:spcBef>
          <a:spcPct val="0"/>
        </a:spcBef>
        <a:spcAft>
          <a:spcPct val="0"/>
        </a:spcAft>
        <a:defRPr sz="5000">
          <a:solidFill>
            <a:schemeClr val="tx2"/>
          </a:solidFill>
          <a:latin typeface="Calibri" pitchFamily="34" charset="0"/>
        </a:defRPr>
      </a:lvl2pPr>
      <a:lvl3pPr algn="l" rtl="1" eaLnBrk="0" fontAlgn="base" hangingPunct="0">
        <a:spcBef>
          <a:spcPct val="0"/>
        </a:spcBef>
        <a:spcAft>
          <a:spcPct val="0"/>
        </a:spcAft>
        <a:defRPr sz="5000">
          <a:solidFill>
            <a:schemeClr val="tx2"/>
          </a:solidFill>
          <a:latin typeface="Calibri" pitchFamily="34" charset="0"/>
        </a:defRPr>
      </a:lvl3pPr>
      <a:lvl4pPr algn="l" rtl="1" eaLnBrk="0" fontAlgn="base" hangingPunct="0">
        <a:spcBef>
          <a:spcPct val="0"/>
        </a:spcBef>
        <a:spcAft>
          <a:spcPct val="0"/>
        </a:spcAft>
        <a:defRPr sz="5000">
          <a:solidFill>
            <a:schemeClr val="tx2"/>
          </a:solidFill>
          <a:latin typeface="Calibri" pitchFamily="34" charset="0"/>
        </a:defRPr>
      </a:lvl4pPr>
      <a:lvl5pPr algn="l" rtl="1" eaLnBrk="0" fontAlgn="base" hangingPunct="0">
        <a:spcBef>
          <a:spcPct val="0"/>
        </a:spcBef>
        <a:spcAft>
          <a:spcPct val="0"/>
        </a:spcAft>
        <a:defRPr sz="5000">
          <a:solidFill>
            <a:schemeClr val="tx2"/>
          </a:solidFill>
          <a:latin typeface="Calibri" pitchFamily="34" charset="0"/>
        </a:defRPr>
      </a:lvl5pPr>
      <a:lvl6pPr marL="457200" algn="l" rtl="1" fontAlgn="base">
        <a:spcBef>
          <a:spcPct val="0"/>
        </a:spcBef>
        <a:spcAft>
          <a:spcPct val="0"/>
        </a:spcAft>
        <a:defRPr sz="5000">
          <a:solidFill>
            <a:schemeClr val="tx2"/>
          </a:solidFill>
          <a:latin typeface="Calibri" pitchFamily="34" charset="0"/>
        </a:defRPr>
      </a:lvl6pPr>
      <a:lvl7pPr marL="914400" algn="l" rtl="1" fontAlgn="base">
        <a:spcBef>
          <a:spcPct val="0"/>
        </a:spcBef>
        <a:spcAft>
          <a:spcPct val="0"/>
        </a:spcAft>
        <a:defRPr sz="5000">
          <a:solidFill>
            <a:schemeClr val="tx2"/>
          </a:solidFill>
          <a:latin typeface="Calibri" pitchFamily="34" charset="0"/>
        </a:defRPr>
      </a:lvl7pPr>
      <a:lvl8pPr marL="1371600" algn="l" rtl="1" fontAlgn="base">
        <a:spcBef>
          <a:spcPct val="0"/>
        </a:spcBef>
        <a:spcAft>
          <a:spcPct val="0"/>
        </a:spcAft>
        <a:defRPr sz="5000">
          <a:solidFill>
            <a:schemeClr val="tx2"/>
          </a:solidFill>
          <a:latin typeface="Calibri" pitchFamily="34" charset="0"/>
        </a:defRPr>
      </a:lvl8pPr>
      <a:lvl9pPr marL="1828800" algn="l" rtl="1" fontAlgn="base">
        <a:spcBef>
          <a:spcPct val="0"/>
        </a:spcBef>
        <a:spcAft>
          <a:spcPct val="0"/>
        </a:spcAft>
        <a:defRPr sz="5000">
          <a:solidFill>
            <a:schemeClr val="tx2"/>
          </a:solidFill>
          <a:latin typeface="Calibri" pitchFamily="34" charset="0"/>
        </a:defRPr>
      </a:lvl9pPr>
    </p:titleStyle>
    <p:bodyStyle>
      <a:lvl1pPr marL="273050" indent="-273050" algn="r" rtl="1"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r" rtl="1"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r" rtl="1"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r" rtl="1"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r" rtl="1"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مستطيل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auto">
              <a:spcBef>
                <a:spcPts val="0"/>
              </a:spcBef>
              <a:spcAft>
                <a:spcPts val="0"/>
              </a:spcAft>
            </a:pPr>
            <a:endParaRPr lang="en-US">
              <a:solidFill>
                <a:prstClr val="white"/>
              </a:solidFill>
            </a:endParaRPr>
          </a:p>
        </p:txBody>
      </p:sp>
      <p:sp>
        <p:nvSpPr>
          <p:cNvPr id="29" name="مستطيل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auto">
              <a:spcBef>
                <a:spcPts val="0"/>
              </a:spcBef>
              <a:spcAft>
                <a:spcPts val="0"/>
              </a:spcAft>
            </a:pPr>
            <a:endParaRPr lang="en-US">
              <a:solidFill>
                <a:prstClr val="white"/>
              </a:solidFill>
            </a:endParaRPr>
          </a:p>
        </p:txBody>
      </p:sp>
      <p:sp>
        <p:nvSpPr>
          <p:cNvPr id="30" name="مستطيل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auto">
              <a:spcBef>
                <a:spcPts val="0"/>
              </a:spcBef>
              <a:spcAft>
                <a:spcPts val="0"/>
              </a:spcAft>
            </a:pPr>
            <a:endParaRPr lang="en-US">
              <a:solidFill>
                <a:prstClr val="white"/>
              </a:solidFill>
            </a:endParaRPr>
          </a:p>
        </p:txBody>
      </p:sp>
      <p:sp>
        <p:nvSpPr>
          <p:cNvPr id="31" name="مستطيل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auto">
              <a:spcBef>
                <a:spcPts val="0"/>
              </a:spcBef>
              <a:spcAft>
                <a:spcPts val="0"/>
              </a:spcAft>
            </a:pPr>
            <a:endParaRPr lang="en-US">
              <a:solidFill>
                <a:prstClr val="white"/>
              </a:solidFill>
            </a:endParaRPr>
          </a:p>
        </p:txBody>
      </p:sp>
      <p:sp>
        <p:nvSpPr>
          <p:cNvPr id="32" name="مستطيل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auto">
              <a:spcBef>
                <a:spcPts val="0"/>
              </a:spcBef>
              <a:spcAft>
                <a:spcPts val="0"/>
              </a:spcAft>
            </a:pPr>
            <a:endParaRPr lang="en-US">
              <a:solidFill>
                <a:prstClr val="white"/>
              </a:solidFill>
            </a:endParaRPr>
          </a:p>
        </p:txBody>
      </p:sp>
      <p:sp useBgFill="1">
        <p:nvSpPr>
          <p:cNvPr id="33" name="مستطيل مستدير الزوايا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auto">
              <a:spcBef>
                <a:spcPts val="0"/>
              </a:spcBef>
              <a:spcAft>
                <a:spcPts val="0"/>
              </a:spcAft>
            </a:pPr>
            <a:endParaRPr lang="en-US">
              <a:solidFill>
                <a:prstClr val="white"/>
              </a:solidFill>
            </a:endParaRPr>
          </a:p>
        </p:txBody>
      </p:sp>
      <p:sp useBgFill="1">
        <p:nvSpPr>
          <p:cNvPr id="34" name="مستطيل مستدير الزوايا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auto">
              <a:spcBef>
                <a:spcPts val="0"/>
              </a:spcBef>
              <a:spcAft>
                <a:spcPts val="0"/>
              </a:spcAft>
            </a:pPr>
            <a:endParaRPr lang="en-US">
              <a:solidFill>
                <a:prstClr val="white"/>
              </a:solidFill>
            </a:endParaRPr>
          </a:p>
        </p:txBody>
      </p:sp>
      <p:sp>
        <p:nvSpPr>
          <p:cNvPr id="35" name="مستطيل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auto">
              <a:spcBef>
                <a:spcPts val="0"/>
              </a:spcBef>
              <a:spcAft>
                <a:spcPts val="0"/>
              </a:spcAft>
            </a:pPr>
            <a:endParaRPr lang="en-US" dirty="0">
              <a:solidFill>
                <a:prstClr val="white"/>
              </a:solidFill>
            </a:endParaRPr>
          </a:p>
        </p:txBody>
      </p:sp>
      <p:sp>
        <p:nvSpPr>
          <p:cNvPr id="36" name="مستطيل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auto">
              <a:spcBef>
                <a:spcPts val="0"/>
              </a:spcBef>
              <a:spcAft>
                <a:spcPts val="0"/>
              </a:spcAft>
            </a:pPr>
            <a:endParaRPr lang="en-US" dirty="0">
              <a:solidFill>
                <a:prstClr val="white"/>
              </a:solidFill>
            </a:endParaRPr>
          </a:p>
        </p:txBody>
      </p:sp>
      <p:sp>
        <p:nvSpPr>
          <p:cNvPr id="37" name="مستطيل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auto">
              <a:spcBef>
                <a:spcPts val="0"/>
              </a:spcBef>
              <a:spcAft>
                <a:spcPts val="0"/>
              </a:spcAft>
            </a:pPr>
            <a:endParaRPr lang="en-US">
              <a:solidFill>
                <a:prstClr val="white"/>
              </a:solidFill>
            </a:endParaRPr>
          </a:p>
        </p:txBody>
      </p:sp>
      <p:sp>
        <p:nvSpPr>
          <p:cNvPr id="38" name="مستطيل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auto">
              <a:spcBef>
                <a:spcPts val="0"/>
              </a:spcBef>
              <a:spcAft>
                <a:spcPts val="0"/>
              </a:spcAft>
            </a:pPr>
            <a:endParaRPr lang="en-US">
              <a:solidFill>
                <a:prstClr val="white"/>
              </a:solidFill>
            </a:endParaRPr>
          </a:p>
        </p:txBody>
      </p:sp>
      <p:sp>
        <p:nvSpPr>
          <p:cNvPr id="39" name="مستطيل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auto">
              <a:spcBef>
                <a:spcPts val="0"/>
              </a:spcBef>
              <a:spcAft>
                <a:spcPts val="0"/>
              </a:spcAft>
            </a:pPr>
            <a:endParaRPr lang="en-US">
              <a:solidFill>
                <a:prstClr val="white"/>
              </a:solidFill>
            </a:endParaRPr>
          </a:p>
        </p:txBody>
      </p:sp>
      <p:sp>
        <p:nvSpPr>
          <p:cNvPr id="40" name="مستطيل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auto">
              <a:spcBef>
                <a:spcPts val="0"/>
              </a:spcBef>
              <a:spcAft>
                <a:spcPts val="0"/>
              </a:spcAft>
            </a:pPr>
            <a:endParaRPr lang="en-US" dirty="0">
              <a:solidFill>
                <a:prstClr val="white"/>
              </a:solidFill>
            </a:endParaRPr>
          </a:p>
        </p:txBody>
      </p:sp>
      <p:sp>
        <p:nvSpPr>
          <p:cNvPr id="22" name="عنصر نائب للعنوان 21"/>
          <p:cNvSpPr>
            <a:spLocks noGrp="1"/>
          </p:cNvSpPr>
          <p:nvPr>
            <p:ph type="title"/>
          </p:nvPr>
        </p:nvSpPr>
        <p:spPr>
          <a:xfrm>
            <a:off x="457200" y="1143000"/>
            <a:ext cx="8229600" cy="1066800"/>
          </a:xfrm>
          <a:prstGeom prst="rect">
            <a:avLst/>
          </a:prstGeom>
        </p:spPr>
        <p:txBody>
          <a:bodyPr vert="horz" anchor="ctr">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rtl="1" fontAlgn="auto">
              <a:spcBef>
                <a:spcPts val="0"/>
              </a:spcBef>
              <a:spcAft>
                <a:spcPts val="0"/>
              </a:spcAft>
            </a:pPr>
            <a:fld id="{1B8ABB09-4A1D-463E-8065-109CC2B7EFAA}" type="datetimeFigureOut">
              <a:rPr lang="ar-SA" smtClean="0">
                <a:solidFill>
                  <a:srgbClr val="438086"/>
                </a:solidFill>
                <a:latin typeface="Georgia"/>
              </a:rPr>
              <a:pPr rtl="1" fontAlgn="auto">
                <a:spcBef>
                  <a:spcPts val="0"/>
                </a:spcBef>
                <a:spcAft>
                  <a:spcPts val="0"/>
                </a:spcAft>
              </a:pPr>
              <a:t>13/08/1446</a:t>
            </a:fld>
            <a:endParaRPr lang="ar-SA">
              <a:solidFill>
                <a:srgbClr val="438086"/>
              </a:solidFill>
              <a:latin typeface="Georgia"/>
            </a:endParaRPr>
          </a:p>
        </p:txBody>
      </p:sp>
      <p:sp>
        <p:nvSpPr>
          <p:cNvPr id="3" name="عنصر نائب للتذييل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rtl="1" fontAlgn="auto">
              <a:spcBef>
                <a:spcPts val="0"/>
              </a:spcBef>
              <a:spcAft>
                <a:spcPts val="0"/>
              </a:spcAft>
            </a:pPr>
            <a:endParaRPr lang="ar-SA">
              <a:solidFill>
                <a:srgbClr val="438086"/>
              </a:solidFill>
              <a:latin typeface="Georgia"/>
            </a:endParaRPr>
          </a:p>
        </p:txBody>
      </p:sp>
      <p:sp>
        <p:nvSpPr>
          <p:cNvPr id="23" name="عنصر نائب لرقم الشريحة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rtl="1" fontAlgn="auto">
              <a:spcBef>
                <a:spcPts val="0"/>
              </a:spcBef>
              <a:spcAft>
                <a:spcPts val="0"/>
              </a:spcAft>
            </a:pPr>
            <a:fld id="{0B34F065-1154-456A-91E3-76DE8E75E17B}" type="slidenum">
              <a:rPr lang="ar-SA" smtClean="0">
                <a:latin typeface="Georgia"/>
              </a:rPr>
              <a:pPr rtl="1" fontAlgn="auto">
                <a:spcBef>
                  <a:spcPts val="0"/>
                </a:spcBef>
                <a:spcAft>
                  <a:spcPts val="0"/>
                </a:spcAft>
              </a:pPr>
              <a:t>‹#›</a:t>
            </a:fld>
            <a:endParaRPr lang="ar-SA">
              <a:latin typeface="Georgia"/>
            </a:endParaRPr>
          </a:p>
        </p:txBody>
      </p:sp>
    </p:spTree>
    <p:extLst>
      <p:ext uri="{BB962C8B-B14F-4D97-AF65-F5344CB8AC3E}">
        <p14:creationId xmlns:p14="http://schemas.microsoft.com/office/powerpoint/2010/main" val="1939716996"/>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365760" indent="-256032" algn="r" rtl="1"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r" rtl="1"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r" rtl="1"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r" rtl="1"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r" rtl="1"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533400"/>
            <a:ext cx="6629400" cy="2590800"/>
          </a:xfrm>
          <a:ln>
            <a:miter lim="800000"/>
            <a:headEnd/>
            <a:tailEnd/>
          </a:ln>
        </p:spPr>
        <p:txBody>
          <a:bodyPr/>
          <a:lstStyle/>
          <a:p>
            <a:pPr eaLnBrk="1" fontAlgn="auto" hangingPunct="1">
              <a:spcAft>
                <a:spcPts val="0"/>
              </a:spcAft>
              <a:defRPr/>
            </a:pPr>
            <a:r>
              <a:rPr lang="en-US" dirty="0"/>
              <a:t>L 2:-  </a:t>
            </a:r>
            <a:r>
              <a:rPr lang="en-US" u="sng" dirty="0"/>
              <a:t>Parasitology</a:t>
            </a:r>
            <a:br>
              <a:rPr lang="en-US" u="sng" dirty="0"/>
            </a:br>
            <a:r>
              <a:rPr lang="en-US" u="sng" dirty="0"/>
              <a:t>prof. Dr. Nada </a:t>
            </a:r>
            <a:r>
              <a:rPr lang="en-US" u="sng" dirty="0" err="1"/>
              <a:t>Khazal</a:t>
            </a:r>
            <a:endParaRPr lang="ar-IQ"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عنصر نائب للمحتوى 2"/>
          <p:cNvSpPr>
            <a:spLocks noGrp="1"/>
          </p:cNvSpPr>
          <p:nvPr>
            <p:ph idx="1"/>
          </p:nvPr>
        </p:nvSpPr>
        <p:spPr>
          <a:xfrm>
            <a:off x="0" y="0"/>
            <a:ext cx="9067800" cy="6858000"/>
          </a:xfrm>
        </p:spPr>
        <p:txBody>
          <a:bodyPr/>
          <a:lstStyle/>
          <a:p>
            <a:pPr marL="0" indent="0" algn="just" rtl="0">
              <a:spcAft>
                <a:spcPts val="0"/>
              </a:spcAft>
              <a:buClr>
                <a:srgbClr val="000000"/>
              </a:buClr>
              <a:buNone/>
              <a:tabLst>
                <a:tab pos="467995" algn="l"/>
              </a:tabLst>
              <a:defRPr/>
            </a:pPr>
            <a:r>
              <a:rPr lang="en-US" sz="2800" b="1" i="1" spc="-15" dirty="0" err="1">
                <a:latin typeface="Times New Roman"/>
                <a:ea typeface="Times New Roman"/>
              </a:rPr>
              <a:t>L.tropica</a:t>
            </a:r>
            <a:r>
              <a:rPr lang="en-US" sz="2800" b="1" i="1" spc="-15" dirty="0">
                <a:latin typeface="Times New Roman"/>
                <a:ea typeface="Times New Roman"/>
              </a:rPr>
              <a:t> </a:t>
            </a:r>
            <a:r>
              <a:rPr lang="en-US" sz="2400" b="1" i="1" spc="-15" dirty="0">
                <a:latin typeface="Times New Roman"/>
                <a:ea typeface="Times New Roman"/>
              </a:rPr>
              <a:t>:</a:t>
            </a:r>
            <a:r>
              <a:rPr lang="en-US" sz="2400" b="1" spc="-15" dirty="0">
                <a:latin typeface="Times New Roman"/>
                <a:ea typeface="Times New Roman"/>
              </a:rPr>
              <a:t> </a:t>
            </a:r>
            <a:r>
              <a:rPr lang="en-US" sz="2400" b="1" spc="-5" dirty="0">
                <a:solidFill>
                  <a:srgbClr val="FF0000"/>
                </a:solidFill>
                <a:latin typeface="Times New Roman"/>
                <a:ea typeface="Times New Roman"/>
              </a:rPr>
              <a:t>the insect transport </a:t>
            </a:r>
            <a:r>
              <a:rPr lang="en-US" sz="2400" b="1" i="1" spc="-5" dirty="0" err="1">
                <a:solidFill>
                  <a:srgbClr val="FF0000"/>
                </a:solidFill>
                <a:latin typeface="Times New Roman"/>
                <a:ea typeface="Times New Roman"/>
              </a:rPr>
              <a:t>L.tropica</a:t>
            </a:r>
            <a:r>
              <a:rPr lang="en-US" sz="2400" b="1" i="1" spc="-5" dirty="0">
                <a:solidFill>
                  <a:srgbClr val="FF0000"/>
                </a:solidFill>
                <a:latin typeface="Times New Roman"/>
                <a:ea typeface="Times New Roman"/>
              </a:rPr>
              <a:t> </a:t>
            </a:r>
            <a:r>
              <a:rPr lang="en-US" sz="2400" b="1" spc="-5" dirty="0">
                <a:solidFill>
                  <a:srgbClr val="FF0000"/>
                </a:solidFill>
                <a:latin typeface="Times New Roman"/>
                <a:ea typeface="Times New Roman"/>
              </a:rPr>
              <a:t>is sand fly</a:t>
            </a:r>
            <a:r>
              <a:rPr lang="en-US" sz="2400" b="1" spc="-5" dirty="0">
                <a:latin typeface="Times New Roman"/>
                <a:ea typeface="Times New Roman"/>
              </a:rPr>
              <a:t>, </a:t>
            </a:r>
            <a:r>
              <a:rPr lang="en-US" sz="2400" b="1" spc="-15" dirty="0">
                <a:solidFill>
                  <a:srgbClr val="FF0000"/>
                </a:solidFill>
                <a:latin typeface="Times New Roman"/>
                <a:ea typeface="Times New Roman"/>
              </a:rPr>
              <a:t>causes</a:t>
            </a:r>
            <a:r>
              <a:rPr lang="en-US" sz="2400" b="1" i="1" spc="-15" dirty="0">
                <a:solidFill>
                  <a:srgbClr val="FF0000"/>
                </a:solidFill>
                <a:latin typeface="Times New Roman"/>
                <a:ea typeface="Times New Roman"/>
              </a:rPr>
              <a:t>       </a:t>
            </a:r>
            <a:r>
              <a:rPr lang="en-US" sz="2400" b="1" spc="-15" dirty="0">
                <a:solidFill>
                  <a:srgbClr val="FF0000"/>
                </a:solidFill>
                <a:latin typeface="Times New Roman"/>
                <a:ea typeface="Times New Roman"/>
              </a:rPr>
              <a:t>tropic sore or Baghdad boil, oriental </a:t>
            </a:r>
            <a:r>
              <a:rPr lang="en-US" sz="2400" b="1" spc="-15" dirty="0" err="1">
                <a:solidFill>
                  <a:srgbClr val="FF0000"/>
                </a:solidFill>
                <a:latin typeface="Times New Roman"/>
                <a:ea typeface="Times New Roman"/>
              </a:rPr>
              <a:t>sore,cutenaeous</a:t>
            </a:r>
            <a:r>
              <a:rPr lang="en-US" sz="2000" b="1" dirty="0">
                <a:solidFill>
                  <a:srgbClr val="FF0000"/>
                </a:solidFill>
                <a:latin typeface="Times New Roman"/>
                <a:ea typeface="Times New Roman"/>
              </a:rPr>
              <a:t> </a:t>
            </a:r>
            <a:r>
              <a:rPr lang="en-US" sz="2400" b="1" spc="-5" dirty="0" err="1">
                <a:solidFill>
                  <a:srgbClr val="FF0000"/>
                </a:solidFill>
                <a:latin typeface="Times New Roman"/>
                <a:ea typeface="Times New Roman"/>
              </a:rPr>
              <a:t>Leishmianiasis</a:t>
            </a:r>
            <a:r>
              <a:rPr lang="en-US" sz="2400" b="1" spc="-5" dirty="0">
                <a:solidFill>
                  <a:srgbClr val="FF0000"/>
                </a:solidFill>
                <a:latin typeface="Times New Roman"/>
                <a:ea typeface="Times New Roman"/>
              </a:rPr>
              <a:t>  </a:t>
            </a:r>
            <a:endParaRPr lang="en-US" sz="2000" b="1" dirty="0">
              <a:latin typeface="Times New Roman"/>
              <a:ea typeface="Times New Roman"/>
            </a:endParaRPr>
          </a:p>
          <a:p>
            <a:pPr marL="0" indent="0" algn="just" rtl="0">
              <a:spcAft>
                <a:spcPts val="0"/>
              </a:spcAft>
              <a:buNone/>
              <a:defRPr/>
            </a:pPr>
            <a:r>
              <a:rPr lang="en-US" sz="2400" b="1" dirty="0">
                <a:latin typeface="Times New Roman"/>
                <a:ea typeface="Times New Roman"/>
              </a:rPr>
              <a:t>Cutaneous </a:t>
            </a:r>
            <a:r>
              <a:rPr lang="en-US" sz="2400" b="1" dirty="0" err="1">
                <a:latin typeface="Times New Roman"/>
                <a:ea typeface="Times New Roman"/>
              </a:rPr>
              <a:t>leishmaniasis</a:t>
            </a:r>
            <a:r>
              <a:rPr lang="en-US" sz="2400" dirty="0">
                <a:latin typeface="Times New Roman"/>
                <a:ea typeface="Times New Roman"/>
              </a:rPr>
              <a:t> (local name, oriental sore): This disease is caused by </a:t>
            </a:r>
            <a:r>
              <a:rPr lang="en-US" sz="2400" dirty="0" err="1">
                <a:latin typeface="Times New Roman"/>
                <a:ea typeface="Times New Roman"/>
              </a:rPr>
              <a:t>Leishmania</a:t>
            </a:r>
            <a:r>
              <a:rPr lang="en-US" sz="2400" dirty="0">
                <a:latin typeface="Times New Roman"/>
                <a:ea typeface="Times New Roman"/>
              </a:rPr>
              <a:t> </a:t>
            </a:r>
            <a:r>
              <a:rPr lang="en-US" sz="2400" dirty="0" err="1">
                <a:latin typeface="Times New Roman"/>
                <a:ea typeface="Times New Roman"/>
              </a:rPr>
              <a:t>tropica</a:t>
            </a:r>
            <a:r>
              <a:rPr lang="en-US" sz="2400" dirty="0">
                <a:latin typeface="Times New Roman"/>
                <a:ea typeface="Times New Roman"/>
              </a:rPr>
              <a:t> in north and west Africa, Iran, and Iraq. The cutaneous form of the disease is characterized by ulcerating single or multiple skin sores. Most cases spontaneously heal, but the ulcers leave unsightly scars. In Mexico and Guatemala, </a:t>
            </a:r>
            <a:r>
              <a:rPr lang="en-US" sz="2400" dirty="0">
                <a:solidFill>
                  <a:srgbClr val="FF0000"/>
                </a:solidFill>
                <a:latin typeface="Times New Roman"/>
                <a:ea typeface="Times New Roman"/>
              </a:rPr>
              <a:t>the cutaneous form is due to </a:t>
            </a:r>
            <a:r>
              <a:rPr lang="en-US" sz="2400" dirty="0" err="1">
                <a:solidFill>
                  <a:srgbClr val="FF0000"/>
                </a:solidFill>
                <a:latin typeface="Times New Roman"/>
                <a:ea typeface="Times New Roman"/>
              </a:rPr>
              <a:t>Leishmania</a:t>
            </a:r>
            <a:r>
              <a:rPr lang="en-US" sz="2400" dirty="0">
                <a:solidFill>
                  <a:srgbClr val="FF0000"/>
                </a:solidFill>
                <a:latin typeface="Times New Roman"/>
                <a:ea typeface="Times New Roman"/>
              </a:rPr>
              <a:t> </a:t>
            </a:r>
            <a:r>
              <a:rPr lang="en-US" sz="2400" dirty="0" err="1">
                <a:solidFill>
                  <a:srgbClr val="FF0000"/>
                </a:solidFill>
                <a:latin typeface="Times New Roman"/>
                <a:ea typeface="Times New Roman"/>
              </a:rPr>
              <a:t>mexicana</a:t>
            </a:r>
            <a:r>
              <a:rPr lang="en-US" sz="2400" dirty="0">
                <a:solidFill>
                  <a:srgbClr val="FF0000"/>
                </a:solidFill>
                <a:latin typeface="Times New Roman"/>
                <a:ea typeface="Times New Roman"/>
              </a:rPr>
              <a:t>, which produces single lesions that rapidly heal.</a:t>
            </a:r>
          </a:p>
          <a:p>
            <a:pPr marL="0" lvl="0" indent="0" algn="just" rtl="0">
              <a:lnSpc>
                <a:spcPct val="150000"/>
              </a:lnSpc>
              <a:spcAft>
                <a:spcPts val="0"/>
              </a:spcAft>
              <a:buNone/>
              <a:defRPr/>
            </a:pPr>
            <a:r>
              <a:rPr lang="en-US" sz="2400" b="1" i="1" spc="-15" dirty="0">
                <a:solidFill>
                  <a:prstClr val="black"/>
                </a:solidFill>
                <a:latin typeface="Times New Roman"/>
                <a:ea typeface="Times New Roman"/>
              </a:rPr>
              <a:t>L. </a:t>
            </a:r>
            <a:r>
              <a:rPr lang="en-US" sz="2400" b="1" i="1" spc="-15" dirty="0" err="1">
                <a:solidFill>
                  <a:prstClr val="black"/>
                </a:solidFill>
                <a:latin typeface="Times New Roman"/>
                <a:ea typeface="Times New Roman"/>
              </a:rPr>
              <a:t>braziliensis</a:t>
            </a:r>
            <a:r>
              <a:rPr lang="en-US" sz="2400" b="1" i="1" spc="-15" dirty="0">
                <a:solidFill>
                  <a:prstClr val="black"/>
                </a:solidFill>
                <a:latin typeface="Times New Roman"/>
                <a:ea typeface="Times New Roman"/>
              </a:rPr>
              <a:t>:</a:t>
            </a:r>
            <a:r>
              <a:rPr lang="en-US" sz="2400" spc="-15" dirty="0">
                <a:solidFill>
                  <a:prstClr val="black"/>
                </a:solidFill>
                <a:latin typeface="Times New Roman"/>
                <a:ea typeface="Times New Roman"/>
              </a:rPr>
              <a:t> causes</a:t>
            </a:r>
            <a:r>
              <a:rPr lang="en-US" sz="2400" b="1" i="1" spc="-15" dirty="0">
                <a:solidFill>
                  <a:prstClr val="black"/>
                </a:solidFill>
                <a:latin typeface="Times New Roman"/>
                <a:ea typeface="Times New Roman"/>
              </a:rPr>
              <a:t>  </a:t>
            </a:r>
            <a:r>
              <a:rPr lang="en-US" sz="2400" b="1" dirty="0" err="1">
                <a:solidFill>
                  <a:prstClr val="black"/>
                </a:solidFill>
                <a:latin typeface="Times New Roman"/>
                <a:ea typeface="Times New Roman"/>
              </a:rPr>
              <a:t>Mucocutaneous</a:t>
            </a:r>
            <a:r>
              <a:rPr lang="en-US" sz="2400" b="1" dirty="0">
                <a:solidFill>
                  <a:prstClr val="black"/>
                </a:solidFill>
                <a:latin typeface="Times New Roman"/>
                <a:ea typeface="Times New Roman"/>
              </a:rPr>
              <a:t> </a:t>
            </a:r>
            <a:r>
              <a:rPr lang="en-US" sz="2400" b="1" dirty="0" err="1">
                <a:solidFill>
                  <a:prstClr val="black"/>
                </a:solidFill>
                <a:latin typeface="Times New Roman"/>
                <a:ea typeface="Times New Roman"/>
              </a:rPr>
              <a:t>leishmaniasis</a:t>
            </a:r>
            <a:r>
              <a:rPr lang="en-US" sz="2400" dirty="0">
                <a:solidFill>
                  <a:prstClr val="black"/>
                </a:solidFill>
                <a:latin typeface="Times New Roman"/>
                <a:ea typeface="Times New Roman"/>
              </a:rPr>
              <a:t> </a:t>
            </a:r>
            <a:r>
              <a:rPr lang="en-US" sz="2000" dirty="0">
                <a:solidFill>
                  <a:prstClr val="black"/>
                </a:solidFill>
                <a:latin typeface="Times New Roman"/>
                <a:ea typeface="Times New Roman"/>
              </a:rPr>
              <a:t>(local name, </a:t>
            </a:r>
            <a:r>
              <a:rPr lang="en-US" sz="2400" b="1" dirty="0" err="1">
                <a:solidFill>
                  <a:srgbClr val="FF0000"/>
                </a:solidFill>
                <a:latin typeface="Times New Roman"/>
                <a:ea typeface="Times New Roman"/>
              </a:rPr>
              <a:t>espundia</a:t>
            </a:r>
            <a:r>
              <a:rPr lang="en-US" sz="2400" b="1" dirty="0">
                <a:solidFill>
                  <a:srgbClr val="FF0000"/>
                </a:solidFill>
                <a:latin typeface="Times New Roman"/>
                <a:ea typeface="Times New Roman"/>
              </a:rPr>
              <a:t>)</a:t>
            </a:r>
            <a:r>
              <a:rPr lang="en-US" sz="2000" dirty="0">
                <a:solidFill>
                  <a:prstClr val="black"/>
                </a:solidFill>
                <a:latin typeface="Times New Roman"/>
                <a:ea typeface="Times New Roman"/>
              </a:rPr>
              <a:t>: </a:t>
            </a:r>
          </a:p>
          <a:p>
            <a:pPr marL="0" lvl="0" indent="0" algn="just" rtl="0">
              <a:spcAft>
                <a:spcPts val="0"/>
              </a:spcAft>
              <a:buNone/>
              <a:defRPr/>
            </a:pPr>
            <a:r>
              <a:rPr lang="en-US" sz="2400" dirty="0">
                <a:solidFill>
                  <a:prstClr val="black"/>
                </a:solidFill>
                <a:latin typeface="Times New Roman"/>
                <a:ea typeface="Times New Roman"/>
              </a:rPr>
              <a:t>This disease is caused by </a:t>
            </a:r>
            <a:r>
              <a:rPr lang="en-US" sz="2400" dirty="0" err="1">
                <a:solidFill>
                  <a:prstClr val="black"/>
                </a:solidFill>
                <a:latin typeface="Times New Roman"/>
                <a:ea typeface="Times New Roman"/>
              </a:rPr>
              <a:t>Leishmania</a:t>
            </a:r>
            <a:r>
              <a:rPr lang="en-US" sz="2400" dirty="0">
                <a:solidFill>
                  <a:prstClr val="black"/>
                </a:solidFill>
                <a:latin typeface="Times New Roman"/>
                <a:ea typeface="Times New Roman"/>
              </a:rPr>
              <a:t> </a:t>
            </a:r>
            <a:r>
              <a:rPr lang="en-US" sz="2400" dirty="0" err="1">
                <a:solidFill>
                  <a:prstClr val="black"/>
                </a:solidFill>
                <a:latin typeface="Times New Roman"/>
                <a:ea typeface="Times New Roman"/>
              </a:rPr>
              <a:t>brasiliensis</a:t>
            </a:r>
            <a:r>
              <a:rPr lang="en-US" sz="2400" dirty="0">
                <a:solidFill>
                  <a:prstClr val="black"/>
                </a:solidFill>
                <a:latin typeface="Times New Roman"/>
                <a:ea typeface="Times New Roman"/>
              </a:rPr>
              <a:t> in Central and South America, especially the Amazon regions. In this form of the disease, the parasite attacks tissue at the </a:t>
            </a:r>
            <a:r>
              <a:rPr lang="en-US" sz="2400" dirty="0">
                <a:solidFill>
                  <a:srgbClr val="FF0000"/>
                </a:solidFill>
                <a:latin typeface="Times New Roman"/>
                <a:ea typeface="Times New Roman"/>
              </a:rPr>
              <a:t>mucosal-dermal junctions of the nose and mouth, producing multiple lesions</a:t>
            </a:r>
            <a:r>
              <a:rPr lang="en-US" sz="2400" dirty="0">
                <a:solidFill>
                  <a:prstClr val="black"/>
                </a:solidFill>
                <a:latin typeface="Times New Roman"/>
                <a:ea typeface="Times New Roman"/>
              </a:rPr>
              <a:t>. Extensive spreading into mucosal tissue can obliterate the nasal septum and the buccal cavity, ending in death from secondary infection.</a:t>
            </a:r>
          </a:p>
          <a:p>
            <a:pPr marL="0" indent="0" algn="just" rtl="0">
              <a:lnSpc>
                <a:spcPct val="150000"/>
              </a:lnSpc>
              <a:spcAft>
                <a:spcPts val="0"/>
              </a:spcAft>
              <a:buNone/>
              <a:defRPr/>
            </a:pPr>
            <a:endParaRPr lang="en-US" sz="2000" dirty="0">
              <a:latin typeface="Times New Roman"/>
              <a:ea typeface="Times New Roman"/>
            </a:endParaRPr>
          </a:p>
          <a:p>
            <a:pPr algn="l" rtl="0">
              <a:lnSpc>
                <a:spcPct val="150000"/>
              </a:lnSpc>
              <a:defRPr/>
            </a:pP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8991600" cy="6858000"/>
          </a:xfrm>
        </p:spPr>
        <p:txBody>
          <a:bodyPr/>
          <a:lstStyle/>
          <a:p>
            <a:pPr marL="0" indent="0" algn="just" rtl="0">
              <a:lnSpc>
                <a:spcPct val="150000"/>
              </a:lnSpc>
              <a:spcAft>
                <a:spcPts val="0"/>
              </a:spcAft>
              <a:buNone/>
              <a:defRPr/>
            </a:pPr>
            <a:r>
              <a:rPr lang="en-US" sz="3200" b="1" spc="-10" dirty="0">
                <a:solidFill>
                  <a:srgbClr val="FF0000"/>
                </a:solidFill>
                <a:latin typeface="Times New Roman"/>
                <a:ea typeface="Times New Roman"/>
              </a:rPr>
              <a:t>Diagnosis of </a:t>
            </a:r>
            <a:r>
              <a:rPr lang="en-US" sz="3200" b="1" i="1" spc="-25" dirty="0" err="1">
                <a:solidFill>
                  <a:srgbClr val="FF0000"/>
                </a:solidFill>
                <a:latin typeface="Times New Roman"/>
                <a:ea typeface="Times New Roman"/>
              </a:rPr>
              <a:t>L.donovani</a:t>
            </a:r>
            <a:endParaRPr lang="en-US" sz="2800" dirty="0">
              <a:solidFill>
                <a:srgbClr val="FF0000"/>
              </a:solidFill>
              <a:latin typeface="Times New Roman"/>
              <a:ea typeface="Times New Roman"/>
            </a:endParaRPr>
          </a:p>
          <a:p>
            <a:pPr marL="0" indent="0" algn="just" rtl="0">
              <a:spcAft>
                <a:spcPts val="0"/>
              </a:spcAft>
              <a:buNone/>
              <a:tabLst>
                <a:tab pos="342900" algn="l"/>
              </a:tabLst>
              <a:defRPr/>
            </a:pPr>
            <a:r>
              <a:rPr lang="en-US" sz="2500" dirty="0">
                <a:latin typeface="Times New Roman"/>
                <a:ea typeface="Times New Roman"/>
              </a:rPr>
              <a:t>1.thick blood film (</a:t>
            </a:r>
            <a:r>
              <a:rPr lang="en-US" sz="2500" dirty="0" err="1">
                <a:latin typeface="Times New Roman"/>
                <a:ea typeface="Times New Roman"/>
              </a:rPr>
              <a:t>amastigot</a:t>
            </a:r>
            <a:r>
              <a:rPr lang="en-US" sz="2500" dirty="0">
                <a:latin typeface="Times New Roman"/>
                <a:ea typeface="Times New Roman"/>
              </a:rPr>
              <a:t>).   </a:t>
            </a:r>
          </a:p>
          <a:p>
            <a:pPr marL="0" indent="0" algn="just" rtl="0">
              <a:spcAft>
                <a:spcPts val="0"/>
              </a:spcAft>
              <a:buNone/>
              <a:tabLst>
                <a:tab pos="342900" algn="l"/>
              </a:tabLst>
              <a:defRPr/>
            </a:pPr>
            <a:r>
              <a:rPr lang="en-US" sz="2500" dirty="0">
                <a:latin typeface="Times New Roman"/>
                <a:ea typeface="Times New Roman"/>
              </a:rPr>
              <a:t>2. skin test: is used to measure delayed hypersensitivity.</a:t>
            </a:r>
          </a:p>
          <a:p>
            <a:pPr marL="0" indent="0" algn="just" rtl="0">
              <a:spcAft>
                <a:spcPts val="0"/>
              </a:spcAft>
              <a:buNone/>
              <a:defRPr/>
            </a:pPr>
            <a:r>
              <a:rPr lang="en-US" sz="2500" dirty="0">
                <a:latin typeface="Times New Roman"/>
                <a:ea typeface="Times New Roman"/>
              </a:rPr>
              <a:t>3. detection of antibody by ELISA.   </a:t>
            </a:r>
          </a:p>
          <a:p>
            <a:pPr marL="0" indent="0" algn="just" rtl="0">
              <a:spcAft>
                <a:spcPts val="0"/>
              </a:spcAft>
              <a:buNone/>
              <a:defRPr/>
            </a:pPr>
            <a:r>
              <a:rPr lang="en-US" sz="2500" dirty="0">
                <a:latin typeface="Times New Roman"/>
                <a:ea typeface="Times New Roman"/>
              </a:rPr>
              <a:t> 4. can be cultured on NNN media (</a:t>
            </a:r>
            <a:r>
              <a:rPr lang="en-US" sz="2500" dirty="0" err="1">
                <a:latin typeface="Times New Roman"/>
                <a:ea typeface="Times New Roman"/>
              </a:rPr>
              <a:t>Novy</a:t>
            </a:r>
            <a:r>
              <a:rPr lang="en-US" sz="2500" dirty="0">
                <a:latin typeface="Times New Roman"/>
                <a:ea typeface="Times New Roman"/>
              </a:rPr>
              <a:t> </a:t>
            </a:r>
            <a:r>
              <a:rPr lang="en-US" sz="2500" dirty="0" err="1">
                <a:latin typeface="Times New Roman"/>
                <a:ea typeface="Times New Roman"/>
              </a:rPr>
              <a:t>Macneel</a:t>
            </a:r>
            <a:r>
              <a:rPr lang="en-US" sz="2500" dirty="0">
                <a:latin typeface="Times New Roman"/>
                <a:ea typeface="Times New Roman"/>
              </a:rPr>
              <a:t> Nicolle)</a:t>
            </a:r>
          </a:p>
          <a:p>
            <a:pPr marL="0" indent="0" algn="just" rtl="0">
              <a:spcAft>
                <a:spcPts val="0"/>
              </a:spcAft>
              <a:buNone/>
              <a:defRPr/>
            </a:pPr>
            <a:endParaRPr lang="en-GB" sz="2500" b="1" dirty="0">
              <a:solidFill>
                <a:srgbClr val="FF0000"/>
              </a:solidFill>
            </a:endParaRPr>
          </a:p>
          <a:p>
            <a:pPr marL="0" indent="0" algn="just" rtl="0">
              <a:buFont typeface="Wingdings 2" panose="05020102010507070707" pitchFamily="18" charset="2"/>
              <a:buNone/>
              <a:defRPr/>
            </a:pPr>
            <a:r>
              <a:rPr lang="en-GB" sz="2800" b="1" dirty="0">
                <a:solidFill>
                  <a:srgbClr val="FF0000"/>
                </a:solidFill>
              </a:rPr>
              <a:t>Prevention</a:t>
            </a:r>
            <a:r>
              <a:rPr lang="ar-IQ" sz="2800" b="1" dirty="0">
                <a:solidFill>
                  <a:srgbClr val="FF0000"/>
                </a:solidFill>
              </a:rPr>
              <a:t> </a:t>
            </a:r>
            <a:r>
              <a:rPr lang="en-GB" sz="2800" b="1" dirty="0">
                <a:solidFill>
                  <a:srgbClr val="FF0000"/>
                </a:solidFill>
              </a:rPr>
              <a:t>and</a:t>
            </a:r>
            <a:r>
              <a:rPr lang="ar-IQ" sz="2800" b="1" dirty="0">
                <a:solidFill>
                  <a:srgbClr val="FF0000"/>
                </a:solidFill>
              </a:rPr>
              <a:t> </a:t>
            </a:r>
            <a:r>
              <a:rPr lang="en-GB" sz="2800" b="1" dirty="0">
                <a:solidFill>
                  <a:srgbClr val="FF0000"/>
                </a:solidFill>
              </a:rPr>
              <a:t>Control</a:t>
            </a:r>
            <a:endParaRPr lang="ar-IQ" sz="2800" b="1" dirty="0">
              <a:solidFill>
                <a:srgbClr val="FF0000"/>
              </a:solidFill>
            </a:endParaRPr>
          </a:p>
          <a:p>
            <a:pPr marL="0" indent="0" algn="just" rtl="0">
              <a:buFont typeface="Wingdings 2" panose="05020102010507070707" pitchFamily="18" charset="2"/>
              <a:buNone/>
              <a:defRPr/>
            </a:pPr>
            <a:r>
              <a:rPr lang="en-US" sz="2500" b="1" dirty="0">
                <a:solidFill>
                  <a:srgbClr val="FF0000"/>
                </a:solidFill>
              </a:rPr>
              <a:t>control</a:t>
            </a:r>
            <a:r>
              <a:rPr lang="en-US" sz="2500" dirty="0"/>
              <a:t> of </a:t>
            </a:r>
            <a:r>
              <a:rPr lang="en-US" sz="2500" b="1" dirty="0" err="1"/>
              <a:t>Leishmania</a:t>
            </a:r>
            <a:r>
              <a:rPr lang="en-US" sz="2500" b="1" dirty="0"/>
              <a:t> </a:t>
            </a:r>
            <a:r>
              <a:rPr lang="en-US" sz="2500" b="1" dirty="0" err="1"/>
              <a:t>donovani</a:t>
            </a:r>
            <a:r>
              <a:rPr lang="en-US" sz="2500" b="1" dirty="0"/>
              <a:t> </a:t>
            </a:r>
            <a:r>
              <a:rPr lang="en-US" sz="2500" dirty="0"/>
              <a:t>= </a:t>
            </a:r>
            <a:r>
              <a:rPr lang="en-GB" sz="2500" dirty="0"/>
              <a:t>the vector control, and avoidance sand fly </a:t>
            </a:r>
          </a:p>
          <a:p>
            <a:pPr marL="0" indent="0" algn="just" rtl="0">
              <a:buNone/>
              <a:defRPr/>
            </a:pPr>
            <a:r>
              <a:rPr lang="en-US" sz="2500" b="1" dirty="0">
                <a:solidFill>
                  <a:srgbClr val="FF0000"/>
                </a:solidFill>
              </a:rPr>
              <a:t>control </a:t>
            </a:r>
            <a:r>
              <a:rPr lang="en-US" sz="2500" dirty="0"/>
              <a:t> of </a:t>
            </a:r>
            <a:r>
              <a:rPr lang="en-US" sz="2500" b="1" dirty="0" err="1"/>
              <a:t>Leishmania</a:t>
            </a:r>
            <a:r>
              <a:rPr lang="en-US" sz="2500" b="1" dirty="0"/>
              <a:t> </a:t>
            </a:r>
            <a:r>
              <a:rPr lang="en-US" sz="2500" b="1" dirty="0" err="1"/>
              <a:t>tropica</a:t>
            </a:r>
            <a:r>
              <a:rPr lang="en-US" sz="2500" b="1" dirty="0"/>
              <a:t> </a:t>
            </a:r>
            <a:r>
              <a:rPr lang="en-US" sz="2500" dirty="0"/>
              <a:t>= </a:t>
            </a:r>
            <a:r>
              <a:rPr lang="en-GB" sz="2500" dirty="0"/>
              <a:t>the vector control, and avoidance sand fly</a:t>
            </a:r>
            <a:endParaRPr lang="en-US" sz="2500" dirty="0">
              <a:solidFill>
                <a:srgbClr val="FF0000"/>
              </a:solidFill>
            </a:endParaRPr>
          </a:p>
          <a:p>
            <a:pPr marL="0" indent="0" algn="l" rtl="0">
              <a:buFont typeface="Wingdings 2" panose="05020102010507070707" pitchFamily="18" charset="2"/>
              <a:buNone/>
              <a:defRPr/>
            </a:pPr>
            <a:r>
              <a:rPr lang="en-US" sz="2500" dirty="0">
                <a:solidFill>
                  <a:srgbClr val="FF0000"/>
                </a:solidFill>
              </a:rPr>
              <a:t>Treatment</a:t>
            </a:r>
            <a:r>
              <a:rPr lang="en-US" sz="2500" dirty="0"/>
              <a:t> of </a:t>
            </a:r>
            <a:r>
              <a:rPr lang="en-US" sz="2500" b="1" dirty="0" err="1"/>
              <a:t>Leishmania</a:t>
            </a:r>
            <a:r>
              <a:rPr lang="en-US" sz="2500" b="1" dirty="0"/>
              <a:t> </a:t>
            </a:r>
            <a:r>
              <a:rPr lang="en-US" sz="2500" b="1" dirty="0" err="1"/>
              <a:t>donovani</a:t>
            </a:r>
            <a:r>
              <a:rPr lang="en-US" sz="2500" b="1" dirty="0"/>
              <a:t> </a:t>
            </a:r>
            <a:r>
              <a:rPr lang="en-US" sz="2500" dirty="0"/>
              <a:t>= </a:t>
            </a:r>
            <a:r>
              <a:rPr lang="en-US" sz="2500" dirty="0" err="1"/>
              <a:t>Pentostam</a:t>
            </a:r>
            <a:r>
              <a:rPr lang="en-US" sz="2500" dirty="0"/>
              <a:t> +Sodium </a:t>
            </a:r>
            <a:r>
              <a:rPr lang="en-US" sz="2500" dirty="0" err="1"/>
              <a:t>Stibogluconate</a:t>
            </a:r>
            <a:r>
              <a:rPr lang="en-US" sz="2500" dirty="0"/>
              <a:t> </a:t>
            </a:r>
          </a:p>
          <a:p>
            <a:pPr algn="l" rtl="0">
              <a:defRPr/>
            </a:pPr>
            <a:r>
              <a:rPr lang="en-US" sz="2500" dirty="0">
                <a:solidFill>
                  <a:srgbClr val="FF0000"/>
                </a:solidFill>
              </a:rPr>
              <a:t>Treatment</a:t>
            </a:r>
            <a:r>
              <a:rPr lang="en-US" sz="2500" dirty="0"/>
              <a:t> of </a:t>
            </a:r>
            <a:r>
              <a:rPr lang="en-US" sz="2500" b="1" dirty="0" err="1"/>
              <a:t>Leishmania</a:t>
            </a:r>
            <a:r>
              <a:rPr lang="en-US" sz="2500" b="1" dirty="0"/>
              <a:t> </a:t>
            </a:r>
            <a:r>
              <a:rPr lang="en-US" sz="2500" b="1" dirty="0" err="1"/>
              <a:t>tropica</a:t>
            </a:r>
            <a:r>
              <a:rPr lang="en-US" sz="2500" b="1" dirty="0"/>
              <a:t> </a:t>
            </a:r>
            <a:r>
              <a:rPr lang="en-US" sz="2500" dirty="0"/>
              <a:t>= </a:t>
            </a:r>
            <a:r>
              <a:rPr lang="en-US" sz="2500" dirty="0" err="1"/>
              <a:t>Paromomycin</a:t>
            </a:r>
            <a:r>
              <a:rPr lang="en-US" sz="2500" dirty="0"/>
              <a:t> + Sodium </a:t>
            </a:r>
            <a:r>
              <a:rPr lang="en-US" sz="2500" dirty="0" err="1"/>
              <a:t>Stibogluconate</a:t>
            </a:r>
            <a:r>
              <a:rPr lang="en-US" sz="2500" dirty="0"/>
              <a:t> </a:t>
            </a:r>
          </a:p>
          <a:p>
            <a:pPr>
              <a:defRPr/>
            </a:pPr>
            <a:endParaRPr lang="ar-IQ"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عنصر نائب للمحتوى 2"/>
          <p:cNvSpPr>
            <a:spLocks noGrp="1"/>
          </p:cNvSpPr>
          <p:nvPr>
            <p:ph idx="1"/>
          </p:nvPr>
        </p:nvSpPr>
        <p:spPr>
          <a:xfrm>
            <a:off x="76200" y="0"/>
            <a:ext cx="8915400" cy="6705600"/>
          </a:xfrm>
        </p:spPr>
        <p:txBody>
          <a:bodyPr>
            <a:normAutofit fontScale="92500" lnSpcReduction="20000"/>
          </a:bodyPr>
          <a:lstStyle/>
          <a:p>
            <a:pPr marL="109728" indent="0" algn="just" rtl="0">
              <a:lnSpc>
                <a:spcPct val="150000"/>
              </a:lnSpc>
              <a:spcAft>
                <a:spcPts val="0"/>
              </a:spcAft>
              <a:buNone/>
              <a:tabLst>
                <a:tab pos="467995" algn="l"/>
              </a:tabLst>
            </a:pPr>
            <a:r>
              <a:rPr lang="en-US" sz="2000" b="1" dirty="0"/>
              <a:t> </a:t>
            </a:r>
            <a:r>
              <a:rPr lang="en-US" sz="2800" b="1" i="1" spc="-45" dirty="0" err="1">
                <a:latin typeface="Times New Roman"/>
                <a:ea typeface="Times New Roman"/>
              </a:rPr>
              <a:t>Trypanosoma</a:t>
            </a:r>
            <a:r>
              <a:rPr lang="en-US" sz="2800" b="1" i="1" spc="-45" dirty="0">
                <a:latin typeface="Times New Roman"/>
                <a:ea typeface="Times New Roman"/>
              </a:rPr>
              <a:t>:</a:t>
            </a:r>
          </a:p>
          <a:p>
            <a:pPr marL="109728" indent="0" algn="just" rtl="0">
              <a:lnSpc>
                <a:spcPct val="150000"/>
              </a:lnSpc>
              <a:spcAft>
                <a:spcPts val="0"/>
              </a:spcAft>
              <a:buNone/>
            </a:pPr>
            <a:r>
              <a:rPr lang="ar-IQ" sz="2000" b="1" i="1" spc="-10" dirty="0">
                <a:latin typeface="Times New Roman"/>
                <a:ea typeface="Times New Roman"/>
              </a:rPr>
              <a:t>-1</a:t>
            </a:r>
            <a:r>
              <a:rPr lang="en-US" sz="2200" b="1" i="1" spc="-10" dirty="0">
                <a:latin typeface="Times New Roman"/>
                <a:ea typeface="Times New Roman"/>
              </a:rPr>
              <a:t>Trypanosoma </a:t>
            </a:r>
            <a:r>
              <a:rPr lang="en-US" sz="2200" b="1" i="1" spc="-10" dirty="0" err="1">
                <a:latin typeface="Times New Roman"/>
                <a:ea typeface="Times New Roman"/>
              </a:rPr>
              <a:t>brucei</a:t>
            </a:r>
            <a:r>
              <a:rPr lang="en-US" sz="2200" b="1" i="1" spc="-10" dirty="0">
                <a:latin typeface="Times New Roman"/>
                <a:ea typeface="Times New Roman"/>
              </a:rPr>
              <a:t> : This genus has two subspecies:(</a:t>
            </a:r>
            <a:r>
              <a:rPr lang="en-US" sz="2200" b="1" i="1" spc="-10" dirty="0" err="1">
                <a:latin typeface="Times New Roman"/>
                <a:ea typeface="Times New Roman"/>
              </a:rPr>
              <a:t>T.gambiense</a:t>
            </a:r>
            <a:r>
              <a:rPr lang="en-US" sz="2200" b="1" i="1" spc="-10" dirty="0">
                <a:latin typeface="Times New Roman"/>
                <a:ea typeface="Times New Roman"/>
              </a:rPr>
              <a:t> &amp; </a:t>
            </a:r>
            <a:r>
              <a:rPr lang="en-US" sz="2200" b="1" i="1" spc="-10" dirty="0" err="1">
                <a:latin typeface="Times New Roman"/>
                <a:ea typeface="Times New Roman"/>
              </a:rPr>
              <a:t>T.rhodesiense</a:t>
            </a:r>
            <a:r>
              <a:rPr lang="en-US" sz="2200" b="1" i="1" spc="-10" dirty="0">
                <a:latin typeface="Times New Roman"/>
                <a:ea typeface="Times New Roman"/>
              </a:rPr>
              <a:t>). </a:t>
            </a:r>
            <a:r>
              <a:rPr lang="en-US" sz="2400" b="1" spc="-10" dirty="0">
                <a:latin typeface="Times New Roman"/>
                <a:ea typeface="Times New Roman"/>
              </a:rPr>
              <a:t> the mediated host is </a:t>
            </a:r>
            <a:r>
              <a:rPr lang="en-US" sz="2400" b="1" spc="-15" dirty="0" err="1">
                <a:latin typeface="Times New Roman"/>
                <a:ea typeface="Times New Roman"/>
              </a:rPr>
              <a:t>Tse_Tse</a:t>
            </a:r>
            <a:r>
              <a:rPr lang="en-US" sz="2400" b="1" spc="-15" dirty="0">
                <a:latin typeface="Times New Roman"/>
                <a:ea typeface="Times New Roman"/>
              </a:rPr>
              <a:t> fly</a:t>
            </a:r>
            <a:endParaRPr lang="ar-IQ" sz="2200" b="1" i="1" spc="-10" dirty="0">
              <a:latin typeface="Times New Roman"/>
              <a:ea typeface="Times New Roman"/>
            </a:endParaRPr>
          </a:p>
          <a:p>
            <a:pPr marL="109728" indent="0" algn="just" rtl="0">
              <a:lnSpc>
                <a:spcPct val="150000"/>
              </a:lnSpc>
              <a:spcAft>
                <a:spcPts val="0"/>
              </a:spcAft>
              <a:buNone/>
            </a:pPr>
            <a:r>
              <a:rPr lang="en-US" sz="2200" b="1" i="1" spc="-10" dirty="0">
                <a:latin typeface="Times New Roman"/>
                <a:ea typeface="Times New Roman"/>
              </a:rPr>
              <a:t>T. </a:t>
            </a:r>
            <a:r>
              <a:rPr lang="en-US" sz="2200" b="1" i="1" spc="-10" dirty="0" err="1">
                <a:latin typeface="Times New Roman"/>
                <a:ea typeface="Times New Roman"/>
              </a:rPr>
              <a:t>gambiense</a:t>
            </a:r>
            <a:r>
              <a:rPr lang="en-US" sz="2200" spc="-10" dirty="0">
                <a:latin typeface="Times New Roman"/>
                <a:ea typeface="Times New Roman"/>
              </a:rPr>
              <a:t>: </a:t>
            </a:r>
            <a:r>
              <a:rPr lang="en-US" sz="2000" b="1" spc="-10" dirty="0">
                <a:solidFill>
                  <a:srgbClr val="FF0000"/>
                </a:solidFill>
                <a:latin typeface="Times New Roman"/>
                <a:ea typeface="Times New Roman"/>
              </a:rPr>
              <a:t>causing African Trypanosomiasis or sleeping sickness</a:t>
            </a:r>
            <a:r>
              <a:rPr lang="en-US" sz="2000" b="1" i="1" spc="-10" dirty="0">
                <a:solidFill>
                  <a:srgbClr val="FF0000"/>
                </a:solidFill>
                <a:latin typeface="Times New Roman"/>
                <a:ea typeface="Times New Roman"/>
              </a:rPr>
              <a:t> (</a:t>
            </a:r>
            <a:r>
              <a:rPr lang="en-US" sz="2000" b="1" spc="-10" dirty="0">
                <a:solidFill>
                  <a:srgbClr val="FF0000"/>
                </a:solidFill>
                <a:latin typeface="Times New Roman"/>
                <a:ea typeface="Times New Roman"/>
              </a:rPr>
              <a:t>sleeping disease) to human. </a:t>
            </a:r>
            <a:r>
              <a:rPr lang="en-US" sz="2000" spc="-15" dirty="0">
                <a:latin typeface="Times New Roman"/>
                <a:ea typeface="Times New Roman"/>
              </a:rPr>
              <a:t>The disease is endemic in sub-Saharan Africa, the natural habitat of the </a:t>
            </a:r>
            <a:r>
              <a:rPr lang="en-US" sz="2000" spc="-15" dirty="0" err="1">
                <a:latin typeface="Times New Roman"/>
                <a:ea typeface="Times New Roman"/>
              </a:rPr>
              <a:t>tse-tse</a:t>
            </a:r>
            <a:r>
              <a:rPr lang="en-US" sz="2000" spc="-15" dirty="0">
                <a:latin typeface="Times New Roman"/>
                <a:ea typeface="Times New Roman"/>
              </a:rPr>
              <a:t> fly (temperature &amp; humidity). The </a:t>
            </a:r>
            <a:r>
              <a:rPr lang="en-US" sz="2000" spc="-15" dirty="0" err="1">
                <a:latin typeface="Times New Roman"/>
                <a:ea typeface="Times New Roman"/>
              </a:rPr>
              <a:t>trypomastigotes</a:t>
            </a:r>
            <a:r>
              <a:rPr lang="en-US" sz="2000" spc="-15" dirty="0">
                <a:latin typeface="Times New Roman"/>
                <a:ea typeface="Times New Roman"/>
              </a:rPr>
              <a:t> spread from the skin through the blood to the lymph nodes and the brain. The typical sleeping sickness progresses to coma as a result of a demyelinating encephalitis.</a:t>
            </a:r>
            <a:endParaRPr lang="en-US" sz="1800" dirty="0">
              <a:latin typeface="Times New Roman"/>
              <a:ea typeface="Times New Roman"/>
            </a:endParaRPr>
          </a:p>
          <a:p>
            <a:pPr marL="109728" indent="0" algn="just" rtl="0">
              <a:lnSpc>
                <a:spcPct val="150000"/>
              </a:lnSpc>
              <a:spcAft>
                <a:spcPts val="0"/>
              </a:spcAft>
              <a:buNone/>
            </a:pPr>
            <a:r>
              <a:rPr lang="ar-IQ" sz="2000" b="1" i="1" spc="-10" dirty="0">
                <a:latin typeface="Times New Roman"/>
                <a:ea typeface="Times New Roman"/>
              </a:rPr>
              <a:t>-2</a:t>
            </a:r>
            <a:r>
              <a:rPr lang="en-US" b="1" i="1" spc="-10" dirty="0">
                <a:solidFill>
                  <a:srgbClr val="FF0000"/>
                </a:solidFill>
                <a:latin typeface="Times New Roman"/>
                <a:ea typeface="Times New Roman"/>
              </a:rPr>
              <a:t>T. </a:t>
            </a:r>
            <a:r>
              <a:rPr lang="en-US" b="1" i="1" spc="-10" dirty="0" err="1">
                <a:solidFill>
                  <a:srgbClr val="FF0000"/>
                </a:solidFill>
                <a:latin typeface="Times New Roman"/>
                <a:ea typeface="Times New Roman"/>
              </a:rPr>
              <a:t>cruzi</a:t>
            </a:r>
            <a:r>
              <a:rPr lang="en-US" b="1" i="1" spc="-10" dirty="0">
                <a:solidFill>
                  <a:srgbClr val="FF0000"/>
                </a:solidFill>
                <a:latin typeface="Times New Roman"/>
                <a:ea typeface="Times New Roman"/>
              </a:rPr>
              <a:t>: </a:t>
            </a:r>
            <a:r>
              <a:rPr lang="en-US" b="1" spc="-10" dirty="0">
                <a:solidFill>
                  <a:srgbClr val="FF0000"/>
                </a:solidFill>
                <a:latin typeface="Times New Roman"/>
                <a:ea typeface="Times New Roman"/>
              </a:rPr>
              <a:t>cause </a:t>
            </a:r>
            <a:r>
              <a:rPr lang="en-US" b="1" spc="-10" dirty="0" err="1">
                <a:solidFill>
                  <a:srgbClr val="FF0000"/>
                </a:solidFill>
                <a:latin typeface="Times New Roman"/>
                <a:ea typeface="Times New Roman"/>
              </a:rPr>
              <a:t>chagas</a:t>
            </a:r>
            <a:r>
              <a:rPr lang="en-US" b="1" spc="-10" dirty="0">
                <a:solidFill>
                  <a:srgbClr val="FF0000"/>
                </a:solidFill>
                <a:latin typeface="Times New Roman"/>
                <a:ea typeface="Times New Roman"/>
              </a:rPr>
              <a:t>’ disease, American </a:t>
            </a:r>
            <a:r>
              <a:rPr lang="en-US" b="1" spc="-10" dirty="0" err="1">
                <a:solidFill>
                  <a:srgbClr val="FF0000"/>
                </a:solidFill>
                <a:latin typeface="Times New Roman"/>
                <a:ea typeface="Times New Roman"/>
              </a:rPr>
              <a:t>trypanosomiasis</a:t>
            </a:r>
            <a:r>
              <a:rPr lang="en-US" sz="2000" spc="-10" dirty="0">
                <a:latin typeface="Times New Roman"/>
                <a:ea typeface="Times New Roman"/>
              </a:rPr>
              <a:t>. </a:t>
            </a:r>
            <a:r>
              <a:rPr lang="en-US" sz="1800" dirty="0" err="1"/>
              <a:t>Chagas</a:t>
            </a:r>
            <a:r>
              <a:rPr lang="en-US" sz="1800" dirty="0"/>
              <a:t>’ disease is transmitted to humans by  </a:t>
            </a:r>
            <a:r>
              <a:rPr lang="en-US" sz="2200" b="1" dirty="0">
                <a:solidFill>
                  <a:srgbClr val="FF0000"/>
                </a:solidFill>
              </a:rPr>
              <a:t>bugs</a:t>
            </a:r>
            <a:r>
              <a:rPr lang="en-US" sz="1800" b="1" dirty="0"/>
              <a:t>. </a:t>
            </a:r>
            <a:r>
              <a:rPr lang="en-US" sz="2000" spc="-10" dirty="0" err="1">
                <a:latin typeface="Times New Roman"/>
                <a:ea typeface="Times New Roman"/>
              </a:rPr>
              <a:t>Chagas</a:t>
            </a:r>
            <a:r>
              <a:rPr lang="en-US" sz="2000" spc="-10" dirty="0">
                <a:latin typeface="Times New Roman"/>
                <a:ea typeface="Times New Roman"/>
              </a:rPr>
              <a:t>’ disease occurs primarily in rural Central and South America (temperature &amp; humidity).  </a:t>
            </a:r>
          </a:p>
          <a:p>
            <a:pPr marL="109728" indent="0" algn="just" rtl="0">
              <a:lnSpc>
                <a:spcPct val="150000"/>
              </a:lnSpc>
              <a:spcAft>
                <a:spcPts val="0"/>
              </a:spcAft>
              <a:buNone/>
            </a:pPr>
            <a:r>
              <a:rPr lang="en-US" sz="2000" spc="-10" dirty="0" err="1">
                <a:latin typeface="Times New Roman"/>
                <a:ea typeface="Times New Roman"/>
              </a:rPr>
              <a:t>Trypomastigotes</a:t>
            </a:r>
            <a:r>
              <a:rPr lang="en-US" sz="2000" spc="-10" dirty="0">
                <a:latin typeface="Times New Roman"/>
                <a:ea typeface="Times New Roman"/>
              </a:rPr>
              <a:t> which enter the blood   and form </a:t>
            </a:r>
            <a:r>
              <a:rPr lang="en-US" sz="2000" spc="-10" dirty="0" err="1">
                <a:latin typeface="Times New Roman"/>
                <a:ea typeface="Times New Roman"/>
              </a:rPr>
              <a:t>nonflagellated</a:t>
            </a:r>
            <a:r>
              <a:rPr lang="en-US" sz="2000" spc="-10" dirty="0">
                <a:latin typeface="Times New Roman"/>
                <a:ea typeface="Times New Roman"/>
              </a:rPr>
              <a:t> </a:t>
            </a:r>
            <a:r>
              <a:rPr lang="en-US" sz="2000" spc="-10" dirty="0" err="1">
                <a:latin typeface="Times New Roman"/>
                <a:ea typeface="Times New Roman"/>
              </a:rPr>
              <a:t>amastigotes</a:t>
            </a:r>
            <a:r>
              <a:rPr lang="en-US" sz="2000" spc="-10" dirty="0">
                <a:latin typeface="Times New Roman"/>
                <a:ea typeface="Times New Roman"/>
              </a:rPr>
              <a:t> within host cells. When the </a:t>
            </a:r>
            <a:r>
              <a:rPr lang="en-US" sz="2000" spc="-10" dirty="0" err="1">
                <a:latin typeface="Times New Roman"/>
                <a:ea typeface="Times New Roman"/>
              </a:rPr>
              <a:t>amastigotes</a:t>
            </a:r>
            <a:r>
              <a:rPr lang="en-US" sz="2000" spc="-10" dirty="0">
                <a:latin typeface="Times New Roman"/>
                <a:ea typeface="Times New Roman"/>
              </a:rPr>
              <a:t> can cause inflammation, consisting mainly of mononuclear cells. Cardiac muscle is the most frequently and severely affected tissue.     </a:t>
            </a:r>
          </a:p>
          <a:p>
            <a:pPr marL="0" indent="0" algn="just" rtl="0">
              <a:lnSpc>
                <a:spcPct val="150000"/>
              </a:lnSpc>
              <a:spcAft>
                <a:spcPts val="0"/>
              </a:spcAft>
              <a:buNone/>
            </a:pPr>
            <a:r>
              <a:rPr lang="en-US" sz="2000" spc="-10" dirty="0">
                <a:latin typeface="Times New Roman"/>
                <a:ea typeface="Times New Roman"/>
              </a:rPr>
              <a:t> </a:t>
            </a:r>
            <a:endParaRPr lang="en-US" sz="1800" dirty="0">
              <a:latin typeface="Times New Roman"/>
              <a:ea typeface="Times New Roman"/>
            </a:endParaRPr>
          </a:p>
          <a:p>
            <a:pPr marL="109728" indent="0" algn="just" rtl="0">
              <a:lnSpc>
                <a:spcPct val="150000"/>
              </a:lnSpc>
              <a:spcAft>
                <a:spcPts val="0"/>
              </a:spcAft>
              <a:buNone/>
            </a:pPr>
            <a:endParaRPr lang="en-US" sz="2000" dirty="0">
              <a:latin typeface="Times New Roman"/>
              <a:ea typeface="Times New Roman"/>
            </a:endParaRPr>
          </a:p>
        </p:txBody>
      </p:sp>
    </p:spTree>
    <p:extLst>
      <p:ext uri="{BB962C8B-B14F-4D97-AF65-F5344CB8AC3E}">
        <p14:creationId xmlns:p14="http://schemas.microsoft.com/office/powerpoint/2010/main" val="1047485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82" y="228600"/>
            <a:ext cx="9008918" cy="4042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مستطيل 1"/>
          <p:cNvSpPr>
            <a:spLocks noChangeArrowheads="1"/>
          </p:cNvSpPr>
          <p:nvPr/>
        </p:nvSpPr>
        <p:spPr bwMode="auto">
          <a:xfrm>
            <a:off x="1066800" y="4724400"/>
            <a:ext cx="4572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lgn="r" rtl="1"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lgn="r" rtl="1"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lgn="r" rtl="1"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lgn="r" rtl="1"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algn="r" rtl="1"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algn="r" rtl="1"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algn="r" rtl="1"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algn="r" rtl="1"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l" eaLnBrk="1" hangingPunct="1">
              <a:spcBef>
                <a:spcPct val="0"/>
              </a:spcBef>
              <a:buClrTx/>
              <a:buSzTx/>
              <a:buFontTx/>
              <a:buNone/>
            </a:pPr>
            <a:r>
              <a:rPr lang="en-US" altLang="en-US" sz="1800" dirty="0">
                <a:latin typeface="Arial" panose="020B0604020202020204" pitchFamily="34" charset="0"/>
              </a:rPr>
              <a:t>Figure: </a:t>
            </a:r>
          </a:p>
          <a:p>
            <a:pPr algn="l" eaLnBrk="1" hangingPunct="1">
              <a:spcBef>
                <a:spcPct val="0"/>
              </a:spcBef>
              <a:buClrTx/>
              <a:buSzTx/>
              <a:buFontTx/>
              <a:buNone/>
            </a:pPr>
            <a:endParaRPr lang="en-US" altLang="en-US" sz="1800" dirty="0">
              <a:latin typeface="Arial" panose="020B0604020202020204" pitchFamily="34" charset="0"/>
            </a:endParaRPr>
          </a:p>
          <a:p>
            <a:pPr algn="l" eaLnBrk="1" hangingPunct="1">
              <a:spcBef>
                <a:spcPct val="0"/>
              </a:spcBef>
              <a:buClrTx/>
              <a:buSzTx/>
              <a:buFontTx/>
              <a:buNone/>
            </a:pPr>
            <a:r>
              <a:rPr lang="en-US" altLang="en-US" sz="1800" dirty="0">
                <a:latin typeface="Arial" panose="020B0604020202020204" pitchFamily="34" charset="0"/>
              </a:rPr>
              <a:t>A, B, C: </a:t>
            </a:r>
            <a:r>
              <a:rPr lang="en-US" altLang="en-US" sz="1800" dirty="0" err="1">
                <a:latin typeface="Arial" panose="020B0604020202020204" pitchFamily="34" charset="0"/>
              </a:rPr>
              <a:t>Trypomastigotes</a:t>
            </a:r>
            <a:r>
              <a:rPr lang="en-US" altLang="en-US" sz="1800" dirty="0">
                <a:latin typeface="Arial" panose="020B0604020202020204" pitchFamily="34" charset="0"/>
              </a:rPr>
              <a:t> in blood; </a:t>
            </a:r>
          </a:p>
          <a:p>
            <a:pPr algn="l" eaLnBrk="1" hangingPunct="1">
              <a:spcBef>
                <a:spcPct val="0"/>
              </a:spcBef>
              <a:buClrTx/>
              <a:buSzTx/>
              <a:buFontTx/>
              <a:buNone/>
            </a:pPr>
            <a:r>
              <a:rPr lang="en-US" altLang="en-US" sz="1800" dirty="0">
                <a:latin typeface="Arial" panose="020B0604020202020204" pitchFamily="34" charset="0"/>
              </a:rPr>
              <a:t>D: </a:t>
            </a:r>
            <a:r>
              <a:rPr lang="en-US" altLang="en-US" sz="1800" dirty="0" err="1">
                <a:latin typeface="Arial" panose="020B0604020202020204" pitchFamily="34" charset="0"/>
              </a:rPr>
              <a:t>epimastigote</a:t>
            </a:r>
            <a:r>
              <a:rPr lang="en-US" altLang="en-US" sz="1800" dirty="0">
                <a:latin typeface="Arial" panose="020B0604020202020204" pitchFamily="34" charset="0"/>
              </a:rPr>
              <a:t>, </a:t>
            </a:r>
          </a:p>
          <a:p>
            <a:pPr algn="l" eaLnBrk="1" hangingPunct="1">
              <a:spcBef>
                <a:spcPct val="0"/>
              </a:spcBef>
              <a:buClrTx/>
              <a:buSzTx/>
              <a:buFontTx/>
              <a:buNone/>
            </a:pPr>
            <a:r>
              <a:rPr lang="en-US" altLang="en-US" sz="1800" dirty="0">
                <a:latin typeface="Arial" panose="020B0604020202020204" pitchFamily="34" charset="0"/>
              </a:rPr>
              <a:t>E: promastigote,</a:t>
            </a:r>
          </a:p>
          <a:p>
            <a:pPr algn="l" eaLnBrk="1" hangingPunct="1">
              <a:spcBef>
                <a:spcPct val="0"/>
              </a:spcBef>
              <a:buClrTx/>
              <a:buSzTx/>
              <a:buFontTx/>
              <a:buNone/>
            </a:pPr>
            <a:r>
              <a:rPr lang="en-US" altLang="en-US" sz="1800" dirty="0">
                <a:latin typeface="Arial" panose="020B0604020202020204" pitchFamily="34" charset="0"/>
              </a:rPr>
              <a:t>F: amastigote colony in heart muscle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5409" y="0"/>
            <a:ext cx="7993182" cy="6858000"/>
          </a:xfrm>
          <a:prstGeom prst="rect">
            <a:avLst/>
          </a:prstGeom>
        </p:spPr>
      </p:pic>
    </p:spTree>
    <p:extLst>
      <p:ext uri="{BB962C8B-B14F-4D97-AF65-F5344CB8AC3E}">
        <p14:creationId xmlns:p14="http://schemas.microsoft.com/office/powerpoint/2010/main" val="2820597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1516" y="0"/>
            <a:ext cx="8240967" cy="6858000"/>
          </a:xfrm>
          <a:prstGeom prst="rect">
            <a:avLst/>
          </a:prstGeom>
        </p:spPr>
      </p:pic>
    </p:spTree>
    <p:extLst>
      <p:ext uri="{BB962C8B-B14F-4D97-AF65-F5344CB8AC3E}">
        <p14:creationId xmlns:p14="http://schemas.microsoft.com/office/powerpoint/2010/main" val="1303880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عنصر نائب للمحتوى 2"/>
          <p:cNvSpPr>
            <a:spLocks noGrp="1"/>
          </p:cNvSpPr>
          <p:nvPr>
            <p:ph idx="1"/>
          </p:nvPr>
        </p:nvSpPr>
        <p:spPr>
          <a:xfrm>
            <a:off x="0" y="-76200"/>
            <a:ext cx="9144000" cy="6934200"/>
          </a:xfrm>
        </p:spPr>
        <p:txBody>
          <a:bodyPr/>
          <a:lstStyle/>
          <a:p>
            <a:pPr marL="0" indent="0" algn="just" rtl="0">
              <a:spcAft>
                <a:spcPts val="0"/>
              </a:spcAft>
              <a:buNone/>
              <a:tabLst>
                <a:tab pos="238125" algn="l"/>
              </a:tabLst>
              <a:defRPr/>
            </a:pPr>
            <a:r>
              <a:rPr lang="en-US" sz="2200" spc="-15" dirty="0">
                <a:latin typeface="Times New Roman"/>
                <a:ea typeface="Times New Roman"/>
              </a:rPr>
              <a:t>B</a:t>
            </a:r>
            <a:r>
              <a:rPr lang="en-US" sz="2200" b="1" spc="-15" dirty="0">
                <a:latin typeface="Times New Roman"/>
                <a:ea typeface="Times New Roman"/>
              </a:rPr>
              <a:t>:Class</a:t>
            </a:r>
            <a:r>
              <a:rPr lang="en-US" sz="2200" b="1" spc="-20" dirty="0">
                <a:latin typeface="Times New Roman"/>
                <a:ea typeface="Times New Roman"/>
              </a:rPr>
              <a:t> </a:t>
            </a:r>
            <a:r>
              <a:rPr lang="en-US" sz="2200" b="1" spc="-20" dirty="0" err="1">
                <a:latin typeface="Times New Roman"/>
                <a:ea typeface="Times New Roman"/>
              </a:rPr>
              <a:t>Haemoflagellates</a:t>
            </a:r>
            <a:r>
              <a:rPr lang="en-US" sz="2200" b="1" u="sng" spc="-20" dirty="0">
                <a:latin typeface="Times New Roman"/>
                <a:ea typeface="Times New Roman"/>
              </a:rPr>
              <a:t>; </a:t>
            </a:r>
            <a:r>
              <a:rPr lang="en-US" sz="2200" b="1" i="1" dirty="0">
                <a:latin typeface="Times New Roman"/>
                <a:ea typeface="Times New Roman"/>
              </a:rPr>
              <a:t> </a:t>
            </a:r>
            <a:r>
              <a:rPr lang="en-US" sz="2200" dirty="0">
                <a:latin typeface="Times New Roman"/>
                <a:ea typeface="Times New Roman"/>
              </a:rPr>
              <a:t>have two genera </a:t>
            </a:r>
            <a:r>
              <a:rPr lang="en-US" sz="2200" b="1" i="1" dirty="0" err="1">
                <a:latin typeface="Times New Roman"/>
                <a:ea typeface="Times New Roman"/>
              </a:rPr>
              <a:t>Leishmania</a:t>
            </a:r>
            <a:r>
              <a:rPr lang="en-US" sz="2200" b="1" i="1" spc="-5" dirty="0">
                <a:latin typeface="Times New Roman"/>
                <a:ea typeface="Times New Roman"/>
              </a:rPr>
              <a:t> &amp; Trypanosoma</a:t>
            </a:r>
            <a:r>
              <a:rPr lang="en-US" sz="2200" dirty="0">
                <a:latin typeface="Times New Roman"/>
                <a:ea typeface="Times New Roman"/>
              </a:rPr>
              <a:t>  </a:t>
            </a:r>
          </a:p>
          <a:p>
            <a:pPr marL="0" indent="0" algn="just" rtl="0">
              <a:spcAft>
                <a:spcPts val="0"/>
              </a:spcAft>
              <a:buNone/>
              <a:tabLst>
                <a:tab pos="238125" algn="l"/>
              </a:tabLst>
              <a:defRPr/>
            </a:pPr>
            <a:r>
              <a:rPr lang="en-US" sz="2200" b="1" dirty="0">
                <a:latin typeface="Times New Roman"/>
                <a:ea typeface="Times New Roman"/>
              </a:rPr>
              <a:t>Common features of these parasites are:</a:t>
            </a:r>
          </a:p>
          <a:p>
            <a:pPr marL="0" indent="0" algn="just" rtl="0">
              <a:spcAft>
                <a:spcPts val="0"/>
              </a:spcAft>
              <a:buNone/>
              <a:defRPr/>
            </a:pPr>
            <a:r>
              <a:rPr lang="en-US" sz="2200" dirty="0">
                <a:latin typeface="Times New Roman"/>
                <a:ea typeface="Times New Roman"/>
              </a:rPr>
              <a:t>1.All members of the family (</a:t>
            </a:r>
            <a:r>
              <a:rPr lang="en-US" sz="2200" dirty="0" err="1">
                <a:latin typeface="Times New Roman"/>
                <a:ea typeface="Times New Roman"/>
              </a:rPr>
              <a:t>Trypanosomatidea</a:t>
            </a:r>
            <a:r>
              <a:rPr lang="en-US" sz="2200" dirty="0">
                <a:latin typeface="Times New Roman"/>
                <a:ea typeface="Times New Roman"/>
              </a:rPr>
              <a:t>) have similar life cycles. the live cycle completed between two host: </a:t>
            </a:r>
            <a:r>
              <a:rPr lang="en-US" sz="2200" dirty="0">
                <a:solidFill>
                  <a:srgbClr val="FF0000"/>
                </a:solidFill>
                <a:latin typeface="Times New Roman"/>
                <a:ea typeface="Times New Roman"/>
              </a:rPr>
              <a:t>vertebrate host</a:t>
            </a:r>
            <a:r>
              <a:rPr lang="ar-IQ" sz="2200" dirty="0">
                <a:solidFill>
                  <a:srgbClr val="FF0000"/>
                </a:solidFill>
                <a:latin typeface="Times New Roman"/>
                <a:ea typeface="Times New Roman"/>
              </a:rPr>
              <a:t> </a:t>
            </a:r>
            <a:r>
              <a:rPr lang="en-US" sz="2200" dirty="0">
                <a:solidFill>
                  <a:srgbClr val="FF0000"/>
                </a:solidFill>
                <a:latin typeface="Times New Roman"/>
                <a:ea typeface="Times New Roman"/>
              </a:rPr>
              <a:t>(terminal or definitive host like human) and arthropod host (intermediated host like the fly) </a:t>
            </a:r>
            <a:r>
              <a:rPr lang="en-US" sz="2200" dirty="0">
                <a:latin typeface="Times New Roman"/>
                <a:ea typeface="Times New Roman"/>
              </a:rPr>
              <a:t>in many stages with different shapes.</a:t>
            </a:r>
          </a:p>
          <a:p>
            <a:pPr marL="0" indent="0" algn="just" rtl="0">
              <a:spcAft>
                <a:spcPts val="0"/>
              </a:spcAft>
              <a:buNone/>
              <a:defRPr/>
            </a:pPr>
            <a:r>
              <a:rPr lang="en-US" sz="2200" b="1" i="1" dirty="0" err="1">
                <a:solidFill>
                  <a:srgbClr val="FF0000"/>
                </a:solidFill>
                <a:latin typeface="Times New Roman"/>
                <a:ea typeface="Times New Roman"/>
              </a:rPr>
              <a:t>Leishmania</a:t>
            </a:r>
            <a:r>
              <a:rPr lang="en-US" sz="2200" b="1" i="1" spc="-5" dirty="0">
                <a:solidFill>
                  <a:srgbClr val="FF0000"/>
                </a:solidFill>
                <a:latin typeface="Times New Roman"/>
                <a:ea typeface="Times New Roman"/>
              </a:rPr>
              <a:t> = </a:t>
            </a:r>
            <a:r>
              <a:rPr lang="en-US" sz="2200" spc="-15" dirty="0">
                <a:solidFill>
                  <a:srgbClr val="FF0000"/>
                </a:solidFill>
                <a:latin typeface="Times New Roman"/>
                <a:ea typeface="Times New Roman"/>
              </a:rPr>
              <a:t>mediated host= Sand fly</a:t>
            </a:r>
            <a:endParaRPr lang="en-US" sz="2200" b="1" i="1" spc="-5" dirty="0">
              <a:solidFill>
                <a:srgbClr val="FF0000"/>
              </a:solidFill>
              <a:latin typeface="Times New Roman"/>
              <a:ea typeface="Times New Roman"/>
            </a:endParaRPr>
          </a:p>
          <a:p>
            <a:pPr marL="0" indent="0" algn="just" rtl="0">
              <a:spcAft>
                <a:spcPts val="0"/>
              </a:spcAft>
              <a:buNone/>
              <a:defRPr/>
            </a:pPr>
            <a:r>
              <a:rPr lang="en-US" sz="2200" b="1" i="1" spc="-5" dirty="0">
                <a:solidFill>
                  <a:srgbClr val="FF0000"/>
                </a:solidFill>
                <a:latin typeface="Times New Roman"/>
                <a:ea typeface="Times New Roman"/>
              </a:rPr>
              <a:t>Trypanosoma=</a:t>
            </a:r>
            <a:r>
              <a:rPr lang="en-US" sz="2200" spc="-15" dirty="0">
                <a:solidFill>
                  <a:srgbClr val="FF0000"/>
                </a:solidFill>
                <a:latin typeface="Times New Roman"/>
                <a:ea typeface="Times New Roman"/>
              </a:rPr>
              <a:t> mediated host= </a:t>
            </a:r>
            <a:r>
              <a:rPr lang="en-US" sz="2200" spc="-15" dirty="0" err="1">
                <a:solidFill>
                  <a:srgbClr val="FF0000"/>
                </a:solidFill>
                <a:latin typeface="Times New Roman"/>
                <a:ea typeface="Times New Roman"/>
              </a:rPr>
              <a:t>Tse-Tse</a:t>
            </a:r>
            <a:r>
              <a:rPr lang="en-US" sz="2200" spc="-15" dirty="0">
                <a:solidFill>
                  <a:srgbClr val="FF0000"/>
                </a:solidFill>
                <a:latin typeface="Times New Roman"/>
                <a:ea typeface="Times New Roman"/>
              </a:rPr>
              <a:t>  fly </a:t>
            </a:r>
            <a:endParaRPr lang="en-US" sz="2200" dirty="0">
              <a:solidFill>
                <a:srgbClr val="FF0000"/>
              </a:solidFill>
              <a:latin typeface="Times New Roman"/>
              <a:ea typeface="Times New Roman"/>
            </a:endParaRPr>
          </a:p>
          <a:p>
            <a:pPr marL="0" lvl="0" indent="0" algn="just" rtl="0">
              <a:spcAft>
                <a:spcPts val="0"/>
              </a:spcAft>
              <a:buNone/>
              <a:tabLst>
                <a:tab pos="238125" algn="l"/>
              </a:tabLst>
            </a:pPr>
            <a:r>
              <a:rPr lang="en-US" sz="2200" dirty="0">
                <a:latin typeface="Times New Roman"/>
                <a:ea typeface="Times New Roman"/>
              </a:rPr>
              <a:t>2. They live in the blood, tissues </a:t>
            </a:r>
            <a:r>
              <a:rPr lang="en-US" altLang="en-US" sz="2200" dirty="0">
                <a:latin typeface="Times New Roman" panose="02020603050405020304" pitchFamily="18" charset="0"/>
                <a:cs typeface="Times New Roman" panose="02020603050405020304" pitchFamily="18" charset="0"/>
              </a:rPr>
              <a:t>of skin</a:t>
            </a:r>
            <a:r>
              <a:rPr lang="en-US" sz="2200" dirty="0">
                <a:latin typeface="Times New Roman"/>
                <a:ea typeface="Times New Roman"/>
              </a:rPr>
              <a:t> </a:t>
            </a:r>
            <a:r>
              <a:rPr lang="en-US" altLang="en-US" sz="2200" dirty="0">
                <a:latin typeface="Times New Roman" panose="02020603050405020304" pitchFamily="18" charset="0"/>
                <a:cs typeface="Times New Roman" panose="02020603050405020304" pitchFamily="18" charset="0"/>
              </a:rPr>
              <a:t>and endothelial layer of organs in the</a:t>
            </a:r>
            <a:r>
              <a:rPr lang="en-US" sz="2200" dirty="0">
                <a:latin typeface="Times New Roman"/>
                <a:ea typeface="Times New Roman"/>
              </a:rPr>
              <a:t> host, and in the gut of the insect vector.</a:t>
            </a:r>
          </a:p>
          <a:p>
            <a:pPr marL="0" lvl="0" indent="0" algn="just" rtl="0">
              <a:spcAft>
                <a:spcPts val="0"/>
              </a:spcAft>
              <a:buNone/>
              <a:tabLst>
                <a:tab pos="238125" algn="l"/>
              </a:tabLst>
            </a:pPr>
            <a:r>
              <a:rPr lang="en-US" sz="2200" dirty="0">
                <a:latin typeface="Times New Roman"/>
                <a:ea typeface="Times New Roman"/>
              </a:rPr>
              <a:t>3. Multiplication in both the vertebrate and invertebrate host is by binary fission. No sexual cycle is known.</a:t>
            </a:r>
          </a:p>
          <a:p>
            <a:pPr marL="0" indent="0" algn="just" rtl="0">
              <a:spcAft>
                <a:spcPts val="0"/>
              </a:spcAft>
              <a:buNone/>
              <a:tabLst>
                <a:tab pos="238125" algn="l"/>
              </a:tabLst>
            </a:pPr>
            <a:r>
              <a:rPr lang="en-US" sz="2200" dirty="0">
                <a:latin typeface="Times New Roman"/>
                <a:ea typeface="Times New Roman"/>
              </a:rPr>
              <a:t>4. </a:t>
            </a:r>
            <a:r>
              <a:rPr lang="en-US" sz="2200" dirty="0" err="1">
                <a:latin typeface="Times New Roman"/>
                <a:ea typeface="Times New Roman"/>
              </a:rPr>
              <a:t>Heamoflagellate</a:t>
            </a:r>
            <a:r>
              <a:rPr lang="en-US" sz="2200" dirty="0">
                <a:latin typeface="Times New Roman"/>
                <a:ea typeface="Times New Roman"/>
              </a:rPr>
              <a:t> has a nucleus, </a:t>
            </a:r>
            <a:r>
              <a:rPr lang="en-US" sz="2200" dirty="0" err="1">
                <a:latin typeface="Times New Roman"/>
                <a:ea typeface="Times New Roman"/>
              </a:rPr>
              <a:t>kinetoplast</a:t>
            </a:r>
            <a:r>
              <a:rPr lang="en-US" sz="2200" dirty="0">
                <a:latin typeface="Times New Roman"/>
                <a:ea typeface="Times New Roman"/>
              </a:rPr>
              <a:t> and a single flagellum. </a:t>
            </a:r>
          </a:p>
          <a:p>
            <a:pPr marL="0" indent="0" algn="just" rtl="0">
              <a:spcAft>
                <a:spcPts val="0"/>
              </a:spcAft>
              <a:buNone/>
              <a:tabLst>
                <a:tab pos="238125" algn="l"/>
              </a:tabLst>
            </a:pPr>
            <a:r>
              <a:rPr lang="en-US" sz="2200" dirty="0">
                <a:latin typeface="Times New Roman"/>
                <a:ea typeface="Times New Roman"/>
              </a:rPr>
              <a:t>5. </a:t>
            </a:r>
            <a:r>
              <a:rPr lang="en-US" sz="2000" dirty="0" err="1">
                <a:latin typeface="Times New Roman"/>
                <a:ea typeface="Times New Roman"/>
              </a:rPr>
              <a:t>Haemoflagellates</a:t>
            </a:r>
            <a:r>
              <a:rPr lang="en-US" sz="2000" dirty="0">
                <a:latin typeface="Times New Roman"/>
                <a:ea typeface="Times New Roman"/>
              </a:rPr>
              <a:t> exist in two or more of four morphological stages, which depend on:  the shape of the body, presence of flagellate or absent, the shape and locate of motile generator and the presence of waved (undulating) membrane or absent.</a:t>
            </a:r>
          </a:p>
          <a:p>
            <a:pPr marL="0" lvl="0" indent="0" algn="just" rtl="0">
              <a:spcAft>
                <a:spcPts val="0"/>
              </a:spcAft>
              <a:buNone/>
              <a:tabLst>
                <a:tab pos="238125" algn="l"/>
              </a:tabLst>
            </a:pPr>
            <a:r>
              <a:rPr lang="en-US" sz="2000" b="1" i="1" dirty="0" err="1">
                <a:solidFill>
                  <a:srgbClr val="FF0000"/>
                </a:solidFill>
                <a:latin typeface="Times New Roman"/>
                <a:ea typeface="Times New Roman"/>
              </a:rPr>
              <a:t>Leishmania</a:t>
            </a:r>
            <a:r>
              <a:rPr lang="en-US" sz="2000" b="1" i="1" spc="-5" dirty="0">
                <a:solidFill>
                  <a:srgbClr val="FF0000"/>
                </a:solidFill>
                <a:latin typeface="Times New Roman"/>
                <a:ea typeface="Times New Roman"/>
              </a:rPr>
              <a:t>= have </a:t>
            </a:r>
            <a:r>
              <a:rPr lang="en-US" sz="2000" b="1" dirty="0">
                <a:solidFill>
                  <a:srgbClr val="FF0000"/>
                </a:solidFill>
                <a:latin typeface="Times New Roman" pitchFamily="18" charset="0"/>
                <a:cs typeface="Times New Roman" pitchFamily="18" charset="0"/>
              </a:rPr>
              <a:t>Amastigotes, Promastigote</a:t>
            </a:r>
            <a:r>
              <a:rPr lang="en-US" sz="2000" b="1" i="1" spc="-5" dirty="0">
                <a:solidFill>
                  <a:srgbClr val="FF0000"/>
                </a:solidFill>
                <a:latin typeface="Times New Roman"/>
                <a:ea typeface="Times New Roman"/>
              </a:rPr>
              <a:t> </a:t>
            </a:r>
          </a:p>
          <a:p>
            <a:pPr marL="0" lvl="0" indent="0" algn="just" rtl="0">
              <a:spcAft>
                <a:spcPts val="0"/>
              </a:spcAft>
              <a:buNone/>
              <a:tabLst>
                <a:tab pos="238125" algn="l"/>
              </a:tabLst>
            </a:pPr>
            <a:r>
              <a:rPr lang="en-US" sz="2000" b="1" i="1" spc="-5" dirty="0">
                <a:solidFill>
                  <a:srgbClr val="FF0000"/>
                </a:solidFill>
                <a:latin typeface="Times New Roman"/>
                <a:ea typeface="Times New Roman"/>
              </a:rPr>
              <a:t>Trypanosoma=have </a:t>
            </a:r>
            <a:r>
              <a:rPr lang="en-US" sz="2000" b="1" dirty="0">
                <a:solidFill>
                  <a:srgbClr val="FF0000"/>
                </a:solidFill>
                <a:latin typeface="Times New Roman" pitchFamily="18" charset="0"/>
                <a:cs typeface="Times New Roman" pitchFamily="18" charset="0"/>
              </a:rPr>
              <a:t>Amastigotes, Promastigote, </a:t>
            </a:r>
            <a:r>
              <a:rPr lang="en-US" sz="2000" b="1" dirty="0" err="1">
                <a:solidFill>
                  <a:srgbClr val="FF0000"/>
                </a:solidFill>
                <a:latin typeface="Times New Roman" pitchFamily="18" charset="0"/>
                <a:cs typeface="Times New Roman" pitchFamily="18" charset="0"/>
              </a:rPr>
              <a:t>Epimastigotes</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Trypomastigotes</a:t>
            </a:r>
            <a:endParaRPr lang="ar-IQ" sz="2000" b="1" i="1" dirty="0">
              <a:solidFill>
                <a:srgbClr val="FF0000"/>
              </a:solidFill>
              <a:latin typeface="Times New Roman"/>
              <a:ea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067800" cy="6781800"/>
          </a:xfrm>
        </p:spPr>
        <p:txBody>
          <a:bodyPr>
            <a:normAutofit fontScale="77500" lnSpcReduction="20000"/>
          </a:bodyPr>
          <a:lstStyle/>
          <a:p>
            <a:pPr marL="109728" indent="0" algn="just" rtl="0">
              <a:buNone/>
            </a:pPr>
            <a:r>
              <a:rPr lang="en-US" sz="3100" b="1" dirty="0">
                <a:latin typeface="Times New Roman" pitchFamily="18" charset="0"/>
                <a:cs typeface="Times New Roman" pitchFamily="18" charset="0"/>
              </a:rPr>
              <a:t>Morphological stages of </a:t>
            </a:r>
            <a:r>
              <a:rPr lang="en-US" sz="3100" b="1" dirty="0" err="1">
                <a:latin typeface="Times New Roman" pitchFamily="18" charset="0"/>
                <a:cs typeface="Times New Roman" pitchFamily="18" charset="0"/>
              </a:rPr>
              <a:t>heamoflagellates</a:t>
            </a:r>
            <a:endParaRPr lang="en-US" sz="3100" b="1" dirty="0">
              <a:latin typeface="Times New Roman" pitchFamily="18" charset="0"/>
              <a:cs typeface="Times New Roman" pitchFamily="18" charset="0"/>
            </a:endParaRPr>
          </a:p>
          <a:p>
            <a:pPr marL="109728" indent="0" algn="just" rtl="0">
              <a:buNone/>
            </a:pPr>
            <a:endParaRPr lang="en-US" b="1" dirty="0">
              <a:latin typeface="Times New Roman" pitchFamily="18" charset="0"/>
              <a:cs typeface="Times New Roman" pitchFamily="18" charset="0"/>
            </a:endParaRPr>
          </a:p>
          <a:p>
            <a:pPr marL="109728" indent="0" algn="just" rtl="0">
              <a:buNone/>
            </a:pPr>
            <a:r>
              <a:rPr lang="en-US" sz="2600" dirty="0">
                <a:latin typeface="Times New Roman" pitchFamily="18" charset="0"/>
                <a:cs typeface="Times New Roman" pitchFamily="18" charset="0"/>
              </a:rPr>
              <a:t>1- </a:t>
            </a:r>
            <a:r>
              <a:rPr lang="en-US" b="1" dirty="0">
                <a:solidFill>
                  <a:srgbClr val="FF0000"/>
                </a:solidFill>
                <a:latin typeface="Times New Roman" pitchFamily="18" charset="0"/>
                <a:cs typeface="Times New Roman" pitchFamily="18" charset="0"/>
              </a:rPr>
              <a:t>Amastigotes (Leishmanial stage</a:t>
            </a:r>
            <a:r>
              <a:rPr lang="en-US" b="1" dirty="0">
                <a:latin typeface="Times New Roman" pitchFamily="18" charset="0"/>
                <a:cs typeface="Times New Roman" pitchFamily="18" charset="0"/>
              </a:rPr>
              <a:t>): The roundish to oval, have </a:t>
            </a:r>
            <a:r>
              <a:rPr lang="en-US" b="1" dirty="0" err="1">
                <a:latin typeface="Times New Roman" pitchFamily="18" charset="0"/>
                <a:cs typeface="Times New Roman" pitchFamily="18" charset="0"/>
              </a:rPr>
              <a:t>kinetoplast</a:t>
            </a:r>
            <a:r>
              <a:rPr lang="en-US" b="1" dirty="0">
                <a:latin typeface="Times New Roman" pitchFamily="18" charset="0"/>
                <a:cs typeface="Times New Roman" pitchFamily="18" charset="0"/>
              </a:rPr>
              <a:t> (motile generator of flagella) and the large single nucleus is typically located in the center, sometimes present more toward the edge of the organism. Amastigote is a stage that does not have a visible external flagella. The form lives in the human macrophages</a:t>
            </a:r>
          </a:p>
          <a:p>
            <a:pPr marL="109728" indent="0" algn="just" rtl="0">
              <a:buNone/>
            </a:pPr>
            <a:endParaRPr lang="en-US" b="1" dirty="0">
              <a:latin typeface="Times New Roman" pitchFamily="18" charset="0"/>
              <a:cs typeface="Times New Roman" pitchFamily="18" charset="0"/>
            </a:endParaRPr>
          </a:p>
          <a:p>
            <a:pPr marL="109728" indent="0" algn="just" rtl="0">
              <a:buNone/>
            </a:pPr>
            <a:r>
              <a:rPr lang="en-US" b="1" dirty="0">
                <a:latin typeface="Times New Roman" pitchFamily="18" charset="0"/>
                <a:cs typeface="Times New Roman" pitchFamily="18" charset="0"/>
              </a:rPr>
              <a:t>2- </a:t>
            </a:r>
            <a:r>
              <a:rPr lang="en-US" b="1" dirty="0">
                <a:solidFill>
                  <a:srgbClr val="FF0000"/>
                </a:solidFill>
                <a:latin typeface="Times New Roman" pitchFamily="18" charset="0"/>
                <a:cs typeface="Times New Roman" pitchFamily="18" charset="0"/>
              </a:rPr>
              <a:t>Promastigotes (</a:t>
            </a:r>
            <a:r>
              <a:rPr lang="en-US" b="1" dirty="0" err="1">
                <a:solidFill>
                  <a:srgbClr val="FF0000"/>
                </a:solidFill>
                <a:latin typeface="Times New Roman" pitchFamily="18" charset="0"/>
                <a:cs typeface="Times New Roman" pitchFamily="18" charset="0"/>
              </a:rPr>
              <a:t>Leptomonad</a:t>
            </a:r>
            <a:r>
              <a:rPr lang="en-US" b="1" dirty="0">
                <a:solidFill>
                  <a:srgbClr val="FF0000"/>
                </a:solidFill>
                <a:latin typeface="Times New Roman" pitchFamily="18" charset="0"/>
                <a:cs typeface="Times New Roman" pitchFamily="18" charset="0"/>
              </a:rPr>
              <a:t> stage</a:t>
            </a:r>
            <a:r>
              <a:rPr lang="en-US" b="1" dirty="0">
                <a:latin typeface="Times New Roman" pitchFamily="18" charset="0"/>
                <a:cs typeface="Times New Roman" pitchFamily="18" charset="0"/>
              </a:rPr>
              <a:t>): The body is the spindle, the large single nucleus is located in or near the center of the body. The </a:t>
            </a:r>
            <a:r>
              <a:rPr lang="en-US" b="1" dirty="0" err="1">
                <a:latin typeface="Times New Roman" pitchFamily="18" charset="0"/>
                <a:cs typeface="Times New Roman" pitchFamily="18" charset="0"/>
              </a:rPr>
              <a:t>kinetoplast</a:t>
            </a:r>
            <a:r>
              <a:rPr lang="en-US" b="1" dirty="0">
                <a:latin typeface="Times New Roman" pitchFamily="18" charset="0"/>
                <a:cs typeface="Times New Roman" pitchFamily="18" charset="0"/>
              </a:rPr>
              <a:t> is located in the anterior end of the organism. A single free flagellum extends anteriorly. It is the form the parasite lives in the vector sand fly gut.</a:t>
            </a:r>
          </a:p>
          <a:p>
            <a:pPr marL="109728" indent="0" algn="just" rtl="0">
              <a:buNone/>
            </a:pPr>
            <a:endParaRPr lang="en-US" b="1" dirty="0">
              <a:latin typeface="Times New Roman" pitchFamily="18" charset="0"/>
              <a:cs typeface="Times New Roman" pitchFamily="18" charset="0"/>
            </a:endParaRPr>
          </a:p>
          <a:p>
            <a:pPr marL="109728" indent="0" algn="just" rtl="0">
              <a:buNone/>
            </a:pPr>
            <a:r>
              <a:rPr lang="en-US" b="1" dirty="0">
                <a:latin typeface="Times New Roman" pitchFamily="18" charset="0"/>
                <a:cs typeface="Times New Roman" pitchFamily="18" charset="0"/>
              </a:rPr>
              <a:t> 3- </a:t>
            </a:r>
            <a:r>
              <a:rPr lang="en-US" b="1" dirty="0" err="1">
                <a:solidFill>
                  <a:srgbClr val="FF0000"/>
                </a:solidFill>
                <a:latin typeface="Times New Roman" pitchFamily="18" charset="0"/>
                <a:cs typeface="Times New Roman" pitchFamily="18" charset="0"/>
              </a:rPr>
              <a:t>Epimastigotes</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Crithidial</a:t>
            </a:r>
            <a:r>
              <a:rPr lang="en-US" b="1" dirty="0">
                <a:solidFill>
                  <a:srgbClr val="FF0000"/>
                </a:solidFill>
                <a:latin typeface="Times New Roman" pitchFamily="18" charset="0"/>
                <a:cs typeface="Times New Roman" pitchFamily="18" charset="0"/>
              </a:rPr>
              <a:t> stage</a:t>
            </a:r>
            <a:r>
              <a:rPr lang="en-US" b="1" dirty="0">
                <a:latin typeface="Times New Roman" pitchFamily="18" charset="0"/>
                <a:cs typeface="Times New Roman" pitchFamily="18" charset="0"/>
              </a:rPr>
              <a:t>). The body is a spindle, and the large single nucleus is located in the center of the organism. The </a:t>
            </a:r>
            <a:r>
              <a:rPr lang="en-US" b="1" dirty="0" err="1">
                <a:latin typeface="Times New Roman" pitchFamily="18" charset="0"/>
                <a:cs typeface="Times New Roman" pitchFamily="18" charset="0"/>
              </a:rPr>
              <a:t>kinetoplast</a:t>
            </a:r>
            <a:r>
              <a:rPr lang="en-US" b="1" dirty="0">
                <a:latin typeface="Times New Roman" pitchFamily="18" charset="0"/>
                <a:cs typeface="Times New Roman" pitchFamily="18" charset="0"/>
              </a:rPr>
              <a:t> is located anterior to the nucleus. An undulating membrane measuring half the body length forms into a free flagellum at the anterior end of the </a:t>
            </a:r>
            <a:r>
              <a:rPr lang="en-US" b="1" dirty="0" err="1">
                <a:latin typeface="Times New Roman" pitchFamily="18" charset="0"/>
                <a:cs typeface="Times New Roman" pitchFamily="18" charset="0"/>
              </a:rPr>
              <a:t>epimastigote</a:t>
            </a:r>
            <a:r>
              <a:rPr lang="en-US" b="1" dirty="0">
                <a:latin typeface="Times New Roman" pitchFamily="18" charset="0"/>
                <a:cs typeface="Times New Roman" pitchFamily="18" charset="0"/>
              </a:rPr>
              <a:t>.</a:t>
            </a:r>
          </a:p>
          <a:p>
            <a:pPr marL="109728" indent="0" algn="just" rtl="0">
              <a:buNone/>
            </a:pPr>
            <a:r>
              <a:rPr lang="en-US" b="1" dirty="0">
                <a:latin typeface="Times New Roman" pitchFamily="18" charset="0"/>
                <a:cs typeface="Times New Roman" pitchFamily="18" charset="0"/>
              </a:rPr>
              <a:t> </a:t>
            </a:r>
          </a:p>
          <a:p>
            <a:pPr marL="109728" indent="0" algn="just" rtl="0">
              <a:buNone/>
            </a:pPr>
            <a:r>
              <a:rPr lang="en-US" b="1" dirty="0">
                <a:latin typeface="Times New Roman" pitchFamily="18" charset="0"/>
                <a:cs typeface="Times New Roman" pitchFamily="18" charset="0"/>
              </a:rPr>
              <a:t>4- </a:t>
            </a:r>
            <a:r>
              <a:rPr lang="en-US" b="1" dirty="0" err="1">
                <a:solidFill>
                  <a:srgbClr val="FF0000"/>
                </a:solidFill>
                <a:latin typeface="Times New Roman" pitchFamily="18" charset="0"/>
                <a:cs typeface="Times New Roman" pitchFamily="18" charset="0"/>
              </a:rPr>
              <a:t>Trypomastigotes</a:t>
            </a:r>
            <a:r>
              <a:rPr lang="en-US" b="1" dirty="0">
                <a:solidFill>
                  <a:srgbClr val="FF0000"/>
                </a:solidFill>
                <a:latin typeface="Times New Roman" pitchFamily="18" charset="0"/>
                <a:cs typeface="Times New Roman" pitchFamily="18" charset="0"/>
              </a:rPr>
              <a:t> (</a:t>
            </a:r>
            <a:r>
              <a:rPr lang="en-US" b="1" dirty="0" err="1">
                <a:solidFill>
                  <a:srgbClr val="FF0000"/>
                </a:solidFill>
                <a:latin typeface="Times New Roman" pitchFamily="18" charset="0"/>
                <a:cs typeface="Times New Roman" pitchFamily="18" charset="0"/>
              </a:rPr>
              <a:t>Trypanosomal</a:t>
            </a:r>
            <a:r>
              <a:rPr lang="en-US" b="1" dirty="0">
                <a:solidFill>
                  <a:srgbClr val="FF0000"/>
                </a:solidFill>
                <a:latin typeface="Times New Roman" pitchFamily="18" charset="0"/>
                <a:cs typeface="Times New Roman" pitchFamily="18" charset="0"/>
              </a:rPr>
              <a:t> stage</a:t>
            </a:r>
            <a:r>
              <a:rPr lang="en-US" b="1" dirty="0">
                <a:latin typeface="Times New Roman" pitchFamily="18" charset="0"/>
                <a:cs typeface="Times New Roman" pitchFamily="18" charset="0"/>
              </a:rPr>
              <a:t>): The body is the spindle and has a single nucleus located in the center of the organism. The </a:t>
            </a:r>
            <a:r>
              <a:rPr lang="en-US" b="1" dirty="0" err="1">
                <a:latin typeface="Times New Roman" pitchFamily="18" charset="0"/>
                <a:cs typeface="Times New Roman" pitchFamily="18" charset="0"/>
              </a:rPr>
              <a:t>kinetoplast</a:t>
            </a:r>
            <a:r>
              <a:rPr lang="en-US" b="1" dirty="0">
                <a:latin typeface="Times New Roman" pitchFamily="18" charset="0"/>
                <a:cs typeface="Times New Roman" pitchFamily="18" charset="0"/>
              </a:rPr>
              <a:t> is located in the last of the body. Have anterior free flagellum and length undulating membrane covering all the body. </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1937668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836712"/>
            <a:ext cx="8229600" cy="5737824"/>
          </a:xfrm>
        </p:spPr>
        <p:txBody>
          <a:bodyPr>
            <a:normAutofit/>
          </a:bodyPr>
          <a:lstStyle/>
          <a:p>
            <a:pPr marL="109728" indent="0" algn="l" rtl="0">
              <a:buNone/>
            </a:pPr>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4" y="-45720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7282" y="836712"/>
            <a:ext cx="1587500" cy="127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198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609600"/>
            <a:ext cx="7772400" cy="762000"/>
          </a:xfrm>
        </p:spPr>
        <p:txBody>
          <a:bodyPr/>
          <a:lstStyle/>
          <a:p>
            <a:r>
              <a:rPr lang="en-US" sz="4400" b="1" i="1" dirty="0" err="1">
                <a:latin typeface="Times New Roman" pitchFamily="18" charset="0"/>
                <a:cs typeface="Times New Roman" pitchFamily="18" charset="0"/>
              </a:rPr>
              <a:t>Leishmania</a:t>
            </a:r>
            <a:br>
              <a:rPr lang="en-US" sz="5400" b="1" i="1" dirty="0">
                <a:latin typeface="Times New Roman" pitchFamily="18" charset="0"/>
                <a:cs typeface="Times New Roman" pitchFamily="18" charset="0"/>
              </a:rPr>
            </a:br>
            <a:endParaRPr lang="en-US" dirty="0"/>
          </a:p>
        </p:txBody>
      </p:sp>
      <p:sp>
        <p:nvSpPr>
          <p:cNvPr id="3" name="عنصر نائب للمحتوى 2"/>
          <p:cNvSpPr>
            <a:spLocks noGrp="1"/>
          </p:cNvSpPr>
          <p:nvPr>
            <p:ph idx="1"/>
          </p:nvPr>
        </p:nvSpPr>
        <p:spPr>
          <a:xfrm>
            <a:off x="-1" y="609601"/>
            <a:ext cx="9006303" cy="5715000"/>
          </a:xfrm>
        </p:spPr>
        <p:txBody>
          <a:bodyPr/>
          <a:lstStyle/>
          <a:p>
            <a:pPr marL="109728" indent="0" algn="l" rtl="0">
              <a:buNone/>
            </a:pPr>
            <a:r>
              <a:rPr lang="en-US" sz="2400" spc="-10" dirty="0">
                <a:solidFill>
                  <a:srgbClr val="FF0000"/>
                </a:solidFill>
                <a:latin typeface="Times New Roman"/>
                <a:ea typeface="Times New Roman"/>
              </a:rPr>
              <a:t>Parasite in human present in amastigote </a:t>
            </a:r>
            <a:r>
              <a:rPr lang="en-US" sz="2400" u="sng" spc="-10" dirty="0">
                <a:solidFill>
                  <a:srgbClr val="FF0000"/>
                </a:solidFill>
                <a:latin typeface="Times New Roman"/>
                <a:ea typeface="Times New Roman"/>
              </a:rPr>
              <a:t>(diagnostic stage for human), </a:t>
            </a:r>
          </a:p>
          <a:p>
            <a:pPr marL="109728" indent="0" algn="l" rtl="0">
              <a:buNone/>
            </a:pPr>
            <a:r>
              <a:rPr lang="en-US" sz="2400" spc="-10" dirty="0">
                <a:solidFill>
                  <a:srgbClr val="FF0000"/>
                </a:solidFill>
                <a:latin typeface="Times New Roman"/>
                <a:ea typeface="Times New Roman"/>
              </a:rPr>
              <a:t>while in the insect (Sand fly) </a:t>
            </a:r>
            <a:r>
              <a:rPr lang="en-US" sz="2400" u="sng" spc="-10" dirty="0">
                <a:solidFill>
                  <a:srgbClr val="FF0000"/>
                </a:solidFill>
                <a:latin typeface="Times New Roman"/>
                <a:ea typeface="Times New Roman"/>
              </a:rPr>
              <a:t>promastigote (infective stage for human).</a:t>
            </a:r>
            <a:r>
              <a:rPr lang="en-US" sz="2400" dirty="0">
                <a:latin typeface="Times New Roman" pitchFamily="18" charset="0"/>
                <a:cs typeface="Times New Roman" pitchFamily="18" charset="0"/>
              </a:rPr>
              <a:t> </a:t>
            </a:r>
          </a:p>
          <a:p>
            <a:pPr marL="109728" indent="0" algn="l" rtl="0">
              <a:buNone/>
            </a:pPr>
            <a:r>
              <a:rPr lang="en-US" sz="2400" dirty="0">
                <a:latin typeface="Times New Roman" pitchFamily="18" charset="0"/>
                <a:cs typeface="Times New Roman" pitchFamily="18" charset="0"/>
              </a:rPr>
              <a:t>Include 4 major species:</a:t>
            </a:r>
          </a:p>
          <a:p>
            <a:pPr marL="109728" indent="0" algn="l" rtl="0">
              <a:buNone/>
            </a:pPr>
            <a:endParaRPr lang="en-US" sz="2400" b="1" i="1" dirty="0">
              <a:latin typeface="Times New Roman" pitchFamily="18" charset="0"/>
              <a:cs typeface="Times New Roman" pitchFamily="18" charset="0"/>
            </a:endParaRPr>
          </a:p>
          <a:p>
            <a:pPr marL="109728" indent="0" algn="l" rtl="0">
              <a:buNone/>
            </a:pPr>
            <a:endParaRPr lang="en-US" sz="2400" b="1" i="1" dirty="0">
              <a:latin typeface="Times New Roman" pitchFamily="18" charset="0"/>
              <a:cs typeface="Times New Roman" pitchFamily="18" charset="0"/>
            </a:endParaRPr>
          </a:p>
          <a:p>
            <a:pPr marL="109728" indent="0" algn="l" rtl="0">
              <a:buNone/>
            </a:pPr>
            <a:endParaRPr lang="en-US" sz="2400" b="1" i="1" dirty="0">
              <a:latin typeface="Times New Roman" pitchFamily="18" charset="0"/>
              <a:cs typeface="Times New Roman" pitchFamily="18" charset="0"/>
            </a:endParaRPr>
          </a:p>
          <a:p>
            <a:pPr marL="109728" indent="0" algn="l" rtl="0">
              <a:buNone/>
            </a:pPr>
            <a:r>
              <a:rPr lang="en-US" sz="2400" b="1" i="1" dirty="0" err="1">
                <a:latin typeface="Times New Roman" pitchFamily="18" charset="0"/>
                <a:cs typeface="Times New Roman" pitchFamily="18" charset="0"/>
              </a:rPr>
              <a:t>Leishmania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donovani</a:t>
            </a:r>
            <a:r>
              <a:rPr lang="en-US" sz="2400" b="1" i="1" dirty="0">
                <a:latin typeface="Times New Roman" pitchFamily="18" charset="0"/>
                <a:cs typeface="Times New Roman" pitchFamily="18" charset="0"/>
              </a:rPr>
              <a:t>,                </a:t>
            </a:r>
          </a:p>
          <a:p>
            <a:pPr marL="109728" indent="0" algn="l" rtl="0">
              <a:buNone/>
            </a:pPr>
            <a:r>
              <a:rPr lang="en-US" sz="2400" b="1" i="1" dirty="0" err="1">
                <a:latin typeface="Times New Roman" pitchFamily="18" charset="0"/>
                <a:cs typeface="Times New Roman" pitchFamily="18" charset="0"/>
              </a:rPr>
              <a:t>Leishmania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tropica</a:t>
            </a:r>
            <a:r>
              <a:rPr lang="en-US" sz="2400" b="1" i="1" dirty="0">
                <a:latin typeface="Times New Roman" pitchFamily="18" charset="0"/>
                <a:cs typeface="Times New Roman" pitchFamily="18" charset="0"/>
              </a:rPr>
              <a:t>, </a:t>
            </a:r>
          </a:p>
          <a:p>
            <a:pPr marL="109728" indent="0" algn="l" rtl="0">
              <a:buNone/>
            </a:pPr>
            <a:r>
              <a:rPr lang="en-US" sz="2400" b="1" i="1" dirty="0" err="1">
                <a:latin typeface="Times New Roman" pitchFamily="18" charset="0"/>
                <a:cs typeface="Times New Roman" pitchFamily="18" charset="0"/>
              </a:rPr>
              <a:t>Leishmania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braziliensis</a:t>
            </a:r>
            <a:r>
              <a:rPr lang="en-US" sz="2400" b="1" i="1" dirty="0">
                <a:latin typeface="Times New Roman" pitchFamily="18" charset="0"/>
                <a:cs typeface="Times New Roman" pitchFamily="18" charset="0"/>
              </a:rPr>
              <a:t>, </a:t>
            </a:r>
          </a:p>
          <a:p>
            <a:pPr marL="109728" indent="0" algn="l" rtl="0">
              <a:buNone/>
            </a:pPr>
            <a:r>
              <a:rPr lang="en-US" sz="2400" b="1" i="1" dirty="0" err="1">
                <a:latin typeface="Times New Roman" pitchFamily="18" charset="0"/>
                <a:cs typeface="Times New Roman" pitchFamily="18" charset="0"/>
              </a:rPr>
              <a:t>Leishmania</a:t>
            </a:r>
            <a:r>
              <a:rPr lang="en-US" sz="2400" b="1" i="1" dirty="0">
                <a:latin typeface="Times New Roman" pitchFamily="18" charset="0"/>
                <a:cs typeface="Times New Roman" pitchFamily="18" charset="0"/>
              </a:rPr>
              <a:t> Mexicana</a:t>
            </a:r>
          </a:p>
          <a:p>
            <a:pPr marL="109728" indent="0" algn="l" rtl="0">
              <a:buNone/>
            </a:pPr>
            <a:endParaRPr lang="en-US" sz="2400" u="sng" spc="-10" dirty="0">
              <a:solidFill>
                <a:srgbClr val="FF0000"/>
              </a:solidFill>
              <a:latin typeface="Times New Roman"/>
              <a:ea typeface="Times New Roman"/>
            </a:endParaRPr>
          </a:p>
          <a:p>
            <a:pPr marL="109728" indent="0" algn="l" rtl="0">
              <a:buNone/>
            </a:pPr>
            <a:endParaRPr lang="en-US" sz="2400" dirty="0">
              <a:latin typeface="Times New Roman"/>
              <a:ea typeface="Times New Roman"/>
            </a:endParaRPr>
          </a:p>
          <a:p>
            <a:endParaRPr lang="en-US"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905000"/>
            <a:ext cx="5376411" cy="4419601"/>
          </a:xfrm>
          <a:prstGeom prst="rect">
            <a:avLst/>
          </a:prstGeom>
        </p:spPr>
      </p:pic>
    </p:spTree>
    <p:extLst>
      <p:ext uri="{BB962C8B-B14F-4D97-AF65-F5344CB8AC3E}">
        <p14:creationId xmlns:p14="http://schemas.microsoft.com/office/powerpoint/2010/main" val="3429196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4800" y="474345"/>
            <a:ext cx="8534400" cy="5909310"/>
          </a:xfrm>
          <a:prstGeom prst="rect">
            <a:avLst/>
          </a:prstGeom>
        </p:spPr>
        <p:txBody>
          <a:bodyPr wrap="square">
            <a:spAutoFit/>
          </a:bodyPr>
          <a:lstStyle/>
          <a:p>
            <a:pPr marL="109728" algn="just"/>
            <a:r>
              <a:rPr lang="en-US" sz="2400" b="1" dirty="0">
                <a:latin typeface="Times New Roman" pitchFamily="18" charset="0"/>
                <a:cs typeface="Times New Roman" pitchFamily="18" charset="0"/>
              </a:rPr>
              <a:t>life cycle</a:t>
            </a:r>
          </a:p>
          <a:p>
            <a:pPr marL="109728" algn="just"/>
            <a:r>
              <a:rPr lang="en-US" sz="2400" dirty="0">
                <a:latin typeface="Times New Roman" pitchFamily="18" charset="0"/>
                <a:cs typeface="Times New Roman" pitchFamily="18" charset="0"/>
              </a:rPr>
              <a:t> The life cycle involves the sand fly as the vector and a variety of mammals such as dogs, foxes, and rodents as reservoirs. Only female flies are vectors because only they take blood meals (a requirement for egg maturation). Shortly after an infected sand fly bites a human, the promastigotes are engulfed by macrophages, where they transform into amastigotes. The infected cells die and release amastigotes that infect other macrophages and reticuloendothelial cells. When the female </a:t>
            </a:r>
            <a:r>
              <a:rPr lang="en-US" sz="2400" dirty="0" err="1">
                <a:latin typeface="Times New Roman" pitchFamily="18" charset="0"/>
                <a:cs typeface="Times New Roman" pitchFamily="18" charset="0"/>
              </a:rPr>
              <a:t>sandfly</a:t>
            </a:r>
            <a:r>
              <a:rPr lang="en-US" sz="2400" dirty="0">
                <a:latin typeface="Times New Roman" pitchFamily="18" charset="0"/>
                <a:cs typeface="Times New Roman" pitchFamily="18" charset="0"/>
              </a:rPr>
              <a:t> sucks blood from an infected host, it ingests macrophages containing amastigotes. After dissolution of the macrophages, the freed amastigotes differentiate into promastigotes in the gut. They multiply and then migrate to the pharynx, where they can be transmitted during the next bite. The cycle in the </a:t>
            </a:r>
            <a:r>
              <a:rPr lang="en-US" sz="2400" dirty="0" err="1">
                <a:latin typeface="Times New Roman" pitchFamily="18" charset="0"/>
                <a:cs typeface="Times New Roman" pitchFamily="18" charset="0"/>
              </a:rPr>
              <a:t>sandfly</a:t>
            </a:r>
            <a:r>
              <a:rPr lang="en-US" sz="2400" dirty="0">
                <a:latin typeface="Times New Roman" pitchFamily="18" charset="0"/>
                <a:cs typeface="Times New Roman" pitchFamily="18" charset="0"/>
              </a:rPr>
              <a:t> takes approximately 10 days.</a:t>
            </a:r>
          </a:p>
          <a:p>
            <a:pPr marL="109728"/>
            <a:endParaRPr lang="ar-IQ" dirty="0"/>
          </a:p>
        </p:txBody>
      </p:sp>
    </p:spTree>
    <p:extLst>
      <p:ext uri="{BB962C8B-B14F-4D97-AF65-F5344CB8AC3E}">
        <p14:creationId xmlns:p14="http://schemas.microsoft.com/office/powerpoint/2010/main" val="2061925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5396"/>
            <a:ext cx="8621903" cy="6477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7162800"/>
          </a:xfrm>
        </p:spPr>
        <p:txBody>
          <a:bodyPr/>
          <a:lstStyle/>
          <a:p>
            <a:pPr marL="0" indent="0" algn="just" rtl="0">
              <a:lnSpc>
                <a:spcPct val="150000"/>
              </a:lnSpc>
              <a:spcAft>
                <a:spcPts val="0"/>
              </a:spcAft>
              <a:buClr>
                <a:srgbClr val="000000"/>
              </a:buClr>
              <a:buNone/>
              <a:defRPr/>
            </a:pPr>
            <a:r>
              <a:rPr lang="en-US" sz="2800" b="1" i="1" spc="-25" dirty="0" err="1">
                <a:latin typeface="Times New Roman"/>
                <a:ea typeface="Times New Roman"/>
              </a:rPr>
              <a:t>L.donovani</a:t>
            </a:r>
            <a:r>
              <a:rPr lang="en-US" sz="2800" b="1" i="1" spc="-25" dirty="0">
                <a:latin typeface="Times New Roman"/>
                <a:ea typeface="Times New Roman"/>
              </a:rPr>
              <a:t>:</a:t>
            </a:r>
            <a:r>
              <a:rPr lang="en-US" sz="2200" spc="-25" dirty="0">
                <a:latin typeface="Times New Roman"/>
                <a:ea typeface="Times New Roman"/>
              </a:rPr>
              <a:t> </a:t>
            </a:r>
            <a:r>
              <a:rPr lang="en-US" sz="2200" b="1" spc="-25" dirty="0">
                <a:solidFill>
                  <a:srgbClr val="FF0000"/>
                </a:solidFill>
                <a:latin typeface="Times New Roman"/>
                <a:ea typeface="Times New Roman"/>
              </a:rPr>
              <a:t>causes</a:t>
            </a:r>
            <a:r>
              <a:rPr lang="en-US" sz="2200" b="1" i="1" spc="-25" dirty="0">
                <a:solidFill>
                  <a:srgbClr val="FF0000"/>
                </a:solidFill>
                <a:latin typeface="Times New Roman"/>
                <a:ea typeface="Times New Roman"/>
              </a:rPr>
              <a:t> </a:t>
            </a:r>
            <a:r>
              <a:rPr lang="en-US" sz="2200" b="1" spc="-25" dirty="0">
                <a:solidFill>
                  <a:srgbClr val="FF0000"/>
                </a:solidFill>
                <a:latin typeface="Times New Roman"/>
                <a:ea typeface="Times New Roman"/>
              </a:rPr>
              <a:t>visceral </a:t>
            </a:r>
            <a:r>
              <a:rPr lang="en-US" sz="2200" b="1" spc="-25" dirty="0" err="1">
                <a:solidFill>
                  <a:srgbClr val="FF0000"/>
                </a:solidFill>
                <a:latin typeface="Times New Roman"/>
                <a:ea typeface="Times New Roman"/>
              </a:rPr>
              <a:t>Leishmianiasis</a:t>
            </a:r>
            <a:r>
              <a:rPr lang="en-US" sz="2200" b="1" spc="-25" dirty="0">
                <a:solidFill>
                  <a:srgbClr val="FF0000"/>
                </a:solidFill>
                <a:latin typeface="Times New Roman"/>
                <a:ea typeface="Times New Roman"/>
              </a:rPr>
              <a:t>, </a:t>
            </a:r>
            <a:r>
              <a:rPr lang="nn-NO" sz="2200" b="1" spc="-25" dirty="0">
                <a:solidFill>
                  <a:srgbClr val="FF0000"/>
                </a:solidFill>
                <a:latin typeface="Times New Roman"/>
                <a:ea typeface="Times New Roman"/>
              </a:rPr>
              <a:t>Post kala-azar dermal leishmaniasis (PKDL)</a:t>
            </a:r>
            <a:r>
              <a:rPr lang="en-US" sz="2200" b="1" spc="-25" dirty="0">
                <a:solidFill>
                  <a:srgbClr val="FF0000"/>
                </a:solidFill>
                <a:latin typeface="Times New Roman"/>
                <a:ea typeface="Times New Roman"/>
              </a:rPr>
              <a:t>, </a:t>
            </a:r>
            <a:r>
              <a:rPr lang="en-US" sz="2200" b="1" spc="-25" dirty="0" err="1">
                <a:solidFill>
                  <a:srgbClr val="FF0000"/>
                </a:solidFill>
                <a:latin typeface="Times New Roman"/>
                <a:ea typeface="Times New Roman"/>
              </a:rPr>
              <a:t>Kalaazar</a:t>
            </a:r>
            <a:r>
              <a:rPr lang="en-US" sz="2200" b="1" spc="-25" dirty="0">
                <a:solidFill>
                  <a:srgbClr val="FF0000"/>
                </a:solidFill>
                <a:latin typeface="Times New Roman"/>
                <a:ea typeface="Times New Roman"/>
              </a:rPr>
              <a:t> and Dum Dum fever.  </a:t>
            </a:r>
            <a:r>
              <a:rPr lang="en-US" sz="2200" b="1" spc="-25" dirty="0" err="1">
                <a:solidFill>
                  <a:srgbClr val="FF0000"/>
                </a:solidFill>
                <a:latin typeface="Times New Roman"/>
                <a:ea typeface="Times New Roman"/>
              </a:rPr>
              <a:t>Spleenomegaly</a:t>
            </a:r>
            <a:r>
              <a:rPr lang="en-US" sz="2200" b="1" spc="-25" dirty="0">
                <a:solidFill>
                  <a:srgbClr val="FF0000"/>
                </a:solidFill>
                <a:latin typeface="Times New Roman"/>
                <a:ea typeface="Times New Roman"/>
              </a:rPr>
              <a:t> &amp; hepatomegaly.</a:t>
            </a:r>
            <a:r>
              <a:rPr lang="ar-IQ" sz="2200" b="1" spc="-25" dirty="0">
                <a:solidFill>
                  <a:srgbClr val="FF0000"/>
                </a:solidFill>
                <a:latin typeface="Times New Roman"/>
                <a:ea typeface="Times New Roman"/>
              </a:rPr>
              <a:t> </a:t>
            </a:r>
            <a:r>
              <a:rPr lang="en-US" sz="2200" b="1" spc="-25" dirty="0">
                <a:solidFill>
                  <a:srgbClr val="FF0000"/>
                </a:solidFill>
                <a:latin typeface="Times New Roman"/>
                <a:ea typeface="Times New Roman"/>
              </a:rPr>
              <a:t>And black fever </a:t>
            </a:r>
          </a:p>
          <a:p>
            <a:pPr marL="109728" indent="0" algn="just" rtl="0">
              <a:buNone/>
            </a:pPr>
            <a:r>
              <a:rPr lang="en-US" sz="2200" b="1" dirty="0">
                <a:latin typeface="Times New Roman"/>
                <a:ea typeface="Times New Roman"/>
              </a:rPr>
              <a:t>Visceral leishmaniasis</a:t>
            </a:r>
            <a:r>
              <a:rPr lang="en-US" sz="2200" dirty="0">
                <a:latin typeface="Times New Roman"/>
                <a:ea typeface="Times New Roman"/>
              </a:rPr>
              <a:t> (local name</a:t>
            </a:r>
            <a:r>
              <a:rPr lang="en-US" sz="2200" b="1" dirty="0">
                <a:solidFill>
                  <a:srgbClr val="FF0000"/>
                </a:solidFill>
                <a:latin typeface="Times New Roman"/>
                <a:ea typeface="Times New Roman"/>
              </a:rPr>
              <a:t>, kala-azar</a:t>
            </a:r>
            <a:r>
              <a:rPr lang="en-US" sz="2200" dirty="0">
                <a:latin typeface="Times New Roman"/>
                <a:ea typeface="Times New Roman"/>
              </a:rPr>
              <a:t>): This disease is caused by Leishmania </a:t>
            </a:r>
            <a:r>
              <a:rPr lang="en-US" sz="2200" dirty="0" err="1">
                <a:latin typeface="Times New Roman"/>
                <a:ea typeface="Times New Roman"/>
              </a:rPr>
              <a:t>donovani</a:t>
            </a:r>
            <a:r>
              <a:rPr lang="en-US" sz="2200" dirty="0">
                <a:latin typeface="Times New Roman"/>
                <a:ea typeface="Times New Roman"/>
              </a:rPr>
              <a:t> in India, East Africa, and China. In the visceral disease, the parasite initially infects macrophages, which, in turn</a:t>
            </a:r>
            <a:r>
              <a:rPr lang="en-US" sz="2200" dirty="0">
                <a:solidFill>
                  <a:srgbClr val="FF0000"/>
                </a:solidFill>
                <a:latin typeface="Times New Roman"/>
                <a:ea typeface="Times New Roman"/>
              </a:rPr>
              <a:t>, migrate to the spleen, liver, and bone marrow, where the parasite rapidly multiplies. The spleen and liver enlarge, and jaundice may develop</a:t>
            </a:r>
            <a:r>
              <a:rPr lang="en-US" sz="2200" dirty="0">
                <a:latin typeface="Times New Roman"/>
                <a:ea typeface="Times New Roman"/>
              </a:rPr>
              <a:t>. </a:t>
            </a:r>
            <a:r>
              <a:rPr lang="en-US" sz="2000" dirty="0">
                <a:latin typeface="Times New Roman"/>
                <a:ea typeface="Times New Roman"/>
              </a:rPr>
              <a:t>Most individuals have only minor symptoms, and the disease may resolve spontaneously. However, in some cases, complications resulting from secondary infection and emaciation result in death.</a:t>
            </a:r>
            <a:r>
              <a:rPr lang="en-US" sz="2000" dirty="0">
                <a:latin typeface="Times New Roman" pitchFamily="18" charset="0"/>
                <a:cs typeface="Times New Roman" pitchFamily="18" charset="0"/>
              </a:rPr>
              <a:t> Untreated severe disease is nearly always fatal as a result of secondary infection.</a:t>
            </a:r>
          </a:p>
          <a:p>
            <a:pPr marL="0" indent="0" algn="just" rtl="0">
              <a:spcAft>
                <a:spcPts val="0"/>
              </a:spcAft>
              <a:buNone/>
              <a:defRPr/>
            </a:pPr>
            <a:endParaRPr lang="en-US" sz="2000" dirty="0">
              <a:latin typeface="Times New Roman"/>
              <a:ea typeface="Times New Roman"/>
            </a:endParaRPr>
          </a:p>
          <a:p>
            <a:pPr marL="109728" indent="0" algn="just" rtl="0">
              <a:buNone/>
            </a:pPr>
            <a:r>
              <a:rPr lang="en-US" sz="2000" b="1" dirty="0">
                <a:latin typeface="Times New Roman" pitchFamily="18" charset="0"/>
                <a:cs typeface="Times New Roman" pitchFamily="18" charset="0"/>
              </a:rPr>
              <a:t>Clinical symptoms</a:t>
            </a:r>
          </a:p>
          <a:p>
            <a:pPr marL="109728" indent="0" algn="just" rtl="0">
              <a:buNone/>
            </a:pPr>
            <a:r>
              <a:rPr lang="en-US" sz="2000" dirty="0">
                <a:latin typeface="Times New Roman" pitchFamily="18" charset="0"/>
                <a:cs typeface="Times New Roman" pitchFamily="18" charset="0"/>
              </a:rPr>
              <a:t>Intermittent fever, weakness, and weight loss.</a:t>
            </a:r>
          </a:p>
          <a:p>
            <a:pPr marL="109728" indent="0" algn="just" rtl="0">
              <a:buNone/>
            </a:pPr>
            <a:r>
              <a:rPr lang="en-US" sz="2000" dirty="0">
                <a:latin typeface="Times New Roman" pitchFamily="18" charset="0"/>
                <a:cs typeface="Times New Roman" pitchFamily="18" charset="0"/>
              </a:rPr>
              <a:t>Massive enlargement of the spleen is characteristic. </a:t>
            </a:r>
          </a:p>
          <a:p>
            <a:pPr marL="109728" indent="0" algn="just" rtl="0">
              <a:buNone/>
            </a:pPr>
            <a:r>
              <a:rPr lang="en-US" sz="2000" dirty="0">
                <a:latin typeface="Times New Roman" pitchFamily="18" charset="0"/>
                <a:cs typeface="Times New Roman" pitchFamily="18" charset="0"/>
              </a:rPr>
              <a:t>Hyperpigmentation of the skin.</a:t>
            </a:r>
          </a:p>
          <a:p>
            <a:pPr marL="109728" indent="0" algn="just" rtl="0">
              <a:buNone/>
            </a:pPr>
            <a:r>
              <a:rPr lang="en-US" sz="2000" dirty="0">
                <a:latin typeface="Times New Roman" pitchFamily="18" charset="0"/>
                <a:cs typeface="Times New Roman" pitchFamily="18" charset="0"/>
              </a:rPr>
              <a:t>As anemia, leukopenia, and thrombocytopenia become more profound, and gastrointestinal bleeding occur.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حضري">
  <a:themeElements>
    <a:clrScheme name="حضري">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حضري">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حضري">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Verve</Template>
  <TotalTime>9499</TotalTime>
  <Words>1305</Words>
  <Application>Microsoft Office PowerPoint</Application>
  <PresentationFormat>On-screen Show (4:3)</PresentationFormat>
  <Paragraphs>71</Paragraphs>
  <Slides>15</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Arial</vt:lpstr>
      <vt:lpstr>Calibri</vt:lpstr>
      <vt:lpstr>Constantia</vt:lpstr>
      <vt:lpstr>Georgia</vt:lpstr>
      <vt:lpstr>Times New Roman</vt:lpstr>
      <vt:lpstr>Trebuchet MS</vt:lpstr>
      <vt:lpstr>Wingdings 2</vt:lpstr>
      <vt:lpstr>Flow</vt:lpstr>
      <vt:lpstr>حضري</vt:lpstr>
      <vt:lpstr>L 2:-  Parasitology prof. Dr. Nada Khazal</vt:lpstr>
      <vt:lpstr>PowerPoint Presentation</vt:lpstr>
      <vt:lpstr>PowerPoint Presentation</vt:lpstr>
      <vt:lpstr>PowerPoint Presentation</vt:lpstr>
      <vt:lpstr>Leishmania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11:- Fungi &amp; Viruses</dc:title>
  <dc:creator>Ahmed</dc:creator>
  <cp:lastModifiedBy>سليم احمد</cp:lastModifiedBy>
  <cp:revision>129</cp:revision>
  <dcterms:created xsi:type="dcterms:W3CDTF">2006-08-16T00:00:00Z</dcterms:created>
  <dcterms:modified xsi:type="dcterms:W3CDTF">2025-02-11T17:42:51Z</dcterms:modified>
</cp:coreProperties>
</file>