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0" r:id="rId1"/>
  </p:sldMasterIdLst>
  <p:notesMasterIdLst>
    <p:notesMasterId r:id="rId17"/>
  </p:notesMasterIdLst>
  <p:handoutMasterIdLst>
    <p:handoutMasterId r:id="rId18"/>
  </p:handoutMasterIdLst>
  <p:sldIdLst>
    <p:sldId id="637" r:id="rId2"/>
    <p:sldId id="665" r:id="rId3"/>
    <p:sldId id="701" r:id="rId4"/>
    <p:sldId id="676" r:id="rId5"/>
    <p:sldId id="711" r:id="rId6"/>
    <p:sldId id="702" r:id="rId7"/>
    <p:sldId id="703" r:id="rId8"/>
    <p:sldId id="704" r:id="rId9"/>
    <p:sldId id="705" r:id="rId10"/>
    <p:sldId id="706" r:id="rId11"/>
    <p:sldId id="707" r:id="rId12"/>
    <p:sldId id="708" r:id="rId13"/>
    <p:sldId id="709" r:id="rId14"/>
    <p:sldId id="710" r:id="rId15"/>
    <p:sldId id="674" r:id="rId16"/>
  </p:sldIdLst>
  <p:sldSz cx="12192000" cy="6858000"/>
  <p:notesSz cx="6888163"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22" autoAdjust="0"/>
    <p:restoredTop sz="94660"/>
  </p:normalViewPr>
  <p:slideViewPr>
    <p:cSldViewPr snapToGrid="0">
      <p:cViewPr varScale="1">
        <p:scale>
          <a:sx n="79" d="100"/>
          <a:sy n="79" d="100"/>
        </p:scale>
        <p:origin x="474"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903292" y="0"/>
            <a:ext cx="2984871" cy="501094"/>
          </a:xfrm>
          <a:prstGeom prst="rect">
            <a:avLst/>
          </a:prstGeom>
        </p:spPr>
        <p:txBody>
          <a:bodyPr vert="horz" lIns="96625" tIns="48312" rIns="96625" bIns="48312" rtlCol="1"/>
          <a:lstStyle>
            <a:lvl1pPr algn="r">
              <a:defRPr sz="1300"/>
            </a:lvl1pPr>
          </a:lstStyle>
          <a:p>
            <a:endParaRPr lang="ar-IQ"/>
          </a:p>
        </p:txBody>
      </p:sp>
      <p:sp>
        <p:nvSpPr>
          <p:cNvPr id="3" name="عنصر نائب للتاريخ 2"/>
          <p:cNvSpPr>
            <a:spLocks noGrp="1"/>
          </p:cNvSpPr>
          <p:nvPr>
            <p:ph type="dt" sz="quarter" idx="1"/>
          </p:nvPr>
        </p:nvSpPr>
        <p:spPr>
          <a:xfrm>
            <a:off x="1595" y="0"/>
            <a:ext cx="2984871" cy="501094"/>
          </a:xfrm>
          <a:prstGeom prst="rect">
            <a:avLst/>
          </a:prstGeom>
        </p:spPr>
        <p:txBody>
          <a:bodyPr vert="horz" lIns="96625" tIns="48312" rIns="96625" bIns="48312" rtlCol="1"/>
          <a:lstStyle>
            <a:lvl1pPr algn="l">
              <a:defRPr sz="1300"/>
            </a:lvl1pPr>
          </a:lstStyle>
          <a:p>
            <a:fld id="{C9F83406-5602-4846-92E5-713FC98AEF2F}" type="datetimeFigureOut">
              <a:rPr lang="ar-IQ" smtClean="0"/>
              <a:t>22/11/1446</a:t>
            </a:fld>
            <a:endParaRPr lang="ar-IQ"/>
          </a:p>
        </p:txBody>
      </p:sp>
      <p:sp>
        <p:nvSpPr>
          <p:cNvPr id="4" name="عنصر نائب للتذييل 3"/>
          <p:cNvSpPr>
            <a:spLocks noGrp="1"/>
          </p:cNvSpPr>
          <p:nvPr>
            <p:ph type="ftr" sz="quarter" idx="2"/>
          </p:nvPr>
        </p:nvSpPr>
        <p:spPr>
          <a:xfrm>
            <a:off x="3903292" y="9519054"/>
            <a:ext cx="2984871" cy="501094"/>
          </a:xfrm>
          <a:prstGeom prst="rect">
            <a:avLst/>
          </a:prstGeom>
        </p:spPr>
        <p:txBody>
          <a:bodyPr vert="horz" lIns="96625" tIns="48312" rIns="96625" bIns="48312" rtlCol="1" anchor="b"/>
          <a:lstStyle>
            <a:lvl1pPr algn="r">
              <a:defRPr sz="1300"/>
            </a:lvl1pPr>
          </a:lstStyle>
          <a:p>
            <a:endParaRPr lang="ar-IQ"/>
          </a:p>
        </p:txBody>
      </p:sp>
      <p:sp>
        <p:nvSpPr>
          <p:cNvPr id="5" name="عنصر نائب لرقم الشريحة 4"/>
          <p:cNvSpPr>
            <a:spLocks noGrp="1"/>
          </p:cNvSpPr>
          <p:nvPr>
            <p:ph type="sldNum" sz="quarter" idx="3"/>
          </p:nvPr>
        </p:nvSpPr>
        <p:spPr>
          <a:xfrm>
            <a:off x="1595" y="9519054"/>
            <a:ext cx="2984871" cy="501094"/>
          </a:xfrm>
          <a:prstGeom prst="rect">
            <a:avLst/>
          </a:prstGeom>
        </p:spPr>
        <p:txBody>
          <a:bodyPr vert="horz" lIns="96625" tIns="48312" rIns="96625" bIns="48312" rtlCol="1" anchor="b"/>
          <a:lstStyle>
            <a:lvl1pPr algn="l">
              <a:defRPr sz="1300"/>
            </a:lvl1pPr>
          </a:lstStyle>
          <a:p>
            <a:fld id="{04F81F9B-1929-46A2-8025-4F6720D55806}" type="slidenum">
              <a:rPr lang="ar-IQ" smtClean="0"/>
              <a:t>‹#›</a:t>
            </a:fld>
            <a:endParaRPr lang="ar-IQ"/>
          </a:p>
        </p:txBody>
      </p:sp>
    </p:spTree>
    <p:extLst>
      <p:ext uri="{BB962C8B-B14F-4D97-AF65-F5344CB8AC3E}">
        <p14:creationId xmlns:p14="http://schemas.microsoft.com/office/powerpoint/2010/main" val="243068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903292" y="0"/>
            <a:ext cx="2984871" cy="501094"/>
          </a:xfrm>
          <a:prstGeom prst="rect">
            <a:avLst/>
          </a:prstGeom>
        </p:spPr>
        <p:txBody>
          <a:bodyPr vert="horz" lIns="96625" tIns="48312" rIns="96625" bIns="48312" rtlCol="1"/>
          <a:lstStyle>
            <a:lvl1pPr algn="r">
              <a:defRPr sz="1300"/>
            </a:lvl1pPr>
          </a:lstStyle>
          <a:p>
            <a:endParaRPr lang="ar-IQ"/>
          </a:p>
        </p:txBody>
      </p:sp>
      <p:sp>
        <p:nvSpPr>
          <p:cNvPr id="3" name="عنصر نائب للتاريخ 2"/>
          <p:cNvSpPr>
            <a:spLocks noGrp="1"/>
          </p:cNvSpPr>
          <p:nvPr>
            <p:ph type="dt" idx="1"/>
          </p:nvPr>
        </p:nvSpPr>
        <p:spPr>
          <a:xfrm>
            <a:off x="1595" y="0"/>
            <a:ext cx="2984871" cy="501094"/>
          </a:xfrm>
          <a:prstGeom prst="rect">
            <a:avLst/>
          </a:prstGeom>
        </p:spPr>
        <p:txBody>
          <a:bodyPr vert="horz" lIns="96625" tIns="48312" rIns="96625" bIns="48312" rtlCol="1"/>
          <a:lstStyle>
            <a:lvl1pPr algn="l">
              <a:defRPr sz="1300"/>
            </a:lvl1pPr>
          </a:lstStyle>
          <a:p>
            <a:fld id="{A735D83F-90B1-4973-8E11-679B50DAF22D}" type="datetimeFigureOut">
              <a:rPr lang="ar-IQ" smtClean="0"/>
              <a:t>22/11/1446</a:t>
            </a:fld>
            <a:endParaRPr lang="ar-IQ"/>
          </a:p>
        </p:txBody>
      </p:sp>
      <p:sp>
        <p:nvSpPr>
          <p:cNvPr id="4" name="عنصر نائب لصورة الشريحة 3"/>
          <p:cNvSpPr>
            <a:spLocks noGrp="1" noRot="1" noChangeAspect="1"/>
          </p:cNvSpPr>
          <p:nvPr>
            <p:ph type="sldImg" idx="2"/>
          </p:nvPr>
        </p:nvSpPr>
        <p:spPr>
          <a:xfrm>
            <a:off x="103188" y="750888"/>
            <a:ext cx="6681787" cy="3759200"/>
          </a:xfrm>
          <a:prstGeom prst="rect">
            <a:avLst/>
          </a:prstGeom>
          <a:noFill/>
          <a:ln w="12700">
            <a:solidFill>
              <a:prstClr val="black"/>
            </a:solidFill>
          </a:ln>
        </p:spPr>
        <p:txBody>
          <a:bodyPr vert="horz" lIns="96625" tIns="48312" rIns="96625" bIns="48312" rtlCol="1" anchor="ctr"/>
          <a:lstStyle/>
          <a:p>
            <a:endParaRPr lang="ar-IQ"/>
          </a:p>
        </p:txBody>
      </p:sp>
      <p:sp>
        <p:nvSpPr>
          <p:cNvPr id="5" name="عنصر نائب للملاحظات 4"/>
          <p:cNvSpPr>
            <a:spLocks noGrp="1"/>
          </p:cNvSpPr>
          <p:nvPr>
            <p:ph type="body" sz="quarter" idx="3"/>
          </p:nvPr>
        </p:nvSpPr>
        <p:spPr>
          <a:xfrm>
            <a:off x="688817" y="4760397"/>
            <a:ext cx="5510530" cy="4509850"/>
          </a:xfrm>
          <a:prstGeom prst="rect">
            <a:avLst/>
          </a:prstGeom>
        </p:spPr>
        <p:txBody>
          <a:bodyPr vert="horz" lIns="96625" tIns="48312" rIns="96625" bIns="48312"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903292" y="9519054"/>
            <a:ext cx="2984871" cy="501094"/>
          </a:xfrm>
          <a:prstGeom prst="rect">
            <a:avLst/>
          </a:prstGeom>
        </p:spPr>
        <p:txBody>
          <a:bodyPr vert="horz" lIns="96625" tIns="48312" rIns="96625" bIns="48312" rtlCol="1" anchor="b"/>
          <a:lstStyle>
            <a:lvl1pPr algn="r">
              <a:defRPr sz="1300"/>
            </a:lvl1pPr>
          </a:lstStyle>
          <a:p>
            <a:endParaRPr lang="ar-IQ"/>
          </a:p>
        </p:txBody>
      </p:sp>
      <p:sp>
        <p:nvSpPr>
          <p:cNvPr id="7" name="عنصر نائب لرقم الشريحة 6"/>
          <p:cNvSpPr>
            <a:spLocks noGrp="1"/>
          </p:cNvSpPr>
          <p:nvPr>
            <p:ph type="sldNum" sz="quarter" idx="5"/>
          </p:nvPr>
        </p:nvSpPr>
        <p:spPr>
          <a:xfrm>
            <a:off x="1595" y="9519054"/>
            <a:ext cx="2984871" cy="501094"/>
          </a:xfrm>
          <a:prstGeom prst="rect">
            <a:avLst/>
          </a:prstGeom>
        </p:spPr>
        <p:txBody>
          <a:bodyPr vert="horz" lIns="96625" tIns="48312" rIns="96625" bIns="48312" rtlCol="1" anchor="b"/>
          <a:lstStyle>
            <a:lvl1pPr algn="l">
              <a:defRPr sz="1300"/>
            </a:lvl1pPr>
          </a:lstStyle>
          <a:p>
            <a:fld id="{5176C425-FEB9-4705-9D8B-E9B01CC4BF04}" type="slidenum">
              <a:rPr lang="ar-IQ" smtClean="0"/>
              <a:t>‹#›</a:t>
            </a:fld>
            <a:endParaRPr lang="ar-IQ"/>
          </a:p>
        </p:txBody>
      </p:sp>
    </p:spTree>
    <p:extLst>
      <p:ext uri="{BB962C8B-B14F-4D97-AF65-F5344CB8AC3E}">
        <p14:creationId xmlns:p14="http://schemas.microsoft.com/office/powerpoint/2010/main" val="28922891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5CB0797-29AF-487F-9EE1-4BDF6F5255E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91270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67B005A-0BD8-4DFD-90E2-35E35418114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61364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F89DACA-C05E-4E23-862C-286F0255CE4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283176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00203"/>
            <a:ext cx="10972800" cy="4525963"/>
          </a:xfrm>
        </p:spPr>
        <p:txBody>
          <a:bodyPr/>
          <a:lstStyle/>
          <a:p>
            <a:endParaRPr lang="en-US"/>
          </a:p>
        </p:txBody>
      </p:sp>
      <p:sp>
        <p:nvSpPr>
          <p:cNvPr id="4" name="Date Placeholder 3"/>
          <p:cNvSpPr>
            <a:spLocks noGrp="1"/>
          </p:cNvSpPr>
          <p:nvPr>
            <p:ph type="dt" sz="half" idx="10"/>
          </p:nvPr>
        </p:nvSpPr>
        <p:spPr>
          <a:xfrm>
            <a:off x="609600" y="6245225"/>
            <a:ext cx="2844800" cy="476250"/>
          </a:xfrm>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a:xfrm>
            <a:off x="4165600" y="6245225"/>
            <a:ext cx="3860800" cy="476250"/>
          </a:xfrm>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a:xfrm>
            <a:off x="8737600" y="6245225"/>
            <a:ext cx="2844800" cy="476250"/>
          </a:xfrm>
        </p:spPr>
        <p:txBody>
          <a:bodyPr/>
          <a:lstStyle>
            <a:lvl1pPr>
              <a:defRPr/>
            </a:lvl1pPr>
          </a:lstStyle>
          <a:p>
            <a:fld id="{7B0FBF9D-3E47-49FF-A10D-342889E6B0B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885573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BF9B047-6E35-44AD-B32C-4FC49892E5C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77193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1"/>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6"/>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616AB16-9BE8-45D4-8A80-AB3F1305985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24020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2E1EA3B-06D6-43CD-8018-5EC962B2A35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847614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8"/>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9"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319" y="2505075"/>
            <a:ext cx="51583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81F1D272-8502-4836-803D-56F2AD744F3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9613654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3254891F-6DDD-4EDD-9419-5B59D92AEAA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523452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EAE0F0B0-7F98-4268-9624-FAC132D30FD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696350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9"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8"/>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9"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7DE9950B-C51E-4E61-B664-92CD7068D51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5263600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9"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8"/>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40319"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E28A3007-66BB-403B-B751-CC90EB25A18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553806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09600" y="1600203"/>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34981AA3-2C07-49F0-9449-710FE52032F3}" type="slidenum">
              <a:rPr lang="en-US">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3489538962"/>
      </p:ext>
    </p:extLst>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8114270" y="247135"/>
            <a:ext cx="3941805" cy="7816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1" eaLnBrk="0" fontAlgn="base" hangingPunct="0">
              <a:spcBef>
                <a:spcPct val="0"/>
              </a:spcBef>
              <a:spcAft>
                <a:spcPct val="0"/>
              </a:spcAft>
              <a:defRPr sz="6000" b="1" kern="12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marL="457200" algn="ctr" rtl="1"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marL="914400" algn="ctr" rtl="1"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marL="1371600" algn="ctr" rtl="1"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marL="1828800" algn="ctr" rtl="1"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0070C0"/>
                </a:solidFill>
                <a:effectLst>
                  <a:outerShdw blurRad="38100" dist="38100" dir="2700000" algn="tl">
                    <a:srgbClr val="000000">
                      <a:alpha val="43137"/>
                    </a:srgbClr>
                  </a:outerShdw>
                </a:effectLst>
                <a:uLnTx/>
                <a:uFillTx/>
                <a:latin typeface="Tahoma"/>
                <a:ea typeface="+mj-ea"/>
                <a:cs typeface="Arial"/>
              </a:rPr>
              <a:t>Nursing </a:t>
            </a:r>
            <a:r>
              <a:rPr kumimoji="0" lang="en-US" sz="2800" b="1" i="0" u="none" strike="noStrike" kern="0" cap="none" spc="0" normalizeH="0" baseline="0" noProof="0" dirty="0" smtClean="0">
                <a:ln>
                  <a:noFill/>
                </a:ln>
                <a:solidFill>
                  <a:srgbClr val="0070C0"/>
                </a:solidFill>
                <a:effectLst>
                  <a:outerShdw blurRad="38100" dist="38100" dir="2700000" algn="tl">
                    <a:srgbClr val="000000">
                      <a:alpha val="43137"/>
                    </a:srgbClr>
                  </a:outerShdw>
                </a:effectLst>
                <a:uLnTx/>
                <a:uFillTx/>
                <a:latin typeface="Tahoma"/>
                <a:ea typeface="+mj-ea"/>
                <a:cs typeface="Arial"/>
              </a:rPr>
              <a:t>Collage </a:t>
            </a:r>
            <a:endParaRPr kumimoji="0" lang="en-US" sz="2800" b="1" i="0" u="sng" strike="noStrike" kern="1200" cap="none" spc="0" normalizeH="0" baseline="0" noProof="0" dirty="0" smtClean="0">
              <a:ln>
                <a:noFill/>
              </a:ln>
              <a:solidFill>
                <a:srgbClr val="0070C0"/>
              </a:solidFill>
              <a:effectLst>
                <a:outerShdw blurRad="38100" dist="38100" dir="2700000" algn="tl">
                  <a:srgbClr val="000000"/>
                </a:outerShdw>
              </a:effectLst>
              <a:uLnTx/>
              <a:uFillTx/>
              <a:latin typeface="Garamond"/>
              <a:ea typeface="+mj-ea"/>
              <a:cs typeface="Arial"/>
            </a:endParaRPr>
          </a:p>
          <a:p>
            <a:pPr marL="0" marR="0" lvl="0" indent="0" algn="ctr" defTabSz="914400" rtl="1" eaLnBrk="1" fontAlgn="base" latinLnBrk="0" hangingPunct="1">
              <a:lnSpc>
                <a:spcPct val="100000"/>
              </a:lnSpc>
              <a:spcBef>
                <a:spcPct val="0"/>
              </a:spcBef>
              <a:spcAft>
                <a:spcPct val="0"/>
              </a:spcAft>
              <a:buClrTx/>
              <a:buSzTx/>
              <a:buFontTx/>
              <a:buNone/>
              <a:tabLst/>
              <a:defRPr/>
            </a:pPr>
            <a:r>
              <a:rPr kumimoji="0" lang="en-US" sz="2800" b="1" i="0" u="sng" strike="noStrike" kern="1200" cap="none" spc="0" normalizeH="0" baseline="0" noProof="0" dirty="0" err="1" smtClean="0">
                <a:ln>
                  <a:noFill/>
                </a:ln>
                <a:solidFill>
                  <a:srgbClr val="0070C0"/>
                </a:solidFill>
                <a:effectLst>
                  <a:outerShdw blurRad="38100" dist="38100" dir="2700000" algn="tl">
                    <a:srgbClr val="000000"/>
                  </a:outerShdw>
                </a:effectLst>
                <a:uLnTx/>
                <a:uFillTx/>
                <a:latin typeface="Garamond"/>
                <a:ea typeface="+mj-ea"/>
                <a:cs typeface="Arial"/>
              </a:rPr>
              <a:t>Lec</a:t>
            </a:r>
            <a:r>
              <a:rPr kumimoji="0" lang="en-US" sz="2800" b="1" i="0" u="sng" strike="noStrike" kern="1200" cap="none" spc="0" normalizeH="0" baseline="0" noProof="0" dirty="0" smtClean="0">
                <a:ln>
                  <a:noFill/>
                </a:ln>
                <a:solidFill>
                  <a:srgbClr val="0070C0"/>
                </a:solidFill>
                <a:effectLst>
                  <a:outerShdw blurRad="38100" dist="38100" dir="2700000" algn="tl">
                    <a:srgbClr val="000000"/>
                  </a:outerShdw>
                </a:effectLst>
                <a:uLnTx/>
                <a:uFillTx/>
                <a:latin typeface="Garamond"/>
                <a:ea typeface="+mj-ea"/>
                <a:cs typeface="Arial"/>
              </a:rPr>
              <a:t>: 2</a:t>
            </a:r>
            <a:endParaRPr kumimoji="0" lang="en-US" sz="2800" b="1" i="0" u="sng"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Andalus" pitchFamily="18" charset="-78"/>
              <a:ea typeface="+mj-ea"/>
              <a:cs typeface="Old Antic Bold" pitchFamily="2" charset="-78"/>
            </a:endParaRPr>
          </a:p>
        </p:txBody>
      </p:sp>
      <p:sp>
        <p:nvSpPr>
          <p:cNvPr id="9" name="Rectangle 3"/>
          <p:cNvSpPr txBox="1">
            <a:spLocks noChangeArrowheads="1"/>
          </p:cNvSpPr>
          <p:nvPr/>
        </p:nvSpPr>
        <p:spPr bwMode="auto">
          <a:xfrm>
            <a:off x="1791732" y="2391035"/>
            <a:ext cx="9349260" cy="2225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ar-IQ" sz="5400" b="1"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Arial"/>
                <a:ea typeface="+mj-ea"/>
                <a:cs typeface="Arial"/>
              </a:rPr>
              <a:t>Fundamental of Nursing</a:t>
            </a:r>
          </a:p>
          <a:p>
            <a:pPr algn="ctr" eaLnBrk="1" hangingPunct="1"/>
            <a:r>
              <a:rPr lang="en-US" altLang="en-US" sz="6000" b="1" u="sng" dirty="0">
                <a:ln w="6350">
                  <a:solidFill>
                    <a:srgbClr val="D34817">
                      <a:shade val="43000"/>
                    </a:srgbClr>
                  </a:solidFill>
                </a:ln>
                <a:solidFill>
                  <a:srgbClr val="00B050"/>
                </a:solidFill>
                <a:effectLst>
                  <a:outerShdw blurRad="38100" dist="38100" dir="2700000" algn="tl">
                    <a:srgbClr val="000000">
                      <a:alpha val="43137"/>
                    </a:srgbClr>
                  </a:outerShdw>
                </a:effectLst>
                <a:latin typeface="Andalus" pitchFamily="18" charset="-78"/>
                <a:cs typeface="Old Antic Bold" pitchFamily="2" charset="-78"/>
              </a:rPr>
              <a:t>Nutrition</a:t>
            </a:r>
            <a:r>
              <a:rPr lang="en-US" altLang="en-US" sz="6000" b="1" u="sng" dirty="0">
                <a:ln w="6350">
                  <a:solidFill>
                    <a:srgbClr val="D34817">
                      <a:shade val="43000"/>
                    </a:srgbClr>
                  </a:solidFill>
                </a:ln>
                <a:solidFill>
                  <a:srgbClr val="7030A0"/>
                </a:solidFill>
                <a:effectLst>
                  <a:outerShdw blurRad="38100" dist="38100" dir="2700000" algn="tl">
                    <a:srgbClr val="000000">
                      <a:alpha val="43137"/>
                    </a:srgbClr>
                  </a:outerShdw>
                </a:effectLst>
                <a:latin typeface="Andalus" pitchFamily="18" charset="-78"/>
                <a:cs typeface="Old Antic Bold" pitchFamily="2" charset="-78"/>
              </a:rPr>
              <a:t> </a:t>
            </a:r>
            <a:endParaRPr lang="en-US" altLang="en-US" sz="1600" b="1" dirty="0">
              <a:ln w="6350">
                <a:solidFill>
                  <a:srgbClr val="D34817">
                    <a:shade val="43000"/>
                  </a:srgbClr>
                </a:solidFill>
              </a:ln>
              <a:solidFill>
                <a:srgbClr val="7030A0"/>
              </a:solidFill>
              <a:effectLst>
                <a:outerShdw blurRad="38100" dist="38100" dir="2700000" algn="tl">
                  <a:srgbClr val="000000">
                    <a:alpha val="43137"/>
                  </a:srgbClr>
                </a:outerShdw>
              </a:effectLst>
              <a:latin typeface="Andalus" pitchFamily="18" charset="-78"/>
              <a:cs typeface="Old Antic Bold" pitchFamily="2" charset="-78"/>
            </a:endParaRPr>
          </a:p>
        </p:txBody>
      </p:sp>
      <p:sp>
        <p:nvSpPr>
          <p:cNvPr id="7" name="مربع نص 6"/>
          <p:cNvSpPr txBox="1"/>
          <p:nvPr/>
        </p:nvSpPr>
        <p:spPr bwMode="auto">
          <a:xfrm>
            <a:off x="605481" y="5297961"/>
            <a:ext cx="5380791" cy="1169551"/>
          </a:xfrm>
          <a:prstGeom prst="rect">
            <a:avLst/>
          </a:prstGeom>
          <a:noFill/>
          <a:ln w="12700" cap="flat" cmpd="sng" algn="ctr">
            <a:noFill/>
            <a:prstDash val="solid"/>
            <a:miter lim="800000"/>
          </a:ln>
          <a:effectLst/>
          <a:extLst/>
        </p:spPr>
        <p:txBody>
          <a:bodyPr wrap="square" rtlCol="1">
            <a:spAutoFit/>
          </a:bodyPr>
          <a:lstStyle/>
          <a:p>
            <a:pPr eaLnBrk="0" fontAlgn="base" hangingPunct="0">
              <a:spcBef>
                <a:spcPct val="50000"/>
              </a:spcBef>
              <a:spcAft>
                <a:spcPct val="0"/>
              </a:spcAft>
              <a:defRPr/>
            </a:pPr>
            <a:r>
              <a:rPr lang="en-US" sz="2800" b="1" kern="0" dirty="0" smtClean="0">
                <a:solidFill>
                  <a:srgbClr val="0070C0"/>
                </a:solidFill>
                <a:effectLst>
                  <a:outerShdw blurRad="38100" dist="38100" dir="2700000" algn="tl">
                    <a:srgbClr val="000000"/>
                  </a:outerShdw>
                </a:effectLst>
                <a:latin typeface="Garamond"/>
                <a:cs typeface="Arial"/>
              </a:rPr>
              <a:t>Lecturer :</a:t>
            </a:r>
            <a:endParaRPr lang="en-US" sz="2800" b="1" kern="0" dirty="0">
              <a:solidFill>
                <a:srgbClr val="0070C0"/>
              </a:solidFill>
              <a:effectLst>
                <a:outerShdw blurRad="38100" dist="38100" dir="2700000" algn="tl">
                  <a:srgbClr val="000000"/>
                </a:outerShdw>
              </a:effectLst>
              <a:latin typeface="Garamond"/>
              <a:cs typeface="Arial"/>
            </a:endParaRPr>
          </a:p>
          <a:p>
            <a:pPr eaLnBrk="0" fontAlgn="base" hangingPunct="0">
              <a:spcBef>
                <a:spcPct val="50000"/>
              </a:spcBef>
              <a:spcAft>
                <a:spcPct val="0"/>
              </a:spcAft>
              <a:defRPr/>
            </a:pPr>
            <a:r>
              <a:rPr lang="en-US" sz="2800" b="1" kern="0" dirty="0" smtClean="0">
                <a:solidFill>
                  <a:srgbClr val="0070C0"/>
                </a:solidFill>
                <a:effectLst>
                  <a:outerShdw blurRad="38100" dist="38100" dir="2700000" algn="tl">
                    <a:srgbClr val="000000"/>
                  </a:outerShdw>
                </a:effectLst>
                <a:latin typeface="Garamond"/>
                <a:cs typeface="Arial"/>
              </a:rPr>
              <a:t>Dr. Mahdi </a:t>
            </a:r>
            <a:r>
              <a:rPr lang="en-US" sz="2800" b="1" kern="0" dirty="0" err="1" smtClean="0">
                <a:solidFill>
                  <a:srgbClr val="0070C0"/>
                </a:solidFill>
                <a:effectLst>
                  <a:outerShdw blurRad="38100" dist="38100" dir="2700000" algn="tl">
                    <a:srgbClr val="000000"/>
                  </a:outerShdw>
                </a:effectLst>
                <a:latin typeface="Garamond"/>
                <a:cs typeface="Arial"/>
              </a:rPr>
              <a:t>Hamzah</a:t>
            </a:r>
            <a:r>
              <a:rPr lang="en-US" sz="2800" b="1" kern="0" dirty="0" smtClean="0">
                <a:solidFill>
                  <a:srgbClr val="0070C0"/>
                </a:solidFill>
                <a:effectLst>
                  <a:outerShdw blurRad="38100" dist="38100" dir="2700000" algn="tl">
                    <a:srgbClr val="000000"/>
                  </a:outerShdw>
                </a:effectLst>
                <a:latin typeface="Garamond"/>
                <a:cs typeface="Arial"/>
              </a:rPr>
              <a:t> Al-</a:t>
            </a:r>
            <a:r>
              <a:rPr lang="en-US" sz="2800" b="1" kern="0" dirty="0" err="1" smtClean="0">
                <a:solidFill>
                  <a:srgbClr val="0070C0"/>
                </a:solidFill>
                <a:effectLst>
                  <a:outerShdw blurRad="38100" dist="38100" dir="2700000" algn="tl">
                    <a:srgbClr val="000000"/>
                  </a:outerShdw>
                </a:effectLst>
                <a:latin typeface="Garamond"/>
                <a:cs typeface="Arial"/>
              </a:rPr>
              <a:t>Taee</a:t>
            </a:r>
            <a:endParaRPr lang="ar-IQ" sz="2800" b="1" kern="0" dirty="0">
              <a:solidFill>
                <a:srgbClr val="0070C0"/>
              </a:solidFill>
              <a:effectLst>
                <a:outerShdw blurRad="38100" dist="38100" dir="2700000" algn="tl">
                  <a:srgbClr val="000000"/>
                </a:outerShdw>
              </a:effectLst>
              <a:latin typeface="Garamond"/>
              <a:cs typeface="Arial"/>
            </a:endParaRPr>
          </a:p>
        </p:txBody>
      </p:sp>
      <p:pic>
        <p:nvPicPr>
          <p:cNvPr id="8" name="صورة 7"/>
          <p:cNvPicPr>
            <a:picLocks noChangeAspect="1"/>
          </p:cNvPicPr>
          <p:nvPr/>
        </p:nvPicPr>
        <p:blipFill>
          <a:blip r:embed="rId2"/>
          <a:stretch>
            <a:fillRect/>
          </a:stretch>
        </p:blipFill>
        <p:spPr>
          <a:xfrm>
            <a:off x="1" y="0"/>
            <a:ext cx="2677886" cy="2354421"/>
          </a:xfrm>
          <a:prstGeom prst="rect">
            <a:avLst/>
          </a:prstGeom>
        </p:spPr>
      </p:pic>
    </p:spTree>
    <p:extLst>
      <p:ext uri="{BB962C8B-B14F-4D97-AF65-F5344CB8AC3E}">
        <p14:creationId xmlns:p14="http://schemas.microsoft.com/office/powerpoint/2010/main" val="21083905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4622804"/>
          </a:xfrm>
          <a:prstGeom prst="rect">
            <a:avLst/>
          </a:prstGeom>
        </p:spPr>
        <p:txBody>
          <a:bodyPr wrap="square">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6. Pureed Diet</a:t>
            </a:r>
            <a:r>
              <a:rPr kumimoji="0" lang="ar-IQ"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مهروس </a:t>
            </a:r>
            <a:r>
              <a:rPr kumimoji="0" lang="en-US"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Also known as a </a:t>
            </a:r>
            <a:r>
              <a:rPr kumimoji="0" lang="en-US" sz="32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blenderized</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liquid diet because the diet is made up of liquids and foods </a:t>
            </a:r>
            <a:r>
              <a:rPr kumimoji="0" lang="en-US" sz="32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blenderized</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to liquid form. Used after oral or facial surgery and for patients with chewing and swallowing difficulties. </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7. Mechanical </a:t>
            </a:r>
            <a:r>
              <a:rPr kumimoji="0" lang="en-US" sz="3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Soft Diet: </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Regular diet with modifications for texture. Used for patients with limited chewing ability or who have had surgery to the head, neck, or </a:t>
            </a:r>
            <a:r>
              <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mouth. </a:t>
            </a: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014830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5775107"/>
          </a:xfrm>
          <a:prstGeom prst="rect">
            <a:avLst/>
          </a:prstGeom>
        </p:spPr>
        <p:txBody>
          <a:bodyPr wrap="square">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00B0F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Nothing By Mouth</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r>
              <a:rPr kumimoji="0" lang="en-US" sz="3600" b="0" i="0" u="none" strike="noStrike" kern="1200" cap="none" spc="0" normalizeH="0" baseline="0" noProof="0" dirty="0">
                <a:ln>
                  <a:noFill/>
                </a:ln>
                <a:solidFill>
                  <a:srgbClr val="00B0F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NPO</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t>
            </a:r>
            <a:endParaRPr kumimoji="0" lang="en-US" sz="3600" b="0" i="0" u="none" strike="noStrike" kern="1200" cap="none" spc="0" normalizeH="0" baseline="0" noProof="0" dirty="0" smtClean="0">
              <a:ln>
                <a:noFill/>
              </a:ln>
              <a:solidFill>
                <a:srgbClr val="00B0F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In </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some cases, such as before surgery to prevent aspiration related to anesthesia and after surgery until bowel sounds return, patients may be ordered nothing by mouth (NPO). NPO may also be necessary for patients undergoing certain medical tests; for patients experiencing severe nausea and vomiting, an inability to chew or swallow, or various acute or chronic GI abnormalities; for those who are comatose; and for women during labor and delivery. </a:t>
            </a:r>
          </a:p>
        </p:txBody>
      </p:sp>
    </p:spTree>
    <p:extLst>
      <p:ext uri="{BB962C8B-B14F-4D97-AF65-F5344CB8AC3E}">
        <p14:creationId xmlns:p14="http://schemas.microsoft.com/office/powerpoint/2010/main" val="28393486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3914918"/>
          </a:xfrm>
          <a:prstGeom prst="rect">
            <a:avLst/>
          </a:prstGeom>
        </p:spPr>
        <p:txBody>
          <a:bodyPr wrap="square">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1" i="0" u="none" strike="noStrike" kern="1200" cap="none" spc="0" normalizeH="0" baseline="0" noProof="0" dirty="0">
                <a:ln>
                  <a:noFill/>
                </a:ln>
                <a:uLnTx/>
                <a:uFillTx/>
                <a:latin typeface="Times New Roman" panose="02020603050405020304" pitchFamily="18" charset="0"/>
                <a:ea typeface="Calibri" panose="020F0502020204030204" pitchFamily="34" charset="0"/>
                <a:cs typeface="Arial" panose="020B0604020202020204" pitchFamily="34" charset="0"/>
              </a:rPr>
              <a:t>The following measures may provide comfort to patients who are ordered NPO:</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smtClean="0">
                <a:ln>
                  <a:noFill/>
                </a:ln>
                <a:uLnTx/>
                <a:uFillTx/>
                <a:latin typeface="Times New Roman" panose="02020603050405020304" pitchFamily="18" charset="0"/>
                <a:ea typeface="Calibri" panose="020F0502020204030204" pitchFamily="34" charset="0"/>
                <a:cs typeface="Arial" panose="020B0604020202020204" pitchFamily="34" charset="0"/>
              </a:rPr>
              <a:t>• </a:t>
            </a:r>
            <a:r>
              <a:rPr kumimoji="0" lang="en-US" sz="3600" b="0" i="0" u="none" strike="noStrike" kern="1200" cap="none" spc="0" normalizeH="0" baseline="0" noProof="0" dirty="0">
                <a:ln>
                  <a:noFill/>
                </a:ln>
                <a:uLnTx/>
                <a:uFillTx/>
                <a:latin typeface="Times New Roman" panose="02020603050405020304" pitchFamily="18" charset="0"/>
                <a:ea typeface="Calibri" panose="020F0502020204030204" pitchFamily="34" charset="0"/>
                <a:cs typeface="Arial" panose="020B0604020202020204" pitchFamily="34" charset="0"/>
              </a:rPr>
              <a:t>Encourage or provide good oral hygiene.</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a:ln>
                  <a:noFill/>
                </a:ln>
                <a:uLnTx/>
                <a:uFillTx/>
                <a:latin typeface="Times New Roman" panose="02020603050405020304" pitchFamily="18" charset="0"/>
                <a:ea typeface="Calibri" panose="020F0502020204030204" pitchFamily="34" charset="0"/>
                <a:cs typeface="Arial" panose="020B0604020202020204" pitchFamily="34" charset="0"/>
              </a:rPr>
              <a:t>• Provide the patient with ice chips or sips of water as allowed.</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a:ln>
                  <a:noFill/>
                </a:ln>
                <a:uLnTx/>
                <a:uFillTx/>
                <a:latin typeface="Times New Roman" panose="02020603050405020304" pitchFamily="18" charset="0"/>
                <a:ea typeface="Calibri" panose="020F0502020204030204" pitchFamily="34" charset="0"/>
                <a:cs typeface="Arial" panose="020B0604020202020204" pitchFamily="34" charset="0"/>
              </a:rPr>
              <a:t>• Urge the patient to avoid watching others eat. Suggest alternate activities at mealtimes.</a:t>
            </a:r>
          </a:p>
        </p:txBody>
      </p:sp>
    </p:spTree>
    <p:extLst>
      <p:ext uri="{BB962C8B-B14F-4D97-AF65-F5344CB8AC3E}">
        <p14:creationId xmlns:p14="http://schemas.microsoft.com/office/powerpoint/2010/main" val="2702398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5710025"/>
          </a:xfrm>
          <a:prstGeom prst="rect">
            <a:avLst/>
          </a:prstGeom>
        </p:spPr>
        <p:txBody>
          <a:bodyPr wrap="square">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Factors Affecting Nutrition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sng" strike="noStrike" kern="120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Physiologic </a:t>
            </a:r>
            <a:r>
              <a:rPr kumimoji="0" lang="en-US" sz="3600" b="0"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factors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1.Age </a:t>
            </a:r>
            <a:endPar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2.Gender</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3.State </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of health.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4.Alcohol </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abuse.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5.Medication</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6.Mega </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dose of nutrients supplement. </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37847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6180153"/>
          </a:xfrm>
          <a:prstGeom prst="rect">
            <a:avLst/>
          </a:prstGeom>
        </p:spPr>
        <p:txBody>
          <a:bodyPr wrap="square">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800" b="0" i="0" u="sng"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Physical, Sociocultural, and Psychosocial Factors That Influence Food Choices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1.Socioeconomic </a:t>
            </a:r>
            <a:r>
              <a:rPr kumimoji="0" lang="en-US" sz="28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status.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2.Religion</a:t>
            </a:r>
            <a:r>
              <a:rPr kumimoji="0" lang="en-US" sz="28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3.Meaning </a:t>
            </a:r>
            <a:r>
              <a:rPr kumimoji="0" lang="en-US" sz="28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of food.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4.Culture</a:t>
            </a:r>
            <a:r>
              <a:rPr kumimoji="0" lang="en-US" sz="28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5.Additional </a:t>
            </a:r>
            <a:r>
              <a:rPr kumimoji="0" lang="en-US" sz="28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sociocultural factors include: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t>
            </a:r>
            <a:r>
              <a:rPr kumimoji="0" lang="en-US" sz="24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Illiteracy. </a:t>
            </a:r>
            <a:endParaRPr kumimoji="0" lang="en-US"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-Language </a:t>
            </a:r>
            <a:r>
              <a:rPr kumimoji="0" lang="en-US"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barriers.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-Knowledge </a:t>
            </a:r>
            <a:r>
              <a:rPr kumimoji="0" lang="en-US"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of nutrition.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-Lack </a:t>
            </a:r>
            <a:r>
              <a:rPr kumimoji="0" lang="en-US"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of social support.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-Social </a:t>
            </a:r>
            <a:r>
              <a:rPr kumimoji="0" lang="en-US"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isolation.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-Limited </a:t>
            </a:r>
            <a:r>
              <a:rPr kumimoji="0" lang="en-US"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ability to purchase of food. </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-Lack </a:t>
            </a:r>
            <a:r>
              <a:rPr kumimoji="0" lang="en-US"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or  inadequate cooking and </a:t>
            </a: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115655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852140" y="2835880"/>
            <a:ext cx="8703276" cy="1451915"/>
          </a:xfr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a:lstStyle/>
          <a:p>
            <a:pPr marL="0" indent="0" algn="ctr">
              <a:buNone/>
            </a:pPr>
            <a:r>
              <a:rPr lang="en-US" sz="7200" b="1" dirty="0" smtClean="0">
                <a:ln w="22225">
                  <a:solidFill>
                    <a:schemeClr val="accent2"/>
                  </a:solidFill>
                  <a:prstDash val="solid"/>
                </a:ln>
                <a:solidFill>
                  <a:srgbClr val="00B050"/>
                </a:solidFill>
              </a:rPr>
              <a:t>Thank you </a:t>
            </a:r>
            <a:endParaRPr lang="ar-IQ" sz="7200" b="1" dirty="0">
              <a:ln w="22225">
                <a:solidFill>
                  <a:schemeClr val="accent2"/>
                </a:solidFill>
                <a:prstDash val="solid"/>
              </a:ln>
              <a:solidFill>
                <a:srgbClr val="00B050"/>
              </a:solidFill>
            </a:endParaRPr>
          </a:p>
        </p:txBody>
      </p:sp>
      <p:sp>
        <p:nvSpPr>
          <p:cNvPr id="4" name="عنصر نائب لرقم الشريحة 3"/>
          <p:cNvSpPr>
            <a:spLocks noGrp="1"/>
          </p:cNvSpPr>
          <p:nvPr>
            <p:ph type="sldNum" sz="quarter" idx="12"/>
          </p:nvPr>
        </p:nvSpPr>
        <p:spPr/>
        <p:txBody>
          <a:bodyPr/>
          <a:lstStyle/>
          <a:p>
            <a:fld id="{0BF9B047-6E35-44AD-B32C-4FC49892E5C4}" type="slidenum">
              <a:rPr lang="en-US" smtClean="0">
                <a:solidFill>
                  <a:srgbClr val="000000"/>
                </a:solidFill>
              </a:rPr>
              <a:pPr/>
              <a:t>15</a:t>
            </a:fld>
            <a:endParaRPr lang="en-US">
              <a:solidFill>
                <a:srgbClr val="000000"/>
              </a:solidFill>
            </a:endParaRPr>
          </a:p>
        </p:txBody>
      </p:sp>
    </p:spTree>
    <p:extLst>
      <p:ext uri="{BB962C8B-B14F-4D97-AF65-F5344CB8AC3E}">
        <p14:creationId xmlns:p14="http://schemas.microsoft.com/office/powerpoint/2010/main" val="3518371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315097" y="176554"/>
            <a:ext cx="11559746" cy="645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indent="0" algn="ctr">
              <a:lnSpc>
                <a:spcPct val="150000"/>
              </a:lnSpc>
              <a:spcAft>
                <a:spcPts val="0"/>
              </a:spcAft>
              <a:buNone/>
            </a:pPr>
            <a:r>
              <a:rPr lang="en-US" sz="4000" b="1" dirty="0" smtClean="0">
                <a:solidFill>
                  <a:srgbClr val="00B050"/>
                </a:solidFill>
                <a:latin typeface="Times New Roman" panose="02020603050405020304" pitchFamily="18" charset="0"/>
                <a:ea typeface="Calibri" panose="020F0502020204030204" pitchFamily="34" charset="0"/>
                <a:cs typeface="Arial" panose="020B0604020202020204" pitchFamily="34" charset="0"/>
              </a:rPr>
              <a:t>Nutrition</a:t>
            </a:r>
          </a:p>
          <a:p>
            <a:pPr marL="0" indent="0" algn="ctr">
              <a:lnSpc>
                <a:spcPct val="150000"/>
              </a:lnSpc>
              <a:spcAft>
                <a:spcPts val="0"/>
              </a:spcAft>
              <a:buNone/>
            </a:pPr>
            <a:r>
              <a:rPr lang="en-US"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The science of nutrition is the study of how food nourishes the body. </a:t>
            </a:r>
          </a:p>
          <a:p>
            <a:pPr marL="0" lvl="0" indent="0" algn="just">
              <a:lnSpc>
                <a:spcPct val="150000"/>
              </a:lnSpc>
              <a:spcAft>
                <a:spcPts val="0"/>
              </a:spcAft>
              <a:buNone/>
            </a:pP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Nutrients are specific biochemical substances used by the body for growth, development, activity, reproduction, lactation, health maintenance, and recovery from illness or injury. </a:t>
            </a:r>
            <a:endPar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lvl="0" indent="0" algn="just">
              <a:lnSpc>
                <a:spcPct val="150000"/>
              </a:lnSpc>
              <a:spcAft>
                <a:spcPts val="0"/>
              </a:spcAft>
              <a:buNone/>
              <a:defRPr/>
            </a:pPr>
            <a:r>
              <a:rPr lang="en-US" altLang="en-US" sz="2800" b="1" u="sng"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Diet: </a:t>
            </a:r>
            <a:r>
              <a:rPr lang="en-US" alt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An element that is used in many tradition treatments of disease or food prescribed a physician.</a:t>
            </a:r>
          </a:p>
          <a:p>
            <a:pPr marL="0" lvl="0" indent="0" algn="just">
              <a:lnSpc>
                <a:spcPct val="150000"/>
              </a:lnSpc>
              <a:spcAft>
                <a:spcPts val="0"/>
              </a:spcAft>
              <a:buNone/>
              <a:defRPr/>
            </a:pPr>
            <a:r>
              <a:rPr lang="en-US" altLang="en-US" sz="2800" b="1" u="sng"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Food: </a:t>
            </a:r>
            <a:r>
              <a:rPr lang="en-US" alt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are nourish the body and sometimes to treat particular illnesses for which dietary has an accepted scientific rationale.</a:t>
            </a: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r>
              <a:rPr lang="en-US" altLang="en-US" dirty="0" smtClean="0">
                <a:solidFill>
                  <a:srgbClr val="000000"/>
                </a:solidFill>
                <a:effectLst>
                  <a:outerShdw blurRad="38100" dist="38100" dir="2700000" algn="tl">
                    <a:srgbClr val="000000">
                      <a:alpha val="43137"/>
                    </a:srgbClr>
                  </a:outerShdw>
                </a:effectLst>
                <a:latin typeface="Andalus" pitchFamily="18" charset="-78"/>
                <a:cs typeface="Old Antic Bold" pitchFamily="2" charset="-78"/>
              </a:rPr>
              <a:t> </a:t>
            </a:r>
            <a:endParaRPr kumimoji="0" lang="en-US" altLang="en-US"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Andalus" pitchFamily="18" charset="-78"/>
              <a:cs typeface="Old Antic Bold" pitchFamily="2" charset="-78"/>
            </a:endParaRPr>
          </a:p>
        </p:txBody>
      </p:sp>
    </p:spTree>
    <p:extLst>
      <p:ext uri="{BB962C8B-B14F-4D97-AF65-F5344CB8AC3E}">
        <p14:creationId xmlns:p14="http://schemas.microsoft.com/office/powerpoint/2010/main" val="3372078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315097" y="176553"/>
            <a:ext cx="11559746" cy="6360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Its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combination of processes by which the living organism can receives and utilizes the nutrient from food for the maintenance of its functions, growth of tissues, and the production of energy.</a:t>
            </a:r>
          </a:p>
          <a:p>
            <a:pPr marL="0" lvl="0" indent="0" algn="just">
              <a:lnSpc>
                <a:spcPct val="150000"/>
              </a:lnSpc>
              <a:spcAft>
                <a:spcPts val="0"/>
              </a:spcAft>
              <a:buNone/>
            </a:pPr>
            <a:r>
              <a:rPr lang="en-US" sz="2800" b="1" u="sng"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These combinations are:</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1.Eating </a:t>
            </a:r>
            <a:endPar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2.Digestion</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3.Absorption</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4.Metabolism</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5.Excretion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and Egestion. </a:t>
            </a: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r>
              <a:rPr lang="en-US" altLang="en-US" sz="2800" dirty="0" smtClean="0">
                <a:effectLst>
                  <a:outerShdw blurRad="38100" dist="38100" dir="2700000" algn="tl">
                    <a:srgbClr val="000000">
                      <a:alpha val="43137"/>
                    </a:srgbClr>
                  </a:outerShdw>
                </a:effectLst>
                <a:latin typeface="Andalus" pitchFamily="18" charset="-78"/>
                <a:cs typeface="Old Antic Bold" pitchFamily="2" charset="-78"/>
              </a:rPr>
              <a:t> </a:t>
            </a:r>
            <a:endParaRPr kumimoji="0" lang="en-US" altLang="en-US" sz="2800" i="0" u="none" strike="noStrike" kern="1200" cap="none" spc="0" normalizeH="0" baseline="0" noProof="0" dirty="0">
              <a:ln>
                <a:noFill/>
              </a:ln>
              <a:effectLst>
                <a:outerShdw blurRad="38100" dist="38100" dir="2700000" algn="tl">
                  <a:srgbClr val="000000">
                    <a:alpha val="43137"/>
                  </a:srgbClr>
                </a:outerShdw>
              </a:effectLst>
              <a:uLnTx/>
              <a:uFillTx/>
              <a:latin typeface="Andalus" pitchFamily="18" charset="-78"/>
              <a:cs typeface="Old Antic Bold" pitchFamily="2" charset="-78"/>
            </a:endParaRPr>
          </a:p>
        </p:txBody>
      </p:sp>
    </p:spTree>
    <p:extLst>
      <p:ext uri="{BB962C8B-B14F-4D97-AF65-F5344CB8AC3E}">
        <p14:creationId xmlns:p14="http://schemas.microsoft.com/office/powerpoint/2010/main" val="26423553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315097" y="176553"/>
            <a:ext cx="11559746" cy="653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lvl="0" indent="0" algn="just">
              <a:lnSpc>
                <a:spcPct val="150000"/>
              </a:lnSpc>
              <a:spcAft>
                <a:spcPts val="0"/>
              </a:spcAft>
              <a:buNone/>
            </a:pPr>
            <a:r>
              <a:rPr lang="en-US" b="1"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Classes of </a:t>
            </a:r>
            <a:r>
              <a:rPr lang="en-US" b="1" dirty="0" smtClean="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Nutrients</a:t>
            </a:r>
            <a:r>
              <a:rPr lang="en-US" b="1"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1.Nutrients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supply energy: </a:t>
            </a:r>
          </a:p>
          <a:p>
            <a:pPr marL="400050" lvl="1" indent="0" algn="just">
              <a:lnSpc>
                <a:spcPct val="150000"/>
              </a:lnSpc>
              <a:spcAft>
                <a:spcPts val="0"/>
              </a:spcAft>
              <a:buNone/>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	Carbohydrate. </a:t>
            </a:r>
          </a:p>
          <a:p>
            <a:pPr marL="400050" lvl="1" indent="0" algn="just">
              <a:lnSpc>
                <a:spcPct val="150000"/>
              </a:lnSpc>
              <a:spcAft>
                <a:spcPts val="0"/>
              </a:spcAft>
              <a:buNone/>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b.	Protein. </a:t>
            </a:r>
          </a:p>
          <a:p>
            <a:pPr marL="400050" lvl="1" indent="0" algn="just">
              <a:lnSpc>
                <a:spcPct val="150000"/>
              </a:lnSpc>
              <a:spcAft>
                <a:spcPts val="0"/>
              </a:spcAft>
              <a:buNone/>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	Lipid (fat). </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2.Nutrients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needed to regulate and control body processes </a:t>
            </a:r>
          </a:p>
          <a:p>
            <a:pPr marL="400050" lvl="1" indent="0" algn="just">
              <a:lnSpc>
                <a:spcPct val="150000"/>
              </a:lnSpc>
              <a:spcAft>
                <a:spcPts val="0"/>
              </a:spcAft>
              <a:buNone/>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	Vitamins. </a:t>
            </a:r>
          </a:p>
          <a:p>
            <a:pPr marL="400050" lvl="1" indent="0" algn="just">
              <a:lnSpc>
                <a:spcPct val="150000"/>
              </a:lnSpc>
              <a:spcAft>
                <a:spcPts val="0"/>
              </a:spcAft>
              <a:buNone/>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b.	Minerals. </a:t>
            </a:r>
          </a:p>
          <a:p>
            <a:pPr marL="400050" lvl="1" indent="0" algn="just">
              <a:lnSpc>
                <a:spcPct val="150000"/>
              </a:lnSpc>
              <a:spcAft>
                <a:spcPts val="0"/>
              </a:spcAft>
              <a:buNone/>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	Water</a:t>
            </a:r>
          </a:p>
          <a:p>
            <a:pPr marL="0" lvl="0" indent="0" algn="just">
              <a:lnSpc>
                <a:spcPct val="150000"/>
              </a:lnSpc>
              <a:spcAft>
                <a:spcPts val="0"/>
              </a:spcAft>
              <a:buNone/>
            </a:pP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r>
              <a:rPr lang="en-US" altLang="en-US" sz="2800" dirty="0" smtClean="0">
                <a:effectLst>
                  <a:outerShdw blurRad="38100" dist="38100" dir="2700000" algn="tl">
                    <a:srgbClr val="000000">
                      <a:alpha val="43137"/>
                    </a:srgbClr>
                  </a:outerShdw>
                </a:effectLst>
                <a:latin typeface="Andalus" pitchFamily="18" charset="-78"/>
                <a:cs typeface="Old Antic Bold" pitchFamily="2" charset="-78"/>
              </a:rPr>
              <a:t> </a:t>
            </a:r>
            <a:endParaRPr kumimoji="0" lang="en-US" altLang="en-US" sz="2800" i="0" u="none" strike="noStrike" kern="1200" cap="none" spc="0" normalizeH="0" baseline="0" noProof="0" dirty="0">
              <a:ln>
                <a:noFill/>
              </a:ln>
              <a:effectLst>
                <a:outerShdw blurRad="38100" dist="38100" dir="2700000" algn="tl">
                  <a:srgbClr val="000000">
                    <a:alpha val="43137"/>
                  </a:srgbClr>
                </a:outerShdw>
              </a:effectLst>
              <a:uLnTx/>
              <a:uFillTx/>
              <a:latin typeface="Andalus" pitchFamily="18" charset="-78"/>
              <a:cs typeface="Old Antic Bold" pitchFamily="2" charset="-78"/>
            </a:endParaRPr>
          </a:p>
        </p:txBody>
      </p:sp>
    </p:spTree>
    <p:extLst>
      <p:ext uri="{BB962C8B-B14F-4D97-AF65-F5344CB8AC3E}">
        <p14:creationId xmlns:p14="http://schemas.microsoft.com/office/powerpoint/2010/main" val="2231645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315097" y="176553"/>
            <a:ext cx="11559746" cy="653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lvl="0" indent="0" algn="just">
              <a:lnSpc>
                <a:spcPct val="150000"/>
              </a:lnSpc>
              <a:spcAft>
                <a:spcPts val="0"/>
              </a:spcAft>
              <a:buNone/>
            </a:pPr>
            <a:r>
              <a:rPr lang="en-US" b="1" dirty="0" smtClean="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Good </a:t>
            </a:r>
            <a:r>
              <a:rPr lang="en-US" b="1"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nutrition is important for:</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1.The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ability of adults to work well.</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2.The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bodies’ resistance to infectious disease.</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3.Healthy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pregnancy and deliveries.</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4.Physical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and mental development of children and adolescent.</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5.Eradication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of malnutrition diseases.</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endPar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r>
              <a:rPr lang="en-US" altLang="en-US" sz="2800" dirty="0" smtClean="0">
                <a:effectLst>
                  <a:outerShdw blurRad="38100" dist="38100" dir="2700000" algn="tl">
                    <a:srgbClr val="000000">
                      <a:alpha val="43137"/>
                    </a:srgbClr>
                  </a:outerShdw>
                </a:effectLst>
                <a:latin typeface="Andalus" pitchFamily="18" charset="-78"/>
                <a:cs typeface="Old Antic Bold" pitchFamily="2" charset="-78"/>
              </a:rPr>
              <a:t> </a:t>
            </a:r>
            <a:endParaRPr kumimoji="0" lang="en-US" altLang="en-US" sz="2800" i="0" u="none" strike="noStrike" kern="1200" cap="none" spc="0" normalizeH="0" baseline="0" noProof="0" dirty="0">
              <a:ln>
                <a:noFill/>
              </a:ln>
              <a:effectLst>
                <a:outerShdw blurRad="38100" dist="38100" dir="2700000" algn="tl">
                  <a:srgbClr val="000000">
                    <a:alpha val="43137"/>
                  </a:srgbClr>
                </a:outerShdw>
              </a:effectLst>
              <a:uLnTx/>
              <a:uFillTx/>
              <a:latin typeface="Andalus" pitchFamily="18" charset="-78"/>
              <a:cs typeface="Old Antic Bold" pitchFamily="2" charset="-78"/>
            </a:endParaRPr>
          </a:p>
        </p:txBody>
      </p:sp>
    </p:spTree>
    <p:extLst>
      <p:ext uri="{BB962C8B-B14F-4D97-AF65-F5344CB8AC3E}">
        <p14:creationId xmlns:p14="http://schemas.microsoft.com/office/powerpoint/2010/main" val="20465308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5279587"/>
          </a:xfrm>
          <a:prstGeom prst="rect">
            <a:avLst/>
          </a:prstGeom>
        </p:spPr>
        <p:txBody>
          <a:bodyPr wrap="square">
            <a:spAutoFit/>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Types of </a:t>
            </a:r>
            <a:r>
              <a:rPr kumimoji="0" lang="en-US" sz="4000" b="1"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Hospitals Diets</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r>
              <a:rPr kumimoji="0" lang="en-US" sz="3600" b="1"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Assessment </a:t>
            </a:r>
            <a:r>
              <a:rPr kumimoji="0" lang="en-US" sz="36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of patient tolerance to the diet:</a:t>
            </a:r>
          </a:p>
          <a:p>
            <a:pPr marL="342900" marR="0" lvl="0" indent="-342900" algn="l" defTabSz="914400" rtl="0" eaLnBrk="1" fontAlgn="auto" latinLnBrk="0" hangingPunct="1">
              <a:lnSpc>
                <a:spcPct val="115000"/>
              </a:lnSpc>
              <a:spcBef>
                <a:spcPts val="0"/>
              </a:spcBef>
              <a:spcAft>
                <a:spcPts val="0"/>
              </a:spcAft>
              <a:buClrTx/>
              <a:buSzTx/>
              <a:buFont typeface="+mj-lt"/>
              <a:buAutoNum type="arabicPeriod"/>
              <a:tabLst/>
              <a:defRPr/>
            </a:pP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Absence </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of nausea, </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vomiting</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t>
            </a:r>
          </a:p>
          <a:p>
            <a:pPr marL="342900" marR="0" lvl="0" indent="-342900" algn="l" defTabSz="914400" rtl="0" eaLnBrk="1" fontAlgn="auto" latinLnBrk="0" hangingPunct="1">
              <a:lnSpc>
                <a:spcPct val="115000"/>
              </a:lnSpc>
              <a:spcBef>
                <a:spcPts val="0"/>
              </a:spcBef>
              <a:spcAft>
                <a:spcPts val="0"/>
              </a:spcAft>
              <a:buClrTx/>
              <a:buSzTx/>
              <a:buFont typeface="+mj-lt"/>
              <a:buAutoNum type="arabicPeriod"/>
              <a:tabLst/>
              <a:defRPr/>
            </a:pP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Absence of </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diarrhea</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t>
            </a:r>
          </a:p>
          <a:p>
            <a:pPr marL="342900" marR="0" lvl="0" indent="-342900" algn="l" defTabSz="914400" rtl="0" eaLnBrk="1" fontAlgn="auto" latinLnBrk="0" hangingPunct="1">
              <a:lnSpc>
                <a:spcPct val="115000"/>
              </a:lnSpc>
              <a:spcBef>
                <a:spcPts val="0"/>
              </a:spcBef>
              <a:spcAft>
                <a:spcPts val="0"/>
              </a:spcAft>
              <a:buClrTx/>
              <a:buSzTx/>
              <a:buFont typeface="+mj-lt"/>
              <a:buAutoNum type="arabicPeriod"/>
              <a:tabLst/>
              <a:defRPr/>
            </a:pP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Absence </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of feelings of </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fullness.</a:t>
            </a:r>
            <a:endPar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342900" marR="0" lvl="0" indent="-342900" algn="l" defTabSz="914400" rtl="0" eaLnBrk="1" fontAlgn="auto" latinLnBrk="0" hangingPunct="1">
              <a:lnSpc>
                <a:spcPct val="115000"/>
              </a:lnSpc>
              <a:spcBef>
                <a:spcPts val="0"/>
              </a:spcBef>
              <a:spcAft>
                <a:spcPts val="0"/>
              </a:spcAft>
              <a:buClrTx/>
              <a:buSzTx/>
              <a:buFont typeface="+mj-lt"/>
              <a:buAutoNum type="arabicPeriod"/>
              <a:tabLst/>
              <a:defRPr/>
            </a:pP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Absence </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of abdominal pain and </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distention</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endPar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342900" marR="0" lvl="0" indent="-342900" algn="l" defTabSz="914400" rtl="0" eaLnBrk="1" fontAlgn="auto" latinLnBrk="0" hangingPunct="1">
              <a:lnSpc>
                <a:spcPct val="115000"/>
              </a:lnSpc>
              <a:spcBef>
                <a:spcPts val="0"/>
              </a:spcBef>
              <a:spcAft>
                <a:spcPts val="0"/>
              </a:spcAft>
              <a:buClrTx/>
              <a:buSzTx/>
              <a:buFont typeface="+mj-lt"/>
              <a:buAutoNum type="arabicPeriod"/>
              <a:tabLst/>
              <a:defRPr/>
            </a:pP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Feelings </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of hunger; and the ability to consume at least 50% to 75% of the food on the meal tray.</a:t>
            </a:r>
          </a:p>
        </p:txBody>
      </p:sp>
    </p:spTree>
    <p:extLst>
      <p:ext uri="{BB962C8B-B14F-4D97-AF65-F5344CB8AC3E}">
        <p14:creationId xmlns:p14="http://schemas.microsoft.com/office/powerpoint/2010/main" val="24391364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5755422"/>
          </a:xfrm>
          <a:prstGeom prst="rect">
            <a:avLst/>
          </a:prstGeom>
        </p:spPr>
        <p:txBody>
          <a:bodyPr wrap="square">
            <a:sp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1.Liquid </a:t>
            </a:r>
            <a:r>
              <a:rPr kumimoji="0" lang="en-US" sz="3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diets </a:t>
            </a:r>
            <a:r>
              <a:rPr kumimoji="0" lang="en-US"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r>
              <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are </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used most often as transitional diets when eating resumes after acute illness, </a:t>
            </a:r>
            <a:r>
              <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surgery or </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parenteral nutrition. </a:t>
            </a:r>
            <a:endPar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2.Clear </a:t>
            </a:r>
            <a:r>
              <a:rPr kumimoji="0" lang="en-US" sz="3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liquid diets </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contain only foods that are clear liquids at room or body temperature—gelatin, fat-free broth, bouillon, ice pops, clear juices, carbonated beverages, regular and decaffeinated coffee, and tea. Because clear liquid diets are inadequate in calories, protein, and most nutrients, progression to more nutritious alternatives is recommended as soon as possible.</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3618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20294" y="511936"/>
            <a:ext cx="11701849" cy="5755422"/>
          </a:xfrm>
          <a:prstGeom prst="rect">
            <a:avLst/>
          </a:prstGeom>
        </p:spPr>
        <p:txBody>
          <a:bodyPr wrap="square">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3.</a:t>
            </a:r>
            <a:r>
              <a:rPr kumimoji="0" lang="en-US"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Full </a:t>
            </a:r>
            <a:r>
              <a:rPr kumimoji="0" lang="en-US" sz="3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liquid diets </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contain all the items on a clear liquid diet. Additional items allowed include milk and milk drinks, puddings, custards, plain frozen desserts,</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pasteurized eggs, cereal gruels, vegetable juices, and milk and egg substitutes in addition to clear liquids. A full liquid diet contains liquids that can be poured at room temperature. High-calorie, high-protein supplements are recommended </a:t>
            </a:r>
            <a:r>
              <a:rPr kumimoji="0" lang="en-US" sz="32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ifa</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full liquid diet is used for more than 3 days. </a:t>
            </a:r>
          </a:p>
          <a:p>
            <a:pPr marL="0" marR="0" lvl="0" indent="0" algn="just" defTabSz="914400" rtl="0" eaLnBrk="1" fontAlgn="auto" latinLnBrk="0" hangingPunct="1">
              <a:lnSpc>
                <a:spcPct val="115000"/>
              </a:lnSpc>
              <a:spcBef>
                <a:spcPts val="0"/>
              </a:spcBef>
              <a:spcAft>
                <a:spcPts val="0"/>
              </a:spcAft>
              <a:buClrTx/>
              <a:buSzTx/>
              <a:buFontTx/>
              <a:buNone/>
              <a:tabLst/>
              <a:defRPr/>
            </a:pP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39264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377824"/>
            <a:ext cx="11701849" cy="6321731"/>
          </a:xfrm>
          <a:prstGeom prst="rect">
            <a:avLst/>
          </a:prstGeom>
        </p:spPr>
        <p:txBody>
          <a:bodyPr wrap="square">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4. </a:t>
            </a:r>
            <a:r>
              <a:rPr kumimoji="0" lang="en-US"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Soft </a:t>
            </a:r>
            <a:r>
              <a:rPr kumimoji="0" lang="en-US" sz="3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Diet: </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An adequate diet that is moderately low in fiber and lightly seasoned. Often used for patients after surgery or those with mild gastrointestinal distress. May also be used as a transition between liquids and a regular diet. </a:t>
            </a:r>
            <a:endPar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2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5. Fat-Restricted </a:t>
            </a:r>
            <a:r>
              <a:rPr kumimoji="0" lang="en-US" sz="3200" b="1" i="0" u="sng"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Diet</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Low-fat diets are intended to lower the patient’s total intake of fat. This diet may be used, for example, with patients experiencing chronic </a:t>
            </a:r>
            <a:r>
              <a:rPr kumimoji="0" lang="en-US" sz="32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cholecystitis</a:t>
            </a:r>
            <a:r>
              <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(inflammation of the gallbladder) to decrease gallbladder stimulation and as part of dietary interventions for patients with cardiovascular disease, to help prevent atherosclerosis. Total amount of servings would be individually prescribed for each </a:t>
            </a:r>
            <a:r>
              <a:rPr kumimoji="0" 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patient. </a:t>
            </a: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609924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bwMode="auto">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spAutoFit/>
      </a:bodyPr>
      <a:lstStyle>
        <a:defPPr>
          <a:spcBef>
            <a:spcPct val="50000"/>
          </a:spcBef>
          <a:defRPr sz="2800" b="1" dirty="0">
            <a:solidFill>
              <a:schemeClr val="folHlink"/>
            </a:solidFill>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3224</TotalTime>
  <Words>717</Words>
  <Application>Microsoft Office PowerPoint</Application>
  <PresentationFormat>شاشة عريضة</PresentationFormat>
  <Paragraphs>113</Paragraphs>
  <Slides>15</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15</vt:i4>
      </vt:variant>
    </vt:vector>
  </HeadingPairs>
  <TitlesOfParts>
    <vt:vector size="24" baseType="lpstr">
      <vt:lpstr>Andalus</vt:lpstr>
      <vt:lpstr>Arial</vt:lpstr>
      <vt:lpstr>Calibri</vt:lpstr>
      <vt:lpstr>Garamond</vt:lpstr>
      <vt:lpstr>Old Antic Bold</vt:lpstr>
      <vt:lpstr>Tahoma</vt:lpstr>
      <vt:lpstr>Times New Roman</vt:lpstr>
      <vt:lpstr>Wingdings</vt:lpstr>
      <vt:lpstr>Default Design</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hani</dc:creator>
  <cp:lastModifiedBy>Maher</cp:lastModifiedBy>
  <cp:revision>347</cp:revision>
  <cp:lastPrinted>2018-04-06T11:38:01Z</cp:lastPrinted>
  <dcterms:created xsi:type="dcterms:W3CDTF">2016-01-11T15:58:09Z</dcterms:created>
  <dcterms:modified xsi:type="dcterms:W3CDTF">2025-05-19T18:54:53Z</dcterms:modified>
</cp:coreProperties>
</file>