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30" r:id="rId1"/>
  </p:sldMasterIdLst>
  <p:notesMasterIdLst>
    <p:notesMasterId r:id="rId20"/>
  </p:notesMasterIdLst>
  <p:handoutMasterIdLst>
    <p:handoutMasterId r:id="rId21"/>
  </p:handoutMasterIdLst>
  <p:sldIdLst>
    <p:sldId id="637" r:id="rId2"/>
    <p:sldId id="665" r:id="rId3"/>
    <p:sldId id="717" r:id="rId4"/>
    <p:sldId id="715" r:id="rId5"/>
    <p:sldId id="676" r:id="rId6"/>
    <p:sldId id="711" r:id="rId7"/>
    <p:sldId id="714" r:id="rId8"/>
    <p:sldId id="718" r:id="rId9"/>
    <p:sldId id="703" r:id="rId10"/>
    <p:sldId id="713" r:id="rId11"/>
    <p:sldId id="720" r:id="rId12"/>
    <p:sldId id="721" r:id="rId13"/>
    <p:sldId id="722" r:id="rId14"/>
    <p:sldId id="723" r:id="rId15"/>
    <p:sldId id="725" r:id="rId16"/>
    <p:sldId id="726" r:id="rId17"/>
    <p:sldId id="724" r:id="rId18"/>
    <p:sldId id="674" r:id="rId19"/>
  </p:sldIdLst>
  <p:sldSz cx="12192000" cy="6858000"/>
  <p:notesSz cx="6888163" cy="100218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نمط متوسط 2 - تميي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بلا نمط، شبكة جدول">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422" autoAdjust="0"/>
    <p:restoredTop sz="94660"/>
  </p:normalViewPr>
  <p:slideViewPr>
    <p:cSldViewPr snapToGrid="0">
      <p:cViewPr varScale="1">
        <p:scale>
          <a:sx n="72" d="100"/>
          <a:sy n="72" d="100"/>
        </p:scale>
        <p:origin x="78" y="216"/>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903292" y="0"/>
            <a:ext cx="2984871" cy="501094"/>
          </a:xfrm>
          <a:prstGeom prst="rect">
            <a:avLst/>
          </a:prstGeom>
        </p:spPr>
        <p:txBody>
          <a:bodyPr vert="horz" lIns="96625" tIns="48312" rIns="96625" bIns="48312" rtlCol="1"/>
          <a:lstStyle>
            <a:lvl1pPr algn="r">
              <a:defRPr sz="1300"/>
            </a:lvl1pPr>
          </a:lstStyle>
          <a:p>
            <a:endParaRPr lang="ar-IQ"/>
          </a:p>
        </p:txBody>
      </p:sp>
      <p:sp>
        <p:nvSpPr>
          <p:cNvPr id="3" name="عنصر نائب للتاريخ 2"/>
          <p:cNvSpPr>
            <a:spLocks noGrp="1"/>
          </p:cNvSpPr>
          <p:nvPr>
            <p:ph type="dt" sz="quarter" idx="1"/>
          </p:nvPr>
        </p:nvSpPr>
        <p:spPr>
          <a:xfrm>
            <a:off x="1595" y="0"/>
            <a:ext cx="2984871" cy="501094"/>
          </a:xfrm>
          <a:prstGeom prst="rect">
            <a:avLst/>
          </a:prstGeom>
        </p:spPr>
        <p:txBody>
          <a:bodyPr vert="horz" lIns="96625" tIns="48312" rIns="96625" bIns="48312" rtlCol="1"/>
          <a:lstStyle>
            <a:lvl1pPr algn="l">
              <a:defRPr sz="1300"/>
            </a:lvl1pPr>
          </a:lstStyle>
          <a:p>
            <a:fld id="{C9F83406-5602-4846-92E5-713FC98AEF2F}" type="datetimeFigureOut">
              <a:rPr lang="ar-IQ" smtClean="0"/>
              <a:t>17/10/1446</a:t>
            </a:fld>
            <a:endParaRPr lang="ar-IQ"/>
          </a:p>
        </p:txBody>
      </p:sp>
      <p:sp>
        <p:nvSpPr>
          <p:cNvPr id="4" name="عنصر نائب للتذييل 3"/>
          <p:cNvSpPr>
            <a:spLocks noGrp="1"/>
          </p:cNvSpPr>
          <p:nvPr>
            <p:ph type="ftr" sz="quarter" idx="2"/>
          </p:nvPr>
        </p:nvSpPr>
        <p:spPr>
          <a:xfrm>
            <a:off x="3903292" y="9519054"/>
            <a:ext cx="2984871" cy="501094"/>
          </a:xfrm>
          <a:prstGeom prst="rect">
            <a:avLst/>
          </a:prstGeom>
        </p:spPr>
        <p:txBody>
          <a:bodyPr vert="horz" lIns="96625" tIns="48312" rIns="96625" bIns="48312" rtlCol="1" anchor="b"/>
          <a:lstStyle>
            <a:lvl1pPr algn="r">
              <a:defRPr sz="1300"/>
            </a:lvl1pPr>
          </a:lstStyle>
          <a:p>
            <a:endParaRPr lang="ar-IQ"/>
          </a:p>
        </p:txBody>
      </p:sp>
      <p:sp>
        <p:nvSpPr>
          <p:cNvPr id="5" name="عنصر نائب لرقم الشريحة 4"/>
          <p:cNvSpPr>
            <a:spLocks noGrp="1"/>
          </p:cNvSpPr>
          <p:nvPr>
            <p:ph type="sldNum" sz="quarter" idx="3"/>
          </p:nvPr>
        </p:nvSpPr>
        <p:spPr>
          <a:xfrm>
            <a:off x="1595" y="9519054"/>
            <a:ext cx="2984871" cy="501094"/>
          </a:xfrm>
          <a:prstGeom prst="rect">
            <a:avLst/>
          </a:prstGeom>
        </p:spPr>
        <p:txBody>
          <a:bodyPr vert="horz" lIns="96625" tIns="48312" rIns="96625" bIns="48312" rtlCol="1" anchor="b"/>
          <a:lstStyle>
            <a:lvl1pPr algn="l">
              <a:defRPr sz="1300"/>
            </a:lvl1pPr>
          </a:lstStyle>
          <a:p>
            <a:fld id="{04F81F9B-1929-46A2-8025-4F6720D55806}" type="slidenum">
              <a:rPr lang="ar-IQ" smtClean="0"/>
              <a:t>‹#›</a:t>
            </a:fld>
            <a:endParaRPr lang="ar-IQ"/>
          </a:p>
        </p:txBody>
      </p:sp>
    </p:spTree>
    <p:extLst>
      <p:ext uri="{BB962C8B-B14F-4D97-AF65-F5344CB8AC3E}">
        <p14:creationId xmlns:p14="http://schemas.microsoft.com/office/powerpoint/2010/main" val="2430686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903292" y="0"/>
            <a:ext cx="2984871" cy="501094"/>
          </a:xfrm>
          <a:prstGeom prst="rect">
            <a:avLst/>
          </a:prstGeom>
        </p:spPr>
        <p:txBody>
          <a:bodyPr vert="horz" lIns="96625" tIns="48312" rIns="96625" bIns="48312" rtlCol="1"/>
          <a:lstStyle>
            <a:lvl1pPr algn="r">
              <a:defRPr sz="1300"/>
            </a:lvl1pPr>
          </a:lstStyle>
          <a:p>
            <a:endParaRPr lang="ar-IQ"/>
          </a:p>
        </p:txBody>
      </p:sp>
      <p:sp>
        <p:nvSpPr>
          <p:cNvPr id="3" name="عنصر نائب للتاريخ 2"/>
          <p:cNvSpPr>
            <a:spLocks noGrp="1"/>
          </p:cNvSpPr>
          <p:nvPr>
            <p:ph type="dt" idx="1"/>
          </p:nvPr>
        </p:nvSpPr>
        <p:spPr>
          <a:xfrm>
            <a:off x="1595" y="0"/>
            <a:ext cx="2984871" cy="501094"/>
          </a:xfrm>
          <a:prstGeom prst="rect">
            <a:avLst/>
          </a:prstGeom>
        </p:spPr>
        <p:txBody>
          <a:bodyPr vert="horz" lIns="96625" tIns="48312" rIns="96625" bIns="48312" rtlCol="1"/>
          <a:lstStyle>
            <a:lvl1pPr algn="l">
              <a:defRPr sz="1300"/>
            </a:lvl1pPr>
          </a:lstStyle>
          <a:p>
            <a:fld id="{A735D83F-90B1-4973-8E11-679B50DAF22D}" type="datetimeFigureOut">
              <a:rPr lang="ar-IQ" smtClean="0"/>
              <a:t>17/10/1446</a:t>
            </a:fld>
            <a:endParaRPr lang="ar-IQ"/>
          </a:p>
        </p:txBody>
      </p:sp>
      <p:sp>
        <p:nvSpPr>
          <p:cNvPr id="4" name="عنصر نائب لصورة الشريحة 3"/>
          <p:cNvSpPr>
            <a:spLocks noGrp="1" noRot="1" noChangeAspect="1"/>
          </p:cNvSpPr>
          <p:nvPr>
            <p:ph type="sldImg" idx="2"/>
          </p:nvPr>
        </p:nvSpPr>
        <p:spPr>
          <a:xfrm>
            <a:off x="103188" y="750888"/>
            <a:ext cx="6681787" cy="3759200"/>
          </a:xfrm>
          <a:prstGeom prst="rect">
            <a:avLst/>
          </a:prstGeom>
          <a:noFill/>
          <a:ln w="12700">
            <a:solidFill>
              <a:prstClr val="black"/>
            </a:solidFill>
          </a:ln>
        </p:spPr>
        <p:txBody>
          <a:bodyPr vert="horz" lIns="96625" tIns="48312" rIns="96625" bIns="48312" rtlCol="1" anchor="ctr"/>
          <a:lstStyle/>
          <a:p>
            <a:endParaRPr lang="ar-IQ"/>
          </a:p>
        </p:txBody>
      </p:sp>
      <p:sp>
        <p:nvSpPr>
          <p:cNvPr id="5" name="عنصر نائب للملاحظات 4"/>
          <p:cNvSpPr>
            <a:spLocks noGrp="1"/>
          </p:cNvSpPr>
          <p:nvPr>
            <p:ph type="body" sz="quarter" idx="3"/>
          </p:nvPr>
        </p:nvSpPr>
        <p:spPr>
          <a:xfrm>
            <a:off x="688817" y="4760397"/>
            <a:ext cx="5510530" cy="4509850"/>
          </a:xfrm>
          <a:prstGeom prst="rect">
            <a:avLst/>
          </a:prstGeom>
        </p:spPr>
        <p:txBody>
          <a:bodyPr vert="horz" lIns="96625" tIns="48312" rIns="96625" bIns="48312"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IQ"/>
          </a:p>
        </p:txBody>
      </p:sp>
      <p:sp>
        <p:nvSpPr>
          <p:cNvPr id="6" name="عنصر نائب للتذييل 5"/>
          <p:cNvSpPr>
            <a:spLocks noGrp="1"/>
          </p:cNvSpPr>
          <p:nvPr>
            <p:ph type="ftr" sz="quarter" idx="4"/>
          </p:nvPr>
        </p:nvSpPr>
        <p:spPr>
          <a:xfrm>
            <a:off x="3903292" y="9519054"/>
            <a:ext cx="2984871" cy="501094"/>
          </a:xfrm>
          <a:prstGeom prst="rect">
            <a:avLst/>
          </a:prstGeom>
        </p:spPr>
        <p:txBody>
          <a:bodyPr vert="horz" lIns="96625" tIns="48312" rIns="96625" bIns="48312" rtlCol="1" anchor="b"/>
          <a:lstStyle>
            <a:lvl1pPr algn="r">
              <a:defRPr sz="1300"/>
            </a:lvl1pPr>
          </a:lstStyle>
          <a:p>
            <a:endParaRPr lang="ar-IQ"/>
          </a:p>
        </p:txBody>
      </p:sp>
      <p:sp>
        <p:nvSpPr>
          <p:cNvPr id="7" name="عنصر نائب لرقم الشريحة 6"/>
          <p:cNvSpPr>
            <a:spLocks noGrp="1"/>
          </p:cNvSpPr>
          <p:nvPr>
            <p:ph type="sldNum" sz="quarter" idx="5"/>
          </p:nvPr>
        </p:nvSpPr>
        <p:spPr>
          <a:xfrm>
            <a:off x="1595" y="9519054"/>
            <a:ext cx="2984871" cy="501094"/>
          </a:xfrm>
          <a:prstGeom prst="rect">
            <a:avLst/>
          </a:prstGeom>
        </p:spPr>
        <p:txBody>
          <a:bodyPr vert="horz" lIns="96625" tIns="48312" rIns="96625" bIns="48312" rtlCol="1" anchor="b"/>
          <a:lstStyle>
            <a:lvl1pPr algn="l">
              <a:defRPr sz="1300"/>
            </a:lvl1pPr>
          </a:lstStyle>
          <a:p>
            <a:fld id="{5176C425-FEB9-4705-9D8B-E9B01CC4BF04}" type="slidenum">
              <a:rPr lang="ar-IQ" smtClean="0"/>
              <a:t>‹#›</a:t>
            </a:fld>
            <a:endParaRPr lang="ar-IQ"/>
          </a:p>
        </p:txBody>
      </p:sp>
    </p:spTree>
    <p:extLst>
      <p:ext uri="{BB962C8B-B14F-4D97-AF65-F5344CB8AC3E}">
        <p14:creationId xmlns:p14="http://schemas.microsoft.com/office/powerpoint/2010/main" val="2892289144"/>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5CB0797-29AF-487F-9EE1-4BDF6F5255E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912700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567B005A-0BD8-4DFD-90E2-35E354181147}"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613641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2F89DACA-C05E-4E23-862C-286F0255CE4C}"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28317686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09600" y="1600203"/>
            <a:ext cx="10972800" cy="4525963"/>
          </a:xfrm>
        </p:spPr>
        <p:txBody>
          <a:bodyPr/>
          <a:lstStyle/>
          <a:p>
            <a:endParaRPr lang="en-US"/>
          </a:p>
        </p:txBody>
      </p:sp>
      <p:sp>
        <p:nvSpPr>
          <p:cNvPr id="4" name="Date Placeholder 3"/>
          <p:cNvSpPr>
            <a:spLocks noGrp="1"/>
          </p:cNvSpPr>
          <p:nvPr>
            <p:ph type="dt" sz="half" idx="10"/>
          </p:nvPr>
        </p:nvSpPr>
        <p:spPr>
          <a:xfrm>
            <a:off x="609600" y="6245225"/>
            <a:ext cx="2844800" cy="476250"/>
          </a:xfrm>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a:xfrm>
            <a:off x="4165600" y="6245225"/>
            <a:ext cx="3860800" cy="476250"/>
          </a:xfrm>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a:xfrm>
            <a:off x="8737600" y="6245225"/>
            <a:ext cx="2844800" cy="476250"/>
          </a:xfrm>
        </p:spPr>
        <p:txBody>
          <a:bodyPr/>
          <a:lstStyle>
            <a:lvl1pPr>
              <a:defRPr/>
            </a:lvl1pPr>
          </a:lstStyle>
          <a:p>
            <a:fld id="{7B0FBF9D-3E47-49FF-A10D-342889E6B0B0}"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855735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BF9B047-6E35-44AD-B32C-4FC49892E5C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4771939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1"/>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6"/>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A616AB16-9BE8-45D4-8A80-AB3F1305985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24020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D2E1EA3B-06D6-43CD-8018-5EC962B2A356}"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8476141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8"/>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9"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40319" y="2505075"/>
            <a:ext cx="5158316"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81F1D272-8502-4836-803D-56F2AD744F3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961365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3254891F-6DDD-4EDD-9419-5B59D92AEAA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5234523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AE0F0B0-7F98-4268-9624-FAC132D30FD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5696350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9"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8"/>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40319"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7DE9950B-C51E-4E61-B664-92CD7068D518}"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5263600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9"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8"/>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40319"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E28A3007-66BB-403B-B751-CC90EB25A18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55380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1600203"/>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pPr fontAlgn="base">
              <a:spcBef>
                <a:spcPct val="0"/>
              </a:spcBef>
              <a:spcAft>
                <a:spcPct val="0"/>
              </a:spcAft>
            </a:pPr>
            <a:endParaRPr lang="en-US">
              <a:solidFill>
                <a:srgbClr val="000000"/>
              </a:solidFill>
            </a:endParaRPr>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vl1pPr>
          </a:lstStyle>
          <a:p>
            <a:pPr fontAlgn="base">
              <a:spcBef>
                <a:spcPct val="0"/>
              </a:spcBef>
              <a:spcAft>
                <a:spcPct val="0"/>
              </a:spcAft>
            </a:pPr>
            <a:endParaRPr lang="en-US">
              <a:solidFill>
                <a:srgbClr val="000000"/>
              </a:solidFill>
            </a:endParaRPr>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pPr fontAlgn="base">
              <a:spcBef>
                <a:spcPct val="0"/>
              </a:spcBef>
              <a:spcAft>
                <a:spcPct val="0"/>
              </a:spcAft>
            </a:pPr>
            <a:fld id="{34981AA3-2C07-49F0-9449-710FE52032F3}" type="slidenum">
              <a:rPr lang="en-US">
                <a:solidFill>
                  <a:srgbClr val="000000"/>
                </a:solidFill>
              </a:rPr>
              <a:pPr fontAlgn="base">
                <a:spcBef>
                  <a:spcPct val="0"/>
                </a:spcBef>
                <a:spcAft>
                  <a:spcPct val="0"/>
                </a:spcAft>
              </a:pPr>
              <a:t>‹#›</a:t>
            </a:fld>
            <a:endParaRPr lang="en-US">
              <a:solidFill>
                <a:srgbClr val="000000"/>
              </a:solidFill>
            </a:endParaRPr>
          </a:p>
        </p:txBody>
      </p:sp>
    </p:spTree>
    <p:extLst>
      <p:ext uri="{BB962C8B-B14F-4D97-AF65-F5344CB8AC3E}">
        <p14:creationId xmlns:p14="http://schemas.microsoft.com/office/powerpoint/2010/main" val="3489538962"/>
      </p:ext>
    </p:extLst>
  </p:cSld>
  <p:clrMap bg1="lt1" tx1="dk1" bg2="lt2" tx2="dk2" accent1="accent1" accent2="accent2" accent3="accent3" accent4="accent4" accent5="accent5" accent6="accent6" hlink="hlink" folHlink="folHlink"/>
  <p:sldLayoutIdLst>
    <p:sldLayoutId id="2147483931" r:id="rId1"/>
    <p:sldLayoutId id="2147483932" r:id="rId2"/>
    <p:sldLayoutId id="2147483933" r:id="rId3"/>
    <p:sldLayoutId id="2147483934" r:id="rId4"/>
    <p:sldLayoutId id="2147483935" r:id="rId5"/>
    <p:sldLayoutId id="2147483936" r:id="rId6"/>
    <p:sldLayoutId id="2147483937" r:id="rId7"/>
    <p:sldLayoutId id="2147483938" r:id="rId8"/>
    <p:sldLayoutId id="2147483939" r:id="rId9"/>
    <p:sldLayoutId id="2147483940" r:id="rId10"/>
    <p:sldLayoutId id="2147483941" r:id="rId11"/>
    <p:sldLayoutId id="2147483942" r:id="rId1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ftr="0" dt="0"/>
  <p:txStyles>
    <p:titleStyle>
      <a:lvl1pPr algn="ctr" rtl="0" fontAlgn="base">
        <a:spcBef>
          <a:spcPct val="0"/>
        </a:spcBef>
        <a:spcAft>
          <a:spcPct val="0"/>
        </a:spcAft>
        <a:defRPr sz="4400" kern="12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txBox="1">
            <a:spLocks noChangeArrowheads="1"/>
          </p:cNvSpPr>
          <p:nvPr/>
        </p:nvSpPr>
        <p:spPr bwMode="auto">
          <a:xfrm>
            <a:off x="8114270" y="247135"/>
            <a:ext cx="3941805" cy="7816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1" eaLnBrk="0" fontAlgn="base" hangingPunct="0">
              <a:spcBef>
                <a:spcPct val="0"/>
              </a:spcBef>
              <a:spcAft>
                <a:spcPct val="0"/>
              </a:spcAft>
              <a:defRPr sz="6000" b="1" kern="1200">
                <a:solidFill>
                  <a:schemeClr val="tx2"/>
                </a:solidFill>
                <a:effectLst>
                  <a:outerShdw blurRad="38100" dist="38100" dir="2700000" algn="tl">
                    <a:srgbClr val="000000"/>
                  </a:outerShdw>
                </a:effectLst>
                <a:latin typeface="+mj-lt"/>
                <a:ea typeface="+mj-ea"/>
                <a:cs typeface="+mj-cs"/>
              </a:defRPr>
            </a:lvl1pPr>
            <a:lvl2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2pPr>
            <a:lvl3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3pPr>
            <a:lvl4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4pPr>
            <a:lvl5pPr algn="ctr" rtl="1"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5pPr>
            <a:lvl6pPr marL="4572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6pPr>
            <a:lvl7pPr marL="9144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7pPr>
            <a:lvl8pPr marL="13716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8pPr>
            <a:lvl9pPr marL="1828800" algn="ctr" rtl="1" fontAlgn="base">
              <a:spcBef>
                <a:spcPct val="0"/>
              </a:spcBef>
              <a:spcAft>
                <a:spcPct val="0"/>
              </a:spcAft>
              <a:defRPr sz="4400" b="1">
                <a:solidFill>
                  <a:schemeClr val="tx2"/>
                </a:solidFill>
                <a:effectLst>
                  <a:outerShdw blurRad="38100" dist="38100" dir="2700000" algn="tl">
                    <a:srgbClr val="000000"/>
                  </a:outerShdw>
                </a:effectLst>
                <a:latin typeface="Garamond" panose="02020404030301010803" pitchFamily="18" charset="0"/>
                <a:cs typeface="Arial" panose="020B0604020202020204" pitchFamily="34" charset="0"/>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rgbClr val="FF0000"/>
                </a:solidFill>
                <a:effectLst>
                  <a:outerShdw blurRad="38100" dist="38100" dir="2700000" algn="tl">
                    <a:srgbClr val="000000">
                      <a:alpha val="43137"/>
                    </a:srgbClr>
                  </a:outerShdw>
                </a:effectLst>
                <a:uLnTx/>
                <a:uFillTx/>
                <a:latin typeface="Tahoma"/>
                <a:ea typeface="+mj-ea"/>
                <a:cs typeface="Arial"/>
              </a:rPr>
              <a:t>Nursing </a:t>
            </a:r>
            <a:r>
              <a:rPr kumimoji="0" lang="en-US" sz="2800" b="1" i="0" u="none" strike="noStrike" kern="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Tahoma"/>
                <a:ea typeface="+mj-ea"/>
                <a:cs typeface="Arial"/>
              </a:rPr>
              <a:t>Collage </a:t>
            </a:r>
            <a:endParaRPr kumimoji="0" lang="en-US" sz="2800" b="1" i="0" u="sng" strike="noStrike" kern="1200" cap="none" spc="0" normalizeH="0" baseline="0" noProof="0" dirty="0" smtClean="0">
              <a:ln>
                <a:noFill/>
              </a:ln>
              <a:solidFill>
                <a:srgbClr val="FF0000"/>
              </a:solidFill>
              <a:effectLst>
                <a:outerShdw blurRad="38100" dist="38100" dir="2700000" algn="tl">
                  <a:srgbClr val="000000"/>
                </a:outerShdw>
              </a:effectLst>
              <a:uLnTx/>
              <a:uFillTx/>
              <a:latin typeface="Garamond"/>
              <a:ea typeface="+mj-ea"/>
              <a:cs typeface="Arial"/>
            </a:endParaRPr>
          </a:p>
          <a:p>
            <a:pPr marL="0" marR="0" lvl="0" indent="0" algn="ctr" defTabSz="914400" rtl="1" eaLnBrk="1" fontAlgn="base" latinLnBrk="0" hangingPunct="1">
              <a:lnSpc>
                <a:spcPct val="100000"/>
              </a:lnSpc>
              <a:spcBef>
                <a:spcPct val="0"/>
              </a:spcBef>
              <a:spcAft>
                <a:spcPct val="0"/>
              </a:spcAft>
              <a:buClrTx/>
              <a:buSzTx/>
              <a:buFontTx/>
              <a:buNone/>
              <a:tabLst/>
              <a:defRPr/>
            </a:pPr>
            <a:r>
              <a:rPr kumimoji="0" lang="en-US" sz="2800" b="1" i="0" u="sng" strike="noStrike" kern="1200" cap="none" spc="0" normalizeH="0" baseline="0" noProof="0" dirty="0" err="1" smtClean="0">
                <a:ln>
                  <a:noFill/>
                </a:ln>
                <a:solidFill>
                  <a:srgbClr val="FF0000"/>
                </a:solidFill>
                <a:effectLst>
                  <a:outerShdw blurRad="38100" dist="38100" dir="2700000" algn="tl">
                    <a:srgbClr val="000000"/>
                  </a:outerShdw>
                </a:effectLst>
                <a:uLnTx/>
                <a:uFillTx/>
                <a:latin typeface="Garamond"/>
                <a:ea typeface="+mj-ea"/>
                <a:cs typeface="Arial"/>
              </a:rPr>
              <a:t>Lec</a:t>
            </a:r>
            <a:r>
              <a:rPr kumimoji="0" lang="en-US" sz="2800" b="1" i="0" u="sng" strike="noStrike" kern="1200" cap="none" spc="0" normalizeH="0" baseline="0" noProof="0" dirty="0" smtClean="0">
                <a:ln>
                  <a:noFill/>
                </a:ln>
                <a:solidFill>
                  <a:srgbClr val="FF0000"/>
                </a:solidFill>
                <a:effectLst>
                  <a:outerShdw blurRad="38100" dist="38100" dir="2700000" algn="tl">
                    <a:srgbClr val="000000"/>
                  </a:outerShdw>
                </a:effectLst>
                <a:uLnTx/>
                <a:uFillTx/>
                <a:latin typeface="Garamond"/>
                <a:ea typeface="+mj-ea"/>
                <a:cs typeface="Arial"/>
              </a:rPr>
              <a:t>:</a:t>
            </a:r>
            <a:r>
              <a:rPr kumimoji="0" lang="en-US" sz="2800" b="1" i="0" u="sng" strike="noStrike" kern="1200" cap="none" spc="0" normalizeH="0" noProof="0" dirty="0" smtClean="0">
                <a:ln>
                  <a:noFill/>
                </a:ln>
                <a:solidFill>
                  <a:srgbClr val="FF0000"/>
                </a:solidFill>
                <a:effectLst>
                  <a:outerShdw blurRad="38100" dist="38100" dir="2700000" algn="tl">
                    <a:srgbClr val="000000"/>
                  </a:outerShdw>
                </a:effectLst>
                <a:uLnTx/>
                <a:uFillTx/>
                <a:latin typeface="Garamond"/>
                <a:ea typeface="+mj-ea"/>
                <a:cs typeface="Arial"/>
              </a:rPr>
              <a:t> 5</a:t>
            </a:r>
            <a:endParaRPr kumimoji="0" lang="en-US" sz="2800" b="1" i="0" u="sng"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Andalus" pitchFamily="18" charset="-78"/>
              <a:ea typeface="+mj-ea"/>
              <a:cs typeface="Old Antic Bold" pitchFamily="2" charset="-78"/>
            </a:endParaRPr>
          </a:p>
        </p:txBody>
      </p:sp>
      <p:sp>
        <p:nvSpPr>
          <p:cNvPr id="9" name="Rectangle 3"/>
          <p:cNvSpPr txBox="1">
            <a:spLocks noChangeArrowheads="1"/>
          </p:cNvSpPr>
          <p:nvPr/>
        </p:nvSpPr>
        <p:spPr bwMode="auto">
          <a:xfrm>
            <a:off x="1791732" y="2391035"/>
            <a:ext cx="9349260" cy="22255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altLang="ar-IQ" sz="5400" b="1"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rial"/>
                <a:ea typeface="+mj-ea"/>
                <a:cs typeface="Arial"/>
              </a:rPr>
              <a:t>Fundamental of Nursing</a:t>
            </a:r>
          </a:p>
          <a:p>
            <a:pPr algn="ctr" eaLnBrk="1" hangingPunct="1"/>
            <a:r>
              <a:rPr lang="en-US" altLang="en-US" sz="6000" b="1" u="sng" smtClean="0">
                <a:ln w="6350">
                  <a:solidFill>
                    <a:srgbClr val="D34817">
                      <a:shade val="43000"/>
                    </a:srgbClr>
                  </a:solidFill>
                </a:ln>
                <a:solidFill>
                  <a:srgbClr val="7030A0"/>
                </a:solidFill>
                <a:effectLst>
                  <a:outerShdw blurRad="38100" dist="38100" dir="2700000" algn="tl">
                    <a:srgbClr val="000000">
                      <a:alpha val="43137"/>
                    </a:srgbClr>
                  </a:outerShdw>
                </a:effectLst>
                <a:latin typeface="Andalus" pitchFamily="18" charset="-78"/>
                <a:cs typeface="Old Antic Bold" pitchFamily="2" charset="-78"/>
              </a:rPr>
              <a:t>Management </a:t>
            </a:r>
            <a:r>
              <a:rPr lang="en-US" altLang="en-US" sz="6000" b="1" u="sng" dirty="0" smtClean="0">
                <a:ln w="6350">
                  <a:solidFill>
                    <a:srgbClr val="D34817">
                      <a:shade val="43000"/>
                    </a:srgbClr>
                  </a:solidFill>
                </a:ln>
                <a:solidFill>
                  <a:srgbClr val="7030A0"/>
                </a:solidFill>
                <a:effectLst>
                  <a:outerShdw blurRad="38100" dist="38100" dir="2700000" algn="tl">
                    <a:srgbClr val="000000">
                      <a:alpha val="43137"/>
                    </a:srgbClr>
                  </a:outerShdw>
                </a:effectLst>
                <a:latin typeface="Andalus" pitchFamily="18" charset="-78"/>
                <a:cs typeface="Old Antic Bold" pitchFamily="2" charset="-78"/>
              </a:rPr>
              <a:t>of PAIN</a:t>
            </a:r>
            <a:r>
              <a:rPr lang="en-US" altLang="en-US" sz="6000" b="1" u="sng" dirty="0" smtClean="0">
                <a:ln w="6350">
                  <a:solidFill>
                    <a:srgbClr val="D34817">
                      <a:shade val="43000"/>
                    </a:srgbClr>
                  </a:solidFill>
                </a:ln>
                <a:solidFill>
                  <a:srgbClr val="00B050"/>
                </a:solidFill>
                <a:effectLst>
                  <a:outerShdw blurRad="38100" dist="38100" dir="2700000" algn="tl">
                    <a:srgbClr val="000000">
                      <a:alpha val="43137"/>
                    </a:srgbClr>
                  </a:outerShdw>
                </a:effectLst>
                <a:latin typeface="Andalus" pitchFamily="18" charset="-78"/>
                <a:cs typeface="Old Antic Bold" pitchFamily="2" charset="-78"/>
              </a:rPr>
              <a:t> </a:t>
            </a:r>
            <a:endParaRPr lang="en-US" altLang="en-US" sz="1600" b="1" dirty="0">
              <a:ln w="6350">
                <a:solidFill>
                  <a:srgbClr val="D34817">
                    <a:shade val="43000"/>
                  </a:srgbClr>
                </a:solidFill>
              </a:ln>
              <a:solidFill>
                <a:srgbClr val="7030A0"/>
              </a:solidFill>
              <a:effectLst>
                <a:outerShdw blurRad="38100" dist="38100" dir="2700000" algn="tl">
                  <a:srgbClr val="000000">
                    <a:alpha val="43137"/>
                  </a:srgbClr>
                </a:outerShdw>
              </a:effectLst>
              <a:latin typeface="Andalus" pitchFamily="18" charset="-78"/>
              <a:cs typeface="Old Antic Bold" pitchFamily="2" charset="-78"/>
            </a:endParaRPr>
          </a:p>
        </p:txBody>
      </p:sp>
      <p:sp>
        <p:nvSpPr>
          <p:cNvPr id="7" name="مربع نص 6"/>
          <p:cNvSpPr txBox="1"/>
          <p:nvPr/>
        </p:nvSpPr>
        <p:spPr bwMode="auto">
          <a:xfrm>
            <a:off x="605481" y="5297961"/>
            <a:ext cx="5612439" cy="1169551"/>
          </a:xfrm>
          <a:prstGeom prst="rect">
            <a:avLst/>
          </a:prstGeom>
          <a:noFill/>
          <a:ln w="12700" cap="flat" cmpd="sng" algn="ctr">
            <a:noFill/>
            <a:prstDash val="solid"/>
            <a:miter lim="800000"/>
          </a:ln>
          <a:effectLst/>
          <a:extLst/>
        </p:spPr>
        <p:txBody>
          <a:bodyPr wrap="square" rtlCol="1">
            <a:spAutoFit/>
          </a:bodyPr>
          <a:lstStyle/>
          <a:p>
            <a:pPr eaLnBrk="0" fontAlgn="base" hangingPunct="0">
              <a:spcBef>
                <a:spcPct val="50000"/>
              </a:spcBef>
              <a:spcAft>
                <a:spcPct val="0"/>
              </a:spcAft>
              <a:defRPr/>
            </a:pPr>
            <a:r>
              <a:rPr lang="en-US" sz="2800" b="1" kern="0" dirty="0" smtClean="0">
                <a:solidFill>
                  <a:srgbClr val="FF0000"/>
                </a:solidFill>
                <a:effectLst>
                  <a:outerShdw blurRad="38100" dist="38100" dir="2700000" algn="tl">
                    <a:srgbClr val="000000"/>
                  </a:outerShdw>
                </a:effectLst>
                <a:latin typeface="Garamond"/>
                <a:cs typeface="Arial"/>
              </a:rPr>
              <a:t>Lecturer :</a:t>
            </a:r>
            <a:endParaRPr lang="en-US" sz="2800" b="1" kern="0" dirty="0">
              <a:solidFill>
                <a:srgbClr val="FF0000"/>
              </a:solidFill>
              <a:effectLst>
                <a:outerShdw blurRad="38100" dist="38100" dir="2700000" algn="tl">
                  <a:srgbClr val="000000"/>
                </a:outerShdw>
              </a:effectLst>
              <a:latin typeface="Garamond"/>
              <a:cs typeface="Arial"/>
            </a:endParaRPr>
          </a:p>
          <a:p>
            <a:pPr eaLnBrk="0" fontAlgn="base" hangingPunct="0">
              <a:spcBef>
                <a:spcPct val="50000"/>
              </a:spcBef>
              <a:spcAft>
                <a:spcPct val="0"/>
              </a:spcAft>
              <a:defRPr/>
            </a:pPr>
            <a:r>
              <a:rPr lang="en-US" sz="2800" b="1" kern="0" dirty="0" smtClean="0">
                <a:solidFill>
                  <a:srgbClr val="FF0000"/>
                </a:solidFill>
                <a:effectLst>
                  <a:outerShdw blurRad="38100" dist="38100" dir="2700000" algn="tl">
                    <a:srgbClr val="000000"/>
                  </a:outerShdw>
                </a:effectLst>
                <a:latin typeface="Garamond"/>
                <a:cs typeface="Arial"/>
              </a:rPr>
              <a:t>Dr. Mahdi </a:t>
            </a:r>
            <a:r>
              <a:rPr lang="en-US" sz="2800" b="1" kern="0" dirty="0" err="1" smtClean="0">
                <a:solidFill>
                  <a:srgbClr val="FF0000"/>
                </a:solidFill>
                <a:effectLst>
                  <a:outerShdw blurRad="38100" dist="38100" dir="2700000" algn="tl">
                    <a:srgbClr val="000000"/>
                  </a:outerShdw>
                </a:effectLst>
                <a:latin typeface="Garamond"/>
                <a:cs typeface="Arial"/>
              </a:rPr>
              <a:t>Hamzah</a:t>
            </a:r>
            <a:r>
              <a:rPr lang="en-US" sz="2800" b="1" kern="0" dirty="0" smtClean="0">
                <a:solidFill>
                  <a:srgbClr val="FF0000"/>
                </a:solidFill>
                <a:effectLst>
                  <a:outerShdw blurRad="38100" dist="38100" dir="2700000" algn="tl">
                    <a:srgbClr val="000000"/>
                  </a:outerShdw>
                </a:effectLst>
                <a:latin typeface="Garamond"/>
                <a:cs typeface="Arial"/>
              </a:rPr>
              <a:t> Al-</a:t>
            </a:r>
            <a:r>
              <a:rPr lang="en-US" sz="2800" b="1" kern="0" dirty="0" err="1" smtClean="0">
                <a:solidFill>
                  <a:srgbClr val="FF0000"/>
                </a:solidFill>
                <a:effectLst>
                  <a:outerShdw blurRad="38100" dist="38100" dir="2700000" algn="tl">
                    <a:srgbClr val="000000"/>
                  </a:outerShdw>
                </a:effectLst>
                <a:latin typeface="Garamond"/>
                <a:cs typeface="Arial"/>
              </a:rPr>
              <a:t>Taee</a:t>
            </a:r>
            <a:endParaRPr lang="ar-IQ" sz="2800" b="1" kern="0" dirty="0">
              <a:solidFill>
                <a:srgbClr val="FF0000"/>
              </a:solidFill>
              <a:effectLst>
                <a:outerShdw blurRad="38100" dist="38100" dir="2700000" algn="tl">
                  <a:srgbClr val="000000"/>
                </a:outerShdw>
              </a:effectLst>
              <a:latin typeface="Garamond"/>
              <a:cs typeface="Arial"/>
            </a:endParaRPr>
          </a:p>
        </p:txBody>
      </p:sp>
      <p:pic>
        <p:nvPicPr>
          <p:cNvPr id="8" name="صورة 7"/>
          <p:cNvPicPr>
            <a:picLocks noChangeAspect="1"/>
          </p:cNvPicPr>
          <p:nvPr/>
        </p:nvPicPr>
        <p:blipFill>
          <a:blip r:embed="rId2"/>
          <a:stretch>
            <a:fillRect/>
          </a:stretch>
        </p:blipFill>
        <p:spPr>
          <a:xfrm>
            <a:off x="343553" y="374221"/>
            <a:ext cx="2677886" cy="2354421"/>
          </a:xfrm>
          <a:prstGeom prst="rect">
            <a:avLst/>
          </a:prstGeom>
        </p:spPr>
      </p:pic>
    </p:spTree>
    <p:extLst>
      <p:ext uri="{BB962C8B-B14F-4D97-AF65-F5344CB8AC3E}">
        <p14:creationId xmlns:p14="http://schemas.microsoft.com/office/powerpoint/2010/main" val="21083905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189113"/>
          </a:xfrm>
          <a:prstGeom prst="rect">
            <a:avLst/>
          </a:prstGeom>
        </p:spPr>
        <p:txBody>
          <a:bodyPr wrap="square">
            <a:spAutoFit/>
          </a:bodyPr>
          <a:lstStyle/>
          <a:p>
            <a:pPr lvl="0" algn="just">
              <a:lnSpc>
                <a:spcPct val="115000"/>
              </a:lnSpc>
              <a:defRPr/>
            </a:pP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Visual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analogue scale (vas): </a:t>
            </a:r>
            <a:r>
              <a:rPr lang="en-US" sz="3600" dirty="0">
                <a:solidFill>
                  <a:srgbClr val="000000"/>
                </a:solidFill>
                <a:latin typeface="Times New Roman" panose="02020603050405020304" pitchFamily="18" charset="0"/>
                <a:ea typeface="Calibri" panose="020F0502020204030204" pitchFamily="34" charset="0"/>
                <a:cs typeface="Arial" panose="020B0604020202020204" pitchFamily="34" charset="0"/>
              </a:rPr>
              <a:t>It is a continuum horizontal line used to </a:t>
            </a:r>
            <a:r>
              <a:rPr lang="en-US" sz="3600" dirty="0" smtClean="0">
                <a:solidFill>
                  <a:srgbClr val="000000"/>
                </a:solidFill>
                <a:latin typeface="Times New Roman" panose="02020603050405020304" pitchFamily="18" charset="0"/>
                <a:ea typeface="Calibri" panose="020F0502020204030204" pitchFamily="34" charset="0"/>
                <a:cs typeface="Arial" panose="020B0604020202020204" pitchFamily="34" charset="0"/>
              </a:rPr>
              <a:t>qualify. </a:t>
            </a:r>
            <a:endParaRPr lang="en-US" sz="3600" dirty="0">
              <a:solidFill>
                <a:srgbClr val="000000"/>
              </a:solidFill>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p>
          <a:p>
            <a:pPr lvl="0" algn="just">
              <a:lnSpc>
                <a:spcPct val="115000"/>
              </a:lnSpc>
              <a:defRPr/>
            </a:pPr>
            <a:r>
              <a:rPr lang="en-US" sz="3600"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No pain                                                                 the worst pain</a:t>
            </a:r>
          </a:p>
          <a:p>
            <a:pPr lvl="0" algn="just">
              <a:lnSpc>
                <a:spcPct val="115000"/>
              </a:lnSpc>
              <a:defRPr/>
            </a:pPr>
            <a:endParaRPr lang="en-US" sz="3600"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endParaRPr lang="en-US" sz="3600"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endParaRPr lang="en-US" sz="3600"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r>
              <a:rPr lang="en-US" sz="3600"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endParaRPr lang="en-US" sz="3600"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p:txBody>
      </p:sp>
      <p:cxnSp>
        <p:nvCxnSpPr>
          <p:cNvPr id="4" name="رابط مستقيم 3"/>
          <p:cNvCxnSpPr>
            <a:cxnSpLocks noChangeShapeType="1"/>
          </p:cNvCxnSpPr>
          <p:nvPr/>
        </p:nvCxnSpPr>
        <p:spPr bwMode="auto">
          <a:xfrm flipV="1">
            <a:off x="2236573" y="2755556"/>
            <a:ext cx="6783860" cy="12357"/>
          </a:xfrm>
          <a:prstGeom prst="line">
            <a:avLst/>
          </a:prstGeom>
          <a:ln>
            <a:headEnd type="triangle" w="med" len="med"/>
            <a:tailEnd type="triangle" w="med" len="med"/>
          </a:ln>
          <a:extLst/>
        </p:spPr>
        <p:style>
          <a:lnRef idx="3">
            <a:schemeClr val="accent6"/>
          </a:lnRef>
          <a:fillRef idx="0">
            <a:schemeClr val="accent6"/>
          </a:fillRef>
          <a:effectRef idx="2">
            <a:schemeClr val="accent6"/>
          </a:effectRef>
          <a:fontRef idx="minor">
            <a:schemeClr val="tx1"/>
          </a:fontRef>
        </p:style>
      </p:cxnSp>
      <p:pic>
        <p:nvPicPr>
          <p:cNvPr id="8" name="صورة 7" descr="D:\Wofy\Pain Theory\untitled.bmp"/>
          <p:cNvPicPr/>
          <p:nvPr/>
        </p:nvPicPr>
        <p:blipFill rotWithShape="1">
          <a:blip r:embed="rId2">
            <a:extLst>
              <a:ext uri="{28A0092B-C50C-407E-A947-70E740481C1C}">
                <a14:useLocalDpi xmlns:a14="http://schemas.microsoft.com/office/drawing/2010/main" val="0"/>
              </a:ext>
            </a:extLst>
          </a:blip>
          <a:srcRect r="2230" b="5804"/>
          <a:stretch/>
        </p:blipFill>
        <p:spPr bwMode="auto">
          <a:xfrm>
            <a:off x="1198605" y="3039762"/>
            <a:ext cx="9502346" cy="3635695"/>
          </a:xfrm>
          <a:prstGeom prst="rect">
            <a:avLst/>
          </a:prstGeom>
          <a:noFill/>
          <a:ln>
            <a:noFill/>
          </a:ln>
        </p:spPr>
      </p:pic>
    </p:spTree>
    <p:extLst>
      <p:ext uri="{BB962C8B-B14F-4D97-AF65-F5344CB8AC3E}">
        <p14:creationId xmlns:p14="http://schemas.microsoft.com/office/powerpoint/2010/main" val="1001901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6463308"/>
          </a:xfrm>
          <a:prstGeom prst="rect">
            <a:avLst/>
          </a:prstGeom>
        </p:spPr>
        <p:txBody>
          <a:bodyPr wrap="square">
            <a:spAutoFit/>
          </a:bodyPr>
          <a:lstStyle/>
          <a:p>
            <a:pPr lvl="0" algn="just">
              <a:lnSpc>
                <a:spcPct val="115000"/>
              </a:lnSpc>
              <a:defRPr/>
            </a:pPr>
            <a:r>
              <a:rPr lang="en-US" sz="3600" b="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Note: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don’t use more than scale to the same patient and select which of these scales is adequate and appropriate</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lvl="0" algn="just">
              <a:lnSpc>
                <a:spcPct val="115000"/>
              </a:lnSpc>
              <a:defRPr/>
            </a:pPr>
            <a:r>
              <a:rPr lang="en-US" sz="3600" b="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en-US" sz="3600" b="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Quality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some patients able to describe their pain quality as   </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Throbbing</a:t>
            </a:r>
            <a:r>
              <a:rPr lang="ar-IQ"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خفقان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Shooting,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stabbing</a:t>
            </a:r>
            <a:r>
              <a:rPr lang="ar-IQ"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طعن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sharp, hot burning, aching, heavy) </a:t>
            </a:r>
          </a:p>
          <a:p>
            <a:pPr lvl="0" algn="just">
              <a:lnSpc>
                <a:spcPct val="115000"/>
              </a:lnSpc>
              <a:defRPr/>
            </a:pPr>
            <a:r>
              <a:rPr lang="en-US" sz="3600" b="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4</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en-US" sz="36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Pattern</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onset, duration and recurrence</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ar-IQ"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تكرار</a:t>
            </a: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r>
              <a:rPr lang="en-US" sz="36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5</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en-US" sz="36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Duration</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ask about the time of onset (how long the patient's dose feels the pain?</a:t>
            </a:r>
          </a:p>
          <a:p>
            <a:pPr lvl="0" algn="just">
              <a:lnSpc>
                <a:spcPct val="115000"/>
              </a:lnSpc>
              <a:defRPr/>
            </a:pPr>
            <a:r>
              <a:rPr lang="en-US" sz="3600" u="sng"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Frequency</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ask if the pain is frequently or continuous stable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constant. </a:t>
            </a: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673621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826210"/>
          </a:xfrm>
          <a:prstGeom prst="rect">
            <a:avLst/>
          </a:prstGeom>
        </p:spPr>
        <p:txBody>
          <a:bodyPr wrap="square">
            <a:spAutoFit/>
          </a:bodyPr>
          <a:lstStyle/>
          <a:p>
            <a:pPr lvl="0" algn="just">
              <a:lnSpc>
                <a:spcPct val="115000"/>
              </a:lnSpc>
              <a:defRPr/>
            </a:pPr>
            <a:r>
              <a:rPr lang="en-US" sz="3600" b="1" u="sng"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Ask also for:</a:t>
            </a:r>
          </a:p>
          <a:p>
            <a:pPr lvl="0" algn="just">
              <a:lnSpc>
                <a:spcPct val="115000"/>
              </a:lnSpc>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Precipitating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factors</a:t>
            </a:r>
            <a:r>
              <a:rPr lang="ar-IQ"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تزيد تعجل</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Physical activity before chest pain </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Abdominal ache after meals</a:t>
            </a:r>
          </a:p>
          <a:p>
            <a:pPr lvl="0" algn="just">
              <a:lnSpc>
                <a:spcPct val="115000"/>
              </a:lnSpc>
              <a:defRPr/>
            </a:pPr>
            <a:r>
              <a:rPr lang="en-US" sz="3600" b="1" u="sng"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Alleviating </a:t>
            </a:r>
            <a:r>
              <a:rPr lang="en-US" sz="3600" b="1" u="sng"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factors</a:t>
            </a:r>
            <a:r>
              <a:rPr lang="ar-IQ" sz="3600" b="1" u="sng"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مخففه</a:t>
            </a:r>
            <a:r>
              <a:rPr lang="en-US" sz="3600" b="1" u="sng"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endParaRPr lang="en-US" sz="3600" b="1" u="sng"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Ask about anything can alleviate pain as (medication- rest application-o2therapy) </a:t>
            </a:r>
          </a:p>
          <a:p>
            <a:pPr lvl="0" algn="just">
              <a:lnSpc>
                <a:spcPct val="115000"/>
              </a:lnSpc>
              <a:defRPr/>
            </a:pPr>
            <a:r>
              <a:rPr lang="en-US" sz="3600" b="1" u="sng"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Associated symptoms:</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Like nausea- vomiting – diarrhea </a:t>
            </a:r>
          </a:p>
        </p:txBody>
      </p:sp>
    </p:spTree>
    <p:extLst>
      <p:ext uri="{BB962C8B-B14F-4D97-AF65-F5344CB8AC3E}">
        <p14:creationId xmlns:p14="http://schemas.microsoft.com/office/powerpoint/2010/main" val="2442773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5775107"/>
          </a:xfrm>
          <a:prstGeom prst="rect">
            <a:avLst/>
          </a:prstGeom>
        </p:spPr>
        <p:txBody>
          <a:bodyPr wrap="square">
            <a:spAutoFit/>
          </a:bodyPr>
          <a:lstStyle/>
          <a:p>
            <a:pPr lvl="0" algn="just">
              <a:lnSpc>
                <a:spcPct val="115000"/>
              </a:lnSpc>
              <a:defRPr/>
            </a:pPr>
            <a:r>
              <a:rPr lang="en-US" sz="3600" b="1" u="sng"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Objective </a:t>
            </a:r>
            <a:r>
              <a:rPr lang="en-US" sz="3600" b="1" u="sng"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data :</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r>
              <a:rPr lang="en-US" sz="3600" b="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 Physiological </a:t>
            </a:r>
            <a:r>
              <a:rPr lang="en-US" sz="36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assessment</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 </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 nurse most carefully observes the patient and keep in mind that some patients suffer the pain without tell anyone you can explore the patient under pain through physical assessment and body examinations and the nurse should be familiar with the most common skills at least how to exam the major organs and to distinguish abnormal signs and symptoms as well as the nurse has to know diagnostic test procedures. </a:t>
            </a:r>
          </a:p>
        </p:txBody>
      </p:sp>
    </p:spTree>
    <p:extLst>
      <p:ext uri="{BB962C8B-B14F-4D97-AF65-F5344CB8AC3E}">
        <p14:creationId xmlns:p14="http://schemas.microsoft.com/office/powerpoint/2010/main" val="97394740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4552015"/>
          </a:xfrm>
          <a:prstGeom prst="rect">
            <a:avLst/>
          </a:prstGeom>
        </p:spPr>
        <p:txBody>
          <a:bodyPr wrap="square">
            <a:spAutoFit/>
          </a:bodyPr>
          <a:lstStyle/>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 Diagnostic test procedures:- </a:t>
            </a:r>
          </a:p>
          <a:p>
            <a:pPr marL="571500" lvl="0" indent="-571500" algn="just">
              <a:lnSpc>
                <a:spcPct val="115000"/>
              </a:lnSpc>
              <a:buFont typeface="Wingdings" panose="05000000000000000000" pitchFamily="2" charset="2"/>
              <a:buChar char="q"/>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ECG important when patient complain from chest pain it differs angina from myocardial infarction or the pain caused by respiratory disturbances or to distinguish stomachache from Sevier interior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MI.</a:t>
            </a:r>
          </a:p>
          <a:p>
            <a:pPr marL="571500" indent="-571500" algn="just">
              <a:lnSpc>
                <a:spcPct val="115000"/>
              </a:lnSpc>
              <a:buFont typeface="Wingdings" panose="05000000000000000000" pitchFamily="2" charset="2"/>
              <a:buChar char="q"/>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Identify specific pain source</a:t>
            </a:r>
          </a:p>
          <a:p>
            <a:pPr marL="571500" lvl="0" indent="-571500" algn="just">
              <a:lnSpc>
                <a:spcPct val="115000"/>
              </a:lnSpc>
              <a:buFontTx/>
              <a:buChar char="-"/>
              <a:defRPr/>
            </a:pP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248234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4552015"/>
          </a:xfrm>
          <a:prstGeom prst="rect">
            <a:avLst/>
          </a:prstGeom>
        </p:spPr>
        <p:txBody>
          <a:bodyPr wrap="square">
            <a:spAutoFit/>
          </a:bodyPr>
          <a:lstStyle/>
          <a:p>
            <a:pPr lvl="0" algn="just">
              <a:lnSpc>
                <a:spcPct val="115000"/>
              </a:lnSpc>
              <a:defRPr/>
            </a:pPr>
            <a:r>
              <a:rPr lang="en-US" sz="3600" b="1" dirty="0" smtClean="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t>
            </a:r>
            <a:r>
              <a:rPr lang="en-US" sz="3600" b="1" dirty="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Management:</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management is the alleviation of pain or reduction in pain to level of comfort that is acceptable to the patients. </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It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includes two basic types of nursing interventions:</a:t>
            </a:r>
          </a:p>
          <a:p>
            <a:pPr marL="571500" lvl="0" indent="-571500" algn="just">
              <a:lnSpc>
                <a:spcPct val="115000"/>
              </a:lnSpc>
              <a:buFont typeface="Wingdings" panose="05000000000000000000" pitchFamily="2" charset="2"/>
              <a:buChar char="v"/>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Pharmacologic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intervention.</a:t>
            </a:r>
          </a:p>
          <a:p>
            <a:pPr marL="571500" lvl="0" indent="-571500" algn="just">
              <a:lnSpc>
                <a:spcPct val="115000"/>
              </a:lnSpc>
              <a:buFont typeface="Wingdings" panose="05000000000000000000" pitchFamily="2" charset="2"/>
              <a:buChar char="v"/>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Non-pharmacologic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intervention.</a:t>
            </a:r>
          </a:p>
          <a:p>
            <a:pPr marL="571500" lvl="0" indent="-571500" algn="just">
              <a:lnSpc>
                <a:spcPct val="115000"/>
              </a:lnSpc>
              <a:buFontTx/>
              <a:buChar char="-"/>
              <a:defRPr/>
            </a:pP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6111291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3277820"/>
          </a:xfrm>
          <a:prstGeom prst="rect">
            <a:avLst/>
          </a:prstGeom>
        </p:spPr>
        <p:txBody>
          <a:bodyPr wrap="square">
            <a:spAutoFit/>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US" sz="3600" b="1" i="0" u="none" strike="noStrike" kern="1200" cap="none" spc="0" normalizeH="0" baseline="0" noProof="0" dirty="0" smtClean="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 Pharmacologic </a:t>
            </a:r>
            <a:r>
              <a:rPr kumimoji="0" lang="en-US" sz="3600" b="1" i="0" u="none" strike="noStrike" kern="1200" cap="none" spc="0" normalizeH="0" baseline="0" noProof="0" dirty="0">
                <a:ln>
                  <a:noFill/>
                </a:ln>
                <a:solidFill>
                  <a:srgbClr val="00B05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Interventions</a:t>
            </a:r>
          </a:p>
          <a:p>
            <a:pPr lvl="0" algn="just">
              <a:lnSpc>
                <a:spcPct val="115000"/>
              </a:lnSpc>
              <a:defRPr/>
            </a:pP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There are many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pharmacologic interventions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nalgesics</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to give pain </a:t>
            </a:r>
            <a:r>
              <a:rPr kumimoji="0" lang="en-US" sz="36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relief</a:t>
            </a:r>
            <a:r>
              <a:rPr kumimoji="0" lang="en-US" sz="3600" b="0" i="0" u="none" strike="noStrike" kern="1200" cap="none" spc="0" normalizeH="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by acting on peripheral nerve endings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or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narcotic, CNS-acting </a:t>
            </a: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 injury site to decreasing the perception of pain. </a:t>
            </a:r>
            <a:endParaRPr kumimoji="0" lang="en-US" sz="36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32212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7029617"/>
          </a:xfrm>
          <a:prstGeom prst="rect">
            <a:avLst/>
          </a:prstGeom>
        </p:spPr>
        <p:txBody>
          <a:bodyPr wrap="square">
            <a:spAutoFit/>
          </a:bodyPr>
          <a:lstStyle/>
          <a:p>
            <a:pPr lvl="0" algn="just">
              <a:lnSpc>
                <a:spcPct val="115000"/>
              </a:lnSpc>
              <a:defRPr/>
            </a:pPr>
            <a:r>
              <a:rPr lang="en-US" sz="3600" b="1"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II. Non </a:t>
            </a:r>
            <a:r>
              <a:rPr lang="en-US" sz="3600" b="1" dirty="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pharmacologic Interventions</a:t>
            </a:r>
          </a:p>
          <a:p>
            <a:pPr lvl="0" algn="just">
              <a:lnSpc>
                <a:spcPct val="115000"/>
              </a:lnSpc>
              <a:defRPr/>
            </a:pPr>
            <a:r>
              <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There are many non-pharmacologic interventions to give pain relief, especially when used in conjunction with pharmacologic measures. Described as physical and cognitive-behavioral interventions, many of these approaches are noninvasive, low-risk, inexpensive, easily performed and taught, and within the scope of nursing </a:t>
            </a: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practice: </a:t>
            </a:r>
            <a:endPar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742950" lvl="0" indent="-742950" algn="just">
              <a:lnSpc>
                <a:spcPct val="115000"/>
              </a:lnSpc>
              <a:buAutoNum type="arabicParenR"/>
              <a:defRPr/>
            </a:pP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Comfort measures.</a:t>
            </a:r>
          </a:p>
          <a:p>
            <a:pPr lvl="0" algn="just">
              <a:lnSpc>
                <a:spcPct val="115000"/>
              </a:lnSpc>
              <a:defRPr/>
            </a:pP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a:t>
            </a:r>
            <a:r>
              <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Position change and </a:t>
            </a: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movement.</a:t>
            </a:r>
          </a:p>
          <a:p>
            <a:pPr algn="just">
              <a:lnSpc>
                <a:spcPct val="115000"/>
              </a:lnSpc>
              <a:defRPr/>
            </a:pPr>
            <a:r>
              <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 Massage:</a:t>
            </a:r>
          </a:p>
          <a:p>
            <a:pPr algn="just">
              <a:lnSpc>
                <a:spcPct val="115000"/>
              </a:lnSpc>
              <a:defRPr/>
            </a:pPr>
            <a:r>
              <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4) Applications of hot and cold</a:t>
            </a: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algn="just">
              <a:lnSpc>
                <a:spcPct val="115000"/>
              </a:lnSpc>
              <a:defRPr/>
            </a:pP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5)   Relaxation</a:t>
            </a:r>
            <a:r>
              <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marL="742950" lvl="0" indent="-742950" algn="just">
              <a:lnSpc>
                <a:spcPct val="115000"/>
              </a:lnSpc>
              <a:buAutoNum type="arabicParenR"/>
              <a:defRPr/>
            </a:pPr>
            <a:endPar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8184256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852140" y="2835880"/>
            <a:ext cx="8703276" cy="1451915"/>
          </a:xfrm>
          <a:gradFill flip="none" rotWithShape="1">
            <a:gsLst>
              <a:gs pos="0">
                <a:schemeClr val="accent3">
                  <a:lumMod val="67000"/>
                </a:schemeClr>
              </a:gs>
              <a:gs pos="48000">
                <a:schemeClr val="accent3">
                  <a:lumMod val="97000"/>
                  <a:lumOff val="3000"/>
                </a:schemeClr>
              </a:gs>
              <a:gs pos="100000">
                <a:schemeClr val="accent3">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a:lstStyle/>
          <a:p>
            <a:pPr marL="0" indent="0" algn="ctr">
              <a:buNone/>
            </a:pPr>
            <a:r>
              <a:rPr lang="en-US" sz="7200" b="1" dirty="0" smtClean="0">
                <a:ln w="22225">
                  <a:solidFill>
                    <a:schemeClr val="accent2"/>
                  </a:solidFill>
                  <a:prstDash val="solid"/>
                </a:ln>
                <a:solidFill>
                  <a:srgbClr val="00B050"/>
                </a:solidFill>
              </a:rPr>
              <a:t>Thank you </a:t>
            </a:r>
            <a:endParaRPr lang="ar-IQ" sz="7200" b="1" dirty="0">
              <a:ln w="22225">
                <a:solidFill>
                  <a:schemeClr val="accent2"/>
                </a:solidFill>
                <a:prstDash val="solid"/>
              </a:ln>
              <a:solidFill>
                <a:srgbClr val="00B050"/>
              </a:solidFill>
            </a:endParaRPr>
          </a:p>
        </p:txBody>
      </p:sp>
      <p:sp>
        <p:nvSpPr>
          <p:cNvPr id="4" name="عنصر نائب لرقم الشريحة 3"/>
          <p:cNvSpPr>
            <a:spLocks noGrp="1"/>
          </p:cNvSpPr>
          <p:nvPr>
            <p:ph type="sldNum" sz="quarter" idx="12"/>
          </p:nvPr>
        </p:nvSpPr>
        <p:spPr/>
        <p:txBody>
          <a:bodyPr/>
          <a:lstStyle/>
          <a:p>
            <a:fld id="{0BF9B047-6E35-44AD-B32C-4FC49892E5C4}" type="slidenum">
              <a:rPr lang="en-US" smtClean="0">
                <a:solidFill>
                  <a:srgbClr val="000000"/>
                </a:solidFill>
              </a:rPr>
              <a:pPr/>
              <a:t>18</a:t>
            </a:fld>
            <a:endParaRPr lang="en-US">
              <a:solidFill>
                <a:srgbClr val="000000"/>
              </a:solidFill>
            </a:endParaRPr>
          </a:p>
        </p:txBody>
      </p:sp>
    </p:spTree>
    <p:extLst>
      <p:ext uri="{BB962C8B-B14F-4D97-AF65-F5344CB8AC3E}">
        <p14:creationId xmlns:p14="http://schemas.microsoft.com/office/powerpoint/2010/main" val="3518371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4"/>
            <a:ext cx="11559746" cy="64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defRPr/>
            </a:pPr>
            <a:r>
              <a:rPr lang="en-US" altLang="en-US" sz="2800" b="1" dirty="0" smtClean="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Introduction</a:t>
            </a:r>
          </a:p>
          <a:p>
            <a:pPr algn="just">
              <a:lnSpc>
                <a:spcPct val="150000"/>
              </a:lnSpc>
              <a:spcAft>
                <a:spcPts val="0"/>
              </a:spcAft>
              <a:defRPr/>
            </a:pPr>
            <a:r>
              <a:rPr lang="en-US" alt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 </a:t>
            </a:r>
            <a:r>
              <a:rPr lang="en-US" alt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history is the key to assess it &amp; includes patient description of pain intensity, quality, location, timing, duration and aggravating and relieving factors.</a:t>
            </a:r>
          </a:p>
          <a:p>
            <a:pPr algn="just">
              <a:lnSpc>
                <a:spcPct val="150000"/>
              </a:lnSpc>
              <a:spcAft>
                <a:spcPts val="0"/>
              </a:spcAft>
              <a:defRPr/>
            </a:pPr>
            <a:r>
              <a:rPr lang="en-US" alt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Diagnosis </a:t>
            </a:r>
            <a:r>
              <a:rPr lang="en-US" alt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and assessment of Acute pain requires frequent and consistent assessment as a part of daily clinical care to ensure rapid titration of therapy &amp; preemptive intervention.</a:t>
            </a:r>
          </a:p>
          <a:p>
            <a:pPr algn="just">
              <a:lnSpc>
                <a:spcPct val="150000"/>
              </a:lnSpc>
              <a:spcAft>
                <a:spcPts val="0"/>
              </a:spcAft>
              <a:defRPr/>
            </a:pPr>
            <a:r>
              <a:rPr lang="en-US" alt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Chronic </a:t>
            </a:r>
            <a:r>
              <a:rPr lang="en-US" alt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is often more diagnostically challenging. Structured history and clinical examination will define treatable problems.</a:t>
            </a: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dirty="0">
              <a:solidFill>
                <a:srgbClr val="000000"/>
              </a:solidFill>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dirty="0" smtClean="0">
                <a:solidFill>
                  <a:srgbClr val="000000"/>
                </a:solidFill>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3372078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4"/>
            <a:ext cx="11559746" cy="64590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marR="0" lvl="0" indent="0" algn="just" defTabSz="914400" rtl="0" eaLnBrk="0" fontAlgn="base" latinLnBrk="0" hangingPunct="0">
              <a:lnSpc>
                <a:spcPct val="150000"/>
              </a:lnSpc>
              <a:spcBef>
                <a:spcPct val="20000"/>
              </a:spcBef>
              <a:spcAft>
                <a:spcPts val="0"/>
              </a:spcAft>
              <a:buClr>
                <a:srgbClr val="99CC00"/>
              </a:buClr>
              <a:buSzPct val="60000"/>
              <a:buFont typeface="Wingdings" panose="05000000000000000000" pitchFamily="2" charset="2"/>
              <a:buNone/>
              <a:tabLst/>
              <a:defRPr/>
            </a:pPr>
            <a:r>
              <a:rPr kumimoji="0" lang="en-US" sz="2800" b="1" i="0" u="sng" strike="noStrike" kern="1200" cap="none" spc="0" normalizeH="0" baseline="0" noProof="0" dirty="0" smtClean="0">
                <a:ln>
                  <a:noFill/>
                </a:ln>
                <a:solidFill>
                  <a:srgbClr val="7030A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Definition</a:t>
            </a:r>
          </a:p>
          <a:p>
            <a:pPr marL="0" marR="0" lvl="0" indent="0" algn="just" defTabSz="914400" rtl="0" eaLnBrk="0" fontAlgn="base" latinLnBrk="0" hangingPunct="0">
              <a:lnSpc>
                <a:spcPct val="150000"/>
              </a:lnSpc>
              <a:spcBef>
                <a:spcPct val="20000"/>
              </a:spcBef>
              <a:spcAft>
                <a:spcPts val="0"/>
              </a:spcAft>
              <a:buClr>
                <a:srgbClr val="99CC00"/>
              </a:buClr>
              <a:buSzPct val="60000"/>
              <a:buFont typeface="Wingdings" panose="05000000000000000000" pitchFamily="2" charset="2"/>
              <a:buNone/>
              <a:tabLst/>
              <a:defRPr/>
            </a:pPr>
            <a:r>
              <a:rPr kumimoji="0" lang="en-US" sz="2800" b="1" i="0" u="sng"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Pain</a:t>
            </a:r>
            <a:r>
              <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 </a:t>
            </a:r>
            <a:r>
              <a:rPr kumimoji="0" lang="en-US" sz="28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rPr>
              <a:t>is an unpleasant sensory and emotional experience associated with actual or potential tissue damage or described in terms of such damage.. </a:t>
            </a:r>
            <a:endParaRPr kumimoji="0" lang="en-US" sz="28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marL="0" marR="0" lvl="0" indent="0" algn="just" defTabSz="914400" rtl="0" eaLnBrk="0" fontAlgn="base" latinLnBrk="0" hangingPunct="0">
              <a:lnSpc>
                <a:spcPct val="150000"/>
              </a:lnSpc>
              <a:spcBef>
                <a:spcPct val="20000"/>
              </a:spcBef>
              <a:spcAft>
                <a:spcPts val="0"/>
              </a:spcAft>
              <a:buClr>
                <a:srgbClr val="99CC00"/>
              </a:buClr>
              <a:buSzPct val="60000"/>
              <a:buFont typeface="Wingdings" panose="05000000000000000000" pitchFamily="2" charset="2"/>
              <a:buNone/>
              <a:tabLst/>
              <a:defRPr/>
            </a:pPr>
            <a:endParaRPr kumimoji="0" lang="en-US" alt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Andalus" pitchFamily="18" charset="-78"/>
              <a:ea typeface="+mn-ea"/>
              <a:cs typeface="Old Antic Bold" pitchFamily="2" charset="-78"/>
            </a:endParaRPr>
          </a:p>
          <a:p>
            <a:pPr marL="0" marR="0" lvl="0" indent="0" algn="just" defTabSz="914400" rtl="0" eaLnBrk="1" fontAlgn="base" latinLnBrk="0" hangingPunct="1">
              <a:lnSpc>
                <a:spcPct val="90000"/>
              </a:lnSpc>
              <a:spcBef>
                <a:spcPct val="20000"/>
              </a:spcBef>
              <a:spcAft>
                <a:spcPct val="0"/>
              </a:spcAft>
              <a:buClr>
                <a:srgbClr val="99CC00"/>
              </a:buClr>
              <a:buSzPct val="60000"/>
              <a:buFont typeface="Wingdings" panose="05000000000000000000" pitchFamily="2" charset="2"/>
              <a:buNone/>
              <a:tabLst/>
              <a:defRPr/>
            </a:pPr>
            <a:r>
              <a:rPr kumimoji="0" lang="en-US" altLang="en-US" sz="3200" b="0" i="0" u="none" strike="noStrike" kern="1200" cap="none" spc="0" normalizeH="0" baseline="0" noProof="0" dirty="0" smtClean="0">
                <a:ln>
                  <a:noFill/>
                </a:ln>
                <a:solidFill>
                  <a:srgbClr val="000000"/>
                </a:solidFill>
                <a:effectLst>
                  <a:outerShdw blurRad="38100" dist="38100" dir="2700000" algn="tl">
                    <a:srgbClr val="000000">
                      <a:alpha val="43137"/>
                    </a:srgbClr>
                  </a:outerShdw>
                </a:effectLst>
                <a:uLnTx/>
                <a:uFillTx/>
                <a:latin typeface="Andalus" pitchFamily="18" charset="-78"/>
                <a:ea typeface="+mn-ea"/>
                <a:cs typeface="Old Antic Bold" pitchFamily="2" charset="-78"/>
              </a:rPr>
              <a:t> </a:t>
            </a:r>
            <a:endParaRPr kumimoji="0" lang="en-US" alt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Andalus" pitchFamily="18" charset="-78"/>
              <a:ea typeface="+mn-ea"/>
              <a:cs typeface="Old Antic Bold" pitchFamily="2" charset="-78"/>
            </a:endParaRPr>
          </a:p>
        </p:txBody>
      </p:sp>
      <p:pic>
        <p:nvPicPr>
          <p:cNvPr id="3" name="عنصر نائب للمحتوى 3"/>
          <p:cNvPicPr/>
          <p:nvPr/>
        </p:nvPicPr>
        <p:blipFill rotWithShape="1">
          <a:blip r:embed="rId2">
            <a:extLst>
              <a:ext uri="{28A0092B-C50C-407E-A947-70E740481C1C}">
                <a14:useLocalDpi xmlns:a14="http://schemas.microsoft.com/office/drawing/2010/main" val="0"/>
              </a:ext>
            </a:extLst>
          </a:blip>
          <a:srcRect r="18556" b="10585"/>
          <a:stretch/>
        </p:blipFill>
        <p:spPr>
          <a:xfrm>
            <a:off x="1319082" y="2199503"/>
            <a:ext cx="9332441" cy="4436075"/>
          </a:xfrm>
          <a:prstGeom prst="rect">
            <a:avLst/>
          </a:prstGeom>
        </p:spPr>
      </p:pic>
    </p:spTree>
    <p:extLst>
      <p:ext uri="{BB962C8B-B14F-4D97-AF65-F5344CB8AC3E}">
        <p14:creationId xmlns:p14="http://schemas.microsoft.com/office/powerpoint/2010/main" val="3550638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3"/>
            <a:ext cx="11559746" cy="63601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pPr>
            <a:r>
              <a:rPr lang="en-US" sz="2800" b="1" u="sng" dirty="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Classification of pain </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2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Duration </a:t>
            </a:r>
            <a:r>
              <a:rPr lang="en-US"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and etiology</a:t>
            </a:r>
            <a:r>
              <a:rPr lang="en-US" sz="2800" b="1"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endParaRPr lang="en-US"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1.Acute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2.Chronic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nonmalignant pain.</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3.Cancer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a:t>
            </a:r>
          </a:p>
          <a:p>
            <a:pPr marL="0" lvl="0" indent="0" algn="just">
              <a:lnSpc>
                <a:spcPct val="150000"/>
              </a:lnSpc>
              <a:spcAft>
                <a:spcPts val="0"/>
              </a:spcAft>
              <a:buNone/>
            </a:pPr>
            <a:r>
              <a:rPr lang="en-US" sz="2800"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Location-I:</a:t>
            </a:r>
            <a:endParaRPr lang="en-US" sz="2800" dirty="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Aft>
                <a:spcPts val="0"/>
              </a:spcAft>
              <a:buNone/>
            </a:pP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1.cutaneous pain(skin, subcutaneous tissue)                 </a:t>
            </a:r>
          </a:p>
          <a:p>
            <a:pPr marL="0" lvl="0" indent="0" algn="just">
              <a:lnSpc>
                <a:spcPct val="150000"/>
              </a:lnSpc>
              <a:spcAft>
                <a:spcPts val="0"/>
              </a:spcAft>
              <a:buNone/>
            </a:pP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2.visceral pain(abdominal cavity, thorax, cranium</a:t>
            </a: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marL="0" lv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3.deep somatic pain (bones, blood </a:t>
            </a: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vessels and nerve). </a:t>
            </a:r>
            <a:endPar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sz="2800" dirty="0" smtClean="0">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sz="2800" i="0" u="none" strike="noStrike" kern="1200" cap="none" spc="0" normalizeH="0" baseline="0" noProof="0" dirty="0">
              <a:ln>
                <a:noFill/>
              </a:ln>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39728478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3"/>
            <a:ext cx="11559746" cy="653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pPr>
            <a:r>
              <a:rPr lang="en-US" sz="2800" b="1" dirty="0" smtClean="0">
                <a:solidFill>
                  <a:srgbClr val="0070C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Location-II: </a:t>
            </a: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(radiating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,referred pain , phantom pain , neuropathic pain , intractable pain</a:t>
            </a:r>
          </a:p>
          <a:p>
            <a:pPr marL="0" lvl="0" indent="0" algn="just">
              <a:lnSpc>
                <a:spcPct val="150000"/>
              </a:lnSpc>
              <a:spcAft>
                <a:spcPts val="0"/>
              </a:spcAft>
              <a:buNone/>
            </a:pPr>
            <a:r>
              <a:rPr lang="en-US"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Intensity</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:(mild , moderate , severe, very sever , worst possible) </a:t>
            </a: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t>
            </a:r>
            <a:endPar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eaLnBrk="1" hangingPunct="1">
              <a:lnSpc>
                <a:spcPct val="90000"/>
              </a:lnSpc>
              <a:buClr>
                <a:srgbClr val="99CC00"/>
              </a:buClr>
              <a:buNone/>
              <a:defRPr/>
            </a:pPr>
            <a:r>
              <a:rPr lang="en-US" altLang="en-US" sz="3600" b="1" u="sng" dirty="0" smtClean="0">
                <a:solidFill>
                  <a:srgbClr val="7030A0"/>
                </a:solidFill>
                <a:effectLst>
                  <a:outerShdw blurRad="38100" dist="38100" dir="2700000" algn="tl">
                    <a:srgbClr val="000000">
                      <a:alpha val="43137"/>
                    </a:srgbClr>
                  </a:outerShdw>
                </a:effectLst>
                <a:latin typeface="Andalus" pitchFamily="18" charset="-78"/>
                <a:cs typeface="Old Antic Bold" pitchFamily="2" charset="-78"/>
              </a:rPr>
              <a:t>Physiological responses to pain</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Anxiety ,fear , hopelessness , thoughts of suicide.</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Decrease cognitive ,function mental confusion .</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Increase high rate , blood  pressure.</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Increase respiratory rate .</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Decrease gastric and intestinal  motility.</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Decrease urinary output ,urinary retention. </a:t>
            </a:r>
          </a:p>
          <a:p>
            <a:pPr algn="just" eaLnBrk="1" hangingPunct="1">
              <a:lnSpc>
                <a:spcPct val="90000"/>
              </a:lnSpc>
              <a:buClr>
                <a:srgbClr val="99CC00"/>
              </a:buClr>
              <a:defRPr/>
            </a:pPr>
            <a:r>
              <a:rPr lang="en-US" altLang="en-US" dirty="0" smtClean="0">
                <a:effectLst>
                  <a:outerShdw blurRad="38100" dist="38100" dir="2700000" algn="tl">
                    <a:srgbClr val="000000">
                      <a:alpha val="43137"/>
                    </a:srgbClr>
                  </a:outerShdw>
                </a:effectLst>
                <a:latin typeface="Andalus" pitchFamily="18" charset="-78"/>
                <a:cs typeface="Old Antic Bold" pitchFamily="2" charset="-78"/>
              </a:rPr>
              <a:t>Muscle spasm.</a:t>
            </a: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smtClean="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endParaRPr lang="en-US" altLang="en-US" sz="2800" dirty="0">
              <a:effectLst>
                <a:outerShdw blurRad="38100" dist="38100" dir="2700000" algn="tl">
                  <a:srgbClr val="000000">
                    <a:alpha val="43137"/>
                  </a:srgbClr>
                </a:outerShdw>
              </a:effectLst>
              <a:latin typeface="Andalus" pitchFamily="18" charset="-78"/>
              <a:cs typeface="Old Antic Bold" pitchFamily="2" charset="-78"/>
            </a:endParaRPr>
          </a:p>
          <a:p>
            <a:pPr marL="0" lvl="0" indent="0" algn="just" eaLnBrk="1" hangingPunct="1">
              <a:lnSpc>
                <a:spcPct val="90000"/>
              </a:lnSpc>
              <a:buClr>
                <a:srgbClr val="99CC00"/>
              </a:buClr>
              <a:buNone/>
              <a:defRPr/>
            </a:pPr>
            <a:r>
              <a:rPr lang="en-US" altLang="en-US" sz="2800" dirty="0" smtClean="0">
                <a:effectLst>
                  <a:outerShdw blurRad="38100" dist="38100" dir="2700000" algn="tl">
                    <a:srgbClr val="000000">
                      <a:alpha val="43137"/>
                    </a:srgbClr>
                  </a:outerShdw>
                </a:effectLst>
                <a:latin typeface="Andalus" pitchFamily="18" charset="-78"/>
                <a:cs typeface="Old Antic Bold" pitchFamily="2" charset="-78"/>
              </a:rPr>
              <a:t> </a:t>
            </a:r>
            <a:endParaRPr kumimoji="0" lang="en-US" altLang="en-US" sz="2800" i="0" u="none" strike="noStrike" kern="1200" cap="none" spc="0" normalizeH="0" baseline="0" noProof="0" dirty="0">
              <a:ln>
                <a:noFill/>
              </a:ln>
              <a:effectLst>
                <a:outerShdw blurRad="38100" dist="38100" dir="2700000" algn="tl">
                  <a:srgbClr val="000000">
                    <a:alpha val="43137"/>
                  </a:srgbClr>
                </a:outerShdw>
              </a:effectLst>
              <a:uLnTx/>
              <a:uFillTx/>
              <a:latin typeface="Andalus" pitchFamily="18" charset="-78"/>
              <a:cs typeface="Old Antic Bold" pitchFamily="2" charset="-78"/>
            </a:endParaRPr>
          </a:p>
        </p:txBody>
      </p:sp>
    </p:spTree>
    <p:extLst>
      <p:ext uri="{BB962C8B-B14F-4D97-AF65-F5344CB8AC3E}">
        <p14:creationId xmlns:p14="http://schemas.microsoft.com/office/powerpoint/2010/main" val="2231645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315097" y="176553"/>
            <a:ext cx="11559746" cy="65331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anose="05000000000000000000"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anose="05000000000000000000"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anose="05000000000000000000"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lvl="0" indent="0" algn="just">
              <a:lnSpc>
                <a:spcPct val="150000"/>
              </a:lnSpc>
              <a:spcAft>
                <a:spcPts val="0"/>
              </a:spcAft>
              <a:buNone/>
            </a:pPr>
            <a:r>
              <a:rPr lang="en-US" sz="2800" dirty="0" smtClean="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Etiology: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By</a:t>
            </a:r>
            <a:endParaRPr lang="en-US" sz="2800" dirty="0" smtClean="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1.Asking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complete history </a:t>
            </a: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and </a:t>
            </a:r>
            <a:r>
              <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if pain is –super facial/peripheral/visceral</a:t>
            </a:r>
          </a:p>
          <a:p>
            <a:pPr marL="0" indent="0" algn="just">
              <a:lnSpc>
                <a:spcPct val="150000"/>
              </a:lnSpc>
              <a:spcAft>
                <a:spcPts val="0"/>
              </a:spcAft>
              <a:buNone/>
            </a:pPr>
            <a:r>
              <a:rPr lang="en-US" sz="2800" dirty="0" smtClean="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 localized/referred.</a:t>
            </a:r>
            <a:r>
              <a:rPr lang="en-US"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2800" i="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Cause can be </a:t>
            </a:r>
            <a:r>
              <a:rPr lang="en-US" sz="2800" i="1" dirty="0" smtClean="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known.</a:t>
            </a:r>
          </a:p>
          <a:p>
            <a:pPr marL="0" indent="0" algn="just">
              <a:lnSpc>
                <a:spcPct val="150000"/>
              </a:lnSpc>
              <a:spcAft>
                <a:spcPts val="0"/>
              </a:spcAft>
              <a:buNone/>
            </a:pPr>
            <a:endParaRPr lang="en-US" sz="2800" i="1" dirty="0">
              <a:solidFill>
                <a:srgbClr val="FF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Aft>
                <a:spcPts val="0"/>
              </a:spcAft>
              <a:buNone/>
            </a:pPr>
            <a:endParaRPr lang="en-US" sz="2800"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marL="0" lvl="0" indent="0" algn="just">
              <a:lnSpc>
                <a:spcPct val="150000"/>
              </a:lnSpc>
              <a:spcAft>
                <a:spcPts val="0"/>
              </a:spcAft>
              <a:buNone/>
            </a:pPr>
            <a:r>
              <a:rPr lang="en-US" sz="2800" b="1" dirty="0">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p>
        </p:txBody>
      </p:sp>
      <p:pic>
        <p:nvPicPr>
          <p:cNvPr id="3" name="صورة 2"/>
          <p:cNvPicPr/>
          <p:nvPr/>
        </p:nvPicPr>
        <p:blipFill>
          <a:blip r:embed="rId2">
            <a:extLst>
              <a:ext uri="{28A0092B-C50C-407E-A947-70E740481C1C}">
                <a14:useLocalDpi xmlns:a14="http://schemas.microsoft.com/office/drawing/2010/main" val="0"/>
              </a:ext>
            </a:extLst>
          </a:blip>
          <a:stretch>
            <a:fillRect/>
          </a:stretch>
        </p:blipFill>
        <p:spPr>
          <a:xfrm>
            <a:off x="1161535" y="2298357"/>
            <a:ext cx="10219038" cy="4411361"/>
          </a:xfrm>
          <a:prstGeom prst="rect">
            <a:avLst/>
          </a:prstGeom>
        </p:spPr>
      </p:pic>
    </p:spTree>
    <p:extLst>
      <p:ext uri="{BB962C8B-B14F-4D97-AF65-F5344CB8AC3E}">
        <p14:creationId xmlns:p14="http://schemas.microsoft.com/office/powerpoint/2010/main" val="20465308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84205" y="327902"/>
            <a:ext cx="11701849" cy="6140399"/>
          </a:xfrm>
          <a:prstGeom prst="rect">
            <a:avLst/>
          </a:prstGeom>
        </p:spPr>
        <p:txBody>
          <a:bodyPr wrap="square">
            <a:spAutoFit/>
          </a:bodyPr>
          <a:lstStyle/>
          <a:p>
            <a:pPr lvl="0" algn="just">
              <a:lnSpc>
                <a:spcPct val="115000"/>
              </a:lnSpc>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Assessment: </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Good pain assessment is necessary for good pain management. The American pain society created the pain is the fifth vital sign to increase awareness of pain assessment the rational is that is the pain if assessed seriously as other vital signs it will be more likely to be treated.</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One approach to pain assessment is (</a:t>
            </a:r>
            <a:r>
              <a:rPr lang="en-US" sz="28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Baker and Wong, 1987</a:t>
            </a: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Q—Question the patient</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U— Use pain rating scales</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E—Evaluate behavior and physiological changes.</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 ----Secure patient involvement.</a:t>
            </a:r>
          </a:p>
          <a:p>
            <a:pPr lvl="0" algn="just">
              <a:lnSpc>
                <a:spcPct val="115000"/>
              </a:lnSpc>
              <a:defRPr/>
            </a:pP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T—Take cause of pain into account,</a:t>
            </a:r>
          </a:p>
          <a:p>
            <a:pPr lvl="0" algn="just">
              <a:lnSpc>
                <a:spcPct val="115000"/>
              </a:lnSpc>
              <a:defRPr/>
            </a:pPr>
            <a:r>
              <a:rPr lang="en-US" sz="28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a:t>
            </a:r>
            <a:r>
              <a:rPr lang="en-US" sz="28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Take action and evaluate scale. </a:t>
            </a:r>
            <a:endParaRPr kumimoji="0" lang="en-US" sz="24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1564206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71848" y="278475"/>
            <a:ext cx="11701849" cy="6675674"/>
          </a:xfrm>
          <a:prstGeom prst="rect">
            <a:avLst/>
          </a:prstGeom>
        </p:spPr>
        <p:txBody>
          <a:bodyPr wrap="square">
            <a:spAutoFit/>
          </a:bodyPr>
          <a:lstStyle/>
          <a:p>
            <a:pPr lvl="0" algn="just">
              <a:lnSpc>
                <a:spcPct val="115000"/>
              </a:lnSpc>
              <a:defRPr/>
            </a:pPr>
            <a:r>
              <a:rPr lang="en-US" sz="4400" dirty="0" smtClean="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t>
            </a:r>
            <a:r>
              <a:rPr lang="en-US" sz="4400" dirty="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assessment tool and methods:</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assessment consists of two major components: -</a:t>
            </a:r>
          </a:p>
          <a:p>
            <a:pPr lvl="0" algn="just">
              <a:lnSpc>
                <a:spcPct val="115000"/>
              </a:lnSpc>
              <a:defRPr/>
            </a:pPr>
            <a:r>
              <a:rPr lang="en-US" sz="4000" b="1" u="sng"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Subjective </a:t>
            </a:r>
            <a:r>
              <a:rPr lang="en-US" sz="4000" b="1" u="sng"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data:  </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Take pain history to obtain facts from the patient.</a:t>
            </a:r>
          </a:p>
          <a:p>
            <a:pPr lvl="0" algn="just">
              <a:lnSpc>
                <a:spcPct val="115000"/>
              </a:lnSpc>
              <a:defRPr/>
            </a:pPr>
            <a:r>
              <a:rPr lang="en-US" sz="3600" i="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Ask </a:t>
            </a:r>
            <a:r>
              <a:rPr lang="en-US" sz="3600" i="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 following questions:</a:t>
            </a:r>
          </a:p>
          <a:p>
            <a:pPr lvl="0" algn="just">
              <a:lnSpc>
                <a:spcPct val="115000"/>
              </a:lnSpc>
              <a:defRPr/>
            </a:pP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1.  Pain location: ask patient to paint the site of discomfort on a chart consisting of drawing of the body </a:t>
            </a:r>
          </a:p>
          <a:p>
            <a:pPr lvl="0" algn="just">
              <a:lnSpc>
                <a:spcPct val="115000"/>
              </a:lnSpc>
              <a:defRPr/>
            </a:pPr>
            <a:r>
              <a:rPr lang="en-US" sz="36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2.Intensity </a:t>
            </a:r>
            <a:r>
              <a:rPr lang="en-US" sz="36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of pain: by using of the pain intensity scale (0-10) or (0-5) for adult    face scale include a number scale in relation to each expression "for child".</a:t>
            </a:r>
          </a:p>
        </p:txBody>
      </p:sp>
    </p:spTree>
    <p:extLst>
      <p:ext uri="{BB962C8B-B14F-4D97-AF65-F5344CB8AC3E}">
        <p14:creationId xmlns:p14="http://schemas.microsoft.com/office/powerpoint/2010/main" val="36134846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247135" y="414400"/>
            <a:ext cx="11701849" cy="3985706"/>
          </a:xfrm>
          <a:prstGeom prst="rect">
            <a:avLst/>
          </a:prstGeom>
        </p:spPr>
        <p:txBody>
          <a:bodyPr wrap="square">
            <a:spAutoFit/>
          </a:bodyPr>
          <a:lstStyle/>
          <a:p>
            <a:pPr lvl="0">
              <a:lnSpc>
                <a:spcPct val="115000"/>
              </a:lnSpc>
              <a:defRPr/>
            </a:pPr>
            <a:r>
              <a:rPr lang="en-US" sz="3600" u="sng" dirty="0" smtClean="0">
                <a:solidFill>
                  <a:srgbClr val="7030A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Pain Assessment Tools</a:t>
            </a:r>
          </a:p>
          <a:p>
            <a:pPr lvl="0">
              <a:lnSpc>
                <a:spcPct val="115000"/>
              </a:lnSpc>
              <a:defRPr/>
            </a:pPr>
            <a:r>
              <a:rPr lang="en-US" sz="3200" b="1"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Numerical scale</a:t>
            </a:r>
            <a:r>
              <a:rPr lang="en-US" sz="3200" b="1"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 </a:t>
            </a: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These </a:t>
            </a:r>
            <a:r>
              <a:rPr lang="en-US" sz="3200" dirty="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scales are used only with conscious directed adults. An expert nurse can use face scale with children includes a number scale in relation to each expression</a:t>
            </a:r>
            <a:r>
              <a:rPr lang="en-US" sz="3200" dirty="0" smtClean="0">
                <a:solidFill>
                  <a:srgbClr val="0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rPr>
              <a:t>.</a:t>
            </a:r>
          </a:p>
          <a:p>
            <a:pPr lvl="0">
              <a:lnSpc>
                <a:spcPct val="115000"/>
              </a:lnSpc>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a:p>
            <a:pPr lvl="0">
              <a:lnSpc>
                <a:spcPct val="115000"/>
              </a:lnSpc>
              <a:defRPr/>
            </a:pPr>
            <a:r>
              <a:rPr lang="en-US" sz="2400" dirty="0">
                <a:solidFill>
                  <a:srgbClr val="00B050"/>
                </a:solidFill>
              </a:rPr>
              <a:t>No pain 0</a:t>
            </a:r>
            <a:r>
              <a:rPr lang="en-US" sz="2400" u="sng" dirty="0">
                <a:solidFill>
                  <a:srgbClr val="00B050"/>
                </a:solidFill>
              </a:rPr>
              <a:t>   1     2       3         4        5        6         7        8           9       </a:t>
            </a:r>
            <a:r>
              <a:rPr lang="en-US" sz="2400" dirty="0">
                <a:solidFill>
                  <a:srgbClr val="00B050"/>
                </a:solidFill>
              </a:rPr>
              <a:t>10 worst pain</a:t>
            </a:r>
            <a:endParaRPr lang="en-US" sz="4000" dirty="0" smtClean="0">
              <a:solidFill>
                <a:srgbClr val="00B05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Arial" panose="020B0604020202020204" pitchFamily="34" charset="0"/>
            </a:endParaRPr>
          </a:p>
          <a:p>
            <a:pPr lvl="0">
              <a:lnSpc>
                <a:spcPct val="115000"/>
              </a:lnSpc>
              <a:defRPr/>
            </a:pPr>
            <a:endParaRPr kumimoji="0" lang="en-US" sz="3200" b="0" i="0" u="none" strike="noStrike" kern="1200" cap="none" spc="0" normalizeH="0" baseline="0" noProof="0" dirty="0">
              <a:ln>
                <a:noFill/>
              </a:ln>
              <a:solidFill>
                <a:srgbClr val="000000"/>
              </a:solidFill>
              <a:effectLst>
                <a:outerShdw blurRad="38100" dist="38100" dir="2700000" algn="tl">
                  <a:srgbClr val="000000">
                    <a:alpha val="43137"/>
                  </a:srgbClr>
                </a:outerShdw>
              </a:effectLst>
              <a:uLnTx/>
              <a:uFillTx/>
              <a:latin typeface="Times New Roman" panose="02020603050405020304" pitchFamily="18"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33618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bwMode="auto">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spAutoFit/>
      </a:bodyPr>
      <a:lstStyle>
        <a:defPPr>
          <a:spcBef>
            <a:spcPct val="50000"/>
          </a:spcBef>
          <a:defRPr sz="2800" b="1" dirty="0">
            <a:solidFill>
              <a:schemeClr val="folHlink"/>
            </a:solidFill>
          </a:defRPr>
        </a:defPPr>
      </a:lstStyle>
    </a:tx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3348</TotalTime>
  <Words>964</Words>
  <Application>Microsoft Office PowerPoint</Application>
  <PresentationFormat>شاشة عريضة</PresentationFormat>
  <Paragraphs>125</Paragraphs>
  <Slides>18</Slides>
  <Notes>0</Notes>
  <HiddenSlides>0</HiddenSlides>
  <MMClips>0</MMClips>
  <ScaleCrop>false</ScaleCrop>
  <HeadingPairs>
    <vt:vector size="6" baseType="variant">
      <vt:variant>
        <vt:lpstr>الخطوط المستخدمة</vt:lpstr>
      </vt:variant>
      <vt:variant>
        <vt:i4>8</vt:i4>
      </vt:variant>
      <vt:variant>
        <vt:lpstr>نسق</vt:lpstr>
      </vt:variant>
      <vt:variant>
        <vt:i4>1</vt:i4>
      </vt:variant>
      <vt:variant>
        <vt:lpstr>عناوين الشرائح</vt:lpstr>
      </vt:variant>
      <vt:variant>
        <vt:i4>18</vt:i4>
      </vt:variant>
    </vt:vector>
  </HeadingPairs>
  <TitlesOfParts>
    <vt:vector size="27" baseType="lpstr">
      <vt:lpstr>Andalus</vt:lpstr>
      <vt:lpstr>Arial</vt:lpstr>
      <vt:lpstr>Calibri</vt:lpstr>
      <vt:lpstr>Garamond</vt:lpstr>
      <vt:lpstr>Old Antic Bold</vt:lpstr>
      <vt:lpstr>Tahoma</vt:lpstr>
      <vt:lpstr>Times New Roman</vt:lpstr>
      <vt:lpstr>Wingdings</vt:lpstr>
      <vt:lpstr>Default Design</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hani</dc:creator>
  <cp:lastModifiedBy>Maher</cp:lastModifiedBy>
  <cp:revision>372</cp:revision>
  <cp:lastPrinted>2018-04-06T11:38:01Z</cp:lastPrinted>
  <dcterms:created xsi:type="dcterms:W3CDTF">2016-01-11T15:58:09Z</dcterms:created>
  <dcterms:modified xsi:type="dcterms:W3CDTF">2025-04-15T06:52:09Z</dcterms:modified>
</cp:coreProperties>
</file>