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7" r:id="rId3"/>
    <p:sldId id="278" r:id="rId4"/>
    <p:sldId id="299" r:id="rId5"/>
    <p:sldId id="279" r:id="rId6"/>
    <p:sldId id="280" r:id="rId7"/>
    <p:sldId id="292" r:id="rId8"/>
    <p:sldId id="282" r:id="rId9"/>
    <p:sldId id="293" r:id="rId10"/>
    <p:sldId id="283" r:id="rId11"/>
    <p:sldId id="304" r:id="rId12"/>
    <p:sldId id="294" r:id="rId13"/>
    <p:sldId id="300" r:id="rId14"/>
    <p:sldId id="284" r:id="rId15"/>
    <p:sldId id="295" r:id="rId16"/>
    <p:sldId id="285" r:id="rId17"/>
    <p:sldId id="296" r:id="rId18"/>
    <p:sldId id="297" r:id="rId19"/>
    <p:sldId id="287" r:id="rId20"/>
    <p:sldId id="288" r:id="rId21"/>
    <p:sldId id="289" r:id="rId22"/>
    <p:sldId id="305" r:id="rId23"/>
    <p:sldId id="306" r:id="rId24"/>
    <p:sldId id="301" r:id="rId25"/>
    <p:sldId id="290" r:id="rId26"/>
    <p:sldId id="291" r:id="rId27"/>
    <p:sldId id="302" r:id="rId28"/>
    <p:sldId id="303" r:id="rId29"/>
    <p:sldId id="307" r:id="rId30"/>
    <p:sldId id="308" r:id="rId31"/>
    <p:sldId id="27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44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AL-Mustaqbal University College of Science                        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Carbohydrates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40"/>
            <a:ext cx="9144000" cy="6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29664" cy="39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" y="-27384"/>
            <a:ext cx="9115809" cy="6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5696" cy="68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80216" cy="69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8486" cy="68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011"/>
            <a:ext cx="9144000" cy="69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1" y="0"/>
            <a:ext cx="9185042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16632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247246" y="192284"/>
            <a:ext cx="8856263" cy="13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D-Glucose give two epimers are show projection formulas.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01031" y="1890159"/>
            <a:ext cx="8064175" cy="4029666"/>
            <a:chOff x="301031" y="1890159"/>
            <a:chExt cx="8064175" cy="4029666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1259632" y="1916832"/>
              <a:ext cx="7105574" cy="4002993"/>
              <a:chOff x="670810" y="1137876"/>
              <a:chExt cx="7591135" cy="4489952"/>
            </a:xfrm>
          </p:grpSpPr>
          <p:pic>
            <p:nvPicPr>
              <p:cNvPr id="3" name="صورة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137876"/>
                <a:ext cx="2465809" cy="3394114"/>
              </a:xfrm>
              <a:prstGeom prst="rect">
                <a:avLst/>
              </a:prstGeom>
            </p:spPr>
          </p:pic>
          <p:sp>
            <p:nvSpPr>
              <p:cNvPr id="4" name="مربع نص 3"/>
              <p:cNvSpPr txBox="1"/>
              <p:nvPr/>
            </p:nvSpPr>
            <p:spPr>
              <a:xfrm>
                <a:off x="670810" y="4886185"/>
                <a:ext cx="1896401" cy="74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D-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Glucose 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مربع نص 4"/>
              <p:cNvSpPr txBox="1"/>
              <p:nvPr/>
            </p:nvSpPr>
            <p:spPr>
              <a:xfrm>
                <a:off x="5978889" y="4886186"/>
                <a:ext cx="2027737" cy="74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Mannose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رابط كسهم مستقيم 6"/>
              <p:cNvCxnSpPr/>
              <p:nvPr/>
            </p:nvCxnSpPr>
            <p:spPr>
              <a:xfrm>
                <a:off x="3203848" y="2880786"/>
                <a:ext cx="223224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مربع نص 7"/>
              <p:cNvSpPr txBox="1"/>
              <p:nvPr/>
            </p:nvSpPr>
            <p:spPr>
              <a:xfrm>
                <a:off x="3491878" y="1930820"/>
                <a:ext cx="1656183" cy="74164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pimers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1" y="1890159"/>
              <a:ext cx="3190849" cy="3161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04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08912" cy="51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787787"/>
            <a:ext cx="7344816" cy="578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F</a:t>
            </a:r>
            <a:r>
              <a:rPr lang="en-US" alt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ormula:</a:t>
            </a:r>
          </a:p>
          <a:p>
            <a:pPr algn="just">
              <a:lnSpc>
                <a:spcPct val="150000"/>
              </a:lnSpc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the conversion of the open Fisher formula into a ring formula </a:t>
            </a:r>
            <a:r>
              <a:rPr lang="en-US" altLang="en-US" sz="2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Haworth formula.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esults from the union of the carbon atom of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arbonyl </a:t>
            </a:r>
            <a:r>
              <a:rPr lang="en-US" altLang="en-US" sz="2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with the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around carbon atom No.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to give two different ring structures: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beta. 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</a:t>
            </a:r>
            <a:r>
              <a:rPr lang="en-US" alt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relied on the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Pyran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Furan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to form a ring indicating his 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cs typeface="+mj-cs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cs typeface="+mj-cs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1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01" y="29149"/>
            <a:ext cx="9183201" cy="682885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16632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8" y="36673"/>
            <a:ext cx="9193428" cy="68213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90381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Fischer Projection to Haworth Projection</a:t>
            </a:r>
            <a:endParaRPr lang="en-US" sz="2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 b="1833"/>
          <a:stretch/>
        </p:blipFill>
        <p:spPr>
          <a:xfrm>
            <a:off x="755576" y="639852"/>
            <a:ext cx="7848872" cy="62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2"/>
            <a:ext cx="9144000" cy="68733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3568" y="54452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empirical formula ( CH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O)n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glyceraldehyde , dihydroxyacetone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451698" cy="3141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3528" y="116632"/>
            <a:ext cx="871296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Mutarotations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Fructose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Fischer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 to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Projection.</a:t>
            </a:r>
            <a:endParaRPr lang="en-US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77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7188" b="14754"/>
          <a:stretch/>
        </p:blipFill>
        <p:spPr>
          <a:xfrm>
            <a:off x="5076056" y="908720"/>
            <a:ext cx="3168352" cy="396044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3168352" cy="362212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364088" y="5069545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dihydroxyacetone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47664" y="500318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glyceraldehyde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0" y="17288"/>
            <a:ext cx="9167169" cy="68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2766" r="8270" b="11142"/>
          <a:stretch/>
        </p:blipFill>
        <p:spPr>
          <a:xfrm>
            <a:off x="323528" y="1124744"/>
            <a:ext cx="8712968" cy="540060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3528" y="334396"/>
            <a:ext cx="87129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Carbohydrates</a:t>
            </a:r>
            <a:endParaRPr lang="en-US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8"/>
            <a:ext cx="9144001" cy="68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539"/>
            <a:ext cx="9144000" cy="68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947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148</Words>
  <Application>Microsoft Office PowerPoint</Application>
  <PresentationFormat>عرض على الشاشة (3:4)‏</PresentationFormat>
  <Paragraphs>23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aseel</cp:lastModifiedBy>
  <cp:revision>76</cp:revision>
  <dcterms:created xsi:type="dcterms:W3CDTF">2023-11-10T16:38:01Z</dcterms:created>
  <dcterms:modified xsi:type="dcterms:W3CDTF">2024-11-21T16:33:22Z</dcterms:modified>
</cp:coreProperties>
</file>