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C9529-B85D-41E2-967A-055559CF5EF5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52F74-822A-4693-A4D2-D3E9138346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72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52F74-822A-4693-A4D2-D3E91383461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0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52F74-822A-4693-A4D2-D3E91383461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925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52F74-822A-4693-A4D2-D3E91383461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2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97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94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29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6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5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6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20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85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3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66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93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303F9-8442-4C8A-9E52-E815BE6EA00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1EB42-A09F-4B82-85B7-7387D540F3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27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304800"/>
            <a:ext cx="8991600" cy="6553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Questions  of the urinary system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1-the urinary system consists of the following:-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A- kidney   -B-bladder   C-ureter  D- urethra   E- all above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2- the root of the urinary bladder in (cystitis) is:- 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A- bladder      B- sac   C- cyst   D- it is   E-non all above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3- the root of the   glomerulitis is :-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A-glomerulus     B-glomeruli  C-  glomeruli   D- its   E-glomeruli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4- the suffix of the renal lithiasis is :-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A- Reno  B- lithiasis        C- Sis  D-  asks   E-stone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5- the root of the  nephritis   is :-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A- kidney   B- nephron   C- reno   D- itis   E-all above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6-the root of the </a:t>
            </a:r>
            <a:r>
              <a:rPr lang="en-US" sz="1800" b="1" dirty="0" err="1" smtClean="0">
                <a:solidFill>
                  <a:schemeClr val="tx1"/>
                </a:solidFill>
              </a:rPr>
              <a:t>pyloplasty</a:t>
            </a:r>
            <a:r>
              <a:rPr lang="en-US" sz="1800" b="1" dirty="0" smtClean="0">
                <a:solidFill>
                  <a:schemeClr val="tx1"/>
                </a:solidFill>
              </a:rPr>
              <a:t>:-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A-renal pelvis   B-  renal calyx   C-</a:t>
            </a:r>
            <a:r>
              <a:rPr lang="en-US" sz="1800" b="1" dirty="0" err="1" smtClean="0">
                <a:solidFill>
                  <a:schemeClr val="tx1"/>
                </a:solidFill>
              </a:rPr>
              <a:t>pylo</a:t>
            </a:r>
            <a:r>
              <a:rPr lang="en-US" sz="1800" b="1" dirty="0" smtClean="0">
                <a:solidFill>
                  <a:schemeClr val="tx1"/>
                </a:solidFill>
              </a:rPr>
              <a:t>  D- </a:t>
            </a:r>
            <a:r>
              <a:rPr lang="en-US" sz="1800" b="1" dirty="0" err="1" smtClean="0">
                <a:solidFill>
                  <a:schemeClr val="tx1"/>
                </a:solidFill>
              </a:rPr>
              <a:t>plasty</a:t>
            </a:r>
            <a:r>
              <a:rPr lang="en-US" sz="1800" b="1" dirty="0" smtClean="0">
                <a:solidFill>
                  <a:schemeClr val="tx1"/>
                </a:solidFill>
              </a:rPr>
              <a:t>   E-</a:t>
            </a:r>
            <a:r>
              <a:rPr lang="en-US" sz="1800" b="1" dirty="0" err="1" smtClean="0">
                <a:solidFill>
                  <a:schemeClr val="tx1"/>
                </a:solidFill>
              </a:rPr>
              <a:t>glomerulo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7- the root of the urologist  is:-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 A-urine    B-</a:t>
            </a:r>
            <a:r>
              <a:rPr lang="en-US" sz="1800" b="1" dirty="0" err="1" smtClean="0">
                <a:solidFill>
                  <a:schemeClr val="tx1"/>
                </a:solidFill>
              </a:rPr>
              <a:t>urolo</a:t>
            </a:r>
            <a:r>
              <a:rPr lang="en-US" sz="1800" b="1" dirty="0" smtClean="0">
                <a:solidFill>
                  <a:schemeClr val="tx1"/>
                </a:solidFill>
              </a:rPr>
              <a:t>    C- </a:t>
            </a:r>
            <a:r>
              <a:rPr lang="en-US" sz="1800" b="1" dirty="0" err="1" smtClean="0">
                <a:solidFill>
                  <a:schemeClr val="tx1"/>
                </a:solidFill>
              </a:rPr>
              <a:t>uro</a:t>
            </a:r>
            <a:r>
              <a:rPr lang="en-US" sz="1800" b="1" dirty="0" smtClean="0">
                <a:solidFill>
                  <a:schemeClr val="tx1"/>
                </a:solidFill>
              </a:rPr>
              <a:t>   D- </a:t>
            </a:r>
            <a:r>
              <a:rPr lang="en-US" sz="1800" b="1" dirty="0" err="1" smtClean="0">
                <a:solidFill>
                  <a:schemeClr val="tx1"/>
                </a:solidFill>
              </a:rPr>
              <a:t>logist</a:t>
            </a:r>
            <a:r>
              <a:rPr lang="en-US" sz="1800" b="1" dirty="0" smtClean="0">
                <a:solidFill>
                  <a:schemeClr val="tx1"/>
                </a:solidFill>
              </a:rPr>
              <a:t>  E- all above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8- the instrument to visualize the ureter is called:-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A-</a:t>
            </a:r>
            <a:r>
              <a:rPr lang="en-US" sz="1800" b="1" dirty="0" err="1" smtClean="0">
                <a:solidFill>
                  <a:schemeClr val="tx1"/>
                </a:solidFill>
              </a:rPr>
              <a:t>ureteroscopy</a:t>
            </a:r>
            <a:r>
              <a:rPr lang="en-US" sz="1800" b="1" dirty="0" smtClean="0">
                <a:solidFill>
                  <a:schemeClr val="tx1"/>
                </a:solidFill>
              </a:rPr>
              <a:t>  B- </a:t>
            </a:r>
            <a:r>
              <a:rPr lang="en-US" sz="1800" b="1" dirty="0" err="1" smtClean="0">
                <a:solidFill>
                  <a:schemeClr val="tx1"/>
                </a:solidFill>
              </a:rPr>
              <a:t>ureterotomy</a:t>
            </a:r>
            <a:r>
              <a:rPr lang="en-US" sz="1800" b="1" dirty="0" smtClean="0">
                <a:solidFill>
                  <a:schemeClr val="tx1"/>
                </a:solidFill>
              </a:rPr>
              <a:t>  C- </a:t>
            </a:r>
            <a:r>
              <a:rPr lang="en-US" sz="1800" b="1" dirty="0" err="1" smtClean="0">
                <a:solidFill>
                  <a:schemeClr val="tx1"/>
                </a:solidFill>
              </a:rPr>
              <a:t>gasteroscopy</a:t>
            </a:r>
            <a:r>
              <a:rPr lang="en-US" sz="1800" b="1" dirty="0" smtClean="0">
                <a:solidFill>
                  <a:schemeClr val="tx1"/>
                </a:solidFill>
              </a:rPr>
              <a:t>     D-</a:t>
            </a:r>
            <a:r>
              <a:rPr lang="en-US" sz="1800" b="1" dirty="0" err="1" smtClean="0">
                <a:solidFill>
                  <a:schemeClr val="tx1"/>
                </a:solidFill>
              </a:rPr>
              <a:t>nephroscopy</a:t>
            </a:r>
            <a:r>
              <a:rPr lang="en-US" sz="1800" b="1" dirty="0" smtClean="0">
                <a:solidFill>
                  <a:schemeClr val="tx1"/>
                </a:solidFill>
              </a:rPr>
              <a:t>      E-bronchoscopy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9- the root   of  the vesicostomy is:-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A- urinary bladder B-  </a:t>
            </a:r>
            <a:r>
              <a:rPr lang="en-US" sz="1800" b="1" dirty="0" err="1" smtClean="0">
                <a:solidFill>
                  <a:schemeClr val="tx1"/>
                </a:solidFill>
              </a:rPr>
              <a:t>cyto</a:t>
            </a:r>
            <a:r>
              <a:rPr lang="en-US" sz="1800" b="1" dirty="0" smtClean="0">
                <a:solidFill>
                  <a:schemeClr val="tx1"/>
                </a:solidFill>
              </a:rPr>
              <a:t>    c-</a:t>
            </a:r>
            <a:r>
              <a:rPr lang="en-US" sz="1800" b="1" dirty="0" err="1" smtClean="0">
                <a:solidFill>
                  <a:schemeClr val="tx1"/>
                </a:solidFill>
              </a:rPr>
              <a:t>vesicuse</a:t>
            </a:r>
            <a:r>
              <a:rPr lang="en-US" sz="1800" b="1" dirty="0" smtClean="0">
                <a:solidFill>
                  <a:schemeClr val="tx1"/>
                </a:solidFill>
              </a:rPr>
              <a:t>  D- </a:t>
            </a:r>
            <a:r>
              <a:rPr lang="en-US" sz="1800" b="1" dirty="0" err="1" smtClean="0">
                <a:solidFill>
                  <a:schemeClr val="tx1"/>
                </a:solidFill>
              </a:rPr>
              <a:t>vesico</a:t>
            </a:r>
            <a:r>
              <a:rPr lang="en-US" sz="1800" b="1" dirty="0" smtClean="0">
                <a:solidFill>
                  <a:schemeClr val="tx1"/>
                </a:solidFill>
              </a:rPr>
              <a:t>    E- sac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10-the procedure in which  is used to separate  waste  material   from  blood is called:--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A-urography  B- urinary dialysis   c-urinalysis     D-urogram  E-uremia</a:t>
            </a: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10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5100"/>
            <a:ext cx="88392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11- the diabetic patient complains of night urination   for many times  ,so he has :-</a:t>
            </a:r>
          </a:p>
          <a:p>
            <a:pPr marL="0" indent="0">
              <a:buNone/>
            </a:pPr>
            <a:r>
              <a:rPr lang="en-US" sz="1800" b="1" dirty="0" smtClean="0"/>
              <a:t>A- polyuria  B-dysuria   c-nocturia  D-pyouria  E- hematuria</a:t>
            </a:r>
          </a:p>
          <a:p>
            <a:pPr marL="0" indent="0">
              <a:buNone/>
            </a:pPr>
            <a:r>
              <a:rPr lang="en-US" sz="1800" b="1" dirty="0" smtClean="0"/>
              <a:t>12- the patient  complains of   little amount of micturition daily  ,so he has:</a:t>
            </a:r>
          </a:p>
          <a:p>
            <a:pPr marL="0" indent="0">
              <a:buNone/>
            </a:pPr>
            <a:r>
              <a:rPr lang="en-US" sz="1800" b="1" dirty="0" smtClean="0"/>
              <a:t>A—dysuria   B- polyuria   C- oliguria  D-nocturia   E-  frequency</a:t>
            </a:r>
          </a:p>
          <a:p>
            <a:pPr marL="0" indent="0">
              <a:buNone/>
            </a:pPr>
            <a:r>
              <a:rPr lang="en-US" sz="1800" b="1" dirty="0" smtClean="0"/>
              <a:t>13- the sugar in the urine of diabetic patient is called:-</a:t>
            </a:r>
          </a:p>
          <a:p>
            <a:pPr marL="0" indent="0">
              <a:buNone/>
            </a:pPr>
            <a:r>
              <a:rPr lang="en-US" sz="1800" b="1" dirty="0" smtClean="0"/>
              <a:t>A-enuresis   B- diuresis  C- proteinuria  D-glycosuria      E-nocturia</a:t>
            </a:r>
          </a:p>
          <a:p>
            <a:pPr marL="0" indent="0">
              <a:buNone/>
            </a:pPr>
            <a:r>
              <a:rPr lang="en-US" sz="1800" b="1" dirty="0" smtClean="0"/>
              <a:t>14-patient cannot possess urine ,so he suffers from:-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A-dysuria  B-diuresis   C- anuria  D-enuresis  E-polyuria</a:t>
            </a:r>
          </a:p>
          <a:p>
            <a:pPr marL="0" indent="0">
              <a:buNone/>
            </a:pPr>
            <a:r>
              <a:rPr lang="en-US" sz="1800" b="1" dirty="0" smtClean="0"/>
              <a:t>15- the blood in the urine is called :-</a:t>
            </a:r>
          </a:p>
          <a:p>
            <a:pPr marL="0" indent="0">
              <a:buNone/>
            </a:pPr>
            <a:r>
              <a:rPr lang="en-US" sz="1800" b="1" dirty="0" smtClean="0"/>
              <a:t>A- hematemesis   B- hemoptysis   C- hematuria   D-hematazia    </a:t>
            </a:r>
          </a:p>
          <a:p>
            <a:pPr marL="0" indent="0">
              <a:buNone/>
            </a:pPr>
            <a:r>
              <a:rPr lang="en-US" sz="1800" b="1" dirty="0" smtClean="0"/>
              <a:t>16-the root of glomerulonephritis is called:-</a:t>
            </a:r>
          </a:p>
          <a:p>
            <a:pPr marL="0" indent="0">
              <a:buNone/>
            </a:pPr>
            <a:r>
              <a:rPr lang="en-US" sz="1800" b="1" dirty="0" smtClean="0"/>
              <a:t>A-</a:t>
            </a:r>
            <a:r>
              <a:rPr lang="en-US" sz="1800" b="1" dirty="0" err="1" smtClean="0"/>
              <a:t>glomero</a:t>
            </a:r>
            <a:r>
              <a:rPr lang="en-US" sz="1800" b="1" dirty="0" smtClean="0"/>
              <a:t>      B- glomeruli o  C-</a:t>
            </a:r>
            <a:r>
              <a:rPr lang="en-US" sz="1800" b="1" dirty="0" err="1" smtClean="0"/>
              <a:t>nephro</a:t>
            </a:r>
            <a:r>
              <a:rPr lang="en-US" sz="1800" b="1" dirty="0" smtClean="0"/>
              <a:t>  D-(B+C)  E-it is</a:t>
            </a:r>
          </a:p>
          <a:p>
            <a:pPr marL="0" indent="0">
              <a:buNone/>
            </a:pPr>
            <a:r>
              <a:rPr lang="en-US" sz="1800" b="1" dirty="0" smtClean="0"/>
              <a:t>17-the patient cannot controls micturition .so he  has:-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A- urine incontinence       B-hesitancy   C-anuria  D-diuresis  E-polyuria</a:t>
            </a:r>
          </a:p>
          <a:p>
            <a:pPr marL="0" indent="0">
              <a:buNone/>
            </a:pPr>
            <a:r>
              <a:rPr lang="en-US" sz="1800" b="1" dirty="0" smtClean="0"/>
              <a:t>18- the root of the nephrolithiasis  Is:-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A-kidney   B- lithiasis   </a:t>
            </a:r>
            <a:r>
              <a:rPr lang="en-US" sz="1800" b="1" dirty="0" err="1" smtClean="0"/>
              <a:t>nephro</a:t>
            </a:r>
            <a:r>
              <a:rPr lang="en-US" sz="1800" b="1" dirty="0" smtClean="0"/>
              <a:t>  D-</a:t>
            </a:r>
            <a:r>
              <a:rPr lang="en-US" sz="1800" b="1" dirty="0" err="1" smtClean="0"/>
              <a:t>reno</a:t>
            </a:r>
            <a:r>
              <a:rPr lang="en-US" sz="1800" b="1" dirty="0" smtClean="0"/>
              <a:t>  E-</a:t>
            </a:r>
            <a:r>
              <a:rPr lang="en-US" sz="1800" b="1" dirty="0" err="1" smtClean="0"/>
              <a:t>nephrol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19-Alittle amount of urine daily is called :-</a:t>
            </a:r>
          </a:p>
          <a:p>
            <a:pPr marL="0" indent="0">
              <a:buNone/>
            </a:pPr>
            <a:r>
              <a:rPr lang="en-US" sz="1800" b="1" dirty="0" smtClean="0"/>
              <a:t>A- polyuria  B- anuria  C-dysuria D- oliguria  E-diuresis</a:t>
            </a:r>
          </a:p>
          <a:p>
            <a:pPr marL="0" indent="0">
              <a:buNone/>
            </a:pPr>
            <a:r>
              <a:rPr lang="en-US" sz="1800" b="1" dirty="0" smtClean="0"/>
              <a:t>20-the study of disorder of urinary system is called:-</a:t>
            </a:r>
          </a:p>
          <a:p>
            <a:pPr marL="0" indent="0">
              <a:buNone/>
            </a:pPr>
            <a:r>
              <a:rPr lang="en-US" sz="1800" b="1" dirty="0" smtClean="0"/>
              <a:t>A-nephrology  B-urology  C- urologist   D- nephrologist E- all above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12084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21-the procedure is used to eliminating stone  in kidney  ureter and bladder is called:-</a:t>
            </a:r>
          </a:p>
          <a:p>
            <a:pPr marL="0" indent="0">
              <a:buNone/>
            </a:pPr>
            <a:r>
              <a:rPr lang="en-US" sz="1800" b="1" dirty="0" smtClean="0"/>
              <a:t>A-ESWL      B-renal transplantation     C-dialysis  D-urinary catheterization     E-nephrectomy</a:t>
            </a:r>
          </a:p>
          <a:p>
            <a:pPr marL="0" indent="0">
              <a:buNone/>
            </a:pPr>
            <a:r>
              <a:rPr lang="en-US" sz="1800" b="1" dirty="0" smtClean="0"/>
              <a:t>22- the presence bacteria in the urine is called:-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A-polyuria     B-crystalluria    C-hematuria   D-ketonuria   E-bacteriuria</a:t>
            </a:r>
          </a:p>
          <a:p>
            <a:pPr marL="0" indent="0">
              <a:buNone/>
            </a:pPr>
            <a:r>
              <a:rPr lang="en-US" sz="1800" b="1" dirty="0" smtClean="0"/>
              <a:t>23- the presence of the   albumin in the urine is called :- </a:t>
            </a:r>
          </a:p>
          <a:p>
            <a:pPr marL="0" indent="0">
              <a:buNone/>
            </a:pPr>
            <a:r>
              <a:rPr lang="en-US" sz="1800" b="1" dirty="0" smtClean="0"/>
              <a:t>A- proteinuria   B- nocturia   C- glycosuria  D- pyouria    E-albuminuria</a:t>
            </a:r>
          </a:p>
          <a:p>
            <a:pPr marL="0" indent="0">
              <a:buNone/>
            </a:pPr>
            <a:r>
              <a:rPr lang="en-US" sz="1800" b="1" dirty="0" smtClean="0"/>
              <a:t>24- the abnormal  narrowing of the urethra is  called :-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A- ureter stenosis      B-arteriostenosis       C-urethral stenosis       D-aortic stenosis                          E-urinary incontinence</a:t>
            </a:r>
          </a:p>
          <a:p>
            <a:pPr marL="0" indent="0">
              <a:buNone/>
            </a:pPr>
            <a:r>
              <a:rPr lang="en-US" sz="1800" b="1" dirty="0" smtClean="0"/>
              <a:t>25-the operation  for visualization  of ureter  by instrument  is  called:-</a:t>
            </a:r>
          </a:p>
          <a:p>
            <a:pPr marL="0" indent="0">
              <a:buNone/>
            </a:pPr>
            <a:r>
              <a:rPr lang="en-US" sz="1800" b="1" dirty="0" smtClean="0"/>
              <a:t>A- cystoscopy    B- urethroscopy      C- cystectomy  D- nehproscopy    E- </a:t>
            </a:r>
            <a:r>
              <a:rPr lang="en-US" sz="1800" b="1" dirty="0" err="1" smtClean="0"/>
              <a:t>ureterstomy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26- the formation of new blood cells  </a:t>
            </a:r>
            <a:r>
              <a:rPr lang="en-US" sz="1800" b="1" dirty="0"/>
              <a:t>f</a:t>
            </a:r>
            <a:r>
              <a:rPr lang="en-US" sz="1800" b="1" dirty="0" smtClean="0"/>
              <a:t>rom stem cells is : </a:t>
            </a:r>
          </a:p>
          <a:p>
            <a:pPr marL="0" indent="0">
              <a:buNone/>
            </a:pPr>
            <a:r>
              <a:rPr lang="en-US" sz="1800" b="1" dirty="0" smtClean="0"/>
              <a:t>A-hematopoiesis   B- hematoma   C—hematology   D-hemorrhage  C- hematuria</a:t>
            </a:r>
          </a:p>
          <a:p>
            <a:pPr marL="0" indent="0">
              <a:buNone/>
            </a:pPr>
            <a:r>
              <a:rPr lang="en-US" sz="1800" b="1" dirty="0"/>
              <a:t>2</a:t>
            </a:r>
            <a:r>
              <a:rPr lang="en-US" sz="1800" b="1" dirty="0" smtClean="0"/>
              <a:t>7- hemophilia  means :-</a:t>
            </a:r>
          </a:p>
          <a:p>
            <a:pPr marL="0" indent="0">
              <a:buNone/>
            </a:pPr>
            <a:r>
              <a:rPr lang="en-US" sz="1800" b="1" dirty="0" smtClean="0"/>
              <a:t>A-blood in urine        B- blood disorder      C- breakdown of red blood cells                                               D-stopping of bleeding    E-blood in the chest</a:t>
            </a:r>
          </a:p>
          <a:p>
            <a:pPr marL="0" indent="0">
              <a:buNone/>
            </a:pPr>
            <a:r>
              <a:rPr lang="en-US" sz="1800" b="1" dirty="0" smtClean="0"/>
              <a:t>28-the disease of hemoglobin is  called :-</a:t>
            </a:r>
          </a:p>
          <a:p>
            <a:pPr marL="0" indent="0">
              <a:buNone/>
            </a:pPr>
            <a:r>
              <a:rPr lang="en-US" sz="1800" b="1" dirty="0" smtClean="0"/>
              <a:t>A-hemoglobinpathy      B-anemia   C-hemolysis     D-hemophilia   C-</a:t>
            </a:r>
            <a:r>
              <a:rPr lang="en-US" sz="1800" b="1" dirty="0" err="1" smtClean="0"/>
              <a:t>hemoglobinuria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29- The level of sugar  in blood in diabetic patient is:-</a:t>
            </a:r>
          </a:p>
          <a:p>
            <a:pPr marL="0" indent="0">
              <a:buNone/>
            </a:pPr>
            <a:r>
              <a:rPr lang="en-US" sz="1800" b="1" dirty="0" smtClean="0"/>
              <a:t>A-hypoglycemia   B- hyperglycemia C- hypertension   D-hypotension E- hyperemesis</a:t>
            </a:r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32219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30-the infection of the blood i called:-</a:t>
            </a:r>
          </a:p>
          <a:p>
            <a:pPr marL="0" indent="0">
              <a:buNone/>
            </a:pPr>
            <a:r>
              <a:rPr lang="en-US" sz="1800" b="1" dirty="0" smtClean="0"/>
              <a:t>A-septicemia  B- bacteremia   C-anemia  D- </a:t>
            </a:r>
            <a:r>
              <a:rPr lang="en-US" sz="1800" b="1" dirty="0" err="1" smtClean="0"/>
              <a:t>hyperalbminemia</a:t>
            </a:r>
            <a:r>
              <a:rPr lang="en-US" sz="1800" b="1" dirty="0" smtClean="0"/>
              <a:t>    E-hypoalbminemia </a:t>
            </a:r>
          </a:p>
          <a:p>
            <a:pPr marL="0" indent="0">
              <a:buNone/>
            </a:pPr>
            <a:r>
              <a:rPr lang="en-US" sz="1800" b="1" dirty="0" smtClean="0"/>
              <a:t>31-the suffix of erythrocyte  is:-</a:t>
            </a:r>
          </a:p>
          <a:p>
            <a:pPr marL="0" indent="0">
              <a:buNone/>
            </a:pPr>
            <a:r>
              <a:rPr lang="en-US" sz="1800" b="1" dirty="0" smtClean="0"/>
              <a:t>A-erythema      B-</a:t>
            </a:r>
            <a:r>
              <a:rPr lang="en-US" sz="1800" b="1" dirty="0" err="1" smtClean="0"/>
              <a:t>cyte</a:t>
            </a:r>
            <a:r>
              <a:rPr lang="en-US" sz="1800" b="1" dirty="0" smtClean="0"/>
              <a:t>     C - </a:t>
            </a:r>
            <a:r>
              <a:rPr lang="en-US" sz="1800" b="1" dirty="0" err="1" smtClean="0"/>
              <a:t>ocyte</a:t>
            </a:r>
            <a:r>
              <a:rPr lang="en-US" sz="1800" b="1" dirty="0" smtClean="0"/>
              <a:t>     D-red blood cells  E- non all above</a:t>
            </a:r>
          </a:p>
          <a:p>
            <a:pPr marL="0" indent="0">
              <a:buNone/>
            </a:pPr>
            <a:r>
              <a:rPr lang="en-US" sz="1800" b="1" dirty="0" smtClean="0"/>
              <a:t>32- the abnormal increasing in number of R.B.C is called is:-</a:t>
            </a:r>
          </a:p>
          <a:p>
            <a:pPr marL="0" indent="0">
              <a:buNone/>
            </a:pPr>
            <a:r>
              <a:rPr lang="en-US" sz="1800" b="1" dirty="0" smtClean="0"/>
              <a:t>A-erythrocytopenia    B-erythrocytosis     C- erythroblast  D-erythropoiesis  </a:t>
            </a:r>
          </a:p>
          <a:p>
            <a:pPr marL="0" indent="0">
              <a:buNone/>
            </a:pPr>
            <a:r>
              <a:rPr lang="en-US" sz="1800" b="1" dirty="0" smtClean="0"/>
              <a:t>33-the a granular leukocytes are divided into :-</a:t>
            </a:r>
          </a:p>
          <a:p>
            <a:pPr marL="0" indent="0">
              <a:buNone/>
            </a:pPr>
            <a:r>
              <a:rPr lang="en-US" sz="1800" b="1" dirty="0" smtClean="0"/>
              <a:t>A- basophil     B- acidophil    C-neutrophil   D-all above   E- non all above</a:t>
            </a:r>
          </a:p>
          <a:p>
            <a:pPr marL="0" indent="0">
              <a:buNone/>
            </a:pPr>
            <a:r>
              <a:rPr lang="en-US" sz="1800" b="1" dirty="0" smtClean="0"/>
              <a:t>34-the a  granular leukocytes are divided int</a:t>
            </a:r>
            <a:r>
              <a:rPr lang="en-US" sz="1800" b="1" dirty="0"/>
              <a:t>o</a:t>
            </a:r>
            <a:r>
              <a:rPr lang="en-US" sz="1800" b="1" dirty="0" smtClean="0"/>
              <a:t>:-</a:t>
            </a:r>
          </a:p>
          <a:p>
            <a:pPr marL="0" indent="0">
              <a:buNone/>
            </a:pPr>
            <a:r>
              <a:rPr lang="en-US" sz="1800" b="1" dirty="0" smtClean="0"/>
              <a:t>A-lymphocyte   B-monocytes  C-(A+B)   E- all above</a:t>
            </a:r>
          </a:p>
          <a:p>
            <a:pPr marL="0" indent="0">
              <a:buNone/>
            </a:pPr>
            <a:r>
              <a:rPr lang="en-US" sz="1800" b="1" dirty="0" smtClean="0"/>
              <a:t>34- the thrombocyte means :-</a:t>
            </a:r>
          </a:p>
          <a:p>
            <a:pPr marL="0" indent="0">
              <a:buNone/>
            </a:pPr>
            <a:r>
              <a:rPr lang="en-US" sz="1800" b="1" dirty="0" smtClean="0"/>
              <a:t>A- R.B.C   B-W.B.C   C- platelet  D-  mast cells  E-plasma cells</a:t>
            </a:r>
          </a:p>
          <a:p>
            <a:pPr marL="0" indent="0">
              <a:buNone/>
            </a:pPr>
            <a:r>
              <a:rPr lang="en-US" sz="1800" b="1" dirty="0" smtClean="0"/>
              <a:t>34-the disorder of coagulation mechanism due to defect of platelet:- </a:t>
            </a:r>
          </a:p>
          <a:p>
            <a:pPr marL="0" indent="0">
              <a:buNone/>
            </a:pPr>
            <a:r>
              <a:rPr lang="en-US" sz="1800" b="1" dirty="0" smtClean="0"/>
              <a:t>A-leukocytopenia      B-leukocytosis    C-thrombocytopathy  D-neutrophila  E- </a:t>
            </a:r>
            <a:r>
              <a:rPr lang="en-US" sz="1800" b="1" dirty="0" err="1" smtClean="0"/>
              <a:t>monocytosis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35- the lymphatic system  consist of the following except :-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A- lymphatic vessels     B- lymph    node     C- thymus    D-tonsil  E- liver</a:t>
            </a:r>
          </a:p>
          <a:p>
            <a:pPr marL="0" indent="0">
              <a:buNone/>
            </a:pPr>
            <a:r>
              <a:rPr lang="en-US" sz="1800" b="1" dirty="0" smtClean="0"/>
              <a:t>36-the anemia with  the abnormal small  red blood cell is called :-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A-macrocytic anemia      B- microcytic anemia   C-sickle cell anemia       D- thalassemia  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E- </a:t>
            </a:r>
            <a:r>
              <a:rPr lang="en-US" sz="1800" b="1" dirty="0" err="1" smtClean="0"/>
              <a:t>hemophalia</a:t>
            </a:r>
            <a:r>
              <a:rPr lang="en-US" sz="1800" b="1" dirty="0" smtClean="0"/>
              <a:t>               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09168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35-  decreasing in the function of bone marrow is called :-</a:t>
            </a:r>
          </a:p>
          <a:p>
            <a:pPr marL="0" indent="0">
              <a:buNone/>
            </a:pPr>
            <a:r>
              <a:rPr lang="en-US" sz="1800" b="1" dirty="0" smtClean="0"/>
              <a:t>A-myelosuppression         B-myelitis    C-myeloma  D-</a:t>
            </a:r>
            <a:r>
              <a:rPr lang="en-US" sz="1800" b="1" dirty="0" err="1" smtClean="0"/>
              <a:t>myelofibrosis</a:t>
            </a:r>
            <a:r>
              <a:rPr lang="en-US" sz="1800" b="1" dirty="0" smtClean="0"/>
              <a:t>   E-</a:t>
            </a:r>
            <a:r>
              <a:rPr lang="en-US" sz="1800" b="1" dirty="0" err="1" smtClean="0"/>
              <a:t>myelomeningocele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36-the root of the </a:t>
            </a:r>
            <a:r>
              <a:rPr lang="en-US" sz="1800" b="1" dirty="0" err="1" smtClean="0"/>
              <a:t>vasculitis</a:t>
            </a:r>
            <a:r>
              <a:rPr lang="en-US" sz="1800" b="1" dirty="0" smtClean="0"/>
              <a:t> is:-</a:t>
            </a:r>
          </a:p>
          <a:p>
            <a:pPr marL="0" indent="0">
              <a:buNone/>
            </a:pPr>
            <a:r>
              <a:rPr lang="en-US" sz="1800" b="1" dirty="0" smtClean="0"/>
              <a:t>A- vas o  B- </a:t>
            </a:r>
            <a:r>
              <a:rPr lang="en-US" sz="1800" b="1" dirty="0" err="1" smtClean="0"/>
              <a:t>ango</a:t>
            </a:r>
            <a:r>
              <a:rPr lang="en-US" sz="1800" b="1" dirty="0" smtClean="0"/>
              <a:t>  C- </a:t>
            </a:r>
            <a:r>
              <a:rPr lang="en-US" sz="1800" b="1" dirty="0" err="1" smtClean="0"/>
              <a:t>vasculo</a:t>
            </a:r>
            <a:r>
              <a:rPr lang="en-US" sz="1800" b="1" dirty="0" smtClean="0"/>
              <a:t>   D- non all above       E-all above </a:t>
            </a:r>
          </a:p>
          <a:p>
            <a:pPr marL="0" indent="0">
              <a:buNone/>
            </a:pPr>
            <a:r>
              <a:rPr lang="en-US" sz="1800" b="1" dirty="0" smtClean="0"/>
              <a:t>37- the inflammation of the vein is called:-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A- venography       B- venitis    c- phlebitis      D-</a:t>
            </a:r>
            <a:r>
              <a:rPr lang="en-US" sz="1800" b="1" dirty="0" err="1" smtClean="0"/>
              <a:t>venostenosis</a:t>
            </a:r>
            <a:r>
              <a:rPr lang="en-US" sz="1800" b="1" dirty="0" smtClean="0"/>
              <a:t>     E-vein ulcer</a:t>
            </a:r>
          </a:p>
          <a:p>
            <a:pPr marL="0" indent="0">
              <a:buNone/>
            </a:pPr>
            <a:r>
              <a:rPr lang="en-US" sz="1800" b="1" dirty="0" smtClean="0"/>
              <a:t>38-regarding to the lymphatic vessels are true  except    :</a:t>
            </a:r>
          </a:p>
          <a:p>
            <a:pPr marL="0" indent="0">
              <a:buNone/>
            </a:pPr>
            <a:r>
              <a:rPr lang="en-US" sz="1800" b="1" dirty="0" smtClean="0"/>
              <a:t>A- have valve      B-contain lymph        C- divided into superficial and deep  lymphatic vessels </a:t>
            </a:r>
          </a:p>
          <a:p>
            <a:pPr marL="0" indent="0">
              <a:buNone/>
            </a:pPr>
            <a:r>
              <a:rPr lang="en-US" sz="1800" b="1" dirty="0" smtClean="0"/>
              <a:t>D-fallow the route of the arteries   E- it is part of lymphatic   System </a:t>
            </a:r>
          </a:p>
          <a:p>
            <a:pPr marL="0" indent="0">
              <a:buNone/>
            </a:pPr>
            <a:r>
              <a:rPr lang="en-US" sz="1800" b="1" dirty="0" smtClean="0"/>
              <a:t>39- regarding to the thymus gland is true except:-</a:t>
            </a:r>
          </a:p>
          <a:p>
            <a:pPr marL="0" indent="0">
              <a:buNone/>
            </a:pPr>
            <a:r>
              <a:rPr lang="en-US" sz="1800" b="1" dirty="0" smtClean="0"/>
              <a:t>A-endocrine gland  B- exocrine gland  C-lymphatic organ D- secret thymosin hormone                           E-locates  behind the sternum</a:t>
            </a:r>
          </a:p>
          <a:p>
            <a:pPr marL="0" indent="0">
              <a:buNone/>
            </a:pPr>
            <a:r>
              <a:rPr lang="en-US" sz="1800" b="1" dirty="0" smtClean="0"/>
              <a:t>40- regarding to the tonsils:-</a:t>
            </a:r>
          </a:p>
          <a:p>
            <a:pPr marL="0" indent="0">
              <a:buNone/>
            </a:pPr>
            <a:r>
              <a:rPr lang="en-US" sz="1800" b="1" dirty="0" smtClean="0"/>
              <a:t>A-lymphatic organ   B- part of the respiratory system  C-produce  lymphocytes                           D- part of immunity system   E-all above</a:t>
            </a:r>
          </a:p>
          <a:p>
            <a:pPr marL="0" indent="0">
              <a:buNone/>
            </a:pPr>
            <a:r>
              <a:rPr lang="en-US" sz="1800" b="1" dirty="0" smtClean="0"/>
              <a:t>41- regarding to the spleen :-</a:t>
            </a:r>
          </a:p>
          <a:p>
            <a:pPr marL="0" indent="0">
              <a:buNone/>
            </a:pPr>
            <a:r>
              <a:rPr lang="en-US" sz="1800" b="1" dirty="0" smtClean="0"/>
              <a:t>A- lymphatic tissue  B- part of digestive system  C-produce whit blood cells                               C-  filter the blood from dead red blood cells  E- all above</a:t>
            </a:r>
          </a:p>
          <a:p>
            <a:pPr marL="0" indent="0">
              <a:buNone/>
            </a:pPr>
            <a:r>
              <a:rPr lang="en-US" sz="1800" b="1" dirty="0" smtClean="0"/>
              <a:t>42-regarding  to the   adenoid:-</a:t>
            </a:r>
          </a:p>
          <a:p>
            <a:pPr marL="0" indent="0">
              <a:buNone/>
            </a:pPr>
            <a:r>
              <a:rPr lang="en-US" sz="1800" b="1" dirty="0" smtClean="0"/>
              <a:t>A-cluster of lymphoid tissues B-continue in growing after 7 </a:t>
            </a:r>
            <a:r>
              <a:rPr lang="en-US" sz="1800" b="1" dirty="0" err="1" smtClean="0"/>
              <a:t>th</a:t>
            </a:r>
            <a:r>
              <a:rPr lang="en-US" sz="1800" b="1" dirty="0" smtClean="0"/>
              <a:t> year age old                                            C-its excision is not affected on  immunity     D-hanging in back of nasal cavity  E- all above                                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2869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48-regarding to payers patch is all true except :- </a:t>
            </a:r>
          </a:p>
          <a:p>
            <a:pPr marL="0" indent="0">
              <a:buNone/>
            </a:pPr>
            <a:r>
              <a:rPr lang="en-US" sz="1600" b="1" dirty="0" smtClean="0"/>
              <a:t>A-cluster of lymphoid tissue    B-locate in colon  C- locate in ilium  D-defiance system in gastrointestinal system  E- all above</a:t>
            </a:r>
          </a:p>
          <a:p>
            <a:pPr marL="0" indent="0">
              <a:buNone/>
            </a:pPr>
            <a:r>
              <a:rPr lang="en-US" sz="1600" b="1" dirty="0" smtClean="0"/>
              <a:t>48- the root of the  lymph node is :-</a:t>
            </a:r>
          </a:p>
          <a:p>
            <a:pPr marL="0" indent="0">
              <a:buNone/>
            </a:pPr>
            <a:r>
              <a:rPr lang="en-US" sz="1600" b="1" dirty="0" smtClean="0"/>
              <a:t>A-lymph/o   B- </a:t>
            </a:r>
            <a:r>
              <a:rPr lang="en-US" sz="1600" b="1" dirty="0" err="1" smtClean="0"/>
              <a:t>lymphangi</a:t>
            </a:r>
            <a:r>
              <a:rPr lang="en-US" sz="1600" b="1" dirty="0" smtClean="0"/>
              <a:t>/o  C- adenoid/o  D-</a:t>
            </a:r>
            <a:r>
              <a:rPr lang="en-US" sz="1600" b="1" dirty="0" err="1" smtClean="0"/>
              <a:t>lymphodo</a:t>
            </a:r>
            <a:r>
              <a:rPr lang="en-US" sz="1600" b="1" dirty="0" smtClean="0"/>
              <a:t>/o  E- </a:t>
            </a:r>
            <a:r>
              <a:rPr lang="en-US" sz="1600" b="1" dirty="0" err="1" smtClean="0"/>
              <a:t>pnumon</a:t>
            </a:r>
            <a:r>
              <a:rPr lang="en-US" sz="1600" b="1" dirty="0" smtClean="0"/>
              <a:t>/o</a:t>
            </a:r>
          </a:p>
          <a:p>
            <a:pPr marL="0" indent="0">
              <a:buNone/>
            </a:pPr>
            <a:r>
              <a:rPr lang="en-US" sz="1600" b="1" dirty="0" smtClean="0"/>
              <a:t>49- the  root of the  </a:t>
            </a:r>
            <a:r>
              <a:rPr lang="en-US" sz="1600" b="1" dirty="0" err="1" smtClean="0"/>
              <a:t>lienorenal</a:t>
            </a:r>
            <a:r>
              <a:rPr lang="en-US" sz="1600" b="1" dirty="0" smtClean="0"/>
              <a:t>    ligament   </a:t>
            </a:r>
          </a:p>
          <a:p>
            <a:pPr marL="0" indent="0">
              <a:buNone/>
            </a:pPr>
            <a:r>
              <a:rPr lang="en-US" sz="1600" b="1" dirty="0" smtClean="0"/>
              <a:t>A-lien/0     B-</a:t>
            </a:r>
            <a:r>
              <a:rPr lang="en-US" sz="1600" b="1" dirty="0" err="1" smtClean="0"/>
              <a:t>ren</a:t>
            </a:r>
            <a:r>
              <a:rPr lang="en-US" sz="1600" b="1" dirty="0" smtClean="0"/>
              <a:t>/o   C-(A+B)       D- all above    E- ligament </a:t>
            </a:r>
          </a:p>
          <a:p>
            <a:pPr marL="0" indent="0">
              <a:buNone/>
            </a:pPr>
            <a:r>
              <a:rPr lang="en-US" sz="1600" b="1" dirty="0" smtClean="0"/>
              <a:t>50 – the root of the spleen is :-</a:t>
            </a:r>
          </a:p>
          <a:p>
            <a:pPr marL="0" indent="0">
              <a:buNone/>
            </a:pPr>
            <a:r>
              <a:rPr lang="en-US" sz="1600" b="1" dirty="0" smtClean="0"/>
              <a:t>A- spleen/o   B- </a:t>
            </a:r>
            <a:r>
              <a:rPr lang="en-US" sz="1600" b="1" dirty="0" err="1" smtClean="0"/>
              <a:t>splen</a:t>
            </a:r>
            <a:r>
              <a:rPr lang="en-US" sz="1600" b="1" dirty="0" smtClean="0"/>
              <a:t>/o   C- lie /o  D-(B+C)    E- non all above</a:t>
            </a:r>
          </a:p>
          <a:p>
            <a:pPr marL="0" indent="0">
              <a:buNone/>
            </a:pPr>
            <a:r>
              <a:rPr lang="en-US" sz="1600" b="1" dirty="0" smtClean="0"/>
              <a:t>51-technique of X-ray of lymphatic vessels  after injection the dye is called:-</a:t>
            </a:r>
          </a:p>
          <a:p>
            <a:pPr marL="0" indent="0">
              <a:buNone/>
            </a:pPr>
            <a:r>
              <a:rPr lang="en-US" sz="1600" b="1" dirty="0" smtClean="0"/>
              <a:t>A-MRI    B-ANA  C-</a:t>
            </a:r>
            <a:r>
              <a:rPr lang="en-US" sz="1600" b="1" dirty="0" err="1" smtClean="0"/>
              <a:t>monosopot</a:t>
            </a:r>
            <a:r>
              <a:rPr lang="en-US" sz="1600" b="1" dirty="0" smtClean="0"/>
              <a:t>   D-</a:t>
            </a:r>
            <a:r>
              <a:rPr lang="en-US" sz="1600" b="1" dirty="0" err="1" smtClean="0"/>
              <a:t>lymphangiogram</a:t>
            </a:r>
            <a:r>
              <a:rPr lang="en-US" sz="1600" b="1" dirty="0" smtClean="0"/>
              <a:t>  E- lymphangiography </a:t>
            </a:r>
          </a:p>
          <a:p>
            <a:pPr marL="0" indent="0">
              <a:buNone/>
            </a:pPr>
            <a:r>
              <a:rPr lang="en-US" sz="1600" b="1" dirty="0" smtClean="0"/>
              <a:t>52- the signs of the inflammation  are :-</a:t>
            </a:r>
          </a:p>
          <a:p>
            <a:pPr marL="0" indent="0">
              <a:buNone/>
            </a:pPr>
            <a:r>
              <a:rPr lang="en-US" sz="1600" b="1" dirty="0" smtClean="0"/>
              <a:t>A-redness   B- hot  C- pain    D-swelling    E- all above</a:t>
            </a:r>
          </a:p>
          <a:p>
            <a:pPr marL="0" indent="0">
              <a:buNone/>
            </a:pPr>
            <a:r>
              <a:rPr lang="en-US" sz="1600" b="1" dirty="0" smtClean="0"/>
              <a:t>53-The disease which result from the inflammation and narrowing  of air way due inhalation of allergen:-</a:t>
            </a:r>
          </a:p>
          <a:p>
            <a:pPr marL="0" indent="0">
              <a:buNone/>
            </a:pPr>
            <a:r>
              <a:rPr lang="en-US" sz="1600" b="1" dirty="0" smtClean="0"/>
              <a:t>A-contact dermatitis   B-  allergic </a:t>
            </a:r>
            <a:r>
              <a:rPr lang="en-US" sz="1600" b="1" dirty="0" err="1" smtClean="0"/>
              <a:t>conjuctivitis</a:t>
            </a:r>
            <a:r>
              <a:rPr lang="en-US" sz="1600" b="1" dirty="0" smtClean="0"/>
              <a:t>    C-allergic asthma   D-</a:t>
            </a:r>
            <a:r>
              <a:rPr lang="en-US" sz="1600" b="1" dirty="0" err="1" smtClean="0"/>
              <a:t>pnumonia</a:t>
            </a:r>
            <a:r>
              <a:rPr lang="en-US" sz="1600" b="1" dirty="0" smtClean="0"/>
              <a:t>   E-</a:t>
            </a:r>
            <a:r>
              <a:rPr lang="en-US" sz="1600" b="1" dirty="0" err="1" smtClean="0"/>
              <a:t>adenoitis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54-(sudden drop in blood pressure , breathing blocking , fast and weak pulse with vomiting and nausea is:-</a:t>
            </a:r>
          </a:p>
          <a:p>
            <a:pPr marL="0" indent="0">
              <a:buNone/>
            </a:pPr>
            <a:r>
              <a:rPr lang="en-US" sz="1600" b="1" dirty="0" smtClean="0"/>
              <a:t>A-multiple myeloma  B-</a:t>
            </a:r>
            <a:r>
              <a:rPr lang="en-US" sz="1600" b="1" dirty="0" err="1" smtClean="0"/>
              <a:t>mononuclosis</a:t>
            </a:r>
            <a:r>
              <a:rPr lang="en-US" sz="1600" b="1" dirty="0" smtClean="0"/>
              <a:t>    C- anaphylactic shock  D- </a:t>
            </a:r>
            <a:r>
              <a:rPr lang="en-US" sz="1600" b="1" dirty="0" err="1" smtClean="0"/>
              <a:t>tonsilitis</a:t>
            </a:r>
            <a:r>
              <a:rPr lang="en-US" sz="1600" b="1" dirty="0" smtClean="0"/>
              <a:t>  E-</a:t>
            </a:r>
            <a:r>
              <a:rPr lang="en-US" sz="1600" b="1" dirty="0" err="1" smtClean="0"/>
              <a:t>thyoma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55- the root of </a:t>
            </a:r>
            <a:r>
              <a:rPr lang="en-US" sz="1600" b="1" dirty="0" err="1" smtClean="0"/>
              <a:t>lymphangioma</a:t>
            </a:r>
            <a:r>
              <a:rPr lang="en-US" sz="1600" b="1" dirty="0" smtClean="0"/>
              <a:t>  is ;-</a:t>
            </a:r>
          </a:p>
          <a:p>
            <a:pPr marL="0" indent="0">
              <a:buNone/>
            </a:pPr>
            <a:r>
              <a:rPr lang="en-US" sz="1600" b="1" dirty="0" smtClean="0"/>
              <a:t> A- lymph/o  B- </a:t>
            </a:r>
            <a:r>
              <a:rPr lang="en-US" sz="1600" b="1" dirty="0" err="1" smtClean="0"/>
              <a:t>lymphan</a:t>
            </a:r>
            <a:r>
              <a:rPr lang="en-US" sz="1600" b="1" dirty="0" smtClean="0"/>
              <a:t>/o  C-</a:t>
            </a:r>
            <a:r>
              <a:rPr lang="en-US" sz="1600" b="1" dirty="0" err="1" smtClean="0"/>
              <a:t>lymphangi</a:t>
            </a:r>
            <a:r>
              <a:rPr lang="en-US" sz="1600" b="1" dirty="0" smtClean="0"/>
              <a:t>/o    D- </a:t>
            </a:r>
            <a:r>
              <a:rPr lang="en-US" sz="1600" b="1" dirty="0" err="1" smtClean="0"/>
              <a:t>oma</a:t>
            </a:r>
            <a:r>
              <a:rPr lang="en-US" sz="1600" b="1" dirty="0" smtClean="0"/>
              <a:t>   E- not all above</a:t>
            </a:r>
          </a:p>
          <a:p>
            <a:pPr marL="0" indent="0"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7596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65-the cancer of lymphocytes of lymph nodes:-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600" b="1" dirty="0" smtClean="0"/>
              <a:t>A-Hodgkin's  disease   B-AIDS   C-elephantiasis   D- lymph edema    E-lymphadenitis</a:t>
            </a:r>
          </a:p>
          <a:p>
            <a:pPr marL="0" indent="0">
              <a:buNone/>
            </a:pPr>
            <a:r>
              <a:rPr lang="en-US" sz="1600" b="1" dirty="0" smtClean="0"/>
              <a:t>66- the suffix of the lymphadenopathy is:-</a:t>
            </a:r>
          </a:p>
          <a:p>
            <a:pPr marL="0" indent="0">
              <a:buNone/>
            </a:pPr>
            <a:r>
              <a:rPr lang="en-US" sz="1600" b="1" dirty="0" smtClean="0"/>
              <a:t>A- lymph/o    B-</a:t>
            </a:r>
            <a:r>
              <a:rPr lang="en-US" sz="1600" b="1" dirty="0" err="1" smtClean="0"/>
              <a:t>lymphoadeno</a:t>
            </a:r>
            <a:r>
              <a:rPr lang="en-US" sz="1600" b="1" dirty="0" smtClean="0"/>
              <a:t>  C- </a:t>
            </a:r>
            <a:r>
              <a:rPr lang="en-US" sz="1600" b="1" dirty="0" err="1" smtClean="0"/>
              <a:t>aden</a:t>
            </a:r>
            <a:r>
              <a:rPr lang="en-US" sz="1600" b="1" dirty="0" smtClean="0"/>
              <a:t>/o  D- </a:t>
            </a:r>
            <a:r>
              <a:rPr lang="en-US" sz="1600" b="1" dirty="0" err="1" smtClean="0"/>
              <a:t>pathy</a:t>
            </a:r>
            <a:r>
              <a:rPr lang="en-US" sz="1600" b="1" dirty="0" smtClean="0"/>
              <a:t>   E- </a:t>
            </a:r>
            <a:r>
              <a:rPr lang="en-US" sz="1600" b="1" dirty="0" err="1" smtClean="0"/>
              <a:t>adenopathy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67- the root of the lymphadenitis is:-</a:t>
            </a:r>
          </a:p>
          <a:p>
            <a:pPr marL="0" indent="0">
              <a:buNone/>
            </a:pPr>
            <a:r>
              <a:rPr lang="en-US" sz="1600" b="1" dirty="0" smtClean="0"/>
              <a:t>A-lymph/o   b- </a:t>
            </a:r>
            <a:r>
              <a:rPr lang="en-US" sz="1600" b="1" dirty="0" err="1" smtClean="0"/>
              <a:t>lymphaden</a:t>
            </a:r>
            <a:r>
              <a:rPr lang="en-US" sz="1600" b="1" dirty="0" smtClean="0"/>
              <a:t>/o  C-</a:t>
            </a:r>
            <a:r>
              <a:rPr lang="en-US" sz="1600" b="1" dirty="0" err="1" smtClean="0"/>
              <a:t>aden</a:t>
            </a:r>
            <a:r>
              <a:rPr lang="en-US" sz="1600" b="1" dirty="0" smtClean="0"/>
              <a:t>/o   D-( A+B+C)     E- all above</a:t>
            </a:r>
          </a:p>
          <a:p>
            <a:pPr marL="0" indent="0">
              <a:buNone/>
            </a:pPr>
            <a:r>
              <a:rPr lang="en-US" sz="1600" b="1" dirty="0" smtClean="0"/>
              <a:t>68-The root of dysphagia is  :-</a:t>
            </a: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A- swallowing  B- </a:t>
            </a:r>
            <a:r>
              <a:rPr lang="en-US" sz="1600" b="1" dirty="0" err="1" smtClean="0"/>
              <a:t>dys</a:t>
            </a:r>
            <a:r>
              <a:rPr lang="en-US" sz="1600" b="1" dirty="0" smtClean="0"/>
              <a:t>  C- phage  D- </a:t>
            </a:r>
            <a:r>
              <a:rPr lang="en-US" sz="1600" b="1" dirty="0" err="1" smtClean="0"/>
              <a:t>ia</a:t>
            </a:r>
            <a:r>
              <a:rPr lang="en-US" sz="1600" b="1" dirty="0" smtClean="0"/>
              <a:t>   E- all above</a:t>
            </a:r>
          </a:p>
          <a:p>
            <a:pPr marL="0" indent="0">
              <a:buNone/>
            </a:pPr>
            <a:r>
              <a:rPr lang="en-US" sz="1600" b="1" dirty="0" smtClean="0"/>
              <a:t>69- the musculoskeletal  system  consists of the following:- </a:t>
            </a:r>
          </a:p>
          <a:p>
            <a:pPr marL="0" indent="0">
              <a:buNone/>
            </a:pPr>
            <a:r>
              <a:rPr lang="en-US" sz="1600" b="1" dirty="0" smtClean="0"/>
              <a:t>A- bones  B- muscles and tendons  C- cartilages and ligaments D- joints   E- all above</a:t>
            </a:r>
          </a:p>
          <a:p>
            <a:pPr marL="0" indent="0">
              <a:buNone/>
            </a:pPr>
            <a:r>
              <a:rPr lang="en-US" sz="1600" b="1" dirty="0" smtClean="0"/>
              <a:t>70-the function of the musculoskeletal system is ::-</a:t>
            </a: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A- protection   B- storage   C-production  D-  movement  E- all above </a:t>
            </a:r>
          </a:p>
          <a:p>
            <a:pPr marL="0" indent="0">
              <a:buNone/>
            </a:pPr>
            <a:r>
              <a:rPr lang="en-US" sz="1600" b="1" dirty="0" smtClean="0"/>
              <a:t>The articulation between two adjacent bone or more is called :-</a:t>
            </a:r>
          </a:p>
          <a:p>
            <a:pPr marL="0" indent="0">
              <a:buNone/>
            </a:pPr>
            <a:r>
              <a:rPr lang="en-US" sz="1600" b="1" dirty="0" smtClean="0"/>
              <a:t>A- tendon   B- ligament C-joint   D-cartilage   E-muscle</a:t>
            </a:r>
          </a:p>
          <a:p>
            <a:pPr marL="0" indent="0">
              <a:buNone/>
            </a:pPr>
            <a:r>
              <a:rPr lang="en-US" sz="1600" b="1" dirty="0" smtClean="0"/>
              <a:t>71-which the muscle contains   single spindle  nucleus ?</a:t>
            </a:r>
          </a:p>
          <a:p>
            <a:pPr marL="0" indent="0">
              <a:buNone/>
            </a:pPr>
            <a:r>
              <a:rPr lang="en-US" sz="1600" b="1" dirty="0" smtClean="0"/>
              <a:t>A-cardiac muscle B- smooth muscle  C- skeletal muscle  D- all above   E-non all above</a:t>
            </a:r>
          </a:p>
          <a:p>
            <a:pPr marL="0" indent="0">
              <a:buNone/>
            </a:pPr>
            <a:r>
              <a:rPr lang="en-US" sz="1600" b="1" dirty="0" smtClean="0"/>
              <a:t>72* which the muscle voluntary in movement ?</a:t>
            </a:r>
          </a:p>
          <a:p>
            <a:pPr marL="0" indent="0">
              <a:buNone/>
            </a:pPr>
            <a:r>
              <a:rPr lang="en-US" sz="1600" b="1" dirty="0" smtClean="0"/>
              <a:t>A- cardiac muscle  B- smooth muscle  D- skeletal muscle  D- all above  E- non all above</a:t>
            </a:r>
          </a:p>
          <a:p>
            <a:pPr marL="0" indent="0">
              <a:buNone/>
            </a:pPr>
            <a:r>
              <a:rPr lang="en-US" sz="1600" b="1" dirty="0" smtClean="0"/>
              <a:t>73- The  root of the  wrist is :-</a:t>
            </a:r>
          </a:p>
          <a:p>
            <a:pPr marL="0" indent="0">
              <a:buNone/>
            </a:pPr>
            <a:r>
              <a:rPr lang="en-US" sz="1600" b="1" dirty="0" smtClean="0"/>
              <a:t>A- </a:t>
            </a:r>
            <a:r>
              <a:rPr lang="en-US" sz="1600" b="1" dirty="0" err="1" smtClean="0"/>
              <a:t>oste</a:t>
            </a:r>
            <a:r>
              <a:rPr lang="en-US" sz="1600" b="1" dirty="0" smtClean="0"/>
              <a:t>/o   B-</a:t>
            </a:r>
            <a:r>
              <a:rPr lang="en-US" sz="1600" b="1" dirty="0" err="1" smtClean="0"/>
              <a:t>sacr</a:t>
            </a:r>
            <a:r>
              <a:rPr lang="en-US" sz="1600" b="1" dirty="0" smtClean="0"/>
              <a:t>/o   C-carp/o D –</a:t>
            </a:r>
            <a:r>
              <a:rPr lang="en-US" sz="1600" b="1" dirty="0" err="1" smtClean="0"/>
              <a:t>coccg</a:t>
            </a:r>
            <a:r>
              <a:rPr lang="en-US" sz="1600" b="1" dirty="0" smtClean="0"/>
              <a:t>/o  E-</a:t>
            </a:r>
            <a:r>
              <a:rPr lang="en-US" sz="1600" b="1" dirty="0" err="1" smtClean="0"/>
              <a:t>ischi</a:t>
            </a:r>
            <a:r>
              <a:rPr lang="en-US" sz="1600" b="1" dirty="0" smtClean="0"/>
              <a:t>/o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6033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9571" y="381000"/>
            <a:ext cx="89154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74-the root of the foot is :-</a:t>
            </a:r>
          </a:p>
          <a:p>
            <a:pPr marL="0" indent="0">
              <a:buNone/>
            </a:pPr>
            <a:r>
              <a:rPr lang="en-US" sz="1600" b="1" dirty="0" smtClean="0"/>
              <a:t>A-</a:t>
            </a:r>
            <a:r>
              <a:rPr lang="en-US" sz="1600" b="1" dirty="0" err="1" smtClean="0"/>
              <a:t>ped</a:t>
            </a:r>
            <a:r>
              <a:rPr lang="en-US" sz="1600" b="1" dirty="0" smtClean="0"/>
              <a:t>/o   B- pod /o   C-</a:t>
            </a:r>
            <a:r>
              <a:rPr lang="en-US" sz="1600" b="1" dirty="0" err="1" smtClean="0"/>
              <a:t>ankyl</a:t>
            </a:r>
            <a:r>
              <a:rPr lang="en-US" sz="1600" b="1" dirty="0" smtClean="0"/>
              <a:t>/o    D-</a:t>
            </a:r>
            <a:r>
              <a:rPr lang="en-US" sz="1600" b="1" dirty="0" err="1" smtClean="0"/>
              <a:t>stren</a:t>
            </a:r>
            <a:r>
              <a:rPr lang="en-US" sz="1600" b="1" dirty="0" smtClean="0"/>
              <a:t>/o   E-( A+B)</a:t>
            </a:r>
          </a:p>
          <a:p>
            <a:pPr marL="0" indent="0">
              <a:buNone/>
            </a:pPr>
            <a:r>
              <a:rPr lang="en-US" sz="1600" b="1" dirty="0" smtClean="0"/>
              <a:t>75- the root of the neck is –</a:t>
            </a: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A- cost   B-</a:t>
            </a:r>
            <a:r>
              <a:rPr lang="en-US" sz="1600" b="1" dirty="0" err="1" smtClean="0"/>
              <a:t>kyph</a:t>
            </a:r>
            <a:r>
              <a:rPr lang="en-US" sz="1600" b="1" dirty="0" smtClean="0"/>
              <a:t>  C-lord/o   D- </a:t>
            </a:r>
            <a:r>
              <a:rPr lang="en-US" sz="1600" b="1" dirty="0" err="1" smtClean="0"/>
              <a:t>cervic</a:t>
            </a:r>
            <a:r>
              <a:rPr lang="en-US" sz="1600" b="1" dirty="0" smtClean="0"/>
              <a:t>/o  E- tars/o</a:t>
            </a:r>
          </a:p>
          <a:p>
            <a:pPr marL="0" indent="0">
              <a:buNone/>
            </a:pPr>
            <a:r>
              <a:rPr lang="en-US" sz="1600" b="1" dirty="0" smtClean="0"/>
              <a:t>76- the  root of the opening of the skull is :-</a:t>
            </a:r>
          </a:p>
          <a:p>
            <a:pPr marL="0" indent="0">
              <a:buNone/>
            </a:pPr>
            <a:r>
              <a:rPr lang="en-US" sz="1600" b="1" dirty="0" smtClean="0"/>
              <a:t>A-  </a:t>
            </a:r>
            <a:r>
              <a:rPr lang="en-US" sz="1600" b="1" dirty="0" err="1" smtClean="0"/>
              <a:t>cervic</a:t>
            </a:r>
            <a:r>
              <a:rPr lang="en-US" sz="1600" b="1" dirty="0" smtClean="0"/>
              <a:t> /o  B-</a:t>
            </a:r>
            <a:r>
              <a:rPr lang="en-US" sz="1600" b="1" dirty="0" err="1" smtClean="0"/>
              <a:t>crain</a:t>
            </a:r>
            <a:r>
              <a:rPr lang="en-US" sz="1600" b="1" dirty="0" smtClean="0"/>
              <a:t>/o    C-</a:t>
            </a:r>
            <a:r>
              <a:rPr lang="en-US" sz="1600" b="1" dirty="0" err="1" smtClean="0"/>
              <a:t>scapul</a:t>
            </a:r>
            <a:r>
              <a:rPr lang="en-US" sz="1600" b="1" dirty="0" smtClean="0"/>
              <a:t>/o   D-</a:t>
            </a:r>
            <a:r>
              <a:rPr lang="en-US" sz="1600" b="1" dirty="0" err="1" smtClean="0"/>
              <a:t>patell</a:t>
            </a:r>
            <a:r>
              <a:rPr lang="en-US" sz="1600" b="1" dirty="0" smtClean="0"/>
              <a:t>/o   E-</a:t>
            </a:r>
            <a:r>
              <a:rPr lang="en-US" sz="1600" b="1" dirty="0" err="1" smtClean="0"/>
              <a:t>clavicl</a:t>
            </a:r>
            <a:r>
              <a:rPr lang="en-US" sz="1600" b="1" dirty="0" smtClean="0"/>
              <a:t>/o</a:t>
            </a:r>
          </a:p>
          <a:p>
            <a:pPr marL="0" indent="0">
              <a:buNone/>
            </a:pPr>
            <a:r>
              <a:rPr lang="en-US" sz="1600" b="1" dirty="0" smtClean="0"/>
              <a:t>77- the root of the movement is :-</a:t>
            </a:r>
          </a:p>
          <a:p>
            <a:pPr marL="0" indent="0">
              <a:buNone/>
            </a:pPr>
            <a:r>
              <a:rPr lang="en-US" sz="1600" b="1" dirty="0" smtClean="0"/>
              <a:t>A-</a:t>
            </a:r>
            <a:r>
              <a:rPr lang="en-US" sz="1600" b="1" dirty="0" err="1" smtClean="0"/>
              <a:t>kinesa</a:t>
            </a:r>
            <a:r>
              <a:rPr lang="en-US" sz="1600" b="1" dirty="0" smtClean="0"/>
              <a:t>/o  B- </a:t>
            </a:r>
            <a:r>
              <a:rPr lang="en-US" sz="1600" b="1" dirty="0" err="1" smtClean="0"/>
              <a:t>kines</a:t>
            </a:r>
            <a:r>
              <a:rPr lang="en-US" sz="1600" b="1" dirty="0" smtClean="0"/>
              <a:t>/o   c- </a:t>
            </a:r>
            <a:r>
              <a:rPr lang="en-US" sz="1600" b="1" dirty="0" err="1" smtClean="0"/>
              <a:t>fasc</a:t>
            </a:r>
            <a:r>
              <a:rPr lang="en-US" sz="1600" b="1" dirty="0" smtClean="0"/>
              <a:t>/o  D-(A+B)       E-</a:t>
            </a:r>
            <a:r>
              <a:rPr lang="en-US" sz="1600" b="1" dirty="0" err="1" smtClean="0"/>
              <a:t>brus</a:t>
            </a:r>
            <a:r>
              <a:rPr lang="en-US" sz="1600" b="1" dirty="0" smtClean="0"/>
              <a:t>/o</a:t>
            </a:r>
          </a:p>
          <a:p>
            <a:pPr marL="0" indent="0">
              <a:buNone/>
            </a:pPr>
            <a:r>
              <a:rPr lang="en-US" sz="1600" b="1" dirty="0" smtClean="0"/>
              <a:t>78- the root of the muscle  is:-</a:t>
            </a: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A- </a:t>
            </a:r>
            <a:r>
              <a:rPr lang="en-US" sz="1600" b="1" dirty="0" err="1" smtClean="0"/>
              <a:t>myo</a:t>
            </a:r>
            <a:r>
              <a:rPr lang="en-US" sz="1600" b="1" dirty="0" smtClean="0"/>
              <a:t>   B- </a:t>
            </a:r>
            <a:r>
              <a:rPr lang="en-US" sz="1600" b="1" dirty="0" err="1" smtClean="0"/>
              <a:t>musculo</a:t>
            </a:r>
            <a:r>
              <a:rPr lang="en-US" sz="1600" b="1" dirty="0" smtClean="0"/>
              <a:t>  C-</a:t>
            </a:r>
            <a:r>
              <a:rPr lang="en-US" sz="1600" b="1" dirty="0" err="1" smtClean="0"/>
              <a:t>myos</a:t>
            </a:r>
            <a:r>
              <a:rPr lang="en-US" sz="1600" b="1" dirty="0" smtClean="0"/>
              <a:t>   D-all above   E- non all above</a:t>
            </a:r>
          </a:p>
          <a:p>
            <a:pPr marL="0" indent="0">
              <a:buNone/>
            </a:pPr>
            <a:r>
              <a:rPr lang="en-US" sz="1600" b="1" dirty="0" smtClean="0"/>
              <a:t>79- the root of the tendon  is  :-</a:t>
            </a: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A-</a:t>
            </a:r>
            <a:r>
              <a:rPr lang="en-US" sz="1600" b="1" dirty="0" err="1" smtClean="0"/>
              <a:t>tendin</a:t>
            </a:r>
            <a:r>
              <a:rPr lang="en-US" sz="1600" b="1" dirty="0" smtClean="0"/>
              <a:t>  B- ten/o    C-ten  D- all above  E- non all above </a:t>
            </a:r>
          </a:p>
          <a:p>
            <a:pPr marL="0" indent="0">
              <a:buNone/>
            </a:pPr>
            <a:r>
              <a:rPr lang="en-US" sz="1600" b="1" dirty="0" smtClean="0"/>
              <a:t>80- the root of the ossification is:-</a:t>
            </a:r>
          </a:p>
          <a:p>
            <a:pPr marL="0" indent="0">
              <a:buNone/>
            </a:pPr>
            <a:r>
              <a:rPr lang="en-US" sz="1600" b="1" dirty="0" smtClean="0"/>
              <a:t>A- </a:t>
            </a:r>
            <a:r>
              <a:rPr lang="en-US" sz="1600" b="1" dirty="0" err="1" smtClean="0"/>
              <a:t>oste</a:t>
            </a:r>
            <a:r>
              <a:rPr lang="en-US" sz="1600" b="1" dirty="0" smtClean="0"/>
              <a:t>/o B-</a:t>
            </a:r>
            <a:r>
              <a:rPr lang="en-US" sz="1600" b="1" dirty="0" err="1" smtClean="0"/>
              <a:t>fication</a:t>
            </a:r>
            <a:r>
              <a:rPr lang="en-US" sz="1600" b="1" dirty="0" smtClean="0"/>
              <a:t>  C- </a:t>
            </a:r>
            <a:r>
              <a:rPr lang="en-US" sz="1600" b="1" dirty="0" err="1" smtClean="0"/>
              <a:t>ossi</a:t>
            </a:r>
            <a:r>
              <a:rPr lang="en-US" sz="1600" b="1" dirty="0" smtClean="0"/>
              <a:t>/o    D- bone  E- non all above</a:t>
            </a:r>
          </a:p>
          <a:p>
            <a:pPr marL="0" indent="0">
              <a:buNone/>
            </a:pPr>
            <a:r>
              <a:rPr lang="en-US" sz="1600" b="1" dirty="0" smtClean="0"/>
              <a:t>81- the root of the  </a:t>
            </a:r>
            <a:r>
              <a:rPr lang="en-US" sz="1600" b="1" dirty="0" err="1" smtClean="0"/>
              <a:t>spondylosis</a:t>
            </a:r>
            <a:r>
              <a:rPr lang="en-US" sz="1600" b="1" dirty="0" smtClean="0"/>
              <a:t> is:-</a:t>
            </a:r>
          </a:p>
          <a:p>
            <a:pPr marL="0" indent="0">
              <a:buNone/>
            </a:pPr>
            <a:r>
              <a:rPr lang="en-US" sz="1600" b="1" dirty="0" smtClean="0"/>
              <a:t>A- </a:t>
            </a:r>
            <a:r>
              <a:rPr lang="en-US" sz="1600" b="1" dirty="0" err="1" smtClean="0"/>
              <a:t>vertabra</a:t>
            </a:r>
            <a:r>
              <a:rPr lang="en-US" sz="1600" b="1" dirty="0" smtClean="0"/>
              <a:t>   B- </a:t>
            </a:r>
            <a:r>
              <a:rPr lang="en-US" sz="1600" b="1" dirty="0" err="1" smtClean="0"/>
              <a:t>osis</a:t>
            </a:r>
            <a:r>
              <a:rPr lang="en-US" sz="1600" b="1" dirty="0" smtClean="0"/>
              <a:t>   C- </a:t>
            </a:r>
            <a:r>
              <a:rPr lang="en-US" sz="1600" b="1" dirty="0" err="1" smtClean="0"/>
              <a:t>spondyl</a:t>
            </a:r>
            <a:r>
              <a:rPr lang="en-US" sz="1600" b="1" dirty="0" smtClean="0"/>
              <a:t>/o  D- </a:t>
            </a:r>
            <a:r>
              <a:rPr lang="en-US" sz="1600" b="1" dirty="0" err="1" smtClean="0"/>
              <a:t>spond</a:t>
            </a:r>
            <a:r>
              <a:rPr lang="en-US" sz="1600" b="1" dirty="0" smtClean="0"/>
              <a:t>  E- non </a:t>
            </a:r>
            <a:r>
              <a:rPr lang="en-US" sz="1600" b="1" dirty="0" err="1" smtClean="0"/>
              <a:t>allabove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82- the root of the cartilage is :-</a:t>
            </a:r>
          </a:p>
          <a:p>
            <a:pPr marL="0" indent="0">
              <a:buNone/>
            </a:pPr>
            <a:r>
              <a:rPr lang="en-US" sz="1600" b="1" dirty="0" smtClean="0"/>
              <a:t>A- cost/o  B- </a:t>
            </a:r>
            <a:r>
              <a:rPr lang="en-US" sz="1600" b="1" dirty="0" err="1" smtClean="0"/>
              <a:t>ost</a:t>
            </a:r>
            <a:r>
              <a:rPr lang="en-US" sz="1600" b="1" dirty="0" smtClean="0"/>
              <a:t>/o  C- </a:t>
            </a:r>
            <a:r>
              <a:rPr lang="en-US" sz="1600" b="1" dirty="0" err="1" smtClean="0"/>
              <a:t>chondr</a:t>
            </a:r>
            <a:r>
              <a:rPr lang="en-US" sz="1600" b="1" dirty="0" smtClean="0"/>
              <a:t>/o  D-my/o  E-</a:t>
            </a:r>
            <a:r>
              <a:rPr lang="en-US" sz="1600" b="1" dirty="0" err="1" smtClean="0"/>
              <a:t>arth</a:t>
            </a:r>
            <a:r>
              <a:rPr lang="en-US" sz="1600" b="1" dirty="0" smtClean="0"/>
              <a:t>/o</a:t>
            </a:r>
          </a:p>
          <a:p>
            <a:pPr marL="0" indent="0">
              <a:buNone/>
            </a:pPr>
            <a:r>
              <a:rPr lang="en-US" sz="1600" b="1" dirty="0" smtClean="0"/>
              <a:t>83- sudden muscle contraction is called:-</a:t>
            </a:r>
          </a:p>
          <a:p>
            <a:pPr marL="0" indent="0">
              <a:buNone/>
            </a:pPr>
            <a:r>
              <a:rPr lang="en-US" sz="1600" b="1" dirty="0" smtClean="0"/>
              <a:t>A-adhesion  B- </a:t>
            </a:r>
            <a:r>
              <a:rPr lang="en-US" sz="1600" b="1" dirty="0" err="1" smtClean="0"/>
              <a:t>myotonia</a:t>
            </a:r>
            <a:r>
              <a:rPr lang="en-US" sz="1600" b="1" dirty="0" smtClean="0"/>
              <a:t>    C-spasm  D-contracture  E-intermitted   claudication</a:t>
            </a:r>
          </a:p>
          <a:p>
            <a:pPr marL="0" indent="0"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7800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533400"/>
            <a:ext cx="8915400" cy="624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b="1" dirty="0" smtClean="0"/>
              <a:t>84-the prefix of the </a:t>
            </a:r>
            <a:r>
              <a:rPr lang="en-US" sz="1600" b="1" dirty="0" err="1" smtClean="0"/>
              <a:t>bradykinesia</a:t>
            </a:r>
            <a:r>
              <a:rPr lang="en-US" sz="1600" b="1" dirty="0" smtClean="0"/>
              <a:t> is –</a:t>
            </a:r>
          </a:p>
          <a:p>
            <a:pPr marL="0" indent="0">
              <a:buNone/>
            </a:pPr>
            <a:r>
              <a:rPr lang="en-US" sz="1600" b="1" dirty="0" smtClean="0"/>
              <a:t>A-</a:t>
            </a:r>
            <a:r>
              <a:rPr lang="en-US" sz="1600" b="1" dirty="0" err="1" smtClean="0"/>
              <a:t>brady</a:t>
            </a:r>
            <a:r>
              <a:rPr lang="en-US" sz="1600" b="1" dirty="0" smtClean="0"/>
              <a:t>    B- </a:t>
            </a:r>
            <a:r>
              <a:rPr lang="en-US" sz="1600" b="1" dirty="0" err="1" smtClean="0"/>
              <a:t>kinesia</a:t>
            </a:r>
            <a:r>
              <a:rPr lang="en-US" sz="1600" b="1" dirty="0" smtClean="0"/>
              <a:t>  C- movement  D- slow  E- not all above </a:t>
            </a:r>
          </a:p>
          <a:p>
            <a:pPr marL="0" indent="0">
              <a:buNone/>
            </a:pPr>
            <a:r>
              <a:rPr lang="en-US" sz="1600" b="1" dirty="0" smtClean="0"/>
              <a:t>86- the root of the </a:t>
            </a:r>
            <a:r>
              <a:rPr lang="en-US" sz="1600" b="1" dirty="0" err="1" smtClean="0"/>
              <a:t>myotonia</a:t>
            </a:r>
            <a:r>
              <a:rPr lang="en-US" sz="1600" b="1" dirty="0" smtClean="0"/>
              <a:t> is :-</a:t>
            </a:r>
          </a:p>
          <a:p>
            <a:pPr marL="0" indent="0">
              <a:buNone/>
            </a:pPr>
            <a:r>
              <a:rPr lang="en-US" sz="1600" b="1" dirty="0" smtClean="0"/>
              <a:t>A-</a:t>
            </a:r>
            <a:r>
              <a:rPr lang="en-US" sz="1600" b="1" dirty="0" err="1" smtClean="0"/>
              <a:t>myo</a:t>
            </a:r>
            <a:r>
              <a:rPr lang="en-US" sz="1600" b="1" dirty="0" smtClean="0"/>
              <a:t>    B- tone   C- </a:t>
            </a:r>
            <a:r>
              <a:rPr lang="en-US" sz="1600" b="1" dirty="0" err="1" smtClean="0"/>
              <a:t>Ia</a:t>
            </a:r>
            <a:r>
              <a:rPr lang="en-US" sz="1600" b="1" dirty="0" smtClean="0"/>
              <a:t>    D-(A+B)   E- all above</a:t>
            </a:r>
          </a:p>
          <a:p>
            <a:pPr marL="0" indent="0">
              <a:buNone/>
            </a:pPr>
            <a:r>
              <a:rPr lang="en-US" sz="1600" b="1" dirty="0" smtClean="0"/>
              <a:t>86- the increasing in the muscle bulky is  :-</a:t>
            </a:r>
          </a:p>
          <a:p>
            <a:pPr marL="0" indent="0">
              <a:buNone/>
            </a:pPr>
            <a:r>
              <a:rPr lang="en-US" sz="1600" b="1" dirty="0" smtClean="0"/>
              <a:t>A-dystonia  B- </a:t>
            </a:r>
            <a:r>
              <a:rPr lang="en-US" sz="1600" b="1" dirty="0" err="1" smtClean="0"/>
              <a:t>hypotonia</a:t>
            </a:r>
            <a:r>
              <a:rPr lang="en-US" sz="1600" b="1" dirty="0" smtClean="0"/>
              <a:t>  C-  </a:t>
            </a:r>
            <a:r>
              <a:rPr lang="en-US" sz="1600" b="1" dirty="0" err="1" smtClean="0"/>
              <a:t>atonia</a:t>
            </a:r>
            <a:r>
              <a:rPr lang="en-US" sz="1600" b="1" dirty="0" smtClean="0"/>
              <a:t>  D-hypertonia  E- hyper atrophy</a:t>
            </a:r>
          </a:p>
          <a:p>
            <a:pPr marL="0" indent="0">
              <a:buNone/>
            </a:pPr>
            <a:r>
              <a:rPr lang="en-US" sz="1600" b="1" dirty="0" smtClean="0"/>
              <a:t>87- person specialized in treatment of the </a:t>
            </a:r>
            <a:r>
              <a:rPr lang="en-US" sz="1600" b="1" dirty="0" err="1" smtClean="0"/>
              <a:t>disorderof</a:t>
            </a:r>
            <a:r>
              <a:rPr lang="en-US" sz="1600" b="1" dirty="0" smtClean="0"/>
              <a:t> joints is called :-</a:t>
            </a:r>
          </a:p>
          <a:p>
            <a:pPr marL="0" indent="0">
              <a:buNone/>
            </a:pPr>
            <a:r>
              <a:rPr lang="en-US" sz="1600" b="1" dirty="0" smtClean="0"/>
              <a:t>A* orthopedic    B-orthopedist  C-rheumatology   D-Rheumatologist   E-orthopedic surgery </a:t>
            </a:r>
          </a:p>
          <a:p>
            <a:pPr marL="0" indent="0">
              <a:buNone/>
            </a:pPr>
            <a:r>
              <a:rPr lang="en-US" sz="1600" b="1" dirty="0" smtClean="0"/>
              <a:t>88- The abnormal displacement of joints    the from original place  is called :-</a:t>
            </a:r>
          </a:p>
          <a:p>
            <a:pPr marL="0" indent="0">
              <a:buNone/>
            </a:pPr>
            <a:r>
              <a:rPr lang="en-US" sz="1600" b="1" dirty="0" smtClean="0"/>
              <a:t>A-fracture  B- clonus   C- dislocation     D- flaccid  E- fibromyalgia</a:t>
            </a:r>
          </a:p>
          <a:p>
            <a:pPr marL="0" indent="0">
              <a:buNone/>
            </a:pPr>
            <a:r>
              <a:rPr lang="en-US" sz="1600" b="1" dirty="0" smtClean="0"/>
              <a:t>88-theabnormal increasing in convexity  in  the  curvature  of thoracic spine is called:-</a:t>
            </a:r>
          </a:p>
          <a:p>
            <a:pPr marL="0" indent="0">
              <a:buNone/>
            </a:pPr>
            <a:r>
              <a:rPr lang="en-US" sz="1600" b="1" dirty="0" smtClean="0"/>
              <a:t>A-</a:t>
            </a:r>
            <a:r>
              <a:rPr lang="en-US" sz="1600" b="1" dirty="0" err="1" smtClean="0"/>
              <a:t>lordosis</a:t>
            </a:r>
            <a:r>
              <a:rPr lang="en-US" sz="1600" b="1" dirty="0" smtClean="0"/>
              <a:t>  B- </a:t>
            </a:r>
            <a:r>
              <a:rPr lang="en-US" sz="1600" b="1" dirty="0" err="1" smtClean="0"/>
              <a:t>scolosis</a:t>
            </a:r>
            <a:r>
              <a:rPr lang="en-US" sz="1600" b="1" dirty="0" smtClean="0"/>
              <a:t>  C- kyphosis   D-</a:t>
            </a:r>
            <a:r>
              <a:rPr lang="en-US" sz="1600" b="1" dirty="0" err="1" smtClean="0"/>
              <a:t>torlicollis</a:t>
            </a:r>
            <a:r>
              <a:rPr lang="en-US" sz="1600" b="1" dirty="0" smtClean="0"/>
              <a:t>     E-</a:t>
            </a:r>
            <a:r>
              <a:rPr lang="en-US" sz="1600" b="1" dirty="0" err="1" smtClean="0"/>
              <a:t>myalagia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89- the examination of interior of the joint by instrument through small incision  is called:-</a:t>
            </a:r>
          </a:p>
          <a:p>
            <a:pPr marL="0" indent="0">
              <a:buNone/>
            </a:pPr>
            <a:r>
              <a:rPr lang="en-US" sz="1600" b="1" dirty="0" smtClean="0"/>
              <a:t>A-</a:t>
            </a:r>
            <a:r>
              <a:rPr lang="en-US" sz="1600" b="1" dirty="0" err="1" smtClean="0"/>
              <a:t>arthocentesis</a:t>
            </a:r>
            <a:r>
              <a:rPr lang="en-US" sz="1600" b="1" dirty="0" smtClean="0"/>
              <a:t> B-bone scan  C-computed tomography   D-</a:t>
            </a:r>
            <a:r>
              <a:rPr lang="en-US" sz="1600" b="1" dirty="0" err="1" smtClean="0"/>
              <a:t>Arthoscopy</a:t>
            </a:r>
            <a:r>
              <a:rPr lang="en-US" sz="1600" b="1" dirty="0" smtClean="0"/>
              <a:t>    E-bone </a:t>
            </a:r>
            <a:r>
              <a:rPr lang="en-US" sz="1600" b="1" dirty="0" err="1" smtClean="0"/>
              <a:t>densitmetry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90- the degenerative changes in on joint or more is called:--</a:t>
            </a:r>
          </a:p>
          <a:p>
            <a:pPr marL="0" indent="0">
              <a:buNone/>
            </a:pPr>
            <a:r>
              <a:rPr lang="en-US" sz="1600" b="1" dirty="0" smtClean="0"/>
              <a:t>A- Rheumatic arthritis   B-poliomyelitis  C-myasthenia  D-osteoarthritis  E-strain</a:t>
            </a:r>
          </a:p>
          <a:p>
            <a:pPr marL="0" indent="0">
              <a:buNone/>
            </a:pPr>
            <a:r>
              <a:rPr lang="en-US" sz="1600" b="1" dirty="0" smtClean="0"/>
              <a:t>91-lateral epicondylitis  means:</a:t>
            </a:r>
          </a:p>
          <a:p>
            <a:pPr marL="0" indent="0">
              <a:buNone/>
            </a:pPr>
            <a:r>
              <a:rPr lang="en-US" sz="1600" b="1" dirty="0" smtClean="0"/>
              <a:t>A-strain  B-ganglion cyst   C-  myopathy  D- tennis elbow  E- wry neck</a:t>
            </a:r>
          </a:p>
          <a:p>
            <a:pPr marL="0" indent="0">
              <a:buNone/>
            </a:pPr>
            <a:r>
              <a:rPr lang="en-US" sz="1600" b="1" dirty="0" smtClean="0"/>
              <a:t>92- surgical repair of the muscle is called :- </a:t>
            </a:r>
          </a:p>
          <a:p>
            <a:pPr marL="0" indent="0">
              <a:buNone/>
            </a:pPr>
            <a:r>
              <a:rPr lang="en-US" sz="1600" b="1" dirty="0" smtClean="0"/>
              <a:t>A-myoplasty  B-   myorrhaxi   C- myorraphy  D- myositis   E- myoma</a:t>
            </a:r>
          </a:p>
          <a:p>
            <a:pPr marL="0" indent="0">
              <a:buNone/>
            </a:pPr>
            <a:r>
              <a:rPr lang="en-US" sz="1600" b="1" dirty="0" smtClean="0"/>
              <a:t>93-incision of the tendon  is called:-</a:t>
            </a:r>
          </a:p>
          <a:p>
            <a:pPr marL="0" indent="0">
              <a:buNone/>
            </a:pPr>
            <a:r>
              <a:rPr lang="en-US" sz="1600" b="1" dirty="0" smtClean="0"/>
              <a:t>A-tendoplasty  B-tenotomy  C-tendonitis    D-tenorraphy  E-tendeous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2504070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1699</Words>
  <Application>Microsoft Office PowerPoint</Application>
  <PresentationFormat>عرض على الشاشة (3:4)‏</PresentationFormat>
  <Paragraphs>180</Paragraphs>
  <Slides>9</Slides>
  <Notes>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149</cp:revision>
  <dcterms:created xsi:type="dcterms:W3CDTF">2024-11-03T13:50:48Z</dcterms:created>
  <dcterms:modified xsi:type="dcterms:W3CDTF">2025-02-07T17:46:47Z</dcterms:modified>
</cp:coreProperties>
</file>