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8" r:id="rId2"/>
    <p:sldId id="256" r:id="rId3"/>
    <p:sldId id="257" r:id="rId4"/>
    <p:sldId id="260" r:id="rId5"/>
    <p:sldId id="261" r:id="rId6"/>
    <p:sldId id="262" r:id="rId7"/>
    <p:sldId id="263" r:id="rId8"/>
    <p:sldId id="266" r:id="rId9"/>
    <p:sldId id="267" r:id="rId10"/>
    <p:sldId id="269" r:id="rId11"/>
    <p:sldId id="271" r:id="rId12"/>
    <p:sldId id="273" r:id="rId13"/>
    <p:sldId id="27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90672" autoAdjust="0"/>
  </p:normalViewPr>
  <p:slideViewPr>
    <p:cSldViewPr>
      <p:cViewPr>
        <p:scale>
          <a:sx n="66" d="100"/>
          <a:sy n="66" d="100"/>
        </p:scale>
        <p:origin x="-127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001204-3637-4933-94CC-E61A6EC0092D}" type="datetimeFigureOut">
              <a:rPr lang="en-US" smtClean="0"/>
              <a:t>6/2/2025</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9A88EC-3027-405A-8431-895E59C5186E}" type="slidenum">
              <a:rPr lang="en-US" smtClean="0"/>
              <a:t>‹#›</a:t>
            </a:fld>
            <a:endParaRPr lang="en-US"/>
          </a:p>
        </p:txBody>
      </p:sp>
    </p:spTree>
    <p:extLst>
      <p:ext uri="{BB962C8B-B14F-4D97-AF65-F5344CB8AC3E}">
        <p14:creationId xmlns:p14="http://schemas.microsoft.com/office/powerpoint/2010/main" val="2635969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A99A88EC-3027-405A-8431-895E59C5186E}" type="slidenum">
              <a:rPr lang="en-US" smtClean="0"/>
              <a:t>8</a:t>
            </a:fld>
            <a:endParaRPr lang="en-US"/>
          </a:p>
        </p:txBody>
      </p:sp>
    </p:spTree>
    <p:extLst>
      <p:ext uri="{BB962C8B-B14F-4D97-AF65-F5344CB8AC3E}">
        <p14:creationId xmlns:p14="http://schemas.microsoft.com/office/powerpoint/2010/main" val="789730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D1431F64-3009-4E2D-9B57-8A1963C4106A}" type="datetimeFigureOut">
              <a:rPr lang="en-US" smtClean="0"/>
              <a:t>6/2/2025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D456FFE-109C-46C5-816F-E8941C3E31EC}" type="slidenum">
              <a:rPr lang="en-US" smtClean="0"/>
              <a:t>‹#›</a:t>
            </a:fld>
            <a:endParaRPr lang="en-US"/>
          </a:p>
        </p:txBody>
      </p:sp>
    </p:spTree>
    <p:extLst>
      <p:ext uri="{BB962C8B-B14F-4D97-AF65-F5344CB8AC3E}">
        <p14:creationId xmlns:p14="http://schemas.microsoft.com/office/powerpoint/2010/main" val="4115968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1431F64-3009-4E2D-9B57-8A1963C4106A}" type="datetimeFigureOut">
              <a:rPr lang="en-US" smtClean="0"/>
              <a:t>6/2/2025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D456FFE-109C-46C5-816F-E8941C3E31EC}" type="slidenum">
              <a:rPr lang="en-US" smtClean="0"/>
              <a:t>‹#›</a:t>
            </a:fld>
            <a:endParaRPr lang="en-US"/>
          </a:p>
        </p:txBody>
      </p:sp>
    </p:spTree>
    <p:extLst>
      <p:ext uri="{BB962C8B-B14F-4D97-AF65-F5344CB8AC3E}">
        <p14:creationId xmlns:p14="http://schemas.microsoft.com/office/powerpoint/2010/main" val="1536716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1431F64-3009-4E2D-9B57-8A1963C4106A}" type="datetimeFigureOut">
              <a:rPr lang="en-US" smtClean="0"/>
              <a:t>6/2/2025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D456FFE-109C-46C5-816F-E8941C3E31EC}" type="slidenum">
              <a:rPr lang="en-US" smtClean="0"/>
              <a:t>‹#›</a:t>
            </a:fld>
            <a:endParaRPr lang="en-US"/>
          </a:p>
        </p:txBody>
      </p:sp>
    </p:spTree>
    <p:extLst>
      <p:ext uri="{BB962C8B-B14F-4D97-AF65-F5344CB8AC3E}">
        <p14:creationId xmlns:p14="http://schemas.microsoft.com/office/powerpoint/2010/main" val="883354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1431F64-3009-4E2D-9B57-8A1963C4106A}" type="datetimeFigureOut">
              <a:rPr lang="en-US" smtClean="0"/>
              <a:t>6/2/2025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D456FFE-109C-46C5-816F-E8941C3E31EC}" type="slidenum">
              <a:rPr lang="en-US" smtClean="0"/>
              <a:t>‹#›</a:t>
            </a:fld>
            <a:endParaRPr lang="en-US"/>
          </a:p>
        </p:txBody>
      </p:sp>
    </p:spTree>
    <p:extLst>
      <p:ext uri="{BB962C8B-B14F-4D97-AF65-F5344CB8AC3E}">
        <p14:creationId xmlns:p14="http://schemas.microsoft.com/office/powerpoint/2010/main" val="3373113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1431F64-3009-4E2D-9B57-8A1963C4106A}" type="datetimeFigureOut">
              <a:rPr lang="en-US" smtClean="0"/>
              <a:t>6/2/2025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D456FFE-109C-46C5-816F-E8941C3E31EC}" type="slidenum">
              <a:rPr lang="en-US" smtClean="0"/>
              <a:t>‹#›</a:t>
            </a:fld>
            <a:endParaRPr lang="en-US"/>
          </a:p>
        </p:txBody>
      </p:sp>
    </p:spTree>
    <p:extLst>
      <p:ext uri="{BB962C8B-B14F-4D97-AF65-F5344CB8AC3E}">
        <p14:creationId xmlns:p14="http://schemas.microsoft.com/office/powerpoint/2010/main" val="985140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D1431F64-3009-4E2D-9B57-8A1963C4106A}" type="datetimeFigureOut">
              <a:rPr lang="en-US" smtClean="0"/>
              <a:t>6/2/2025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D456FFE-109C-46C5-816F-E8941C3E31EC}" type="slidenum">
              <a:rPr lang="en-US" smtClean="0"/>
              <a:t>‹#›</a:t>
            </a:fld>
            <a:endParaRPr lang="en-US"/>
          </a:p>
        </p:txBody>
      </p:sp>
    </p:spTree>
    <p:extLst>
      <p:ext uri="{BB962C8B-B14F-4D97-AF65-F5344CB8AC3E}">
        <p14:creationId xmlns:p14="http://schemas.microsoft.com/office/powerpoint/2010/main" val="833688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D1431F64-3009-4E2D-9B57-8A1963C4106A}" type="datetimeFigureOut">
              <a:rPr lang="en-US" smtClean="0"/>
              <a:t>6/2/2025</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5D456FFE-109C-46C5-816F-E8941C3E31EC}" type="slidenum">
              <a:rPr lang="en-US" smtClean="0"/>
              <a:t>‹#›</a:t>
            </a:fld>
            <a:endParaRPr lang="en-US"/>
          </a:p>
        </p:txBody>
      </p:sp>
    </p:spTree>
    <p:extLst>
      <p:ext uri="{BB962C8B-B14F-4D97-AF65-F5344CB8AC3E}">
        <p14:creationId xmlns:p14="http://schemas.microsoft.com/office/powerpoint/2010/main" val="3022231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D1431F64-3009-4E2D-9B57-8A1963C4106A}" type="datetimeFigureOut">
              <a:rPr lang="en-US" smtClean="0"/>
              <a:t>6/2/2025</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5D456FFE-109C-46C5-816F-E8941C3E31EC}" type="slidenum">
              <a:rPr lang="en-US" smtClean="0"/>
              <a:t>‹#›</a:t>
            </a:fld>
            <a:endParaRPr lang="en-US"/>
          </a:p>
        </p:txBody>
      </p:sp>
    </p:spTree>
    <p:extLst>
      <p:ext uri="{BB962C8B-B14F-4D97-AF65-F5344CB8AC3E}">
        <p14:creationId xmlns:p14="http://schemas.microsoft.com/office/powerpoint/2010/main" val="1355481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1431F64-3009-4E2D-9B57-8A1963C4106A}" type="datetimeFigureOut">
              <a:rPr lang="en-US" smtClean="0"/>
              <a:t>6/2/2025</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5D456FFE-109C-46C5-816F-E8941C3E31EC}" type="slidenum">
              <a:rPr lang="en-US" smtClean="0"/>
              <a:t>‹#›</a:t>
            </a:fld>
            <a:endParaRPr lang="en-US"/>
          </a:p>
        </p:txBody>
      </p:sp>
    </p:spTree>
    <p:extLst>
      <p:ext uri="{BB962C8B-B14F-4D97-AF65-F5344CB8AC3E}">
        <p14:creationId xmlns:p14="http://schemas.microsoft.com/office/powerpoint/2010/main" val="36526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1431F64-3009-4E2D-9B57-8A1963C4106A}" type="datetimeFigureOut">
              <a:rPr lang="en-US" smtClean="0"/>
              <a:t>6/2/2025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D456FFE-109C-46C5-816F-E8941C3E31EC}" type="slidenum">
              <a:rPr lang="en-US" smtClean="0"/>
              <a:t>‹#›</a:t>
            </a:fld>
            <a:endParaRPr lang="en-US"/>
          </a:p>
        </p:txBody>
      </p:sp>
    </p:spTree>
    <p:extLst>
      <p:ext uri="{BB962C8B-B14F-4D97-AF65-F5344CB8AC3E}">
        <p14:creationId xmlns:p14="http://schemas.microsoft.com/office/powerpoint/2010/main" val="3136311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1431F64-3009-4E2D-9B57-8A1963C4106A}" type="datetimeFigureOut">
              <a:rPr lang="en-US" smtClean="0"/>
              <a:t>6/2/2025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D456FFE-109C-46C5-816F-E8941C3E31EC}" type="slidenum">
              <a:rPr lang="en-US" smtClean="0"/>
              <a:t>‹#›</a:t>
            </a:fld>
            <a:endParaRPr lang="en-US"/>
          </a:p>
        </p:txBody>
      </p:sp>
    </p:spTree>
    <p:extLst>
      <p:ext uri="{BB962C8B-B14F-4D97-AF65-F5344CB8AC3E}">
        <p14:creationId xmlns:p14="http://schemas.microsoft.com/office/powerpoint/2010/main" val="2257934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31F64-3009-4E2D-9B57-8A1963C4106A}" type="datetimeFigureOut">
              <a:rPr lang="en-US" smtClean="0"/>
              <a:t>6/2/2025</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456FFE-109C-46C5-816F-E8941C3E31EC}" type="slidenum">
              <a:rPr lang="en-US" smtClean="0"/>
              <a:t>‹#›</a:t>
            </a:fld>
            <a:endParaRPr lang="en-US"/>
          </a:p>
        </p:txBody>
      </p:sp>
    </p:spTree>
    <p:extLst>
      <p:ext uri="{BB962C8B-B14F-4D97-AF65-F5344CB8AC3E}">
        <p14:creationId xmlns:p14="http://schemas.microsoft.com/office/powerpoint/2010/main" val="919901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837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237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152400"/>
            <a:ext cx="8839200" cy="6553200"/>
          </a:xfrm>
        </p:spPr>
        <p:txBody>
          <a:bodyPr>
            <a:normAutofit lnSpcReduction="10000"/>
          </a:bodyPr>
          <a:lstStyle/>
          <a:p>
            <a:pPr marL="0" indent="0">
              <a:buNone/>
            </a:pPr>
            <a:r>
              <a:rPr lang="en-US" sz="1800" b="1" dirty="0"/>
              <a:t>Like </a:t>
            </a:r>
            <a:r>
              <a:rPr lang="en-US" sz="1800" b="1" dirty="0">
                <a:solidFill>
                  <a:srgbClr val="FF0000"/>
                </a:solidFill>
              </a:rPr>
              <a:t>serous membranes, </a:t>
            </a:r>
            <a:r>
              <a:rPr lang="en-US" sz="1800" b="1" dirty="0">
                <a:solidFill>
                  <a:srgbClr val="0070C0"/>
                </a:solidFill>
              </a:rPr>
              <a:t>synovial membranes </a:t>
            </a:r>
            <a:r>
              <a:rPr lang="en-US" sz="1800" b="1" dirty="0"/>
              <a:t>line cavities that do not open to the outside. However, unlike serous membranes, they do not have a layer of epithelium, instead they have a layer of connective tissue cells that perform similar functions</a:t>
            </a:r>
            <a:r>
              <a:rPr lang="en-US" sz="1800" b="1" dirty="0" smtClean="0"/>
              <a:t>., </a:t>
            </a:r>
            <a:r>
              <a:rPr lang="en-US" sz="1800" b="1" dirty="0"/>
              <a:t>synovial membranes secrete synovial fluid into the joint cavity, and this nourishes, protects and lubricates the articular cartilage on the ends of the articulating bones so that they can function properly and provide ease of </a:t>
            </a:r>
            <a:r>
              <a:rPr lang="en-US" sz="1800" b="1" dirty="0" smtClean="0"/>
              <a:t>movement</a:t>
            </a:r>
          </a:p>
          <a:p>
            <a:pPr marL="0" indent="0">
              <a:buNone/>
            </a:pPr>
            <a:r>
              <a:rPr lang="en-US" sz="2000" b="1" dirty="0" smtClean="0">
                <a:solidFill>
                  <a:srgbClr val="FF0000"/>
                </a:solidFill>
              </a:rPr>
              <a:t>2-Meninges</a:t>
            </a:r>
            <a:r>
              <a:rPr lang="en-US" sz="1800" dirty="0" smtClean="0"/>
              <a:t>:-</a:t>
            </a:r>
            <a:r>
              <a:rPr lang="en-US" sz="1800" b="1" dirty="0" smtClean="0"/>
              <a:t>are </a:t>
            </a:r>
            <a:r>
              <a:rPr lang="en-US" sz="1800" b="1" dirty="0"/>
              <a:t>covering of delicate nervous </a:t>
            </a:r>
            <a:r>
              <a:rPr lang="en-US" sz="1800" b="1" dirty="0" smtClean="0"/>
              <a:t>tissue. </a:t>
            </a:r>
            <a:r>
              <a:rPr lang="en-US" sz="1800" b="1" dirty="0"/>
              <a:t>The protective covering of the brain is called the </a:t>
            </a:r>
            <a:r>
              <a:rPr lang="en-US" sz="1800" b="1" dirty="0">
                <a:solidFill>
                  <a:srgbClr val="FF0000"/>
                </a:solidFill>
              </a:rPr>
              <a:t>cranial meninges, </a:t>
            </a:r>
            <a:r>
              <a:rPr lang="en-US" sz="1800" b="1" dirty="0"/>
              <a:t>and the protective covering of the spinal cord is called the </a:t>
            </a:r>
            <a:r>
              <a:rPr lang="en-US" sz="1800" b="1" dirty="0">
                <a:solidFill>
                  <a:srgbClr val="FF0000"/>
                </a:solidFill>
              </a:rPr>
              <a:t>spinal meninges</a:t>
            </a:r>
            <a:r>
              <a:rPr lang="en-US" sz="1800" b="1" dirty="0"/>
              <a:t>. Both of these meninges are located within the cranial and spinal cavities respectively, which are located within the larger dorsal cavity. The primary role of the meninges is to provide protection of the brain and spinal cord, as these are vital and relative delicate structures. Three layers of </a:t>
            </a:r>
            <a:r>
              <a:rPr lang="en-US" sz="1800" b="1" dirty="0" smtClean="0"/>
              <a:t>meninges </a:t>
            </a:r>
            <a:r>
              <a:rPr lang="en-US" sz="1800" b="1" dirty="0"/>
              <a:t>act to protect the brain and spinal cord </a:t>
            </a:r>
            <a:r>
              <a:rPr lang="en-US" sz="1800" b="1" dirty="0" smtClean="0"/>
              <a:t>. </a:t>
            </a:r>
            <a:r>
              <a:rPr lang="en-US" sz="1800" b="1" dirty="0"/>
              <a:t>The three layers from outermost (</a:t>
            </a:r>
            <a:r>
              <a:rPr lang="en-US" sz="1800" b="1" dirty="0">
                <a:solidFill>
                  <a:srgbClr val="FF0000"/>
                </a:solidFill>
              </a:rPr>
              <a:t>superficial) </a:t>
            </a:r>
            <a:r>
              <a:rPr lang="en-US" sz="1800" b="1" dirty="0"/>
              <a:t>to innermost </a:t>
            </a:r>
            <a:r>
              <a:rPr lang="en-US" sz="1800" b="1" dirty="0">
                <a:solidFill>
                  <a:srgbClr val="FF0000"/>
                </a:solidFill>
              </a:rPr>
              <a:t>(deep</a:t>
            </a:r>
            <a:r>
              <a:rPr lang="en-US" sz="1800" b="1" dirty="0"/>
              <a:t>) are as follows</a:t>
            </a:r>
            <a:r>
              <a:rPr lang="en-US" sz="1800" b="1" dirty="0" smtClean="0"/>
              <a:t>: </a:t>
            </a:r>
          </a:p>
          <a:p>
            <a:pPr marL="0" indent="0">
              <a:buNone/>
            </a:pPr>
            <a:r>
              <a:rPr lang="en-US" sz="1800" b="1" dirty="0" smtClean="0"/>
              <a:t> </a:t>
            </a:r>
            <a:r>
              <a:rPr lang="en-US" sz="1800" b="1" dirty="0"/>
              <a:t>1) </a:t>
            </a:r>
            <a:r>
              <a:rPr lang="en-US" sz="1800" b="1" dirty="0" smtClean="0">
                <a:solidFill>
                  <a:srgbClr val="FF0000"/>
                </a:solidFill>
              </a:rPr>
              <a:t>The </a:t>
            </a:r>
            <a:r>
              <a:rPr lang="en-US" sz="1800" b="1" dirty="0" err="1">
                <a:solidFill>
                  <a:srgbClr val="FF0000"/>
                </a:solidFill>
              </a:rPr>
              <a:t>dura</a:t>
            </a:r>
            <a:r>
              <a:rPr lang="en-US" sz="1800" b="1" dirty="0">
                <a:solidFill>
                  <a:srgbClr val="FF0000"/>
                </a:solidFill>
              </a:rPr>
              <a:t> mater </a:t>
            </a:r>
            <a:r>
              <a:rPr lang="en-US" sz="1800" b="1" dirty="0"/>
              <a:t>is the thick, tough fibrous outer layer of the meninges (</a:t>
            </a:r>
            <a:r>
              <a:rPr lang="en-US" sz="1800" b="1" dirty="0" err="1"/>
              <a:t>dura</a:t>
            </a:r>
            <a:r>
              <a:rPr lang="en-US" sz="1800" b="1" dirty="0"/>
              <a:t> means tough and mater means mother</a:t>
            </a:r>
            <a:r>
              <a:rPr lang="en-US" sz="1800" b="1" dirty="0" smtClean="0"/>
              <a:t>);</a:t>
            </a:r>
          </a:p>
          <a:p>
            <a:pPr marL="0" indent="0">
              <a:buNone/>
            </a:pPr>
            <a:r>
              <a:rPr lang="en-US" sz="1800" b="1" dirty="0" smtClean="0">
                <a:solidFill>
                  <a:srgbClr val="FF0000"/>
                </a:solidFill>
              </a:rPr>
              <a:t> </a:t>
            </a:r>
            <a:r>
              <a:rPr lang="en-US" sz="1800" b="1" dirty="0">
                <a:solidFill>
                  <a:srgbClr val="FF0000"/>
                </a:solidFill>
              </a:rPr>
              <a:t>2) </a:t>
            </a:r>
            <a:r>
              <a:rPr lang="en-US" sz="1800" b="1" dirty="0" smtClean="0">
                <a:solidFill>
                  <a:srgbClr val="FF0000"/>
                </a:solidFill>
              </a:rPr>
              <a:t>The </a:t>
            </a:r>
            <a:r>
              <a:rPr lang="en-US" sz="1800" b="1" dirty="0">
                <a:solidFill>
                  <a:srgbClr val="FF0000"/>
                </a:solidFill>
              </a:rPr>
              <a:t>arachnoid </a:t>
            </a:r>
            <a:r>
              <a:rPr lang="en-US" sz="1800" b="1" dirty="0"/>
              <a:t>is the middle layer of the meninges and is a web-like structure, that has a space below that is filled with cerebrospinal fluid (CSF) that cushions the brain</a:t>
            </a:r>
            <a:r>
              <a:rPr lang="en-US" sz="1800" b="1" dirty="0" smtClean="0"/>
              <a:t>;</a:t>
            </a:r>
          </a:p>
          <a:p>
            <a:pPr marL="0" indent="0">
              <a:buNone/>
            </a:pPr>
            <a:r>
              <a:rPr lang="en-US" sz="1800" b="1" dirty="0" smtClean="0"/>
              <a:t> </a:t>
            </a:r>
            <a:r>
              <a:rPr lang="en-US" sz="1800" b="1" dirty="0"/>
              <a:t>3) </a:t>
            </a:r>
            <a:r>
              <a:rPr lang="en-US" sz="1800" b="1" dirty="0" smtClean="0">
                <a:solidFill>
                  <a:srgbClr val="FF0000"/>
                </a:solidFill>
              </a:rPr>
              <a:t>The </a:t>
            </a:r>
            <a:r>
              <a:rPr lang="en-US" sz="1800" b="1" dirty="0" err="1">
                <a:solidFill>
                  <a:srgbClr val="FF0000"/>
                </a:solidFill>
              </a:rPr>
              <a:t>pia</a:t>
            </a:r>
            <a:r>
              <a:rPr lang="en-US" sz="1800" b="1" dirty="0">
                <a:solidFill>
                  <a:srgbClr val="FF0000"/>
                </a:solidFill>
              </a:rPr>
              <a:t> mater </a:t>
            </a:r>
            <a:r>
              <a:rPr lang="en-US" sz="1800" b="1" dirty="0"/>
              <a:t>is the most delicate and thinnest tissue, and the innermost layer that covers the nervous tissue and follows its </a:t>
            </a:r>
            <a:r>
              <a:rPr lang="en-US" sz="1800" b="1" dirty="0" smtClean="0"/>
              <a:t>contours</a:t>
            </a:r>
            <a:r>
              <a:rPr lang="en-US" sz="1800" dirty="0"/>
              <a:t> </a:t>
            </a:r>
            <a:r>
              <a:rPr lang="en-US" sz="1800" b="1" dirty="0"/>
              <a:t>This membrane completely surrounds the brain and spinal cord. Contained within the membrane, specifically within the space between the </a:t>
            </a:r>
            <a:r>
              <a:rPr lang="en-US" sz="1800" b="1" dirty="0" err="1"/>
              <a:t>pia</a:t>
            </a:r>
            <a:r>
              <a:rPr lang="en-US" sz="1800" b="1" dirty="0"/>
              <a:t> mater and the arachnoid (called the </a:t>
            </a:r>
            <a:r>
              <a:rPr lang="en-US" sz="1800" b="1" dirty="0">
                <a:solidFill>
                  <a:srgbClr val="FF0000"/>
                </a:solidFill>
              </a:rPr>
              <a:t>subarachnoid space</a:t>
            </a:r>
            <a:r>
              <a:rPr lang="en-US" sz="1800" b="1" dirty="0"/>
              <a:t>) is cerebrospinal fluid (CSF), it is circulated throughout the CNS. In addition, the CSF also fills the ventricles of the brain and the central canal of the spinal cord.</a:t>
            </a:r>
            <a:endParaRPr lang="en-US" sz="1800" b="1" dirty="0" smtClean="0"/>
          </a:p>
          <a:p>
            <a:pPr marL="0" indent="0">
              <a:buNone/>
            </a:pPr>
            <a:endParaRPr lang="en-US" sz="1800" b="1" dirty="0"/>
          </a:p>
        </p:txBody>
      </p:sp>
    </p:spTree>
    <p:extLst>
      <p:ext uri="{BB962C8B-B14F-4D97-AF65-F5344CB8AC3E}">
        <p14:creationId xmlns:p14="http://schemas.microsoft.com/office/powerpoint/2010/main" val="3113752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0"/>
            <a:ext cx="54102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0"/>
            <a:ext cx="35052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048000"/>
            <a:ext cx="3428999"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5891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991600"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3200400" y="762000"/>
            <a:ext cx="28194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rgbClr val="FF0000"/>
                </a:solidFill>
              </a:rPr>
              <a:t>Thanks</a:t>
            </a:r>
            <a:r>
              <a:rPr lang="en-US" dirty="0" smtClean="0"/>
              <a:t> </a:t>
            </a:r>
            <a:endParaRPr lang="en-US" dirty="0"/>
          </a:p>
        </p:txBody>
      </p:sp>
    </p:spTree>
    <p:extLst>
      <p:ext uri="{BB962C8B-B14F-4D97-AF65-F5344CB8AC3E}">
        <p14:creationId xmlns:p14="http://schemas.microsoft.com/office/powerpoint/2010/main" val="3187790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152401"/>
            <a:ext cx="8991600" cy="457199"/>
          </a:xfrm>
        </p:spPr>
        <p:txBody>
          <a:bodyPr>
            <a:noAutofit/>
          </a:bodyPr>
          <a:lstStyle/>
          <a:p>
            <a:r>
              <a:rPr lang="en-US" sz="2800" b="1" dirty="0" smtClean="0">
                <a:solidFill>
                  <a:srgbClr val="FF0000"/>
                </a:solidFill>
              </a:rPr>
              <a:t>Body  plane and section</a:t>
            </a:r>
            <a:endParaRPr lang="en-US" sz="2800" b="1" dirty="0">
              <a:solidFill>
                <a:srgbClr val="FF0000"/>
              </a:solidFill>
            </a:endParaRPr>
          </a:p>
        </p:txBody>
      </p:sp>
      <p:sp>
        <p:nvSpPr>
          <p:cNvPr id="3" name="عنوان فرعي 2"/>
          <p:cNvSpPr>
            <a:spLocks noGrp="1"/>
          </p:cNvSpPr>
          <p:nvPr>
            <p:ph type="subTitle" idx="1"/>
          </p:nvPr>
        </p:nvSpPr>
        <p:spPr>
          <a:xfrm>
            <a:off x="0" y="609600"/>
            <a:ext cx="9144000" cy="6248400"/>
          </a:xfrm>
        </p:spPr>
        <p:txBody>
          <a:bodyPr>
            <a:normAutofit/>
          </a:bodyPr>
          <a:lstStyle/>
          <a:p>
            <a:pPr algn="l"/>
            <a:r>
              <a:rPr lang="en-US" sz="1800" b="1" i="0" dirty="0" smtClean="0">
                <a:solidFill>
                  <a:srgbClr val="FF0000"/>
                </a:solidFill>
                <a:effectLst/>
                <a:latin typeface="Tahoma"/>
              </a:rPr>
              <a:t>Body planes:- </a:t>
            </a:r>
            <a:r>
              <a:rPr lang="en-US" sz="1600" b="1" i="0" dirty="0" smtClean="0">
                <a:solidFill>
                  <a:srgbClr val="000000"/>
                </a:solidFill>
                <a:effectLst/>
                <a:latin typeface="Tahoma"/>
              </a:rPr>
              <a:t>are hypothetical geometric planes used to divide the body into sections. They are commonly used in both human and zoological anatomy to describe the location or direction of bodily structures  ,and there are:-</a:t>
            </a:r>
          </a:p>
          <a:p>
            <a:pPr algn="l"/>
            <a:endParaRPr lang="en-US" sz="16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1" y="1676400"/>
            <a:ext cx="5074919"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729740"/>
            <a:ext cx="4191000" cy="352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8634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700" y="0"/>
            <a:ext cx="90043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8797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748" y="1"/>
            <a:ext cx="455725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1387" y="76200"/>
            <a:ext cx="45720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81116" y="3581400"/>
            <a:ext cx="8952271" cy="2954655"/>
          </a:xfrm>
          <a:prstGeom prst="rect">
            <a:avLst/>
          </a:prstGeom>
        </p:spPr>
        <p:txBody>
          <a:bodyPr wrap="square">
            <a:spAutoFit/>
          </a:bodyPr>
          <a:lstStyle/>
          <a:p>
            <a:r>
              <a:rPr lang="en-US" sz="2400" b="1" dirty="0" smtClean="0">
                <a:solidFill>
                  <a:srgbClr val="FF0000"/>
                </a:solidFill>
              </a:rPr>
              <a:t>Movements </a:t>
            </a:r>
            <a:r>
              <a:rPr lang="en-US" b="1" dirty="0" smtClean="0"/>
              <a:t>that occur in the coronal (frontal) plane are lateral or side-to-side. These include:</a:t>
            </a:r>
          </a:p>
          <a:p>
            <a:r>
              <a:rPr lang="en-US" b="1" dirty="0" smtClean="0">
                <a:solidFill>
                  <a:srgbClr val="FF0000"/>
                </a:solidFill>
              </a:rPr>
              <a:t>Abduction: </a:t>
            </a:r>
            <a:r>
              <a:rPr lang="en-US" b="1" dirty="0" smtClean="0"/>
              <a:t>moving your limbs laterally, away from the midline of the body (e.g., lifting your leg to the side)</a:t>
            </a:r>
          </a:p>
          <a:p>
            <a:r>
              <a:rPr lang="en-US" b="1" dirty="0" smtClean="0"/>
              <a:t>A</a:t>
            </a:r>
            <a:r>
              <a:rPr lang="en-US" b="1" dirty="0" smtClean="0">
                <a:solidFill>
                  <a:srgbClr val="FF0000"/>
                </a:solidFill>
              </a:rPr>
              <a:t>dduction</a:t>
            </a:r>
            <a:r>
              <a:rPr lang="en-US" b="1" dirty="0" smtClean="0"/>
              <a:t>: moving your limbs medially, toward the midline of the body (e.g., lowering your arm down to the side of your body)</a:t>
            </a:r>
          </a:p>
          <a:p>
            <a:r>
              <a:rPr lang="en-US" b="1" dirty="0" smtClean="0">
                <a:solidFill>
                  <a:srgbClr val="FF0000"/>
                </a:solidFill>
              </a:rPr>
              <a:t>Elevation: </a:t>
            </a:r>
            <a:r>
              <a:rPr lang="en-US" b="1" dirty="0" smtClean="0"/>
              <a:t>raising your scapula (shoulder blade) upward</a:t>
            </a:r>
          </a:p>
          <a:p>
            <a:r>
              <a:rPr lang="en-US" b="1" dirty="0" smtClean="0">
                <a:solidFill>
                  <a:srgbClr val="FF0000"/>
                </a:solidFill>
              </a:rPr>
              <a:t>Depression: </a:t>
            </a:r>
            <a:r>
              <a:rPr lang="en-US" b="1" dirty="0" smtClean="0"/>
              <a:t>lowering your scapula (shoulder blade) downward</a:t>
            </a:r>
          </a:p>
          <a:p>
            <a:r>
              <a:rPr lang="en-US" b="1" dirty="0" smtClean="0">
                <a:solidFill>
                  <a:srgbClr val="FF0000"/>
                </a:solidFill>
              </a:rPr>
              <a:t>Inversion </a:t>
            </a:r>
            <a:r>
              <a:rPr lang="en-US" b="1" dirty="0" smtClean="0"/>
              <a:t>of the ankle: sole of your foot turns inward toward the midline of the body (a component of supination</a:t>
            </a:r>
          </a:p>
        </p:txBody>
      </p:sp>
    </p:spTree>
    <p:extLst>
      <p:ext uri="{BB962C8B-B14F-4D97-AF65-F5344CB8AC3E}">
        <p14:creationId xmlns:p14="http://schemas.microsoft.com/office/powerpoint/2010/main" val="1643661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152400"/>
            <a:ext cx="8839200" cy="6553200"/>
          </a:xfrm>
        </p:spPr>
        <p:txBody>
          <a:bodyPr>
            <a:noAutofit/>
          </a:bodyPr>
          <a:lstStyle/>
          <a:p>
            <a:pPr marL="0" indent="0">
              <a:buNone/>
            </a:pPr>
            <a:r>
              <a:rPr lang="en-US" sz="2000" b="1" dirty="0">
                <a:solidFill>
                  <a:srgbClr val="FF0000"/>
                </a:solidFill>
              </a:rPr>
              <a:t>Eversion</a:t>
            </a:r>
            <a:r>
              <a:rPr lang="en-US" sz="2000" b="1" dirty="0">
                <a:solidFill>
                  <a:prstClr val="black"/>
                </a:solidFill>
              </a:rPr>
              <a:t> of the </a:t>
            </a:r>
            <a:r>
              <a:rPr lang="en-US" sz="2000" dirty="0">
                <a:solidFill>
                  <a:prstClr val="black"/>
                </a:solidFill>
              </a:rPr>
              <a:t>ankle</a:t>
            </a:r>
            <a:r>
              <a:rPr lang="en-US" sz="2000" b="1" dirty="0">
                <a:solidFill>
                  <a:prstClr val="black"/>
                </a:solidFill>
              </a:rPr>
              <a:t>: sole of your foot turns outward away from the body’s midline (a component of </a:t>
            </a:r>
            <a:r>
              <a:rPr lang="en-US" sz="2000" b="1" dirty="0" smtClean="0">
                <a:solidFill>
                  <a:prstClr val="black"/>
                </a:solidFill>
              </a:rPr>
              <a:t>pronation</a:t>
            </a:r>
            <a:endParaRPr lang="en-US" sz="2800" b="1" dirty="0" smtClean="0">
              <a:solidFill>
                <a:srgbClr val="FF0000"/>
              </a:solidFill>
            </a:endParaRPr>
          </a:p>
          <a:p>
            <a:pPr marL="0" indent="0">
              <a:buNone/>
            </a:pPr>
            <a:r>
              <a:rPr lang="en-US" sz="2400" b="1" dirty="0" smtClean="0">
                <a:solidFill>
                  <a:srgbClr val="FF0000"/>
                </a:solidFill>
              </a:rPr>
              <a:t>The movements of the sagittal (longitudinal) plane include</a:t>
            </a:r>
            <a:r>
              <a:rPr lang="en-US" sz="2000" b="1" dirty="0" smtClean="0"/>
              <a:t>:</a:t>
            </a:r>
          </a:p>
          <a:p>
            <a:pPr marL="0" indent="0">
              <a:buNone/>
            </a:pPr>
            <a:r>
              <a:rPr lang="en-US" sz="2000" b="1" dirty="0" smtClean="0">
                <a:solidFill>
                  <a:srgbClr val="FF0000"/>
                </a:solidFill>
              </a:rPr>
              <a:t>Flexion</a:t>
            </a:r>
            <a:r>
              <a:rPr lang="en-US" sz="2000" b="1" dirty="0" smtClean="0"/>
              <a:t>: bending a limb to decrease the angle at a joint (e.g., lifting a dumbbell during a bicep curl flexes the elbow)</a:t>
            </a:r>
          </a:p>
          <a:p>
            <a:pPr marL="0" indent="0">
              <a:buNone/>
            </a:pPr>
            <a:r>
              <a:rPr lang="en-US" sz="2000" b="1" dirty="0" smtClean="0">
                <a:solidFill>
                  <a:srgbClr val="FF0000"/>
                </a:solidFill>
              </a:rPr>
              <a:t>Extension</a:t>
            </a:r>
            <a:r>
              <a:rPr lang="en-US" sz="2000" b="1" dirty="0" smtClean="0"/>
              <a:t>: movement that increases the angle at a joint (e.g., lifting your leg behind you when standing extends the hip joint)</a:t>
            </a:r>
          </a:p>
          <a:p>
            <a:pPr marL="0" indent="0">
              <a:buNone/>
            </a:pPr>
            <a:r>
              <a:rPr lang="en-US" sz="2000" b="1" dirty="0" smtClean="0">
                <a:solidFill>
                  <a:srgbClr val="FF0000"/>
                </a:solidFill>
              </a:rPr>
              <a:t>Dorsiflexion</a:t>
            </a:r>
            <a:r>
              <a:rPr lang="en-US" sz="2000" b="1" dirty="0" smtClean="0"/>
              <a:t>: bending the ankle so the top of the foot and your toes move toward your shin</a:t>
            </a:r>
          </a:p>
          <a:p>
            <a:pPr marL="0" indent="0">
              <a:buNone/>
            </a:pPr>
            <a:r>
              <a:rPr lang="en-US" sz="2000" b="1" dirty="0" smtClean="0">
                <a:solidFill>
                  <a:srgbClr val="FF0000"/>
                </a:solidFill>
              </a:rPr>
              <a:t>Plantar flexion: </a:t>
            </a:r>
            <a:r>
              <a:rPr lang="en-US" sz="2000" b="1" dirty="0" smtClean="0"/>
              <a:t>bending the ankle so the foot pushes down and your toes point away</a:t>
            </a:r>
          </a:p>
          <a:p>
            <a:pPr marL="0" indent="0">
              <a:buNone/>
            </a:pPr>
            <a:r>
              <a:rPr lang="en-US" sz="2400" b="1" dirty="0" smtClean="0">
                <a:solidFill>
                  <a:srgbClr val="FF0000"/>
                </a:solidFill>
              </a:rPr>
              <a:t>Movements that occur in this plane are</a:t>
            </a:r>
            <a:r>
              <a:rPr lang="en-US" sz="2000" b="1" dirty="0" smtClean="0">
                <a:solidFill>
                  <a:srgbClr val="FF0000"/>
                </a:solidFill>
              </a:rPr>
              <a:t>:-</a:t>
            </a:r>
          </a:p>
          <a:p>
            <a:pPr marL="0" indent="0">
              <a:buNone/>
            </a:pPr>
            <a:r>
              <a:rPr lang="en-US" sz="2000" b="1" dirty="0" smtClean="0">
                <a:solidFill>
                  <a:srgbClr val="FF0000"/>
                </a:solidFill>
              </a:rPr>
              <a:t>Rotation</a:t>
            </a:r>
            <a:r>
              <a:rPr lang="en-US" sz="2000" b="1" dirty="0" smtClean="0"/>
              <a:t>: rotating the torso or a limb around its vertical axis (e.g., turning your head to the left or right)</a:t>
            </a:r>
          </a:p>
          <a:p>
            <a:pPr marL="0" indent="0">
              <a:buNone/>
            </a:pPr>
            <a:r>
              <a:rPr lang="en-US" sz="2000" b="1" dirty="0" smtClean="0">
                <a:solidFill>
                  <a:srgbClr val="FF0000"/>
                </a:solidFill>
              </a:rPr>
              <a:t>Horizontal abduction</a:t>
            </a:r>
            <a:r>
              <a:rPr lang="en-US" sz="2000" b="1" dirty="0" smtClean="0"/>
              <a:t>: moving the arm away from the midline of the body when it’s at a 90-degree angle in front of you</a:t>
            </a:r>
          </a:p>
          <a:p>
            <a:pPr marL="0" indent="0">
              <a:buNone/>
            </a:pPr>
            <a:r>
              <a:rPr lang="en-US" sz="2000" b="1" dirty="0" smtClean="0">
                <a:solidFill>
                  <a:srgbClr val="FF0000"/>
                </a:solidFill>
              </a:rPr>
              <a:t>Horizontal adduction</a:t>
            </a:r>
            <a:r>
              <a:rPr lang="en-US" sz="2000" b="1" dirty="0" smtClean="0"/>
              <a:t>: moving the arm toward the midline of the body when it’s at a 90-degree angle to the side</a:t>
            </a:r>
            <a:endParaRPr lang="en-US" sz="2000" b="1" dirty="0"/>
          </a:p>
        </p:txBody>
      </p:sp>
    </p:spTree>
    <p:extLst>
      <p:ext uri="{BB962C8B-B14F-4D97-AF65-F5344CB8AC3E}">
        <p14:creationId xmlns:p14="http://schemas.microsoft.com/office/powerpoint/2010/main" val="2781353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 y="76200"/>
            <a:ext cx="8991600" cy="6629400"/>
          </a:xfrm>
        </p:spPr>
        <p:txBody>
          <a:bodyPr>
            <a:normAutofit/>
          </a:bodyPr>
          <a:lstStyle/>
          <a:p>
            <a:pPr marL="0" indent="0">
              <a:buNone/>
            </a:pPr>
            <a:r>
              <a:rPr lang="en-US" b="1" dirty="0" smtClean="0">
                <a:solidFill>
                  <a:srgbClr val="FF0000"/>
                </a:solidFill>
              </a:rPr>
              <a:t>Anatomical direction terms</a:t>
            </a:r>
          </a:p>
          <a:p>
            <a:pPr marL="0" indent="0">
              <a:buNone/>
            </a:pPr>
            <a:r>
              <a:rPr lang="en-US" sz="1800" b="1" dirty="0" smtClean="0"/>
              <a:t>Most anatomical terms are based on location, size, or purpose. Though, it takes time to learn what the terms mean and how they apply to movement or body positions. To help, here are some common anatomical direction terms:</a:t>
            </a:r>
          </a:p>
          <a:p>
            <a:pPr marL="0" indent="0">
              <a:buNone/>
            </a:pPr>
            <a:r>
              <a:rPr lang="en-US" sz="2000" b="1" dirty="0" smtClean="0">
                <a:solidFill>
                  <a:srgbClr val="FF0000"/>
                </a:solidFill>
              </a:rPr>
              <a:t>Medial</a:t>
            </a:r>
            <a:r>
              <a:rPr lang="en-US" sz="1800" b="1" dirty="0" smtClean="0"/>
              <a:t>: movement toward the midline of the body</a:t>
            </a:r>
          </a:p>
          <a:p>
            <a:pPr marL="0" indent="0">
              <a:buNone/>
            </a:pPr>
            <a:r>
              <a:rPr lang="en-US" sz="1800" b="1" dirty="0" smtClean="0">
                <a:solidFill>
                  <a:srgbClr val="FF0000"/>
                </a:solidFill>
              </a:rPr>
              <a:t>Lateral</a:t>
            </a:r>
            <a:r>
              <a:rPr lang="en-US" sz="1800" b="1" dirty="0" smtClean="0"/>
              <a:t>: movement away from the midline of the body</a:t>
            </a:r>
          </a:p>
          <a:p>
            <a:pPr marL="0" indent="0">
              <a:buNone/>
            </a:pPr>
            <a:r>
              <a:rPr lang="en-US" sz="1800" b="1" dirty="0" smtClean="0">
                <a:solidFill>
                  <a:srgbClr val="FF0000"/>
                </a:solidFill>
              </a:rPr>
              <a:t>Proximal: </a:t>
            </a:r>
            <a:r>
              <a:rPr lang="en-US" sz="1800" b="1" dirty="0" smtClean="0"/>
              <a:t>in proximity or closer to (often with reference to the center of the body or a specific extremity, i.e., the knee is proximal to the ankle)</a:t>
            </a:r>
          </a:p>
          <a:p>
            <a:pPr marL="0" indent="0">
              <a:buNone/>
            </a:pPr>
            <a:r>
              <a:rPr lang="en-US" sz="1800" b="1" dirty="0" smtClean="0">
                <a:solidFill>
                  <a:srgbClr val="FF0000"/>
                </a:solidFill>
              </a:rPr>
              <a:t>Distal</a:t>
            </a:r>
            <a:r>
              <a:rPr lang="en-US" sz="1800" b="1" dirty="0" smtClean="0"/>
              <a:t>: distant or further away (often with reference to the center of the body or a specific extremity, i.e., the wrist is distal to the elbow)</a:t>
            </a:r>
          </a:p>
          <a:p>
            <a:pPr marL="0" indent="0">
              <a:buNone/>
            </a:pPr>
            <a:r>
              <a:rPr lang="en-US" sz="1800" b="1" dirty="0" smtClean="0">
                <a:solidFill>
                  <a:srgbClr val="FF0000"/>
                </a:solidFill>
              </a:rPr>
              <a:t>Superior </a:t>
            </a:r>
            <a:r>
              <a:rPr lang="en-US" sz="1800" b="1" dirty="0" smtClean="0"/>
              <a:t>(</a:t>
            </a:r>
            <a:r>
              <a:rPr lang="en-US" sz="1800" b="1" dirty="0" smtClean="0">
                <a:solidFill>
                  <a:srgbClr val="00B0F0"/>
                </a:solidFill>
              </a:rPr>
              <a:t>cranial</a:t>
            </a:r>
            <a:r>
              <a:rPr lang="en-US" sz="1800" b="1" dirty="0" smtClean="0"/>
              <a:t>): upper or above</a:t>
            </a:r>
          </a:p>
          <a:p>
            <a:pPr marL="0" indent="0">
              <a:buNone/>
            </a:pPr>
            <a:r>
              <a:rPr lang="en-US" sz="1800" b="1" dirty="0" smtClean="0">
                <a:solidFill>
                  <a:srgbClr val="FF0000"/>
                </a:solidFill>
              </a:rPr>
              <a:t>Inferior </a:t>
            </a:r>
            <a:r>
              <a:rPr lang="en-US" sz="1800" b="1" dirty="0" smtClean="0"/>
              <a:t>(</a:t>
            </a:r>
            <a:r>
              <a:rPr lang="en-US" sz="1800" b="1" dirty="0" smtClean="0">
                <a:solidFill>
                  <a:srgbClr val="00B0F0"/>
                </a:solidFill>
              </a:rPr>
              <a:t>caudal</a:t>
            </a:r>
            <a:r>
              <a:rPr lang="en-US" sz="1800" b="1" dirty="0" smtClean="0"/>
              <a:t>): lower or below</a:t>
            </a:r>
          </a:p>
          <a:p>
            <a:pPr marL="0" indent="0">
              <a:buNone/>
            </a:pPr>
            <a:r>
              <a:rPr lang="en-US" sz="1800" b="1" dirty="0" smtClean="0">
                <a:solidFill>
                  <a:srgbClr val="FF0000"/>
                </a:solidFill>
              </a:rPr>
              <a:t>Anterior </a:t>
            </a:r>
            <a:r>
              <a:rPr lang="en-US" sz="1800" b="1" dirty="0" smtClean="0"/>
              <a:t>(</a:t>
            </a:r>
            <a:r>
              <a:rPr lang="en-US" sz="1800" b="1" dirty="0" smtClean="0">
                <a:solidFill>
                  <a:srgbClr val="00B0F0"/>
                </a:solidFill>
              </a:rPr>
              <a:t>ventral</a:t>
            </a:r>
            <a:r>
              <a:rPr lang="en-US" sz="1800" b="1" dirty="0" smtClean="0"/>
              <a:t>): front of the body</a:t>
            </a:r>
          </a:p>
          <a:p>
            <a:pPr marL="0" indent="0">
              <a:buNone/>
            </a:pPr>
            <a:r>
              <a:rPr lang="en-US" sz="1800" b="1" dirty="0" smtClean="0">
                <a:solidFill>
                  <a:srgbClr val="FF0000"/>
                </a:solidFill>
              </a:rPr>
              <a:t>Posterior</a:t>
            </a:r>
            <a:r>
              <a:rPr lang="en-US" sz="1800" b="1" dirty="0" smtClean="0"/>
              <a:t> (</a:t>
            </a:r>
            <a:r>
              <a:rPr lang="en-US" sz="1800" b="1" dirty="0" smtClean="0">
                <a:solidFill>
                  <a:srgbClr val="00B0F0"/>
                </a:solidFill>
              </a:rPr>
              <a:t>dorsal</a:t>
            </a:r>
            <a:r>
              <a:rPr lang="en-US" sz="1800" b="1" dirty="0" smtClean="0"/>
              <a:t>): back of the body</a:t>
            </a:r>
            <a:endParaRPr lang="en-US" sz="18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7406" y="3124200"/>
            <a:ext cx="3716594"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1945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971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25" y="-24581"/>
            <a:ext cx="29527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4277" y="1790701"/>
            <a:ext cx="3679723" cy="5157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76201"/>
            <a:ext cx="2438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5760" y="3182263"/>
            <a:ext cx="2868517" cy="3569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2" y="3182263"/>
            <a:ext cx="250431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4020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687" y="0"/>
            <a:ext cx="331628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795010" y="2057400"/>
            <a:ext cx="3333750" cy="466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35866"/>
          <a:stretch/>
        </p:blipFill>
        <p:spPr bwMode="auto">
          <a:xfrm>
            <a:off x="0" y="157637"/>
            <a:ext cx="5139743" cy="388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62256" t="8784" r="1619" b="24712"/>
          <a:stretch/>
        </p:blipFill>
        <p:spPr bwMode="auto">
          <a:xfrm>
            <a:off x="838200" y="4038601"/>
            <a:ext cx="3134678"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9627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526885"/>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TotalTime>
  <Words>862</Words>
  <Application>Microsoft Office PowerPoint</Application>
  <PresentationFormat>عرض على الشاشة (3:4)‏</PresentationFormat>
  <Paragraphs>35</Paragraphs>
  <Slides>13</Slides>
  <Notes>1</Notes>
  <HiddenSlides>0</HiddenSlides>
  <MMClips>0</MMClips>
  <ScaleCrop>false</ScaleCrop>
  <HeadingPairs>
    <vt:vector size="4" baseType="variant">
      <vt:variant>
        <vt:lpstr>نسق</vt:lpstr>
      </vt:variant>
      <vt:variant>
        <vt:i4>1</vt:i4>
      </vt:variant>
      <vt:variant>
        <vt:lpstr>عناوين الشرائح</vt:lpstr>
      </vt:variant>
      <vt:variant>
        <vt:i4>13</vt:i4>
      </vt:variant>
    </vt:vector>
  </HeadingPairs>
  <TitlesOfParts>
    <vt:vector size="14" baseType="lpstr">
      <vt:lpstr>نسق Office</vt:lpstr>
      <vt:lpstr>عرض تقديمي في PowerPoint</vt:lpstr>
      <vt:lpstr>Body  plane and section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Body  plane and section</dc:title>
  <dc:creator>Maher</dc:creator>
  <cp:lastModifiedBy>Maher</cp:lastModifiedBy>
  <cp:revision>62</cp:revision>
  <dcterms:created xsi:type="dcterms:W3CDTF">2025-01-07T16:52:52Z</dcterms:created>
  <dcterms:modified xsi:type="dcterms:W3CDTF">2025-06-02T08:06:17Z</dcterms:modified>
</cp:coreProperties>
</file>