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9" r:id="rId2"/>
    <p:sldId id="264" r:id="rId3"/>
    <p:sldId id="256" r:id="rId4"/>
    <p:sldId id="257" r:id="rId5"/>
    <p:sldId id="260" r:id="rId6"/>
    <p:sldId id="261" r:id="rId7"/>
    <p:sldId id="258" r:id="rId8"/>
    <p:sldId id="263" r:id="rId9"/>
    <p:sldId id="262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65441" autoAdjust="0"/>
    <p:restoredTop sz="86323" autoAdjust="0"/>
  </p:normalViewPr>
  <p:slideViewPr>
    <p:cSldViewPr>
      <p:cViewPr>
        <p:scale>
          <a:sx n="78" d="100"/>
          <a:sy n="78" d="100"/>
        </p:scale>
        <p:origin x="-91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B940EE4-818E-4C59-8B26-AE168212549E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147DBDA-C44E-4710-BD56-740FC58D0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76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7DBDA-C44E-4710-BD56-740FC58D0D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1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7DBDA-C44E-4710-BD56-740FC58D0D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9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8604-1554-4B50-AF3B-93B40881361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095-EB47-42B9-B595-72A24B8C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8604-1554-4B50-AF3B-93B40881361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095-EB47-42B9-B595-72A24B8C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8604-1554-4B50-AF3B-93B40881361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095-EB47-42B9-B595-72A24B8C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84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8604-1554-4B50-AF3B-93B40881361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095-EB47-42B9-B595-72A24B8C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8604-1554-4B50-AF3B-93B40881361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095-EB47-42B9-B595-72A24B8C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45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8604-1554-4B50-AF3B-93B40881361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095-EB47-42B9-B595-72A24B8C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98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8604-1554-4B50-AF3B-93B40881361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095-EB47-42B9-B595-72A24B8C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31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8604-1554-4B50-AF3B-93B40881361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095-EB47-42B9-B595-72A24B8C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6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8604-1554-4B50-AF3B-93B40881361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095-EB47-42B9-B595-72A24B8C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8604-1554-4B50-AF3B-93B40881361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095-EB47-42B9-B595-72A24B8C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4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28604-1554-4B50-AF3B-93B40881361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095-EB47-42B9-B595-72A24B8C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1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28604-1554-4B50-AF3B-93B40881361F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E1095-EB47-42B9-B595-72A24B8C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2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3787" cy="653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8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6669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t="6416" b="66742"/>
          <a:stretch/>
        </p:blipFill>
        <p:spPr bwMode="auto">
          <a:xfrm>
            <a:off x="179512" y="268220"/>
            <a:ext cx="3941260" cy="316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" r="4431" b="71623"/>
          <a:stretch/>
        </p:blipFill>
        <p:spPr bwMode="auto">
          <a:xfrm>
            <a:off x="3792157" y="-1"/>
            <a:ext cx="5172331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8" b="72303"/>
          <a:stretch/>
        </p:blipFill>
        <p:spPr bwMode="auto">
          <a:xfrm>
            <a:off x="207255" y="3284984"/>
            <a:ext cx="3913517" cy="326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4800" r="8573" b="71374"/>
          <a:stretch/>
        </p:blipFill>
        <p:spPr bwMode="auto">
          <a:xfrm>
            <a:off x="4033688" y="3429000"/>
            <a:ext cx="511031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06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0"/>
            <a:ext cx="8712968" cy="666936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" t="4460" r="6402" b="71815"/>
          <a:stretch/>
        </p:blipFill>
        <p:spPr bwMode="auto">
          <a:xfrm>
            <a:off x="351705" y="503862"/>
            <a:ext cx="4259429" cy="2573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9" t="3147" r="13790" b="63718"/>
          <a:stretch/>
        </p:blipFill>
        <p:spPr bwMode="auto">
          <a:xfrm>
            <a:off x="4716016" y="115910"/>
            <a:ext cx="4248472" cy="263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2" t="3791" r="6426" b="72803"/>
          <a:stretch/>
        </p:blipFill>
        <p:spPr bwMode="auto">
          <a:xfrm>
            <a:off x="293789" y="3212976"/>
            <a:ext cx="442222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0" t="3045" r="15402" b="62531"/>
          <a:stretch/>
        </p:blipFill>
        <p:spPr bwMode="auto">
          <a:xfrm>
            <a:off x="4716016" y="3429000"/>
            <a:ext cx="4031385" cy="28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" t="13735" r="15728" b="74671"/>
          <a:stretch/>
        </p:blipFill>
        <p:spPr bwMode="auto">
          <a:xfrm>
            <a:off x="351705" y="5661248"/>
            <a:ext cx="508439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6554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مربع نص 1"/>
              <p:cNvSpPr txBox="1"/>
              <p:nvPr/>
            </p:nvSpPr>
            <p:spPr>
              <a:xfrm>
                <a:off x="107504" y="4509120"/>
                <a:ext cx="3615963" cy="221599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i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/>
                        </a:rPr>
                        <m:t>𝑇</m:t>
                      </m:r>
                      <m:r>
                        <a:rPr lang="en-US" sz="13800" i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/>
                        </a:rPr>
                        <m:t>h</m:t>
                      </m:r>
                      <m:r>
                        <a:rPr lang="en-US" sz="13800" i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/>
                        </a:rPr>
                        <m:t>𝑎𝑛𝑘</m:t>
                      </m:r>
                      <m:r>
                        <a:rPr lang="en-US" sz="13800" i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r>
                        <a:rPr lang="en-US" sz="13800" i="1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ambria Math"/>
                        </a:rPr>
                        <m:t>𝑌𝑜𝑢</m:t>
                      </m:r>
                    </m:oMath>
                  </m:oMathPara>
                </a14:m>
                <a:endParaRPr lang="en-US" sz="13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" name="مربع نص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09120"/>
                <a:ext cx="3615963" cy="2215991"/>
              </a:xfrm>
              <a:prstGeom prst="rect">
                <a:avLst/>
              </a:prstGeom>
              <a:blipFill rotWithShape="1">
                <a:blip r:embed="rId3"/>
                <a:stretch>
                  <a:fillRect r="-137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4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6" y="188640"/>
            <a:ext cx="91793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88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07504" y="332656"/>
            <a:ext cx="8856984" cy="1080120"/>
          </a:xfrm>
        </p:spPr>
        <p:txBody>
          <a:bodyPr>
            <a:normAutofit fontScale="90000"/>
          </a:bodyPr>
          <a:lstStyle/>
          <a:p>
            <a:pPr rtl="0"/>
            <a:r>
              <a:rPr lang="en-US" sz="3600" b="1" dirty="0">
                <a:solidFill>
                  <a:srgbClr val="FF0000"/>
                </a:solidFill>
              </a:rPr>
              <a:t>Medical Terminology for the Urinary System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188640"/>
            <a:ext cx="8784976" cy="6264696"/>
          </a:xfrm>
        </p:spPr>
        <p:txBody>
          <a:bodyPr/>
          <a:lstStyle/>
          <a:p>
            <a:pPr rtl="0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Word Root and Combining Vowel for the Urinary System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327860"/>
              </p:ext>
            </p:extLst>
          </p:nvPr>
        </p:nvGraphicFramePr>
        <p:xfrm>
          <a:off x="683568" y="1340768"/>
          <a:ext cx="7992888" cy="5100288"/>
        </p:xfrm>
        <a:graphic>
          <a:graphicData uri="http://schemas.openxmlformats.org/drawingml/2006/table">
            <a:tbl>
              <a:tblPr/>
              <a:tblGrid>
                <a:gridCol w="1944216"/>
                <a:gridCol w="6048672"/>
              </a:tblGrid>
              <a:tr h="3701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cap="all" dirty="0">
                          <a:solidFill>
                            <a:schemeClr val="tx1"/>
                          </a:solidFill>
                          <a:effectLst/>
                          <a:latin typeface="inherit"/>
                        </a:rPr>
                        <a:t>WORD ROOT</a:t>
                      </a:r>
                    </a:p>
                  </a:txBody>
                  <a:tcPr marL="62170" marR="62170" marT="62170" marB="621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500" b="1" cap="all" dirty="0" smtClean="0">
                          <a:effectLst/>
                          <a:latin typeface="inherit"/>
                        </a:rPr>
                        <a:t>DEFINITION                                      </a:t>
                      </a:r>
                      <a:r>
                        <a:rPr lang="en-US" sz="1500" b="1" cap="all" dirty="0" err="1" smtClean="0">
                          <a:effectLst/>
                          <a:latin typeface="inherit"/>
                        </a:rPr>
                        <a:t>Expamle</a:t>
                      </a:r>
                      <a:endParaRPr lang="en-US" sz="1500" b="1" cap="all" dirty="0">
                        <a:effectLst/>
                        <a:latin typeface="inherit"/>
                      </a:endParaRPr>
                    </a:p>
                  </a:txBody>
                  <a:tcPr marL="62170" marR="62170" marT="62170" marB="621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  <a:tr h="370174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Cyst(o)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bladder </a:t>
                      </a:r>
                      <a:r>
                        <a:rPr lang="en-US" sz="1500" b="1" dirty="0" err="1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orsac</a:t>
                      </a:r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                                   Cystitis</a:t>
                      </a:r>
                      <a:endParaRPr lang="en-US" sz="15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174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Cost(o)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rib</a:t>
                      </a:r>
                      <a:endParaRPr lang="en-US" sz="15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0174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Glomerul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ar-IQ" sz="15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glomerulus                                       glomerulitis              </a:t>
                      </a:r>
                      <a:endParaRPr lang="en-US" sz="15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174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Lithiasis</a:t>
                      </a:r>
                      <a:r>
                        <a:rPr lang="en-US" sz="1500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stone                                                   Renal </a:t>
                      </a:r>
                      <a:r>
                        <a:rPr lang="en-US" sz="1500" b="1" dirty="0" err="1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lithiasis</a:t>
                      </a:r>
                      <a:endParaRPr lang="en-US" sz="15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0174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Nephr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Kidney                                                   Nephritis     Nephrectomy</a:t>
                      </a:r>
                      <a:endParaRPr lang="en-US" sz="15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174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Pyel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kidney </a:t>
                      </a:r>
                      <a:r>
                        <a:rPr lang="en-US" sz="1500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or </a:t>
                      </a:r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pelvis                                     </a:t>
                      </a:r>
                      <a:r>
                        <a:rPr lang="en-US" sz="1500" b="1" dirty="0" err="1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pyeloplasty</a:t>
                      </a:r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                      </a:t>
                      </a:r>
                      <a:endParaRPr lang="en-US" sz="15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0174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Ren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kidney                                                   Renal  Callus</a:t>
                      </a:r>
                      <a:endParaRPr lang="en-US" sz="15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174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Ur(o)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urine                                                    Urologist</a:t>
                      </a:r>
                      <a:endParaRPr lang="en-US" sz="15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0174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Ureter(o)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ureter                                                   </a:t>
                      </a:r>
                      <a:r>
                        <a:rPr lang="en-US" sz="1500" b="1" dirty="0" err="1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Ureteroscopy</a:t>
                      </a:r>
                      <a:endParaRPr lang="en-US" sz="15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0174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Urethr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urethra                                                 </a:t>
                      </a:r>
                      <a:r>
                        <a:rPr lang="en-US" sz="1500" b="1" dirty="0" err="1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Urethrotomy</a:t>
                      </a:r>
                      <a:endParaRPr lang="en-US" sz="15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370174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Urin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urine</a:t>
                      </a:r>
                      <a:endParaRPr lang="en-US" sz="15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58200">
                <a:tc>
                  <a:txBody>
                    <a:bodyPr/>
                    <a:lstStyle/>
                    <a:p>
                      <a:pPr algn="l" fontAlgn="t"/>
                      <a:r>
                        <a:rPr lang="en-US" sz="15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Vesic</a:t>
                      </a: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(o)</a:t>
                      </a: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5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urinary bladder                                     </a:t>
                      </a:r>
                      <a:r>
                        <a:rPr lang="en-US" sz="1500" b="1" dirty="0" err="1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Vesicostomy</a:t>
                      </a:r>
                      <a:endParaRPr lang="en-US" sz="15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2170" marR="62170" marT="62170" marB="6217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1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88640"/>
            <a:ext cx="8496944" cy="6552728"/>
          </a:xfrm>
        </p:spPr>
        <p:txBody>
          <a:bodyPr/>
          <a:lstStyle/>
          <a:p>
            <a:pPr algn="l" rtl="0"/>
            <a:r>
              <a:rPr lang="en-US" b="1" dirty="0">
                <a:solidFill>
                  <a:srgbClr val="FF0000"/>
                </a:solidFill>
              </a:rPr>
              <a:t>Urinary specific suffixes and </a:t>
            </a:r>
            <a:r>
              <a:rPr lang="en-US" b="1" dirty="0" smtClean="0">
                <a:solidFill>
                  <a:srgbClr val="FF0000"/>
                </a:solidFill>
              </a:rPr>
              <a:t>prefixes </a:t>
            </a:r>
            <a:r>
              <a:rPr lang="en-US" b="1" smtClean="0">
                <a:solidFill>
                  <a:srgbClr val="FF0000"/>
                </a:solidFill>
              </a:rPr>
              <a:t>and roots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478645"/>
              </p:ext>
            </p:extLst>
          </p:nvPr>
        </p:nvGraphicFramePr>
        <p:xfrm>
          <a:off x="467543" y="836710"/>
          <a:ext cx="8064896" cy="5902976"/>
        </p:xfrm>
        <a:graphic>
          <a:graphicData uri="http://schemas.openxmlformats.org/drawingml/2006/table">
            <a:tbl>
              <a:tblPr/>
              <a:tblGrid>
                <a:gridCol w="1800201"/>
                <a:gridCol w="6264695"/>
              </a:tblGrid>
              <a:tr h="5040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cap="all" dirty="0">
                          <a:effectLst/>
                          <a:latin typeface="inherit"/>
                        </a:rPr>
                        <a:t>TERM</a:t>
                      </a:r>
                    </a:p>
                  </a:txBody>
                  <a:tcPr marL="67351" marR="67351" marT="67351" marB="67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b="1" cap="all" dirty="0" smtClean="0">
                          <a:effectLst/>
                          <a:latin typeface="inherit"/>
                        </a:rPr>
                        <a:t>DEFINITION                 Example</a:t>
                      </a:r>
                      <a:r>
                        <a:rPr lang="en-US" sz="1600" b="1" cap="all" baseline="0" dirty="0" smtClean="0">
                          <a:effectLst/>
                          <a:latin typeface="inherit"/>
                        </a:rPr>
                        <a:t>   </a:t>
                      </a:r>
                      <a:endParaRPr lang="en-US" sz="1600" b="1" cap="all" dirty="0" smtClean="0">
                        <a:effectLst/>
                        <a:latin typeface="inherit"/>
                      </a:endParaRPr>
                    </a:p>
                    <a:p>
                      <a:pPr algn="l" rtl="0" fontAlgn="ctr"/>
                      <a:r>
                        <a:rPr lang="en-US" sz="1600" b="1" cap="all" dirty="0" smtClean="0">
                          <a:effectLst/>
                          <a:latin typeface="inherit"/>
                        </a:rPr>
                        <a:t>                                 </a:t>
                      </a:r>
                      <a:endParaRPr lang="en-US" sz="1600" b="1" cap="all" dirty="0">
                        <a:effectLst/>
                        <a:latin typeface="inherit"/>
                      </a:endParaRPr>
                    </a:p>
                  </a:txBody>
                  <a:tcPr marL="67351" marR="67351" marT="67351" marB="673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 err="1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lithiasis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baseline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   stone                        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renal </a:t>
                      </a:r>
                      <a:r>
                        <a:rPr lang="en-US" sz="1600" b="1" baseline="0" dirty="0" err="1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lithiasis</a:t>
                      </a:r>
                      <a:endParaRPr lang="en-US" sz="16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Cyst-</a:t>
                      </a: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bladder </a:t>
                      </a: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or 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sac             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Cystitis   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inherit"/>
                      </a:endParaRP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Dialy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 dialysis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                       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urinary dialysis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           </a:t>
                      </a:r>
                      <a:endParaRPr lang="en-US" sz="16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Noct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Night                            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nocturia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 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</a:t>
                      </a:r>
                      <a:endParaRPr lang="en-US" sz="16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Olig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few or 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little                  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oliguria         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inherit"/>
                      </a:endParaRP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Poly-</a:t>
                      </a: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much or many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.            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Polyuria 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  </a:t>
                      </a:r>
                      <a:endParaRPr lang="en-US" sz="16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Pyel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ar-IQ" sz="16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pelvis </a:t>
                      </a:r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or 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kidney       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pyelonephritis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  </a:t>
                      </a:r>
                      <a:endParaRPr lang="en-US" sz="16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Ren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Kidneys                    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renography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    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inherit"/>
                      </a:endParaRP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tripsy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Crushing                     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reno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litho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tripsy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inherit"/>
                      </a:endParaRP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-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uria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dirty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urine 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condition           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uriaemia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 </a:t>
                      </a:r>
                      <a:endParaRPr lang="en-US" sz="1600" b="1" dirty="0">
                        <a:solidFill>
                          <a:srgbClr val="7030A0"/>
                        </a:solidFill>
                        <a:effectLst/>
                        <a:latin typeface="inherit"/>
                      </a:endParaRP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8005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Ureter-</a:t>
                      </a: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600" b="1" dirty="0" smtClean="0">
                          <a:solidFill>
                            <a:srgbClr val="7030A0"/>
                          </a:solidFill>
                          <a:effectLst/>
                          <a:latin typeface="inherit"/>
                        </a:rPr>
                        <a:t>Ureters                        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ureteroplasty</a:t>
                      </a:r>
                      <a:endParaRPr lang="en-US" sz="1600" b="1" dirty="0">
                        <a:solidFill>
                          <a:srgbClr val="0070C0"/>
                        </a:solidFill>
                        <a:effectLst/>
                        <a:latin typeface="inherit"/>
                      </a:endParaRPr>
                    </a:p>
                  </a:txBody>
                  <a:tcPr marL="67351" marR="67351" marT="67351" marB="67351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43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Diseases and Conditions of the Urinary System</a:t>
            </a:r>
          </a:p>
          <a:p>
            <a:pPr algn="l" rtl="0"/>
            <a:endParaRPr lang="en-US" dirty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75710"/>
              </p:ext>
            </p:extLst>
          </p:nvPr>
        </p:nvGraphicFramePr>
        <p:xfrm>
          <a:off x="323527" y="692696"/>
          <a:ext cx="9181021" cy="426720"/>
        </p:xfrm>
        <a:graphic>
          <a:graphicData uri="http://schemas.openxmlformats.org/drawingml/2006/table">
            <a:tbl>
              <a:tblPr/>
              <a:tblGrid>
                <a:gridCol w="1800201"/>
                <a:gridCol w="7380820"/>
              </a:tblGrid>
              <a:tr h="282704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effectLst/>
                          <a:latin typeface="inherit"/>
                        </a:rPr>
                        <a:t>TERM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effectLst/>
                          <a:latin typeface="inherit"/>
                        </a:rPr>
                        <a:t>DEFINITION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722619"/>
              </p:ext>
            </p:extLst>
          </p:nvPr>
        </p:nvGraphicFramePr>
        <p:xfrm>
          <a:off x="251520" y="1120311"/>
          <a:ext cx="8712968" cy="712931"/>
        </p:xfrm>
        <a:graphic>
          <a:graphicData uri="http://schemas.openxmlformats.org/drawingml/2006/table">
            <a:tbl>
              <a:tblPr/>
              <a:tblGrid>
                <a:gridCol w="2160240"/>
                <a:gridCol w="6552728"/>
              </a:tblGrid>
              <a:tr h="712931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0" dirty="0" smtClean="0">
                          <a:effectLst/>
                          <a:latin typeface="inherit"/>
                        </a:rPr>
                        <a:t>   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Anuria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effectLst/>
                          <a:latin typeface="inherit"/>
                        </a:rPr>
                        <a:t>An- means without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3419872" y="1113587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uria</a:t>
            </a:r>
            <a:r>
              <a:rPr lang="en-US" sz="2000" b="1" dirty="0"/>
              <a:t> </a:t>
            </a:r>
            <a:r>
              <a:rPr lang="en-US" sz="2000" b="1" dirty="0" smtClean="0"/>
              <a:t>= </a:t>
            </a:r>
            <a:r>
              <a:rPr lang="en-US" sz="2000" b="1" dirty="0"/>
              <a:t>possessing urine</a:t>
            </a:r>
            <a:r>
              <a:rPr lang="en-US" sz="2000" dirty="0"/>
              <a:t>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324315" y="1540647"/>
            <a:ext cx="3355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Anuria is the absence of urine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46933" y="1812230"/>
            <a:ext cx="1202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Diuresis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267744" y="1843008"/>
            <a:ext cx="4156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r>
              <a:rPr lang="en-US" sz="2000" b="1" dirty="0"/>
              <a:t>is an increase in the volume of urine.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329871" y="2243118"/>
            <a:ext cx="11477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Dysuria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324315" y="2290502"/>
            <a:ext cx="2191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is painful urination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61962" y="2707117"/>
            <a:ext cx="1248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Enuresis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267744" y="2659955"/>
            <a:ext cx="3804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is involuntary nocturnal urination</a:t>
            </a:r>
            <a:r>
              <a:rPr lang="en-US" dirty="0"/>
              <a:t>.</a:t>
            </a:r>
          </a:p>
        </p:txBody>
      </p:sp>
      <p:sp>
        <p:nvSpPr>
          <p:cNvPr id="2" name="مستطيل 1"/>
          <p:cNvSpPr/>
          <p:nvPr/>
        </p:nvSpPr>
        <p:spPr>
          <a:xfrm>
            <a:off x="192243" y="3060065"/>
            <a:ext cx="1511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Frequency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308404" y="3108179"/>
            <a:ext cx="6863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is when the patient voids more frequently than what is usual for the</a:t>
            </a:r>
            <a:r>
              <a:rPr lang="en-US" dirty="0"/>
              <a:t> </a:t>
            </a:r>
            <a:r>
              <a:rPr lang="en-US" sz="2000" b="1" dirty="0"/>
              <a:t>patient</a:t>
            </a:r>
            <a:r>
              <a:rPr lang="en-US" dirty="0" smtClean="0"/>
              <a:t>.</a:t>
            </a:r>
            <a:r>
              <a:rPr lang="ar-IQ" dirty="0" smtClean="0"/>
              <a:t>  </a:t>
            </a:r>
            <a:endParaRPr lang="en-US" dirty="0"/>
          </a:p>
        </p:txBody>
      </p:sp>
      <p:graphicFrame>
        <p:nvGraphicFramePr>
          <p:cNvPr id="12" name="جدول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33120"/>
              </p:ext>
            </p:extLst>
          </p:nvPr>
        </p:nvGraphicFramePr>
        <p:xfrm>
          <a:off x="1825" y="3822476"/>
          <a:ext cx="7934325" cy="426720"/>
        </p:xfrm>
        <a:graphic>
          <a:graphicData uri="http://schemas.openxmlformats.org/drawingml/2006/table">
            <a:tbl>
              <a:tblPr/>
              <a:tblGrid>
                <a:gridCol w="7934325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Glomerulonephritis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604838" y="3649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ar-IQ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292829" y="3816065"/>
            <a:ext cx="3326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Glomerul</a:t>
            </a:r>
            <a:r>
              <a:rPr lang="en-US" sz="2000" b="1" dirty="0"/>
              <a:t>(o) </a:t>
            </a:r>
            <a:r>
              <a:rPr lang="en-US" sz="2000" b="1" dirty="0" smtClean="0"/>
              <a:t>= </a:t>
            </a:r>
            <a:r>
              <a:rPr lang="en-US" sz="2000" b="1" dirty="0"/>
              <a:t>the glomerulus</a:t>
            </a:r>
          </a:p>
        </p:txBody>
      </p:sp>
      <p:graphicFrame>
        <p:nvGraphicFramePr>
          <p:cNvPr id="18" name="جدول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52377"/>
              </p:ext>
            </p:extLst>
          </p:nvPr>
        </p:nvGraphicFramePr>
        <p:xfrm>
          <a:off x="5619381" y="3521730"/>
          <a:ext cx="3107862" cy="975360"/>
        </p:xfrm>
        <a:graphic>
          <a:graphicData uri="http://schemas.openxmlformats.org/drawingml/2006/table">
            <a:tbl>
              <a:tblPr/>
              <a:tblGrid>
                <a:gridCol w="3107862"/>
              </a:tblGrid>
              <a:tr h="237207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b="0" dirty="0">
                          <a:effectLst/>
                          <a:latin typeface="inherit"/>
                        </a:rPr>
                        <a:t/>
                      </a:r>
                      <a:br>
                        <a:rPr lang="en-US" b="0" dirty="0">
                          <a:effectLst/>
                          <a:latin typeface="inherit"/>
                        </a:rPr>
                      </a:br>
                      <a:r>
                        <a:rPr lang="en-US" b="1" dirty="0">
                          <a:effectLst/>
                          <a:latin typeface="inherit"/>
                        </a:rPr>
                        <a:t>Nephritis is inflammation of </a:t>
                      </a:r>
                      <a:r>
                        <a:rPr lang="en-US" b="1" dirty="0" smtClean="0">
                          <a:effectLst/>
                          <a:latin typeface="inherit"/>
                        </a:rPr>
                        <a:t>the </a:t>
                      </a:r>
                      <a:r>
                        <a:rPr lang="en-US" b="1" dirty="0">
                          <a:effectLst/>
                          <a:latin typeface="inherit"/>
                        </a:rPr>
                        <a:t>kidney</a:t>
                      </a:r>
                      <a:r>
                        <a:rPr lang="en-US" b="0" dirty="0" smtClean="0">
                          <a:effectLst/>
                          <a:latin typeface="inherit"/>
                        </a:rPr>
                        <a:t>.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20" name="مستطيل 19"/>
          <p:cNvSpPr/>
          <p:nvPr/>
        </p:nvSpPr>
        <p:spPr>
          <a:xfrm>
            <a:off x="2166043" y="4424813"/>
            <a:ext cx="7036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Glomerulonephritis is the inflammation of the glomerulus of the kidneys</a:t>
            </a:r>
            <a:r>
              <a:rPr lang="en-US" sz="2000" dirty="0"/>
              <a:t>.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189357" y="4983859"/>
            <a:ext cx="1514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Glycosuria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2089707" y="5132699"/>
            <a:ext cx="2528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Glyco</a:t>
            </a:r>
            <a:r>
              <a:rPr lang="en-US" sz="2000" b="1" dirty="0"/>
              <a:t>- means glucose</a:t>
            </a:r>
            <a:r>
              <a:rPr lang="en-US" dirty="0"/>
              <a:t>.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4548131" y="5162093"/>
            <a:ext cx="4228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Glycosuria is the abnormal presence of glucose in the urine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161209" y="5706035"/>
            <a:ext cx="154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Hematuria</a:t>
            </a:r>
          </a:p>
        </p:txBody>
      </p:sp>
      <p:sp>
        <p:nvSpPr>
          <p:cNvPr id="28" name="مستطيل 27"/>
          <p:cNvSpPr/>
          <p:nvPr/>
        </p:nvSpPr>
        <p:spPr>
          <a:xfrm>
            <a:off x="1981997" y="5767590"/>
            <a:ext cx="3948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Hemat</a:t>
            </a:r>
            <a:r>
              <a:rPr lang="en-US" sz="2000" b="1" dirty="0"/>
              <a:t>- means pertaining to blood</a:t>
            </a:r>
          </a:p>
        </p:txBody>
      </p:sp>
      <p:sp>
        <p:nvSpPr>
          <p:cNvPr id="29" name="مستطيل 28"/>
          <p:cNvSpPr/>
          <p:nvPr/>
        </p:nvSpPr>
        <p:spPr>
          <a:xfrm>
            <a:off x="5869252" y="5782979"/>
            <a:ext cx="3243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uria</a:t>
            </a:r>
            <a:r>
              <a:rPr lang="en-US" sz="2000" b="1" dirty="0"/>
              <a:t> means possessing urine</a:t>
            </a:r>
            <a:r>
              <a:rPr lang="en-US" sz="2000" dirty="0"/>
              <a:t>.</a:t>
            </a:r>
          </a:p>
        </p:txBody>
      </p:sp>
      <p:sp>
        <p:nvSpPr>
          <p:cNvPr id="30" name="مستطيل 29"/>
          <p:cNvSpPr/>
          <p:nvPr/>
        </p:nvSpPr>
        <p:spPr>
          <a:xfrm>
            <a:off x="2089707" y="6152311"/>
            <a:ext cx="3498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Hematuria is blood in the urine</a:t>
            </a:r>
          </a:p>
        </p:txBody>
      </p:sp>
    </p:spTree>
    <p:extLst>
      <p:ext uri="{BB962C8B-B14F-4D97-AF65-F5344CB8AC3E}">
        <p14:creationId xmlns:p14="http://schemas.microsoft.com/office/powerpoint/2010/main" val="131592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4690786"/>
              </p:ext>
            </p:extLst>
          </p:nvPr>
        </p:nvGraphicFramePr>
        <p:xfrm>
          <a:off x="107504" y="213507"/>
          <a:ext cx="7560840" cy="518160"/>
        </p:xfrm>
        <a:graphic>
          <a:graphicData uri="http://schemas.openxmlformats.org/drawingml/2006/table">
            <a:tbl>
              <a:tblPr/>
              <a:tblGrid>
                <a:gridCol w="1700266"/>
                <a:gridCol w="5860574"/>
              </a:tblGrid>
              <a:tr h="473968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Hesitancy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 smtClean="0">
                          <a:effectLst/>
                          <a:latin typeface="inherit"/>
                        </a:rPr>
                        <a:t>    Hesitancy is difficulty initiating urination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5" name="مستطيل 4"/>
          <p:cNvSpPr/>
          <p:nvPr/>
        </p:nvSpPr>
        <p:spPr>
          <a:xfrm>
            <a:off x="-5928" y="743205"/>
            <a:ext cx="1837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Incontinence</a:t>
            </a: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045781"/>
              </p:ext>
            </p:extLst>
          </p:nvPr>
        </p:nvGraphicFramePr>
        <p:xfrm>
          <a:off x="1831883" y="748659"/>
          <a:ext cx="2407220" cy="489114"/>
        </p:xfrm>
        <a:graphic>
          <a:graphicData uri="http://schemas.openxmlformats.org/drawingml/2006/table">
            <a:tbl>
              <a:tblPr/>
              <a:tblGrid>
                <a:gridCol w="2407220"/>
              </a:tblGrid>
              <a:tr h="489114"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1" dirty="0" smtClean="0">
                          <a:effectLst/>
                          <a:latin typeface="inherit"/>
                        </a:rPr>
                        <a:t> In- </a:t>
                      </a:r>
                      <a:r>
                        <a:rPr lang="en-US" sz="2000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means lack o</a:t>
                      </a:r>
                      <a:r>
                        <a:rPr lang="en-US" b="1" dirty="0">
                          <a:solidFill>
                            <a:srgbClr val="0070C0"/>
                          </a:solidFill>
                          <a:effectLst/>
                          <a:latin typeface="inherit"/>
                        </a:rPr>
                        <a:t>f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4211960" y="784476"/>
            <a:ext cx="4932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Continence </a:t>
            </a:r>
            <a:r>
              <a:rPr lang="en-US" sz="2000" b="1" dirty="0">
                <a:solidFill>
                  <a:srgbClr val="FF0000"/>
                </a:solidFill>
              </a:rPr>
              <a:t>means the ability of control th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bladder or bowel functions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1475656" y="153638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Incontinence is </a:t>
            </a:r>
            <a:r>
              <a:rPr lang="en-US" sz="2000" b="1" dirty="0" smtClean="0">
                <a:solidFill>
                  <a:srgbClr val="7030A0"/>
                </a:solidFill>
              </a:rPr>
              <a:t>the inability </a:t>
            </a:r>
            <a:r>
              <a:rPr lang="en-US" sz="2000" b="1" dirty="0">
                <a:solidFill>
                  <a:srgbClr val="7030A0"/>
                </a:solidFill>
              </a:rPr>
              <a:t>of control urination or </a:t>
            </a:r>
            <a:r>
              <a:rPr lang="en-US" sz="2000" b="1" dirty="0" smtClean="0">
                <a:solidFill>
                  <a:srgbClr val="7030A0"/>
                </a:solidFill>
              </a:rPr>
              <a:t>defecation</a:t>
            </a:r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9" name="مستطيل 8"/>
          <p:cNvSpPr/>
          <p:nvPr/>
        </p:nvSpPr>
        <p:spPr>
          <a:xfrm>
            <a:off x="-5929" y="1870526"/>
            <a:ext cx="21157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Nephrolithiasis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2109779" y="1896351"/>
            <a:ext cx="57958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Lithiasis</a:t>
            </a:r>
            <a:r>
              <a:rPr lang="en-US" sz="2000" b="1" dirty="0">
                <a:solidFill>
                  <a:srgbClr val="00B0F0"/>
                </a:solidFill>
              </a:rPr>
              <a:t> means the presence or formation of stones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1137174" y="2350321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is </a:t>
            </a:r>
            <a:r>
              <a:rPr lang="en-US" sz="2000" b="1" dirty="0">
                <a:solidFill>
                  <a:srgbClr val="00B050"/>
                </a:solidFill>
              </a:rPr>
              <a:t>a condition of having renal calculi or stones in the kidney</a:t>
            </a:r>
            <a:r>
              <a:rPr lang="en-US" sz="2000" b="1" dirty="0"/>
              <a:t>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463573" y="2660786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Nocturia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2267744" y="2722341"/>
            <a:ext cx="21892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Noct</a:t>
            </a:r>
            <a:r>
              <a:rPr lang="en-US" sz="2000" b="1" dirty="0"/>
              <a:t>- </a:t>
            </a:r>
            <a:r>
              <a:rPr lang="en-US" sz="2000" b="1" dirty="0">
                <a:solidFill>
                  <a:srgbClr val="FF0000"/>
                </a:solidFill>
              </a:rPr>
              <a:t>means night</a:t>
            </a:r>
            <a:r>
              <a:rPr lang="en-US" dirty="0"/>
              <a:t>.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3963850" y="2737730"/>
            <a:ext cx="4788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Nocturia</a:t>
            </a:r>
            <a:r>
              <a:rPr lang="en-US" sz="2000" b="1" dirty="0">
                <a:solidFill>
                  <a:srgbClr val="0070C0"/>
                </a:solidFill>
              </a:rPr>
              <a:t> is excessive urination at night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512464" y="3225183"/>
            <a:ext cx="1191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Oliguria</a:t>
            </a:r>
          </a:p>
        </p:txBody>
      </p:sp>
      <p:sp>
        <p:nvSpPr>
          <p:cNvPr id="16" name="مستطيل 15"/>
          <p:cNvSpPr/>
          <p:nvPr/>
        </p:nvSpPr>
        <p:spPr>
          <a:xfrm>
            <a:off x="1994432" y="3168765"/>
            <a:ext cx="27358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Olig</a:t>
            </a:r>
            <a:r>
              <a:rPr lang="en-US" sz="2000" b="1" dirty="0"/>
              <a:t>- </a:t>
            </a:r>
            <a:r>
              <a:rPr lang="en-US" sz="2000" b="1" dirty="0">
                <a:solidFill>
                  <a:srgbClr val="7030A0"/>
                </a:solidFill>
              </a:rPr>
              <a:t>means few or little</a:t>
            </a:r>
          </a:p>
        </p:txBody>
      </p:sp>
      <p:graphicFrame>
        <p:nvGraphicFramePr>
          <p:cNvPr id="18" name="جدول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373728"/>
              </p:ext>
            </p:extLst>
          </p:nvPr>
        </p:nvGraphicFramePr>
        <p:xfrm>
          <a:off x="512464" y="3717032"/>
          <a:ext cx="8452025" cy="568469"/>
        </p:xfrm>
        <a:graphic>
          <a:graphicData uri="http://schemas.openxmlformats.org/drawingml/2006/table">
            <a:tbl>
              <a:tblPr/>
              <a:tblGrid>
                <a:gridCol w="1526064"/>
                <a:gridCol w="6925961"/>
              </a:tblGrid>
              <a:tr h="568469">
                <a:tc>
                  <a:txBody>
                    <a:bodyPr/>
                    <a:lstStyle/>
                    <a:p>
                      <a:pPr algn="l" fontAlgn="t"/>
                      <a:endParaRPr lang="ar-IQ" b="0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  <a:latin typeface="inherit"/>
                        </a:rPr>
                        <a:t>Oliguria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 is a decrease in the formation or passing of urine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9" name="مستطيل 18"/>
          <p:cNvSpPr/>
          <p:nvPr/>
        </p:nvSpPr>
        <p:spPr>
          <a:xfrm>
            <a:off x="566191" y="4069428"/>
            <a:ext cx="123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Polyuria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1831882" y="4115595"/>
            <a:ext cx="61965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2000" b="1" dirty="0">
                <a:solidFill>
                  <a:srgbClr val="7030A0"/>
                </a:solidFill>
              </a:rPr>
              <a:t>is the passing of an abnormally large amount of urine</a:t>
            </a:r>
            <a:r>
              <a:rPr lang="en-US" dirty="0"/>
              <a:t>.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84014" y="4531093"/>
            <a:ext cx="1713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Proteinuria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1831883" y="4531093"/>
            <a:ext cx="7132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is the presence of an abnormally large amount of protein in the urine</a:t>
            </a:r>
          </a:p>
        </p:txBody>
      </p:sp>
      <p:sp>
        <p:nvSpPr>
          <p:cNvPr id="23" name="مستطيل 22"/>
          <p:cNvSpPr/>
          <p:nvPr/>
        </p:nvSpPr>
        <p:spPr>
          <a:xfrm>
            <a:off x="566191" y="5102178"/>
            <a:ext cx="9980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Pyuria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1941582" y="5146346"/>
            <a:ext cx="6970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is the presences of an abnormal amount of white blood cells in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the urine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-40179" y="5572493"/>
            <a:ext cx="1981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Renal calculus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2198688" y="5634048"/>
            <a:ext cx="4358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is a stone occurring in the urinary tract.</a:t>
            </a:r>
          </a:p>
        </p:txBody>
      </p:sp>
      <p:sp>
        <p:nvSpPr>
          <p:cNvPr id="28" name="مستطيل 27"/>
          <p:cNvSpPr/>
          <p:nvPr/>
        </p:nvSpPr>
        <p:spPr>
          <a:xfrm>
            <a:off x="34584" y="6034158"/>
            <a:ext cx="1832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Renal Failure</a:t>
            </a:r>
          </a:p>
        </p:txBody>
      </p:sp>
      <p:sp>
        <p:nvSpPr>
          <p:cNvPr id="29" name="مستطيل 28"/>
          <p:cNvSpPr/>
          <p:nvPr/>
        </p:nvSpPr>
        <p:spPr>
          <a:xfrm>
            <a:off x="1989489" y="6090754"/>
            <a:ext cx="72024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/>
              <a:t> </a:t>
            </a:r>
            <a:r>
              <a:rPr lang="en-US" sz="2000" b="1" dirty="0">
                <a:solidFill>
                  <a:srgbClr val="00B050"/>
                </a:solidFill>
              </a:rPr>
              <a:t>is the inability of the kidneys to concentrate urine or excrete </a:t>
            </a:r>
            <a:r>
              <a:rPr lang="en-US" sz="2000" b="1" dirty="0"/>
              <a:t>waste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11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632"/>
            <a:ext cx="8640960" cy="6624736"/>
          </a:xfrm>
        </p:spPr>
        <p:txBody>
          <a:bodyPr/>
          <a:lstStyle/>
          <a:p>
            <a:pPr algn="ctr" rtl="0"/>
            <a:r>
              <a:rPr lang="en-US" b="1" dirty="0">
                <a:solidFill>
                  <a:srgbClr val="FF0000"/>
                </a:solidFill>
              </a:rPr>
              <a:t>Urinary </a:t>
            </a:r>
            <a:r>
              <a:rPr lang="en-US" b="1" dirty="0" smtClean="0">
                <a:solidFill>
                  <a:srgbClr val="FF0000"/>
                </a:solidFill>
              </a:rPr>
              <a:t>Specialties</a:t>
            </a:r>
            <a:r>
              <a:rPr lang="ar-IQ" b="1" dirty="0" smtClean="0">
                <a:solidFill>
                  <a:srgbClr val="FF0000"/>
                </a:solidFill>
              </a:rPr>
              <a:t>  </a:t>
            </a:r>
            <a:endParaRPr lang="en-US" b="1" dirty="0">
              <a:solidFill>
                <a:srgbClr val="FF0000"/>
              </a:solidFill>
            </a:endParaRPr>
          </a:p>
          <a:p>
            <a:pPr algn="l" rtl="0"/>
            <a:endParaRPr lang="en-US" dirty="0"/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90987"/>
              </p:ext>
            </p:extLst>
          </p:nvPr>
        </p:nvGraphicFramePr>
        <p:xfrm>
          <a:off x="395536" y="692696"/>
          <a:ext cx="8424936" cy="1008112"/>
        </p:xfrm>
        <a:graphic>
          <a:graphicData uri="http://schemas.openxmlformats.org/drawingml/2006/table">
            <a:tbl>
              <a:tblPr/>
              <a:tblGrid>
                <a:gridCol w="1728192"/>
                <a:gridCol w="6696744"/>
              </a:tblGrid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effectLst/>
                          <a:latin typeface="inherit"/>
                        </a:rPr>
                        <a:t>TERM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effectLst/>
                          <a:latin typeface="inherit"/>
                        </a:rPr>
                        <a:t>DEFINITION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  <a:tr h="581392">
                <a:tc>
                  <a:txBody>
                    <a:bodyPr/>
                    <a:lstStyle/>
                    <a:p>
                      <a:r>
                        <a:rPr lang="en-US" dirty="0" smtClean="0"/>
                        <a:t>  </a:t>
                      </a:r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endParaRPr lang="en-US" dirty="0"/>
                    </a:p>
                  </a:txBody>
                  <a:tcP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4838" y="33528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ar-IQ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67544" y="1124744"/>
            <a:ext cx="2007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Nephrology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177936" y="1124744"/>
            <a:ext cx="2679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Nephr</a:t>
            </a:r>
            <a:r>
              <a:rPr lang="en-US" sz="2000" b="1" dirty="0"/>
              <a:t>(o) means kidney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466205" y="1128936"/>
            <a:ext cx="31301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-logy means the study of</a:t>
            </a:r>
            <a:r>
              <a:rPr lang="en-US" sz="2000" b="1" dirty="0"/>
              <a:t>.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2158684" y="1324799"/>
            <a:ext cx="6597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7030A0"/>
                </a:solidFill>
              </a:rPr>
              <a:t>Nephrology is the study of the anatomy and physiology of the kidney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-491256" y="1925155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Nephrologists</a:t>
            </a:r>
          </a:p>
        </p:txBody>
      </p:sp>
      <p:sp>
        <p:nvSpPr>
          <p:cNvPr id="13" name="مستطيل 12"/>
          <p:cNvSpPr/>
          <p:nvPr/>
        </p:nvSpPr>
        <p:spPr>
          <a:xfrm>
            <a:off x="1524649" y="1925155"/>
            <a:ext cx="7553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2000" b="1" dirty="0">
                <a:solidFill>
                  <a:srgbClr val="7030A0"/>
                </a:solidFill>
              </a:rPr>
              <a:t>is physician specializing in the conditions such as kidney disease</a:t>
            </a:r>
            <a:r>
              <a:rPr lang="en-US" sz="2000" dirty="0"/>
              <a:t>, </a:t>
            </a:r>
            <a:r>
              <a:rPr lang="en-US" sz="2000" b="1" dirty="0" smtClean="0">
                <a:solidFill>
                  <a:srgbClr val="7030A0"/>
                </a:solidFill>
              </a:rPr>
              <a:t>renal  </a:t>
            </a:r>
            <a:r>
              <a:rPr lang="en-US" sz="2000" b="1" dirty="0">
                <a:solidFill>
                  <a:srgbClr val="7030A0"/>
                </a:solidFill>
              </a:rPr>
              <a:t>failure, dialysis patients and renal transplants</a:t>
            </a:r>
            <a:r>
              <a:rPr lang="en-US" sz="2000" dirty="0" smtClean="0"/>
              <a:t>.</a:t>
            </a:r>
            <a:r>
              <a:rPr lang="en-US" sz="2000" dirty="0"/>
              <a:t> </a:t>
            </a:r>
            <a:r>
              <a:rPr lang="en-US" sz="2000" dirty="0" smtClean="0"/>
              <a:t>                                           </a:t>
            </a:r>
            <a:endParaRPr lang="en-US" sz="2000" dirty="0"/>
          </a:p>
        </p:txBody>
      </p:sp>
      <p:sp>
        <p:nvSpPr>
          <p:cNvPr id="14" name="مستطيل 13"/>
          <p:cNvSpPr/>
          <p:nvPr/>
        </p:nvSpPr>
        <p:spPr>
          <a:xfrm>
            <a:off x="-59318" y="2517520"/>
            <a:ext cx="1868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Urology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2123728" y="2570201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7030A0"/>
                </a:solidFill>
              </a:rPr>
              <a:t>is the study of the anatomy and physiology of the urinary tract </a:t>
            </a:r>
            <a:r>
              <a:rPr lang="en-US" sz="2000" b="1" dirty="0">
                <a:solidFill>
                  <a:srgbClr val="00B050"/>
                </a:solidFill>
              </a:rPr>
              <a:t>and the male and female reproductive system.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48455" y="3338439"/>
            <a:ext cx="1763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Urologist</a:t>
            </a:r>
          </a:p>
        </p:txBody>
      </p:sp>
      <p:sp>
        <p:nvSpPr>
          <p:cNvPr id="19" name="مستطيل 18"/>
          <p:cNvSpPr/>
          <p:nvPr/>
        </p:nvSpPr>
        <p:spPr>
          <a:xfrm>
            <a:off x="2123727" y="3338439"/>
            <a:ext cx="67687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00B0F0"/>
                </a:solidFill>
              </a:rPr>
              <a:t>is </a:t>
            </a:r>
            <a:r>
              <a:rPr lang="en-US" sz="2000" b="1" dirty="0">
                <a:solidFill>
                  <a:srgbClr val="00B0F0"/>
                </a:solidFill>
              </a:rPr>
              <a:t>a physician specializing in the treatment of the male and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female urinary tract and reproductive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system ,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</a:rPr>
              <a:t>Uro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=urine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07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408712"/>
          </a:xfrm>
        </p:spPr>
        <p:txBody>
          <a:bodyPr/>
          <a:lstStyle/>
          <a:p>
            <a:pPr algn="ctr" rtl="0"/>
            <a:r>
              <a:rPr lang="en-US" sz="3600" b="1" dirty="0">
                <a:solidFill>
                  <a:srgbClr val="FF0000"/>
                </a:solidFill>
              </a:rPr>
              <a:t>Procedures of the Urinary </a:t>
            </a:r>
            <a:r>
              <a:rPr lang="en-US" sz="3600" b="1" dirty="0" smtClean="0">
                <a:solidFill>
                  <a:srgbClr val="FF0000"/>
                </a:solidFill>
              </a:rPr>
              <a:t>System</a:t>
            </a:r>
          </a:p>
          <a:p>
            <a:pPr algn="l" rtl="0"/>
            <a:endParaRPr lang="en-US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760766"/>
              </p:ext>
            </p:extLst>
          </p:nvPr>
        </p:nvGraphicFramePr>
        <p:xfrm>
          <a:off x="395536" y="764704"/>
          <a:ext cx="7934326" cy="426720"/>
        </p:xfrm>
        <a:graphic>
          <a:graphicData uri="http://schemas.openxmlformats.org/drawingml/2006/table">
            <a:tbl>
              <a:tblPr/>
              <a:tblGrid>
                <a:gridCol w="2592288"/>
                <a:gridCol w="5342038"/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effectLst/>
                          <a:latin typeface="inherit"/>
                        </a:rPr>
                        <a:t>TERM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cap="all" dirty="0">
                          <a:effectLst/>
                          <a:latin typeface="inherit"/>
                        </a:rPr>
                        <a:t>DEFINITION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624860"/>
              </p:ext>
            </p:extLst>
          </p:nvPr>
        </p:nvGraphicFramePr>
        <p:xfrm>
          <a:off x="467544" y="1243608"/>
          <a:ext cx="7934326" cy="457200"/>
        </p:xfrm>
        <a:graphic>
          <a:graphicData uri="http://schemas.openxmlformats.org/drawingml/2006/table">
            <a:tbl>
              <a:tblPr/>
              <a:tblGrid>
                <a:gridCol w="2880320"/>
                <a:gridCol w="5054006"/>
              </a:tblGrid>
              <a:tr h="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Dialysis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err="1">
                          <a:effectLst/>
                          <a:latin typeface="inherit"/>
                        </a:rPr>
                        <a:t>Dialy</a:t>
                      </a:r>
                      <a:r>
                        <a:rPr lang="en-US" sz="2000" b="1" dirty="0">
                          <a:effectLst/>
                          <a:latin typeface="inherit"/>
                        </a:rPr>
                        <a:t>- means dialysis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3203848" y="1601492"/>
            <a:ext cx="6156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is a procedure in which a machine is used to separate waste material from the blood</a:t>
            </a:r>
            <a:r>
              <a:rPr lang="en-US" dirty="0"/>
              <a:t>.</a:t>
            </a:r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116421"/>
              </p:ext>
            </p:extLst>
          </p:nvPr>
        </p:nvGraphicFramePr>
        <p:xfrm>
          <a:off x="467544" y="2636911"/>
          <a:ext cx="8208912" cy="1080120"/>
        </p:xfrm>
        <a:graphic>
          <a:graphicData uri="http://schemas.openxmlformats.org/drawingml/2006/table">
            <a:tbl>
              <a:tblPr/>
              <a:tblGrid>
                <a:gridCol w="2592288"/>
                <a:gridCol w="5616624"/>
              </a:tblGrid>
              <a:tr h="10801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inherit"/>
                        </a:rPr>
                        <a:t>Extracorporeal shock wave lithotripsy (ESWL)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 smtClean="0">
                          <a:effectLst/>
                          <a:latin typeface="inherit"/>
                        </a:rPr>
                        <a:t>Extracorporeal means outside the bod</a:t>
                      </a:r>
                      <a:r>
                        <a:rPr lang="en-US" b="1" dirty="0" smtClean="0">
                          <a:effectLst/>
                          <a:latin typeface="inherit"/>
                        </a:rPr>
                        <a:t>y</a:t>
                      </a:r>
                      <a:r>
                        <a:rPr lang="en-US" b="0" dirty="0" smtClean="0">
                          <a:effectLst/>
                          <a:latin typeface="inherit"/>
                        </a:rPr>
                        <a:t>.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77539"/>
              </p:ext>
            </p:extLst>
          </p:nvPr>
        </p:nvGraphicFramePr>
        <p:xfrm>
          <a:off x="3203848" y="2996952"/>
          <a:ext cx="5562872" cy="1310640"/>
        </p:xfrm>
        <a:graphic>
          <a:graphicData uri="http://schemas.openxmlformats.org/drawingml/2006/table">
            <a:tbl>
              <a:tblPr/>
              <a:tblGrid>
                <a:gridCol w="5562872"/>
              </a:tblGrid>
              <a:tr h="1094616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b="0" dirty="0">
                          <a:effectLst/>
                          <a:latin typeface="inherit"/>
                        </a:rPr>
                        <a:t/>
                      </a:r>
                      <a:br>
                        <a:rPr lang="en-US" b="0" dirty="0">
                          <a:effectLst/>
                          <a:latin typeface="inherit"/>
                        </a:rPr>
                      </a:br>
                      <a:r>
                        <a:rPr lang="en-US" sz="2000" b="1" dirty="0">
                          <a:effectLst/>
                          <a:latin typeface="inherit"/>
                        </a:rPr>
                        <a:t>Lithotripsy is a procedure for eliminating stones in the kidneys, ureters, bladder o</a:t>
                      </a:r>
                      <a:r>
                        <a:rPr lang="en-US" b="1" dirty="0">
                          <a:effectLst/>
                          <a:latin typeface="inherit"/>
                        </a:rPr>
                        <a:t>r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b="1" dirty="0">
                          <a:effectLst/>
                          <a:latin typeface="inherit"/>
                        </a:rPr>
                        <a:t>gallbladder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125002" y="4324316"/>
            <a:ext cx="307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Renal transplantation</a:t>
            </a: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954756"/>
              </p:ext>
            </p:extLst>
          </p:nvPr>
        </p:nvGraphicFramePr>
        <p:xfrm>
          <a:off x="3092660" y="4359372"/>
          <a:ext cx="6040633" cy="1249680"/>
        </p:xfrm>
        <a:graphic>
          <a:graphicData uri="http://schemas.openxmlformats.org/drawingml/2006/table">
            <a:tbl>
              <a:tblPr/>
              <a:tblGrid>
                <a:gridCol w="183196"/>
                <a:gridCol w="5857437"/>
              </a:tblGrid>
              <a:tr h="687328"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effectLst/>
                          <a:latin typeface="inherit"/>
                        </a:rPr>
                        <a:t>    </a:t>
                      </a:r>
                      <a:endParaRPr lang="ar-IQ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 smtClean="0">
                          <a:effectLst/>
                          <a:latin typeface="inherit"/>
                        </a:rPr>
                        <a:t> A </a:t>
                      </a:r>
                      <a:r>
                        <a:rPr lang="en-US" b="1" dirty="0">
                          <a:effectLst/>
                          <a:latin typeface="inherit"/>
                        </a:rPr>
                        <a:t>procedure in which a </a:t>
                      </a:r>
                      <a:r>
                        <a:rPr lang="en-US" b="1" dirty="0" smtClean="0">
                          <a:effectLst/>
                          <a:latin typeface="inherit"/>
                        </a:rPr>
                        <a:t>person receives a donor kidney.</a:t>
                      </a:r>
                      <a:endParaRPr lang="en-US" b="1" dirty="0">
                        <a:effectLst/>
                        <a:latin typeface="inherit"/>
                      </a:endParaRP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8" name="مستطيل 7"/>
          <p:cNvSpPr/>
          <p:nvPr/>
        </p:nvSpPr>
        <p:spPr>
          <a:xfrm>
            <a:off x="-5861" y="4977554"/>
            <a:ext cx="3137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Urinary catheterization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04838" y="3649663"/>
            <a:ext cx="55768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/>
            </a:r>
            <a:br>
              <a:rPr kumimoji="0" lang="ar-IQ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</a:b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302342" y="5116053"/>
            <a:ext cx="58416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/>
              <a:t>is the introduction of a catheter into a body </a:t>
            </a:r>
            <a:r>
              <a:rPr lang="en-US" sz="2000" b="1" dirty="0" smtClean="0"/>
              <a:t>cavity</a:t>
            </a:r>
            <a:endParaRPr lang="en-US" sz="2000" b="1" dirty="0"/>
          </a:p>
        </p:txBody>
      </p:sp>
      <p:sp>
        <p:nvSpPr>
          <p:cNvPr id="19" name="مستطيل 18"/>
          <p:cNvSpPr/>
          <p:nvPr/>
        </p:nvSpPr>
        <p:spPr>
          <a:xfrm>
            <a:off x="2771800" y="5399755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through the urethra into the urinary bladder for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3302342" y="5795640"/>
            <a:ext cx="32984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the purpose of draining urine</a:t>
            </a:r>
          </a:p>
        </p:txBody>
      </p:sp>
    </p:spTree>
    <p:extLst>
      <p:ext uri="{BB962C8B-B14F-4D97-AF65-F5344CB8AC3E}">
        <p14:creationId xmlns:p14="http://schemas.microsoft.com/office/powerpoint/2010/main" val="14812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8892480" cy="666936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Uremia                      </a:t>
            </a:r>
            <a:r>
              <a:rPr lang="en-US" sz="2000" b="1" dirty="0" smtClean="0">
                <a:solidFill>
                  <a:srgbClr val="0070C0"/>
                </a:solidFill>
              </a:rPr>
              <a:t>is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>the presence of a large amount of urea in the blood   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508030"/>
            <a:ext cx="798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Urea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915816" y="610365"/>
            <a:ext cx="48190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is waste products from protein metabolism</a:t>
            </a:r>
            <a:r>
              <a:rPr lang="en-US" dirty="0"/>
              <a:t>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-34393" y="938917"/>
            <a:ext cx="2405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Urinary retention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2419795" y="969695"/>
            <a:ext cx="6161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 </a:t>
            </a:r>
            <a:r>
              <a:rPr lang="en-US" sz="2000" b="1" dirty="0">
                <a:solidFill>
                  <a:srgbClr val="00B0F0"/>
                </a:solidFill>
              </a:rPr>
              <a:t>is the inability of the patient to empty their bladder</a:t>
            </a:r>
            <a:r>
              <a:rPr lang="en-US" sz="2000" b="1" dirty="0"/>
              <a:t>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-90520" y="1356732"/>
            <a:ext cx="30063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Urinary tract infection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039322" y="1449065"/>
            <a:ext cx="58531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 smtClean="0"/>
              <a:t>is </a:t>
            </a:r>
            <a:r>
              <a:rPr lang="en-US" sz="2000" b="1" dirty="0"/>
              <a:t>an infection of any of the structures of the urinary tract.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805612" y="1729171"/>
            <a:ext cx="78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UTI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مستطيل 10"/>
          <p:cNvSpPr/>
          <p:nvPr/>
        </p:nvSpPr>
        <p:spPr>
          <a:xfrm>
            <a:off x="434713" y="2156951"/>
            <a:ext cx="1227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Urgency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2884962" y="2171342"/>
            <a:ext cx="4720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is an intense desire to urinate immediately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-52998" y="2665411"/>
            <a:ext cx="2793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Renal cell carcinoma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2580067" y="2738887"/>
            <a:ext cx="6312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sz="2000" b="1" dirty="0"/>
              <a:t>It is one of the most common cancers that occurs within the kidneys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7" r="6972" b="72157"/>
          <a:stretch/>
        </p:blipFill>
        <p:spPr bwMode="auto">
          <a:xfrm>
            <a:off x="133554" y="3446773"/>
            <a:ext cx="4006398" cy="315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t="3684" b="74116"/>
          <a:stretch/>
        </p:blipFill>
        <p:spPr bwMode="auto">
          <a:xfrm>
            <a:off x="4139952" y="3446773"/>
            <a:ext cx="4752528" cy="30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75236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563</Words>
  <Application>Microsoft Office PowerPoint</Application>
  <PresentationFormat>عرض على الشاشة (3:4)‏</PresentationFormat>
  <Paragraphs>154</Paragraphs>
  <Slides>12</Slides>
  <Notes>2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عرض تقديمي في PowerPoint</vt:lpstr>
      <vt:lpstr>عرض تقديمي في PowerPoint</vt:lpstr>
      <vt:lpstr>Medical Terminology for the Urinary System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254</cp:revision>
  <dcterms:created xsi:type="dcterms:W3CDTF">2022-12-01T17:38:30Z</dcterms:created>
  <dcterms:modified xsi:type="dcterms:W3CDTF">2025-06-02T08:04:50Z</dcterms:modified>
</cp:coreProperties>
</file>