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735" autoAdjust="0"/>
    <p:restoredTop sz="94660"/>
  </p:normalViewPr>
  <p:slideViewPr>
    <p:cSldViewPr>
      <p:cViewPr>
        <p:scale>
          <a:sx n="75" d="100"/>
          <a:sy n="75" d="100"/>
        </p:scale>
        <p:origin x="-187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D1C8EB-8182-4FC4-9B3B-17A834F19F44}" type="datetimeFigureOut">
              <a:rPr lang="en-US" smtClean="0"/>
              <a:t>1/18/2025</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0F53E2-B21A-488D-AE03-0CF532DEA095}" type="slidenum">
              <a:rPr lang="en-US" smtClean="0"/>
              <a:t>‹#›</a:t>
            </a:fld>
            <a:endParaRPr lang="en-US"/>
          </a:p>
        </p:txBody>
      </p:sp>
    </p:spTree>
    <p:extLst>
      <p:ext uri="{BB962C8B-B14F-4D97-AF65-F5344CB8AC3E}">
        <p14:creationId xmlns:p14="http://schemas.microsoft.com/office/powerpoint/2010/main" val="38826638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320F53E2-B21A-488D-AE03-0CF532DEA095}" type="slidenum">
              <a:rPr lang="en-US" smtClean="0"/>
              <a:t>1</a:t>
            </a:fld>
            <a:endParaRPr lang="en-US"/>
          </a:p>
        </p:txBody>
      </p:sp>
    </p:spTree>
    <p:extLst>
      <p:ext uri="{BB962C8B-B14F-4D97-AF65-F5344CB8AC3E}">
        <p14:creationId xmlns:p14="http://schemas.microsoft.com/office/powerpoint/2010/main" val="3086121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320F53E2-B21A-488D-AE03-0CF532DEA095}" type="slidenum">
              <a:rPr lang="en-US" smtClean="0"/>
              <a:t>2</a:t>
            </a:fld>
            <a:endParaRPr lang="en-US"/>
          </a:p>
        </p:txBody>
      </p:sp>
    </p:spTree>
    <p:extLst>
      <p:ext uri="{BB962C8B-B14F-4D97-AF65-F5344CB8AC3E}">
        <p14:creationId xmlns:p14="http://schemas.microsoft.com/office/powerpoint/2010/main" val="2932461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320F53E2-B21A-488D-AE03-0CF532DEA095}" type="slidenum">
              <a:rPr lang="en-US" smtClean="0"/>
              <a:t>5</a:t>
            </a:fld>
            <a:endParaRPr lang="en-US"/>
          </a:p>
        </p:txBody>
      </p:sp>
    </p:spTree>
    <p:extLst>
      <p:ext uri="{BB962C8B-B14F-4D97-AF65-F5344CB8AC3E}">
        <p14:creationId xmlns:p14="http://schemas.microsoft.com/office/powerpoint/2010/main" val="489769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ED2E6760-7B8C-425C-9085-DF2CCF674A66}" type="datetimeFigureOut">
              <a:rPr lang="en-US" smtClean="0"/>
              <a:t>1/18/2025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FDD6752-6F9F-4B76-B83B-6C99981DFF7C}" type="slidenum">
              <a:rPr lang="en-US" smtClean="0"/>
              <a:t>‹#›</a:t>
            </a:fld>
            <a:endParaRPr lang="en-US"/>
          </a:p>
        </p:txBody>
      </p:sp>
    </p:spTree>
    <p:extLst>
      <p:ext uri="{BB962C8B-B14F-4D97-AF65-F5344CB8AC3E}">
        <p14:creationId xmlns:p14="http://schemas.microsoft.com/office/powerpoint/2010/main" val="2369096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D2E6760-7B8C-425C-9085-DF2CCF674A66}" type="datetimeFigureOut">
              <a:rPr lang="en-US" smtClean="0"/>
              <a:t>1/18/2025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FDD6752-6F9F-4B76-B83B-6C99981DFF7C}" type="slidenum">
              <a:rPr lang="en-US" smtClean="0"/>
              <a:t>‹#›</a:t>
            </a:fld>
            <a:endParaRPr lang="en-US"/>
          </a:p>
        </p:txBody>
      </p:sp>
    </p:spTree>
    <p:extLst>
      <p:ext uri="{BB962C8B-B14F-4D97-AF65-F5344CB8AC3E}">
        <p14:creationId xmlns:p14="http://schemas.microsoft.com/office/powerpoint/2010/main" val="735051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D2E6760-7B8C-425C-9085-DF2CCF674A66}" type="datetimeFigureOut">
              <a:rPr lang="en-US" smtClean="0"/>
              <a:t>1/18/2025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FDD6752-6F9F-4B76-B83B-6C99981DFF7C}" type="slidenum">
              <a:rPr lang="en-US" smtClean="0"/>
              <a:t>‹#›</a:t>
            </a:fld>
            <a:endParaRPr lang="en-US"/>
          </a:p>
        </p:txBody>
      </p:sp>
    </p:spTree>
    <p:extLst>
      <p:ext uri="{BB962C8B-B14F-4D97-AF65-F5344CB8AC3E}">
        <p14:creationId xmlns:p14="http://schemas.microsoft.com/office/powerpoint/2010/main" val="1234016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ED2E6760-7B8C-425C-9085-DF2CCF674A66}" type="datetimeFigureOut">
              <a:rPr lang="en-US" smtClean="0"/>
              <a:t>1/18/2025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FDD6752-6F9F-4B76-B83B-6C99981DFF7C}" type="slidenum">
              <a:rPr lang="en-US" smtClean="0"/>
              <a:t>‹#›</a:t>
            </a:fld>
            <a:endParaRPr lang="en-US"/>
          </a:p>
        </p:txBody>
      </p:sp>
    </p:spTree>
    <p:extLst>
      <p:ext uri="{BB962C8B-B14F-4D97-AF65-F5344CB8AC3E}">
        <p14:creationId xmlns:p14="http://schemas.microsoft.com/office/powerpoint/2010/main" val="1067740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D2E6760-7B8C-425C-9085-DF2CCF674A66}" type="datetimeFigureOut">
              <a:rPr lang="en-US" smtClean="0"/>
              <a:t>1/18/2025</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FDD6752-6F9F-4B76-B83B-6C99981DFF7C}" type="slidenum">
              <a:rPr lang="en-US" smtClean="0"/>
              <a:t>‹#›</a:t>
            </a:fld>
            <a:endParaRPr lang="en-US"/>
          </a:p>
        </p:txBody>
      </p:sp>
    </p:spTree>
    <p:extLst>
      <p:ext uri="{BB962C8B-B14F-4D97-AF65-F5344CB8AC3E}">
        <p14:creationId xmlns:p14="http://schemas.microsoft.com/office/powerpoint/2010/main" val="2517297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ED2E6760-7B8C-425C-9085-DF2CCF674A66}" type="datetimeFigureOut">
              <a:rPr lang="en-US" smtClean="0"/>
              <a:t>1/18/2025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FDD6752-6F9F-4B76-B83B-6C99981DFF7C}" type="slidenum">
              <a:rPr lang="en-US" smtClean="0"/>
              <a:t>‹#›</a:t>
            </a:fld>
            <a:endParaRPr lang="en-US"/>
          </a:p>
        </p:txBody>
      </p:sp>
    </p:spTree>
    <p:extLst>
      <p:ext uri="{BB962C8B-B14F-4D97-AF65-F5344CB8AC3E}">
        <p14:creationId xmlns:p14="http://schemas.microsoft.com/office/powerpoint/2010/main" val="3665861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ED2E6760-7B8C-425C-9085-DF2CCF674A66}" type="datetimeFigureOut">
              <a:rPr lang="en-US" smtClean="0"/>
              <a:t>1/18/2025</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9FDD6752-6F9F-4B76-B83B-6C99981DFF7C}" type="slidenum">
              <a:rPr lang="en-US" smtClean="0"/>
              <a:t>‹#›</a:t>
            </a:fld>
            <a:endParaRPr lang="en-US"/>
          </a:p>
        </p:txBody>
      </p:sp>
    </p:spTree>
    <p:extLst>
      <p:ext uri="{BB962C8B-B14F-4D97-AF65-F5344CB8AC3E}">
        <p14:creationId xmlns:p14="http://schemas.microsoft.com/office/powerpoint/2010/main" val="2151945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ED2E6760-7B8C-425C-9085-DF2CCF674A66}" type="datetimeFigureOut">
              <a:rPr lang="en-US" smtClean="0"/>
              <a:t>1/18/2025</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9FDD6752-6F9F-4B76-B83B-6C99981DFF7C}" type="slidenum">
              <a:rPr lang="en-US" smtClean="0"/>
              <a:t>‹#›</a:t>
            </a:fld>
            <a:endParaRPr lang="en-US"/>
          </a:p>
        </p:txBody>
      </p:sp>
    </p:spTree>
    <p:extLst>
      <p:ext uri="{BB962C8B-B14F-4D97-AF65-F5344CB8AC3E}">
        <p14:creationId xmlns:p14="http://schemas.microsoft.com/office/powerpoint/2010/main" val="2448587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D2E6760-7B8C-425C-9085-DF2CCF674A66}" type="datetimeFigureOut">
              <a:rPr lang="en-US" smtClean="0"/>
              <a:t>1/18/2025</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9FDD6752-6F9F-4B76-B83B-6C99981DFF7C}" type="slidenum">
              <a:rPr lang="en-US" smtClean="0"/>
              <a:t>‹#›</a:t>
            </a:fld>
            <a:endParaRPr lang="en-US"/>
          </a:p>
        </p:txBody>
      </p:sp>
    </p:spTree>
    <p:extLst>
      <p:ext uri="{BB962C8B-B14F-4D97-AF65-F5344CB8AC3E}">
        <p14:creationId xmlns:p14="http://schemas.microsoft.com/office/powerpoint/2010/main" val="3898406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D2E6760-7B8C-425C-9085-DF2CCF674A66}" type="datetimeFigureOut">
              <a:rPr lang="en-US" smtClean="0"/>
              <a:t>1/18/2025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FDD6752-6F9F-4B76-B83B-6C99981DFF7C}" type="slidenum">
              <a:rPr lang="en-US" smtClean="0"/>
              <a:t>‹#›</a:t>
            </a:fld>
            <a:endParaRPr lang="en-US"/>
          </a:p>
        </p:txBody>
      </p:sp>
    </p:spTree>
    <p:extLst>
      <p:ext uri="{BB962C8B-B14F-4D97-AF65-F5344CB8AC3E}">
        <p14:creationId xmlns:p14="http://schemas.microsoft.com/office/powerpoint/2010/main" val="1874048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D2E6760-7B8C-425C-9085-DF2CCF674A66}" type="datetimeFigureOut">
              <a:rPr lang="en-US" smtClean="0"/>
              <a:t>1/18/2025</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FDD6752-6F9F-4B76-B83B-6C99981DFF7C}" type="slidenum">
              <a:rPr lang="en-US" smtClean="0"/>
              <a:t>‹#›</a:t>
            </a:fld>
            <a:endParaRPr lang="en-US"/>
          </a:p>
        </p:txBody>
      </p:sp>
    </p:spTree>
    <p:extLst>
      <p:ext uri="{BB962C8B-B14F-4D97-AF65-F5344CB8AC3E}">
        <p14:creationId xmlns:p14="http://schemas.microsoft.com/office/powerpoint/2010/main" val="1327751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2E6760-7B8C-425C-9085-DF2CCF674A66}" type="datetimeFigureOut">
              <a:rPr lang="en-US" smtClean="0"/>
              <a:t>1/18/2025</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DD6752-6F9F-4B76-B83B-6C99981DFF7C}" type="slidenum">
              <a:rPr lang="en-US" smtClean="0"/>
              <a:t>‹#›</a:t>
            </a:fld>
            <a:endParaRPr lang="en-US"/>
          </a:p>
        </p:txBody>
      </p:sp>
    </p:spTree>
    <p:extLst>
      <p:ext uri="{BB962C8B-B14F-4D97-AF65-F5344CB8AC3E}">
        <p14:creationId xmlns:p14="http://schemas.microsoft.com/office/powerpoint/2010/main" val="2319925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3400" y="152400"/>
            <a:ext cx="7772400" cy="533400"/>
          </a:xfrm>
        </p:spPr>
        <p:txBody>
          <a:bodyPr>
            <a:noAutofit/>
          </a:bodyPr>
          <a:lstStyle/>
          <a:p>
            <a:r>
              <a:rPr lang="en-US" sz="2800" b="1" dirty="0" smtClean="0">
                <a:solidFill>
                  <a:srgbClr val="FF0000"/>
                </a:solidFill>
              </a:rPr>
              <a:t>Tissue membrane</a:t>
            </a:r>
            <a:endParaRPr lang="en-US" sz="2800" b="1" dirty="0">
              <a:solidFill>
                <a:srgbClr val="FF0000"/>
              </a:solidFill>
            </a:endParaRPr>
          </a:p>
        </p:txBody>
      </p:sp>
      <p:sp>
        <p:nvSpPr>
          <p:cNvPr id="3" name="عنوان فرعي 2"/>
          <p:cNvSpPr>
            <a:spLocks noGrp="1"/>
          </p:cNvSpPr>
          <p:nvPr>
            <p:ph type="subTitle" idx="1"/>
          </p:nvPr>
        </p:nvSpPr>
        <p:spPr>
          <a:xfrm>
            <a:off x="76200" y="609600"/>
            <a:ext cx="9067800" cy="6172200"/>
          </a:xfrm>
        </p:spPr>
        <p:txBody>
          <a:bodyPr>
            <a:normAutofit fontScale="92500"/>
          </a:bodyPr>
          <a:lstStyle/>
          <a:p>
            <a:pPr algn="l"/>
            <a:r>
              <a:rPr lang="en-US" sz="2000" b="1" dirty="0">
                <a:solidFill>
                  <a:srgbClr val="FF0000"/>
                </a:solidFill>
              </a:rPr>
              <a:t>Tissue Membranes </a:t>
            </a:r>
            <a:r>
              <a:rPr lang="en-US" sz="1800" b="1" dirty="0" smtClean="0">
                <a:solidFill>
                  <a:schemeClr val="tx1"/>
                </a:solidFill>
              </a:rPr>
              <a:t>:-are </a:t>
            </a:r>
            <a:r>
              <a:rPr lang="en-US" sz="1800" b="1" dirty="0">
                <a:solidFill>
                  <a:schemeClr val="tx1"/>
                </a:solidFill>
              </a:rPr>
              <a:t>usually made up of thin layers of cellular tissue that cover exposed body surfaces, line internal body cavities, or cover organs within the cavities in hollow organs. Tissue membranes can be </a:t>
            </a:r>
            <a:r>
              <a:rPr lang="en-US" sz="1800" b="1" dirty="0" smtClean="0">
                <a:solidFill>
                  <a:schemeClr val="tx1"/>
                </a:solidFill>
              </a:rPr>
              <a:t>divided into </a:t>
            </a:r>
            <a:r>
              <a:rPr lang="en-US" sz="2000" b="1" dirty="0">
                <a:solidFill>
                  <a:srgbClr val="FF0000"/>
                </a:solidFill>
              </a:rPr>
              <a:t>epithelial</a:t>
            </a:r>
            <a:r>
              <a:rPr lang="en-US" sz="1800" b="1" dirty="0">
                <a:solidFill>
                  <a:schemeClr val="tx1"/>
                </a:solidFill>
              </a:rPr>
              <a:t> and </a:t>
            </a:r>
            <a:r>
              <a:rPr lang="en-US" sz="1800" b="1" dirty="0">
                <a:solidFill>
                  <a:srgbClr val="FF0000"/>
                </a:solidFill>
              </a:rPr>
              <a:t>connective tissue </a:t>
            </a:r>
            <a:r>
              <a:rPr lang="en-US" sz="1800" b="1" dirty="0" smtClean="0">
                <a:solidFill>
                  <a:schemeClr val="tx1"/>
                </a:solidFill>
              </a:rPr>
              <a:t>membranes</a:t>
            </a:r>
          </a:p>
          <a:p>
            <a:pPr algn="l"/>
            <a:r>
              <a:rPr lang="en-US" sz="2000" b="1" dirty="0" smtClean="0">
                <a:solidFill>
                  <a:srgbClr val="FF0000"/>
                </a:solidFill>
              </a:rPr>
              <a:t>The types </a:t>
            </a:r>
            <a:r>
              <a:rPr lang="en-US" sz="2000" b="1" dirty="0">
                <a:solidFill>
                  <a:srgbClr val="FF0000"/>
                </a:solidFill>
              </a:rPr>
              <a:t>of Epithelial Membranes</a:t>
            </a:r>
            <a:r>
              <a:rPr lang="en-US" sz="2000" b="1" dirty="0"/>
              <a:t>: </a:t>
            </a:r>
            <a:endParaRPr lang="en-US" sz="2000" b="1" dirty="0" smtClean="0"/>
          </a:p>
          <a:p>
            <a:pPr algn="l"/>
            <a:r>
              <a:rPr lang="en-US" sz="2000" b="1" dirty="0" smtClean="0">
                <a:solidFill>
                  <a:schemeClr val="tx1"/>
                </a:solidFill>
              </a:rPr>
              <a:t>1. Mucous </a:t>
            </a:r>
            <a:r>
              <a:rPr lang="en-US" sz="2000" b="1" dirty="0">
                <a:solidFill>
                  <a:schemeClr val="tx1"/>
                </a:solidFill>
              </a:rPr>
              <a:t>membranes – These membranes line the body passageways or tracts that are exposed to the outside environment. They </a:t>
            </a:r>
            <a:r>
              <a:rPr lang="en-US" sz="2000" b="1" dirty="0" smtClean="0">
                <a:solidFill>
                  <a:schemeClr val="tx1"/>
                </a:solidFill>
              </a:rPr>
              <a:t>are that </a:t>
            </a:r>
            <a:r>
              <a:rPr lang="en-US" sz="2000" b="1" dirty="0">
                <a:solidFill>
                  <a:schemeClr val="tx1"/>
                </a:solidFill>
              </a:rPr>
              <a:t>consist of epithelial tissue that is attached to an underlying loose connective </a:t>
            </a:r>
            <a:r>
              <a:rPr lang="en-US" sz="2000" b="1" dirty="0" smtClean="0">
                <a:solidFill>
                  <a:schemeClr val="tx1"/>
                </a:solidFill>
              </a:rPr>
              <a:t>tissue </a:t>
            </a:r>
            <a:r>
              <a:rPr lang="en-US" sz="2000" b="1" dirty="0">
                <a:solidFill>
                  <a:schemeClr val="tx1"/>
                </a:solidFill>
              </a:rPr>
              <a:t>“wet” membranes, having a mucus secretion for protection and </a:t>
            </a:r>
            <a:r>
              <a:rPr lang="en-US" sz="2000" b="1" dirty="0" smtClean="0">
                <a:solidFill>
                  <a:schemeClr val="tx1"/>
                </a:solidFill>
              </a:rPr>
              <a:t>hydration This </a:t>
            </a:r>
            <a:r>
              <a:rPr lang="en-US" sz="2000" b="1" dirty="0">
                <a:solidFill>
                  <a:schemeClr val="tx1"/>
                </a:solidFill>
              </a:rPr>
              <a:t>includes the entire </a:t>
            </a:r>
            <a:r>
              <a:rPr lang="en-US" sz="2000" b="1" dirty="0">
                <a:solidFill>
                  <a:srgbClr val="FF0000"/>
                </a:solidFill>
              </a:rPr>
              <a:t>digestive (gastrointestinal) tract </a:t>
            </a:r>
            <a:r>
              <a:rPr lang="en-US" sz="2000" b="1" dirty="0">
                <a:solidFill>
                  <a:schemeClr val="tx1"/>
                </a:solidFill>
              </a:rPr>
              <a:t>- it is all lined with mucous membranes. </a:t>
            </a:r>
            <a:r>
              <a:rPr lang="en-US" sz="2000" b="1" dirty="0" smtClean="0">
                <a:solidFill>
                  <a:schemeClr val="tx1"/>
                </a:solidFill>
              </a:rPr>
              <a:t>And also are found in the  the </a:t>
            </a:r>
            <a:r>
              <a:rPr lang="en-US" sz="2000" b="1" dirty="0" smtClean="0">
                <a:solidFill>
                  <a:srgbClr val="FF0000"/>
                </a:solidFill>
              </a:rPr>
              <a:t>respiratory </a:t>
            </a:r>
            <a:r>
              <a:rPr lang="en-US" sz="2000" b="1" dirty="0">
                <a:solidFill>
                  <a:srgbClr val="FF0000"/>
                </a:solidFill>
              </a:rPr>
              <a:t>tract, </a:t>
            </a:r>
            <a:r>
              <a:rPr lang="en-US" sz="2000" b="1" dirty="0">
                <a:solidFill>
                  <a:schemeClr val="tx1"/>
                </a:solidFill>
              </a:rPr>
              <a:t>the </a:t>
            </a:r>
            <a:r>
              <a:rPr lang="en-US" sz="2000" b="1" dirty="0">
                <a:solidFill>
                  <a:srgbClr val="FF0000"/>
                </a:solidFill>
              </a:rPr>
              <a:t>urinary tract</a:t>
            </a:r>
            <a:r>
              <a:rPr lang="en-US" sz="2000" b="1" dirty="0">
                <a:solidFill>
                  <a:schemeClr val="tx1"/>
                </a:solidFill>
              </a:rPr>
              <a:t>, and the </a:t>
            </a:r>
            <a:r>
              <a:rPr lang="en-US" sz="2000" b="1" dirty="0">
                <a:solidFill>
                  <a:srgbClr val="FF0000"/>
                </a:solidFill>
              </a:rPr>
              <a:t>male and female reproductive tracts</a:t>
            </a:r>
            <a:r>
              <a:rPr lang="en-US" sz="2000" dirty="0" smtClean="0"/>
              <a:t>.</a:t>
            </a:r>
            <a:r>
              <a:rPr lang="en-US" sz="1800" b="1" dirty="0" smtClean="0">
                <a:solidFill>
                  <a:schemeClr val="tx1"/>
                </a:solidFill>
              </a:rPr>
              <a:t>.</a:t>
            </a:r>
          </a:p>
          <a:p>
            <a:pPr algn="l"/>
            <a:r>
              <a:rPr lang="en-US" sz="2000" b="1" dirty="0">
                <a:solidFill>
                  <a:srgbClr val="FF0000"/>
                </a:solidFill>
              </a:rPr>
              <a:t>2. Serous membranes </a:t>
            </a:r>
            <a:r>
              <a:rPr lang="en-US" sz="1800" b="1" dirty="0">
                <a:solidFill>
                  <a:schemeClr val="tx1"/>
                </a:solidFill>
              </a:rPr>
              <a:t>– These line internal body </a:t>
            </a:r>
            <a:r>
              <a:rPr lang="en-US" sz="1800" b="1" dirty="0" smtClean="0">
                <a:solidFill>
                  <a:schemeClr val="tx1"/>
                </a:solidFill>
              </a:rPr>
              <a:t>cavities they also covered the organs  located in those cavities </a:t>
            </a:r>
            <a:r>
              <a:rPr lang="en-US" sz="1800" b="1" dirty="0">
                <a:solidFill>
                  <a:schemeClr val="tx1"/>
                </a:solidFill>
              </a:rPr>
              <a:t>that are not open to the external environment. They are also a “wet” membrane, </a:t>
            </a:r>
            <a:r>
              <a:rPr lang="en-US" sz="1800" b="1" dirty="0" smtClean="0">
                <a:solidFill>
                  <a:schemeClr val="tx1"/>
                </a:solidFill>
              </a:rPr>
              <a:t>a   the of the membrane secret serous ( thin watery</a:t>
            </a:r>
            <a:r>
              <a:rPr lang="en-US" sz="1800" b="1" dirty="0">
                <a:solidFill>
                  <a:schemeClr val="tx1"/>
                </a:solidFill>
              </a:rPr>
              <a:t>) secretion for the main </a:t>
            </a:r>
            <a:r>
              <a:rPr lang="en-US" sz="1800" b="1" dirty="0" smtClean="0">
                <a:solidFill>
                  <a:schemeClr val="tx1"/>
                </a:solidFill>
              </a:rPr>
              <a:t>purpose </a:t>
            </a:r>
            <a:r>
              <a:rPr lang="en-US" sz="1800" b="1" dirty="0">
                <a:solidFill>
                  <a:schemeClr val="tx1"/>
                </a:solidFill>
              </a:rPr>
              <a:t>of reducing </a:t>
            </a:r>
            <a:r>
              <a:rPr lang="en-US" sz="1800" b="1" dirty="0" smtClean="0">
                <a:solidFill>
                  <a:schemeClr val="tx1"/>
                </a:solidFill>
              </a:rPr>
              <a:t>friction and abrasion </a:t>
            </a:r>
            <a:r>
              <a:rPr lang="en-US" sz="1800" b="1" dirty="0">
                <a:solidFill>
                  <a:schemeClr val="tx1"/>
                </a:solidFill>
              </a:rPr>
              <a:t>between two surfaces that are constantly moving across each </a:t>
            </a:r>
            <a:r>
              <a:rPr lang="en-US" sz="1800" b="1" dirty="0" smtClean="0">
                <a:solidFill>
                  <a:schemeClr val="tx1"/>
                </a:solidFill>
              </a:rPr>
              <a:t>other.,  when </a:t>
            </a:r>
            <a:r>
              <a:rPr lang="en-US" sz="1800" b="1" dirty="0">
                <a:solidFill>
                  <a:schemeClr val="tx1"/>
                </a:solidFill>
              </a:rPr>
              <a:t>the organs (viscera) that are covered by them move across the surface of the walls (parietal) that are directly surrounding them</a:t>
            </a:r>
            <a:r>
              <a:rPr lang="en-US" sz="1800" b="1" dirty="0" smtClean="0">
                <a:solidFill>
                  <a:schemeClr val="tx1"/>
                </a:solidFill>
              </a:rPr>
              <a:t>.</a:t>
            </a:r>
            <a:r>
              <a:rPr lang="en-US" sz="1800" dirty="0"/>
              <a:t> </a:t>
            </a:r>
            <a:r>
              <a:rPr lang="en-US" sz="1800" b="1" dirty="0" smtClean="0">
                <a:solidFill>
                  <a:schemeClr val="tx1"/>
                </a:solidFill>
              </a:rPr>
              <a:t>so. any </a:t>
            </a:r>
            <a:r>
              <a:rPr lang="en-US" sz="1800" b="1" dirty="0">
                <a:solidFill>
                  <a:schemeClr val="tx1"/>
                </a:solidFill>
              </a:rPr>
              <a:t>serous membrane will always have two parts: One is covering the outermost surface of the organ, and is call the visceral layer. The other is covering the inner lining of the bag or the cavity, and it is called the parietal </a:t>
            </a:r>
            <a:r>
              <a:rPr lang="en-US" sz="1800" b="1" dirty="0" smtClean="0">
                <a:solidFill>
                  <a:schemeClr val="tx1"/>
                </a:solidFill>
              </a:rPr>
              <a:t>layer</a:t>
            </a:r>
          </a:p>
          <a:p>
            <a:pPr algn="l"/>
            <a:r>
              <a:rPr lang="en-US" sz="1800" b="1" dirty="0">
                <a:solidFill>
                  <a:schemeClr val="tx1"/>
                </a:solidFill>
              </a:rPr>
              <a:t>Serous membranes have special names given to them according to their location, meaning which cavity they are </a:t>
            </a:r>
            <a:r>
              <a:rPr lang="en-US" sz="1800" b="1" dirty="0" smtClean="0">
                <a:solidFill>
                  <a:schemeClr val="tx1"/>
                </a:solidFill>
              </a:rPr>
              <a:t>in.</a:t>
            </a:r>
          </a:p>
          <a:p>
            <a:pPr algn="l"/>
            <a:r>
              <a:rPr lang="en-US" sz="1800" b="1" dirty="0" smtClean="0">
                <a:solidFill>
                  <a:schemeClr val="tx1"/>
                </a:solidFill>
              </a:rPr>
              <a:t> </a:t>
            </a:r>
          </a:p>
          <a:p>
            <a:pPr algn="l"/>
            <a:endParaRPr lang="en-US" sz="1800" b="1" dirty="0">
              <a:solidFill>
                <a:schemeClr val="tx1"/>
              </a:solidFill>
            </a:endParaRPr>
          </a:p>
        </p:txBody>
      </p:sp>
    </p:spTree>
    <p:extLst>
      <p:ext uri="{BB962C8B-B14F-4D97-AF65-F5344CB8AC3E}">
        <p14:creationId xmlns:p14="http://schemas.microsoft.com/office/powerpoint/2010/main" val="4191202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6200" y="76200"/>
            <a:ext cx="9067800" cy="6781800"/>
          </a:xfrm>
        </p:spPr>
        <p:txBody>
          <a:bodyPr>
            <a:normAutofit fontScale="92500"/>
          </a:bodyPr>
          <a:lstStyle/>
          <a:p>
            <a:pPr marL="0" indent="0">
              <a:buNone/>
            </a:pPr>
            <a:r>
              <a:rPr lang="en-US" sz="1800" b="1" dirty="0"/>
              <a:t>For example, within the </a:t>
            </a:r>
            <a:r>
              <a:rPr lang="en-US" sz="1800" b="1" dirty="0">
                <a:solidFill>
                  <a:srgbClr val="FF0000"/>
                </a:solidFill>
              </a:rPr>
              <a:t>thoracic cavity </a:t>
            </a:r>
            <a:r>
              <a:rPr lang="en-US" sz="1800" b="1" dirty="0"/>
              <a:t>there are </a:t>
            </a:r>
            <a:r>
              <a:rPr lang="en-US" sz="1800" b="1" dirty="0" smtClean="0">
                <a:solidFill>
                  <a:srgbClr val="FF0000"/>
                </a:solidFill>
              </a:rPr>
              <a:t>three </a:t>
            </a:r>
            <a:r>
              <a:rPr lang="en-US" sz="1800" b="1" dirty="0" smtClean="0"/>
              <a:t>cavities</a:t>
            </a:r>
            <a:r>
              <a:rPr lang="en-US" sz="1800" b="1" dirty="0"/>
              <a:t>, such as the pericardial cavity </a:t>
            </a:r>
            <a:r>
              <a:rPr lang="en-US" sz="1800" b="1" dirty="0" smtClean="0"/>
              <a:t>(. </a:t>
            </a:r>
            <a:r>
              <a:rPr lang="en-US" sz="1800" b="1" dirty="0"/>
              <a:t>The pericardial cavity contains the heart. </a:t>
            </a:r>
            <a:r>
              <a:rPr lang="en-US" sz="1800" b="1" dirty="0" smtClean="0"/>
              <a:t>the </a:t>
            </a:r>
            <a:r>
              <a:rPr lang="en-US" sz="1800" b="1" dirty="0"/>
              <a:t>outer most surface of the heart (which is an organ!) </a:t>
            </a:r>
            <a:r>
              <a:rPr lang="en-US" sz="1800" b="1" dirty="0" smtClean="0"/>
              <a:t>that </a:t>
            </a:r>
            <a:r>
              <a:rPr lang="en-US" sz="1800" b="1" dirty="0"/>
              <a:t>is the visceral pericardium. </a:t>
            </a:r>
            <a:r>
              <a:rPr lang="en-US" sz="1800" b="1" dirty="0" smtClean="0"/>
              <a:t>ac </a:t>
            </a:r>
            <a:r>
              <a:rPr lang="en-US" sz="1800" b="1" dirty="0"/>
              <a:t>is the bag (or </a:t>
            </a:r>
            <a:r>
              <a:rPr lang="en-US" sz="1800" b="1" dirty="0" smtClean="0"/>
              <a:t>Here </a:t>
            </a:r>
            <a:r>
              <a:rPr lang="en-US" sz="1800" b="1" dirty="0"/>
              <a:t>are the other examples of serous membranes: There are the two pleural cavities which each contain one lung. A </a:t>
            </a:r>
            <a:r>
              <a:rPr lang="en-US" sz="1800" b="1" dirty="0">
                <a:solidFill>
                  <a:srgbClr val="FF0000"/>
                </a:solidFill>
              </a:rPr>
              <a:t>fourth, the peritoneum, </a:t>
            </a:r>
            <a:r>
              <a:rPr lang="en-US" sz="1800" b="1" dirty="0"/>
              <a:t>is the serous membrane in the abdominal cavity that covers abdominal organs and forms double sheets of mesenteries that suspend many of the digestive </a:t>
            </a:r>
            <a:r>
              <a:rPr lang="en-US" sz="1800" b="1" dirty="0" smtClean="0"/>
              <a:t>organs</a:t>
            </a:r>
            <a:endParaRPr lang="en-US" sz="1900" b="1" dirty="0">
              <a:solidFill>
                <a:srgbClr val="FF0000"/>
              </a:solidFill>
            </a:endParaRPr>
          </a:p>
          <a:p>
            <a:pPr marL="0" indent="0">
              <a:buNone/>
            </a:pPr>
            <a:r>
              <a:rPr lang="en-US" sz="1900" b="1" dirty="0" smtClean="0">
                <a:solidFill>
                  <a:srgbClr val="FF0000"/>
                </a:solidFill>
              </a:rPr>
              <a:t>3-. </a:t>
            </a:r>
            <a:r>
              <a:rPr lang="en-US" sz="1900" b="1" dirty="0">
                <a:solidFill>
                  <a:srgbClr val="FF0000"/>
                </a:solidFill>
              </a:rPr>
              <a:t>Cutaneous membranes </a:t>
            </a:r>
            <a:r>
              <a:rPr lang="en-US" sz="1700" b="1" dirty="0">
                <a:solidFill>
                  <a:prstClr val="black"/>
                </a:solidFill>
              </a:rPr>
              <a:t>– This covers the entire outermost surface of the body. It is the only “dry” membrane encountered in the body and an important role is the prevention of water loss from the body. It is also a physical barrier and protective to deeper </a:t>
            </a:r>
            <a:r>
              <a:rPr lang="en-US" sz="1700" b="1" dirty="0" smtClean="0">
                <a:solidFill>
                  <a:prstClr val="black"/>
                </a:solidFill>
              </a:rPr>
              <a:t>tissues from physical  damage such as abrasion </a:t>
            </a:r>
            <a:r>
              <a:rPr lang="en-US" sz="1700" b="1" dirty="0">
                <a:solidFill>
                  <a:prstClr val="black"/>
                </a:solidFill>
              </a:rPr>
              <a:t>also called the skin. All of the epithelial membranes listed above will have some type of epithelial tissue </a:t>
            </a:r>
            <a:r>
              <a:rPr lang="en-US" sz="1700" b="1" dirty="0" smtClean="0">
                <a:solidFill>
                  <a:prstClr val="black"/>
                </a:solidFill>
              </a:rPr>
              <a:t>), </a:t>
            </a:r>
            <a:r>
              <a:rPr lang="en-US" sz="1700" b="1" dirty="0">
                <a:solidFill>
                  <a:prstClr val="black"/>
                </a:solidFill>
              </a:rPr>
              <a:t>and the supporting connective tissue immediately deep to </a:t>
            </a:r>
            <a:r>
              <a:rPr lang="en-US" sz="1700" b="1" dirty="0" smtClean="0">
                <a:solidFill>
                  <a:prstClr val="black"/>
                </a:solidFill>
              </a:rPr>
              <a:t>it</a:t>
            </a:r>
          </a:p>
          <a:p>
            <a:pPr marL="0" indent="0">
              <a:buNone/>
            </a:pPr>
            <a:r>
              <a:rPr lang="en-US" sz="1800" b="1" dirty="0"/>
              <a:t>The skin, also called the cutaneous membrane, is also an epithelial membrane. The skin is a stratified squamous epithelial membrane resting on top of connective tissue. The apical surface of this membrane is exposed to the external environment and is covered with dead, keratinized cells that help protect the body from desiccation and pathogens. The layers of the skin that constitute the cutaneous membrane are the </a:t>
            </a:r>
            <a:r>
              <a:rPr lang="en-US" sz="1800" b="1" dirty="0">
                <a:solidFill>
                  <a:srgbClr val="FF0000"/>
                </a:solidFill>
              </a:rPr>
              <a:t>epidermis, </a:t>
            </a:r>
            <a:r>
              <a:rPr lang="en-US" sz="1800" b="1" dirty="0"/>
              <a:t>which is the outer layer composed of the epithelial tissues, and the </a:t>
            </a:r>
            <a:r>
              <a:rPr lang="en-US" sz="1800" b="1" dirty="0">
                <a:solidFill>
                  <a:srgbClr val="FF0000"/>
                </a:solidFill>
              </a:rPr>
              <a:t>dermis, </a:t>
            </a:r>
            <a:r>
              <a:rPr lang="en-US" sz="1800" b="1" dirty="0"/>
              <a:t>which is the inner layer composed of the </a:t>
            </a:r>
            <a:r>
              <a:rPr lang="en-US" sz="1800" b="1" dirty="0" smtClean="0"/>
              <a:t>connective </a:t>
            </a:r>
            <a:r>
              <a:rPr lang="en-US" sz="1800" b="1" dirty="0"/>
              <a:t>tissues</a:t>
            </a:r>
            <a:r>
              <a:rPr lang="en-US" sz="1800" b="1" dirty="0" smtClean="0"/>
              <a:t>.</a:t>
            </a:r>
            <a:r>
              <a:rPr lang="en-US" dirty="0" smtClean="0"/>
              <a:t>.</a:t>
            </a:r>
          </a:p>
          <a:p>
            <a:pPr marL="0" indent="0">
              <a:buNone/>
            </a:pPr>
            <a:r>
              <a:rPr lang="en-US" sz="2200" b="1" dirty="0">
                <a:solidFill>
                  <a:srgbClr val="FF0000"/>
                </a:solidFill>
              </a:rPr>
              <a:t>Connective Tissue </a:t>
            </a:r>
            <a:r>
              <a:rPr lang="en-US" sz="2200" b="1" dirty="0" smtClean="0">
                <a:solidFill>
                  <a:srgbClr val="FF0000"/>
                </a:solidFill>
              </a:rPr>
              <a:t>Membranes</a:t>
            </a:r>
            <a:r>
              <a:rPr lang="en-US" sz="2400" dirty="0"/>
              <a:t> </a:t>
            </a:r>
            <a:r>
              <a:rPr lang="en-US" sz="1900" b="1" dirty="0" smtClean="0"/>
              <a:t>are </a:t>
            </a:r>
            <a:r>
              <a:rPr lang="en-US" sz="1900" b="1" dirty="0"/>
              <a:t>formed solely from connective tissue. These membranes encapsulate organs, such as the kidneys, and line </a:t>
            </a:r>
            <a:r>
              <a:rPr lang="en-US" sz="1900" b="1" dirty="0" smtClean="0"/>
              <a:t>the movable </a:t>
            </a:r>
            <a:r>
              <a:rPr lang="en-US" sz="1900" b="1" dirty="0"/>
              <a:t>joints</a:t>
            </a:r>
            <a:r>
              <a:rPr lang="en-US" sz="2400" dirty="0"/>
              <a:t>.</a:t>
            </a:r>
            <a:r>
              <a:rPr lang="en-US" sz="2200" b="1" dirty="0" smtClean="0">
                <a:solidFill>
                  <a:srgbClr val="FF0000"/>
                </a:solidFill>
              </a:rPr>
              <a:t> </a:t>
            </a:r>
            <a:r>
              <a:rPr lang="en-US" sz="1900" b="1" dirty="0" smtClean="0"/>
              <a:t>contain </a:t>
            </a:r>
            <a:r>
              <a:rPr lang="en-US" sz="1900" b="1" dirty="0"/>
              <a:t>only connective tissue, synovial membranes and meninges belong to this category</a:t>
            </a:r>
            <a:r>
              <a:rPr lang="en-US" sz="1900" b="1" dirty="0" smtClean="0"/>
              <a:t>.</a:t>
            </a:r>
          </a:p>
          <a:p>
            <a:pPr marL="0" indent="0">
              <a:buNone/>
            </a:pPr>
            <a:r>
              <a:rPr lang="en-US" sz="2200" b="1" dirty="0" smtClean="0">
                <a:solidFill>
                  <a:srgbClr val="FF0000"/>
                </a:solidFill>
              </a:rPr>
              <a:t>1-Synovial </a:t>
            </a:r>
            <a:r>
              <a:rPr lang="en-US" sz="2200" b="1" dirty="0">
                <a:solidFill>
                  <a:srgbClr val="FF0000"/>
                </a:solidFill>
              </a:rPr>
              <a:t>Membranes </a:t>
            </a:r>
            <a:r>
              <a:rPr lang="en-US" sz="2200" b="1" dirty="0" smtClean="0">
                <a:solidFill>
                  <a:srgbClr val="FF0000"/>
                </a:solidFill>
              </a:rPr>
              <a:t>are </a:t>
            </a:r>
            <a:r>
              <a:rPr lang="en-US" sz="1900" b="1" dirty="0"/>
              <a:t>connective tissue membranes that line the cavities of the freely movable joints such as the shoulder, elbow, and knee. In the articulation (joint) </a:t>
            </a:r>
            <a:r>
              <a:rPr lang="en-US" sz="1900" b="1" dirty="0" smtClean="0"/>
              <a:t>system</a:t>
            </a:r>
            <a:endParaRPr lang="en-US" sz="2200" b="1" dirty="0"/>
          </a:p>
        </p:txBody>
      </p:sp>
    </p:spTree>
    <p:extLst>
      <p:ext uri="{BB962C8B-B14F-4D97-AF65-F5344CB8AC3E}">
        <p14:creationId xmlns:p14="http://schemas.microsoft.com/office/powerpoint/2010/main" val="4060471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152400"/>
            <a:ext cx="8839200" cy="6553200"/>
          </a:xfrm>
        </p:spPr>
        <p:txBody>
          <a:bodyPr>
            <a:normAutofit lnSpcReduction="10000"/>
          </a:bodyPr>
          <a:lstStyle/>
          <a:p>
            <a:pPr marL="0" indent="0">
              <a:buNone/>
            </a:pPr>
            <a:r>
              <a:rPr lang="en-US" sz="1800" b="1" dirty="0"/>
              <a:t>Like </a:t>
            </a:r>
            <a:r>
              <a:rPr lang="en-US" sz="1800" b="1" dirty="0">
                <a:solidFill>
                  <a:srgbClr val="FF0000"/>
                </a:solidFill>
              </a:rPr>
              <a:t>serous membranes, </a:t>
            </a:r>
            <a:r>
              <a:rPr lang="en-US" sz="1800" b="1" dirty="0">
                <a:solidFill>
                  <a:srgbClr val="0070C0"/>
                </a:solidFill>
              </a:rPr>
              <a:t>synovial membranes </a:t>
            </a:r>
            <a:r>
              <a:rPr lang="en-US" sz="1800" b="1" dirty="0"/>
              <a:t>line cavities that do not open to the outside. However, unlike serous membranes, they do not have a layer of epithelium, instead they have a layer of connective tissue cells that perform similar functions</a:t>
            </a:r>
            <a:r>
              <a:rPr lang="en-US" sz="1800" b="1" dirty="0" smtClean="0"/>
              <a:t>., </a:t>
            </a:r>
            <a:r>
              <a:rPr lang="en-US" sz="1800" b="1" dirty="0"/>
              <a:t>synovial membranes secrete synovial fluid into the joint cavity, and this nourishes, protects and lubricates the articular cartilage on the ends of the articulating bones so that they can function properly and provide ease of </a:t>
            </a:r>
            <a:r>
              <a:rPr lang="en-US" sz="1800" b="1" dirty="0" smtClean="0"/>
              <a:t>movement</a:t>
            </a:r>
          </a:p>
          <a:p>
            <a:pPr marL="0" indent="0">
              <a:buNone/>
            </a:pPr>
            <a:r>
              <a:rPr lang="en-US" sz="2000" b="1" dirty="0" smtClean="0">
                <a:solidFill>
                  <a:srgbClr val="FF0000"/>
                </a:solidFill>
              </a:rPr>
              <a:t>2-Meninges</a:t>
            </a:r>
            <a:r>
              <a:rPr lang="en-US" sz="1800" dirty="0" smtClean="0"/>
              <a:t>:-</a:t>
            </a:r>
            <a:r>
              <a:rPr lang="en-US" sz="1800" b="1" dirty="0" smtClean="0"/>
              <a:t>are </a:t>
            </a:r>
            <a:r>
              <a:rPr lang="en-US" sz="1800" b="1" dirty="0"/>
              <a:t>covering of delicate nervous </a:t>
            </a:r>
            <a:r>
              <a:rPr lang="en-US" sz="1800" b="1" dirty="0" smtClean="0"/>
              <a:t>tissue. </a:t>
            </a:r>
            <a:r>
              <a:rPr lang="en-US" sz="1800" b="1" dirty="0"/>
              <a:t>The protective covering of the brain is called the </a:t>
            </a:r>
            <a:r>
              <a:rPr lang="en-US" sz="1800" b="1" dirty="0">
                <a:solidFill>
                  <a:srgbClr val="FF0000"/>
                </a:solidFill>
              </a:rPr>
              <a:t>cranial meninges, </a:t>
            </a:r>
            <a:r>
              <a:rPr lang="en-US" sz="1800" b="1" dirty="0"/>
              <a:t>and the protective covering of the spinal cord is called the </a:t>
            </a:r>
            <a:r>
              <a:rPr lang="en-US" sz="1800" b="1" dirty="0">
                <a:solidFill>
                  <a:srgbClr val="FF0000"/>
                </a:solidFill>
              </a:rPr>
              <a:t>spinal meninges</a:t>
            </a:r>
            <a:r>
              <a:rPr lang="en-US" sz="1800" b="1" dirty="0"/>
              <a:t>. Both of these meninges are located within the cranial and spinal cavities respectively, which are located within the larger dorsal cavity. The primary role of the meninges is to provide protection of the brain and spinal cord, as these are vital and relative delicate structures. Three layers of </a:t>
            </a:r>
            <a:r>
              <a:rPr lang="en-US" sz="1800" b="1" dirty="0" smtClean="0"/>
              <a:t>meninges </a:t>
            </a:r>
            <a:r>
              <a:rPr lang="en-US" sz="1800" b="1" dirty="0"/>
              <a:t>act to protect the brain and spinal cord </a:t>
            </a:r>
            <a:r>
              <a:rPr lang="en-US" sz="1800" b="1" dirty="0" smtClean="0"/>
              <a:t>. </a:t>
            </a:r>
            <a:r>
              <a:rPr lang="en-US" sz="1800" b="1" dirty="0"/>
              <a:t>The three layers from outermost (</a:t>
            </a:r>
            <a:r>
              <a:rPr lang="en-US" sz="1800" b="1" dirty="0">
                <a:solidFill>
                  <a:srgbClr val="FF0000"/>
                </a:solidFill>
              </a:rPr>
              <a:t>superficial) </a:t>
            </a:r>
            <a:r>
              <a:rPr lang="en-US" sz="1800" b="1" dirty="0"/>
              <a:t>to innermost </a:t>
            </a:r>
            <a:r>
              <a:rPr lang="en-US" sz="1800" b="1" dirty="0">
                <a:solidFill>
                  <a:srgbClr val="FF0000"/>
                </a:solidFill>
              </a:rPr>
              <a:t>(deep</a:t>
            </a:r>
            <a:r>
              <a:rPr lang="en-US" sz="1800" b="1" dirty="0"/>
              <a:t>) are as follows</a:t>
            </a:r>
            <a:r>
              <a:rPr lang="en-US" sz="1800" b="1" dirty="0" smtClean="0"/>
              <a:t>: </a:t>
            </a:r>
          </a:p>
          <a:p>
            <a:pPr marL="0" indent="0">
              <a:buNone/>
            </a:pPr>
            <a:r>
              <a:rPr lang="en-US" sz="1800" b="1" dirty="0" smtClean="0"/>
              <a:t> </a:t>
            </a:r>
            <a:r>
              <a:rPr lang="en-US" sz="1800" b="1" dirty="0"/>
              <a:t>1) </a:t>
            </a:r>
            <a:r>
              <a:rPr lang="en-US" sz="1800" b="1" dirty="0" smtClean="0">
                <a:solidFill>
                  <a:srgbClr val="FF0000"/>
                </a:solidFill>
              </a:rPr>
              <a:t>The </a:t>
            </a:r>
            <a:r>
              <a:rPr lang="en-US" sz="1800" b="1" dirty="0" err="1">
                <a:solidFill>
                  <a:srgbClr val="FF0000"/>
                </a:solidFill>
              </a:rPr>
              <a:t>dura</a:t>
            </a:r>
            <a:r>
              <a:rPr lang="en-US" sz="1800" b="1" dirty="0">
                <a:solidFill>
                  <a:srgbClr val="FF0000"/>
                </a:solidFill>
              </a:rPr>
              <a:t> mater </a:t>
            </a:r>
            <a:r>
              <a:rPr lang="en-US" sz="1800" b="1" dirty="0"/>
              <a:t>is the thick, tough fibrous outer layer of the meninges (</a:t>
            </a:r>
            <a:r>
              <a:rPr lang="en-US" sz="1800" b="1" dirty="0" err="1"/>
              <a:t>dura</a:t>
            </a:r>
            <a:r>
              <a:rPr lang="en-US" sz="1800" b="1" dirty="0"/>
              <a:t> means tough and mater means mother</a:t>
            </a:r>
            <a:r>
              <a:rPr lang="en-US" sz="1800" b="1" dirty="0" smtClean="0"/>
              <a:t>);</a:t>
            </a:r>
          </a:p>
          <a:p>
            <a:pPr marL="0" indent="0">
              <a:buNone/>
            </a:pPr>
            <a:r>
              <a:rPr lang="en-US" sz="1800" b="1" dirty="0" smtClean="0">
                <a:solidFill>
                  <a:srgbClr val="FF0000"/>
                </a:solidFill>
              </a:rPr>
              <a:t> </a:t>
            </a:r>
            <a:r>
              <a:rPr lang="en-US" sz="1800" b="1" dirty="0">
                <a:solidFill>
                  <a:srgbClr val="FF0000"/>
                </a:solidFill>
              </a:rPr>
              <a:t>2) </a:t>
            </a:r>
            <a:r>
              <a:rPr lang="en-US" sz="1800" b="1" dirty="0" smtClean="0">
                <a:solidFill>
                  <a:srgbClr val="FF0000"/>
                </a:solidFill>
              </a:rPr>
              <a:t>The </a:t>
            </a:r>
            <a:r>
              <a:rPr lang="en-US" sz="1800" b="1" dirty="0">
                <a:solidFill>
                  <a:srgbClr val="FF0000"/>
                </a:solidFill>
              </a:rPr>
              <a:t>arachnoid </a:t>
            </a:r>
            <a:r>
              <a:rPr lang="en-US" sz="1800" b="1" dirty="0"/>
              <a:t>is the middle layer of the meninges and is a web-like structure, that has a space below that is filled with cerebrospinal fluid (CSF) that cushions the brain</a:t>
            </a:r>
            <a:r>
              <a:rPr lang="en-US" sz="1800" b="1" dirty="0" smtClean="0"/>
              <a:t>;</a:t>
            </a:r>
          </a:p>
          <a:p>
            <a:pPr marL="0" indent="0">
              <a:buNone/>
            </a:pPr>
            <a:r>
              <a:rPr lang="en-US" sz="1800" b="1" dirty="0" smtClean="0"/>
              <a:t> </a:t>
            </a:r>
            <a:r>
              <a:rPr lang="en-US" sz="1800" b="1" dirty="0"/>
              <a:t>3) </a:t>
            </a:r>
            <a:r>
              <a:rPr lang="en-US" sz="1800" b="1" dirty="0" smtClean="0">
                <a:solidFill>
                  <a:srgbClr val="FF0000"/>
                </a:solidFill>
              </a:rPr>
              <a:t>The </a:t>
            </a:r>
            <a:r>
              <a:rPr lang="en-US" sz="1800" b="1" dirty="0" err="1">
                <a:solidFill>
                  <a:srgbClr val="FF0000"/>
                </a:solidFill>
              </a:rPr>
              <a:t>pia</a:t>
            </a:r>
            <a:r>
              <a:rPr lang="en-US" sz="1800" b="1" dirty="0">
                <a:solidFill>
                  <a:srgbClr val="FF0000"/>
                </a:solidFill>
              </a:rPr>
              <a:t> mater </a:t>
            </a:r>
            <a:r>
              <a:rPr lang="en-US" sz="1800" b="1" dirty="0"/>
              <a:t>is the most delicate and thinnest tissue, and the innermost layer that covers the nervous tissue and follows its </a:t>
            </a:r>
            <a:r>
              <a:rPr lang="en-US" sz="1800" b="1" dirty="0" smtClean="0"/>
              <a:t>contours</a:t>
            </a:r>
            <a:r>
              <a:rPr lang="en-US" sz="1800" dirty="0"/>
              <a:t> </a:t>
            </a:r>
            <a:r>
              <a:rPr lang="en-US" sz="1800" b="1" dirty="0"/>
              <a:t>This membrane completely surrounds the brain and spinal cord. Contained within the membrane, specifically within the space between the </a:t>
            </a:r>
            <a:r>
              <a:rPr lang="en-US" sz="1800" b="1" dirty="0" err="1"/>
              <a:t>pia</a:t>
            </a:r>
            <a:r>
              <a:rPr lang="en-US" sz="1800" b="1" dirty="0"/>
              <a:t> mater and the arachnoid (called the </a:t>
            </a:r>
            <a:r>
              <a:rPr lang="en-US" sz="1800" b="1" dirty="0">
                <a:solidFill>
                  <a:srgbClr val="FF0000"/>
                </a:solidFill>
              </a:rPr>
              <a:t>subarachnoid space</a:t>
            </a:r>
            <a:r>
              <a:rPr lang="en-US" sz="1800" b="1" dirty="0"/>
              <a:t>) is cerebrospinal fluid (CSF), it is circulated throughout the CNS. In addition, the CSF also fills the ventricles of the brain and the central canal of the spinal cord.</a:t>
            </a:r>
            <a:endParaRPr lang="en-US" sz="1800" b="1" dirty="0" smtClean="0"/>
          </a:p>
          <a:p>
            <a:pPr marL="0" indent="0">
              <a:buNone/>
            </a:pPr>
            <a:endParaRPr lang="en-US" sz="1800" b="1" dirty="0"/>
          </a:p>
        </p:txBody>
      </p:sp>
    </p:spTree>
    <p:extLst>
      <p:ext uri="{BB962C8B-B14F-4D97-AF65-F5344CB8AC3E}">
        <p14:creationId xmlns:p14="http://schemas.microsoft.com/office/powerpoint/2010/main" val="3787130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en-US"/>
          </a:p>
        </p:txBody>
      </p:sp>
      <p:sp>
        <p:nvSpPr>
          <p:cNvPr id="3" name="عنصر نائب للمحتوى 2"/>
          <p:cNvSpPr>
            <a:spLocks noGrp="1"/>
          </p:cNvSpPr>
          <p:nvPr>
            <p:ph idx="1"/>
          </p:nvPr>
        </p:nvSpPr>
        <p:spPr/>
        <p:txBody>
          <a:bodyPr/>
          <a:lstStyle/>
          <a:p>
            <a:endParaRPr lang="en-US"/>
          </a:p>
        </p:txBody>
      </p:sp>
    </p:spTree>
    <p:extLst>
      <p:ext uri="{BB962C8B-B14F-4D97-AF65-F5344CB8AC3E}">
        <p14:creationId xmlns:p14="http://schemas.microsoft.com/office/powerpoint/2010/main" val="319306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52400" y="76200"/>
            <a:ext cx="8915400" cy="6781800"/>
          </a:xfrm>
        </p:spPr>
        <p:txBody>
          <a:bodyPr/>
          <a:lstStyle/>
          <a:p>
            <a:pPr marL="0" indent="0">
              <a:buNone/>
            </a:pPr>
            <a:endParaRPr lang="en-US" dirty="0"/>
          </a:p>
        </p:txBody>
      </p:sp>
    </p:spTree>
    <p:extLst>
      <p:ext uri="{BB962C8B-B14F-4D97-AF65-F5344CB8AC3E}">
        <p14:creationId xmlns:p14="http://schemas.microsoft.com/office/powerpoint/2010/main" val="381230144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TotalTime>
  <Words>1026</Words>
  <Application>Microsoft Office PowerPoint</Application>
  <PresentationFormat>عرض على الشاشة (3:4)‏</PresentationFormat>
  <Paragraphs>20</Paragraphs>
  <Slides>5</Slides>
  <Notes>3</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نسق Office</vt:lpstr>
      <vt:lpstr>Tissue membrane</vt:lpstr>
      <vt:lpstr>عرض تقديمي في PowerPoint</vt:lpstr>
      <vt:lpstr>عرض تقديمي في PowerPoint</vt:lpstr>
      <vt:lpstr>عرض تقديمي في PowerPoint</vt:lpstr>
      <vt:lpstr>عرض تقديمي في PowerPoint</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Tissue membrane</dc:title>
  <dc:creator>Maher</dc:creator>
  <cp:lastModifiedBy>Maher</cp:lastModifiedBy>
  <cp:revision>39</cp:revision>
  <dcterms:created xsi:type="dcterms:W3CDTF">2025-01-09T10:21:35Z</dcterms:created>
  <dcterms:modified xsi:type="dcterms:W3CDTF">2025-01-18T18:07:18Z</dcterms:modified>
</cp:coreProperties>
</file>