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57" r:id="rId4"/>
    <p:sldId id="259" r:id="rId5"/>
    <p:sldId id="267" r:id="rId6"/>
    <p:sldId id="261" r:id="rId7"/>
    <p:sldId id="260" r:id="rId8"/>
    <p:sldId id="264" r:id="rId9"/>
    <p:sldId id="265" r:id="rId10"/>
    <p:sldId id="262" r:id="rId11"/>
    <p:sldId id="263" r:id="rId12"/>
    <p:sldId id="272" r:id="rId13"/>
    <p:sldId id="269" r:id="rId14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5441" autoAdjust="0"/>
    <p:restoredTop sz="80639" autoAdjust="0"/>
  </p:normalViewPr>
  <p:slideViewPr>
    <p:cSldViewPr>
      <p:cViewPr varScale="1">
        <p:scale>
          <a:sx n="56" d="100"/>
          <a:sy n="56" d="100"/>
        </p:scale>
        <p:origin x="-15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86" y="19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1B831B-F309-411D-942A-CF227D83F2DD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F76D9FE-65B5-42F1-B565-07E07D84E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13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7FFDC3C-3754-4CC4-AC96-620B47851AE4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4E697F-7D09-4205-88B3-7D8986DFF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8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697F-7D09-4205-88B3-7D8986DFF0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51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697F-7D09-4205-88B3-7D8986DFF0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8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697F-7D09-4205-88B3-7D8986DFF0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35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E697F-7D09-4205-88B3-7D8986DFF0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4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6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86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34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5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0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56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98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5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1B76F-A021-4744-85B7-F98BACD76C71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04EE0-4DEC-41F6-BD2D-D0C2B0276B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19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9144000" cy="7295615"/>
          </a:xfrm>
        </p:spPr>
        <p:txBody>
          <a:bodyPr>
            <a:noAutofit/>
          </a:bodyPr>
          <a:lstStyle/>
          <a:p>
            <a:pPr algn="l" rtl="0"/>
            <a:r>
              <a:rPr lang="en-US" sz="1800" b="1" i="0" dirty="0" smtClean="0">
                <a:solidFill>
                  <a:srgbClr val="4D5156"/>
                </a:solidFill>
                <a:effectLst/>
                <a:latin typeface="Helvetica Neue"/>
              </a:rPr>
              <a:t>The musculoskeletal system consists</a:t>
            </a:r>
            <a:r>
              <a:rPr lang="en-US" sz="1800" b="0" i="0" dirty="0" smtClean="0">
                <a:solidFill>
                  <a:srgbClr val="4D5156"/>
                </a:solidFill>
                <a:effectLst/>
                <a:latin typeface="Helvetica Neue"/>
              </a:rPr>
              <a:t> </a:t>
            </a:r>
            <a:r>
              <a:rPr lang="en-US" sz="1800" b="1" i="0" dirty="0" smtClean="0">
                <a:solidFill>
                  <a:srgbClr val="5F6368"/>
                </a:solidFill>
                <a:effectLst/>
                <a:latin typeface="Helvetica Neue"/>
              </a:rPr>
              <a:t>of all the 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Helvetica Neue"/>
              </a:rPr>
              <a:t>bones</a:t>
            </a:r>
            <a:r>
              <a:rPr lang="en-US" sz="1800" b="1" i="0" dirty="0" smtClean="0">
                <a:solidFill>
                  <a:srgbClr val="0070C0"/>
                </a:solidFill>
                <a:effectLst/>
                <a:latin typeface="Helvetica Neue"/>
              </a:rPr>
              <a:t>, </a:t>
            </a:r>
            <a:r>
              <a:rPr lang="en-US" sz="1800" b="1" i="0" dirty="0" smtClean="0">
                <a:solidFill>
                  <a:srgbClr val="00B050"/>
                </a:solidFill>
                <a:effectLst/>
                <a:latin typeface="Helvetica Neue"/>
              </a:rPr>
              <a:t>muscles</a:t>
            </a:r>
            <a:r>
              <a:rPr lang="en-US" sz="1800" b="1" i="0" dirty="0" smtClean="0">
                <a:solidFill>
                  <a:srgbClr val="0070C0"/>
                </a:solidFill>
                <a:effectLst/>
                <a:latin typeface="Helvetica Neue"/>
              </a:rPr>
              <a:t>, joints, </a:t>
            </a:r>
            <a:r>
              <a:rPr lang="en-US" sz="1800" b="1" i="0" dirty="0" smtClean="0">
                <a:solidFill>
                  <a:srgbClr val="7030A0"/>
                </a:solidFill>
                <a:effectLst/>
                <a:latin typeface="Helvetica Neue"/>
              </a:rPr>
              <a:t>tendons</a:t>
            </a:r>
            <a:r>
              <a:rPr lang="en-US" sz="1800" b="1" i="0" dirty="0" smtClean="0">
                <a:solidFill>
                  <a:srgbClr val="0070C0"/>
                </a:solidFill>
                <a:effectLst/>
                <a:latin typeface="Helvetica Neue"/>
              </a:rPr>
              <a:t>, and 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Helvetica Neue"/>
              </a:rPr>
              <a:t>cartilage</a:t>
            </a:r>
            <a:r>
              <a:rPr lang="en-US" sz="1800" b="1" i="0" dirty="0" smtClean="0">
                <a:solidFill>
                  <a:srgbClr val="0070C0"/>
                </a:solidFill>
                <a:effectLst/>
                <a:latin typeface="Helvetica Neue"/>
              </a:rPr>
              <a:t> found in the human body.  </a:t>
            </a:r>
            <a:r>
              <a:rPr lang="en-US" sz="2000" b="1" i="0" dirty="0" smtClean="0">
                <a:solidFill>
                  <a:srgbClr val="FF0000"/>
                </a:solidFill>
                <a:effectLst/>
                <a:latin typeface="Helvetica Neue"/>
              </a:rPr>
              <a:t>The functions of   this system are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Helvetica Neue"/>
              </a:rPr>
              <a:t>:</a:t>
            </a:r>
            <a:r>
              <a:rPr lang="en-US" sz="1800" b="1" i="0" dirty="0" smtClean="0">
                <a:solidFill>
                  <a:srgbClr val="0070C0"/>
                </a:solidFill>
                <a:effectLst/>
                <a:latin typeface="Helvetica Neue"/>
              </a:rPr>
              <a:t>       </a:t>
            </a:r>
          </a:p>
          <a:p>
            <a:pPr algn="l" rtl="0"/>
            <a:r>
              <a:rPr lang="en-US" sz="1600" b="1" i="0" dirty="0" smtClean="0">
                <a:solidFill>
                  <a:srgbClr val="FF0000"/>
                </a:solidFill>
                <a:effectLst/>
                <a:latin typeface="Helvetica Neue"/>
              </a:rPr>
              <a:t>(1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Helvetica Neue"/>
              </a:rPr>
              <a:t>) </a:t>
            </a:r>
            <a:r>
              <a:rPr lang="en-US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</a:rPr>
              <a:t>Support the body 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Helvetica Neue"/>
              </a:rPr>
              <a:t>(2) </a:t>
            </a:r>
            <a:r>
              <a:rPr lang="en-US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Helvetica Neue"/>
              </a:rPr>
              <a:t>Facilitate movement  3-protect the internal organs</a:t>
            </a:r>
            <a:endParaRPr lang="en-US" sz="1800" b="1" dirty="0">
              <a:solidFill>
                <a:srgbClr val="0070C0"/>
              </a:solidFill>
              <a:latin typeface="Helvetica Neue"/>
            </a:endParaRPr>
          </a:p>
          <a:p>
            <a:pPr algn="l" rtl="0"/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Bones are also vital in the production of red blood  cells. 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5-</a:t>
            </a:r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Storage of the mineral like  calcium ,phosphorus </a:t>
            </a:r>
            <a:r>
              <a:rPr lang="en-US" sz="1600" b="1" i="0" dirty="0" smtClean="0">
                <a:solidFill>
                  <a:srgbClr val="373D3F"/>
                </a:solidFill>
                <a:effectLst/>
                <a:latin typeface="Lora"/>
              </a:rPr>
              <a:t>.        </a:t>
            </a:r>
          </a:p>
          <a:p>
            <a:pPr algn="l" rtl="0"/>
            <a:r>
              <a:rPr lang="en-US" sz="1600" b="1" dirty="0">
                <a:solidFill>
                  <a:srgbClr val="373D3F"/>
                </a:solidFill>
                <a:latin typeface="Lora"/>
              </a:rPr>
              <a:t> </a:t>
            </a:r>
            <a:r>
              <a:rPr lang="en-US" sz="1600" b="1" dirty="0" smtClean="0">
                <a:solidFill>
                  <a:srgbClr val="373D3F"/>
                </a:solidFill>
                <a:latin typeface="Lora"/>
              </a:rPr>
              <a:t>     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The skeleton is subdivided into two major components</a:t>
            </a:r>
            <a:r>
              <a:rPr lang="en-US" sz="1600" b="1" i="0" dirty="0" smtClean="0">
                <a:solidFill>
                  <a:srgbClr val="FF0000"/>
                </a:solidFill>
                <a:effectLst/>
                <a:latin typeface="Lora"/>
              </a:rPr>
              <a:t>:</a:t>
            </a:r>
          </a:p>
          <a:p>
            <a:pPr algn="l" rtl="0"/>
            <a:r>
              <a:rPr lang="en-US" sz="1800" b="1" i="0" dirty="0" smtClean="0">
                <a:solidFill>
                  <a:srgbClr val="0070C0"/>
                </a:solidFill>
                <a:effectLst/>
                <a:latin typeface="Helvetica Neue"/>
              </a:rPr>
              <a:t> 1- 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Axial skeleton</a:t>
            </a:r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: There are(80 bones),forms vertica</a:t>
            </a:r>
            <a:r>
              <a:rPr lang="en-US" sz="1800" b="1" dirty="0" smtClean="0">
                <a:solidFill>
                  <a:srgbClr val="373D3F"/>
                </a:solidFill>
                <a:latin typeface="Lora"/>
              </a:rPr>
              <a:t>l central axis of the body ,it</a:t>
            </a:r>
          </a:p>
          <a:p>
            <a:pPr algn="l"/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Protected the (heart ,brain and spinal cord)and give attachment for muscles that move the head ,neck and other joints of the body </a:t>
            </a:r>
            <a:r>
              <a:rPr lang="en-US" sz="1800" b="1" dirty="0" smtClean="0">
                <a:solidFill>
                  <a:srgbClr val="FF0000"/>
                </a:solidFill>
                <a:latin typeface="Lora"/>
              </a:rPr>
              <a:t>2-Appendicular skeletal   </a:t>
            </a:r>
            <a:r>
              <a:rPr lang="en-US" sz="1400" b="1" i="0" dirty="0" smtClean="0">
                <a:solidFill>
                  <a:srgbClr val="00B050"/>
                </a:solidFill>
                <a:effectLst/>
                <a:latin typeface="Lora"/>
              </a:rPr>
              <a:t>             </a:t>
            </a:r>
            <a:r>
              <a:rPr lang="en-US" sz="1600" b="1" i="0" dirty="0" smtClean="0">
                <a:solidFill>
                  <a:srgbClr val="373D3F"/>
                </a:solidFill>
                <a:effectLst/>
                <a:latin typeface="Lora"/>
              </a:rPr>
              <a:t> </a:t>
            </a:r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includes all the bones of the upper and lower limbs, plus the bones that attach each limb to the axial skeleton. There are 126 bone</a:t>
            </a:r>
          </a:p>
          <a:p>
            <a:pPr algn="l" rtl="0"/>
            <a:r>
              <a:rPr lang="en-US" sz="1400" b="1" i="0" dirty="0" smtClean="0">
                <a:solidFill>
                  <a:srgbClr val="373D3F"/>
                </a:solidFill>
                <a:effectLst/>
                <a:latin typeface="Lora"/>
              </a:rPr>
              <a:t>  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Bones</a:t>
            </a:r>
            <a:r>
              <a:rPr lang="en-US" sz="1600" b="0" i="0" dirty="0" smtClean="0">
                <a:solidFill>
                  <a:srgbClr val="FF0000"/>
                </a:solidFill>
                <a:effectLst/>
                <a:latin typeface="Lora"/>
              </a:rPr>
              <a:t>:</a:t>
            </a:r>
            <a:r>
              <a:rPr lang="en-US" sz="1600" b="1" i="0" dirty="0" smtClean="0">
                <a:solidFill>
                  <a:srgbClr val="FF0000"/>
                </a:solidFill>
                <a:effectLst/>
                <a:latin typeface="Lora"/>
              </a:rPr>
              <a:t> ( </a:t>
            </a:r>
            <a:r>
              <a:rPr lang="en-US" sz="1800" b="1" i="0" dirty="0" smtClean="0">
                <a:solidFill>
                  <a:srgbClr val="00B0F0"/>
                </a:solidFill>
                <a:effectLst/>
                <a:latin typeface="Lora"/>
              </a:rPr>
              <a:t>osseous tissue</a:t>
            </a:r>
            <a:r>
              <a:rPr lang="en-US" sz="1800" b="0" i="0" dirty="0" smtClean="0">
                <a:solidFill>
                  <a:srgbClr val="00B0F0"/>
                </a:solidFill>
                <a:effectLst/>
                <a:latin typeface="Lora"/>
              </a:rPr>
              <a:t> </a:t>
            </a:r>
            <a:r>
              <a:rPr lang="en-US" sz="1600" b="0" i="0" dirty="0" smtClean="0">
                <a:solidFill>
                  <a:srgbClr val="00B0F0"/>
                </a:solidFill>
                <a:effectLst/>
                <a:latin typeface="Lora"/>
              </a:rPr>
              <a:t>) </a:t>
            </a:r>
            <a:r>
              <a:rPr lang="en-US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/>
              </a:rPr>
              <a:t>are hard, dense connective tissues, its function is to  </a:t>
            </a:r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assist </a:t>
            </a:r>
            <a:r>
              <a:rPr lang="en-US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/>
              </a:rPr>
              <a:t>with movement, protect the organs, and produce red blood cells</a:t>
            </a:r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.  </a:t>
            </a:r>
          </a:p>
          <a:p>
            <a:pPr algn="l" rtl="0"/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Muscle</a:t>
            </a:r>
            <a:r>
              <a:rPr lang="en-US" sz="1600" b="1" i="0" dirty="0" smtClean="0">
                <a:solidFill>
                  <a:srgbClr val="FF0000"/>
                </a:solidFill>
                <a:effectLst/>
                <a:latin typeface="Lora"/>
              </a:rPr>
              <a:t>: </a:t>
            </a:r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The body contains three kinds of muscle tissue</a:t>
            </a:r>
            <a:r>
              <a:rPr lang="en-US" sz="2000" b="0" i="0" dirty="0" smtClean="0">
                <a:solidFill>
                  <a:srgbClr val="373D3F"/>
                </a:solidFill>
                <a:effectLst/>
                <a:latin typeface="Lora"/>
              </a:rPr>
              <a:t>:(</a:t>
            </a:r>
            <a:r>
              <a:rPr lang="en-US" sz="1800" b="0" i="0" dirty="0" smtClean="0">
                <a:solidFill>
                  <a:srgbClr val="373D3F"/>
                </a:solidFill>
                <a:effectLst/>
                <a:latin typeface="Lora"/>
              </a:rPr>
              <a:t> 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skeletal</a:t>
            </a:r>
            <a:r>
              <a:rPr lang="en-US" sz="1800" b="0" i="0" dirty="0" smtClean="0">
                <a:solidFill>
                  <a:srgbClr val="FF0000"/>
                </a:solidFill>
                <a:effectLst/>
                <a:latin typeface="Lora"/>
              </a:rPr>
              <a:t>, 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cardiac </a:t>
            </a:r>
            <a:r>
              <a:rPr lang="en-US" sz="1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/>
              </a:rPr>
              <a:t>and</a:t>
            </a:r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 smooth muscles)</a:t>
            </a:r>
            <a:endParaRPr lang="en-US" sz="1800" b="0" i="0" dirty="0" smtClean="0">
              <a:solidFill>
                <a:srgbClr val="FF0000"/>
              </a:solidFill>
              <a:effectLst/>
              <a:latin typeface="Lora"/>
            </a:endParaRPr>
          </a:p>
          <a:p>
            <a:pPr algn="l" rtl="0"/>
            <a:r>
              <a:rPr lang="en-US" sz="2000" b="1" i="0" dirty="0" smtClean="0">
                <a:solidFill>
                  <a:srgbClr val="C00000"/>
                </a:solidFill>
                <a:effectLst/>
                <a:latin typeface="Lora"/>
              </a:rPr>
              <a:t>Joints:(</a:t>
            </a:r>
            <a:r>
              <a:rPr lang="en-US" sz="1800" b="0" i="0" dirty="0" smtClean="0">
                <a:solidFill>
                  <a:srgbClr val="0070C0"/>
                </a:solidFill>
                <a:effectLst/>
                <a:latin typeface="Lora"/>
              </a:rPr>
              <a:t> </a:t>
            </a:r>
            <a:r>
              <a:rPr lang="en-US" sz="1800" b="1" i="0" dirty="0" smtClean="0">
                <a:solidFill>
                  <a:srgbClr val="0070C0"/>
                </a:solidFill>
                <a:effectLst/>
                <a:latin typeface="Lora"/>
              </a:rPr>
              <a:t>articulation</a:t>
            </a:r>
            <a:r>
              <a:rPr lang="en-US" sz="1600" b="1" i="0" dirty="0" smtClean="0">
                <a:solidFill>
                  <a:srgbClr val="373D3F"/>
                </a:solidFill>
                <a:effectLst/>
                <a:latin typeface="Lora"/>
              </a:rPr>
              <a:t>)</a:t>
            </a:r>
            <a:r>
              <a:rPr lang="en-US" sz="1600" b="0" i="0" dirty="0" smtClean="0">
                <a:solidFill>
                  <a:srgbClr val="373D3F"/>
                </a:solidFill>
                <a:effectLst/>
                <a:latin typeface="Lora"/>
              </a:rPr>
              <a:t> </a:t>
            </a:r>
            <a:r>
              <a:rPr lang="en-US" sz="16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/>
              </a:rPr>
              <a:t> </a:t>
            </a:r>
            <a:r>
              <a:rPr lang="en-US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/>
              </a:rPr>
              <a:t>are any places where adjacent bones or bone and cartilage come together to form a connection. </a:t>
            </a:r>
            <a:endParaRPr lang="en-US" sz="1600" b="1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/>
            </a:endParaRPr>
          </a:p>
          <a:p>
            <a:pPr algn="l" rtl="0"/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Tendons</a:t>
            </a:r>
            <a:r>
              <a:rPr lang="en-US" sz="1600" b="1" i="0" dirty="0" smtClean="0">
                <a:solidFill>
                  <a:srgbClr val="373D3F"/>
                </a:solidFill>
                <a:effectLst/>
                <a:latin typeface="Lora"/>
              </a:rPr>
              <a:t>:</a:t>
            </a:r>
            <a:r>
              <a:rPr lang="en-US" sz="1600" b="0" i="0" dirty="0" smtClean="0">
                <a:solidFill>
                  <a:srgbClr val="373D3F"/>
                </a:solidFill>
                <a:effectLst/>
                <a:latin typeface="Lora"/>
              </a:rPr>
              <a:t> </a:t>
            </a:r>
            <a:r>
              <a:rPr lang="en-US" sz="18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ora"/>
              </a:rPr>
              <a:t>These are dense, fibrous connective tissues anchor muscle to bone </a:t>
            </a:r>
            <a:r>
              <a:rPr lang="en-US" sz="1600" b="1" i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Lora"/>
              </a:rPr>
              <a:t>.</a:t>
            </a:r>
          </a:p>
          <a:p>
            <a:pPr algn="l" rtl="0"/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Cartilage</a:t>
            </a:r>
            <a:r>
              <a:rPr lang="en-US" sz="1800" b="1" i="0" dirty="0" smtClean="0">
                <a:solidFill>
                  <a:srgbClr val="373D3F"/>
                </a:solidFill>
                <a:effectLst/>
                <a:latin typeface="Lora"/>
              </a:rPr>
              <a:t>:</a:t>
            </a:r>
            <a:r>
              <a:rPr lang="en-US" sz="16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/>
              </a:rPr>
              <a:t> </a:t>
            </a:r>
            <a:r>
              <a:rPr lang="en-US" sz="18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/>
              </a:rPr>
              <a:t>This elastic connective tissue is found at the ends of bones as well as in other locations such as the tip of the nose.     </a:t>
            </a:r>
            <a:endParaRPr lang="en-US" sz="1600" b="1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/>
            </a:endParaRPr>
          </a:p>
          <a:p>
            <a:pPr algn="l" rtl="0"/>
            <a:r>
              <a:rPr lang="en-US" sz="1800" b="1" i="0" dirty="0" smtClean="0">
                <a:solidFill>
                  <a:srgbClr val="FF0000"/>
                </a:solidFill>
                <a:effectLst/>
                <a:latin typeface="Lora"/>
              </a:rPr>
              <a:t>Ligaments</a:t>
            </a:r>
            <a:r>
              <a:rPr lang="en-US" sz="1600" b="0" i="0" dirty="0" smtClean="0">
                <a:solidFill>
                  <a:srgbClr val="373D3F"/>
                </a:solidFill>
                <a:effectLst/>
                <a:latin typeface="Lora"/>
              </a:rPr>
              <a:t>: </a:t>
            </a:r>
            <a:r>
              <a:rPr lang="en-US" sz="1800" b="1" i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Lora"/>
              </a:rPr>
              <a:t>These tough, elastic connective tissues connect bone to bone..</a:t>
            </a:r>
            <a:endParaRPr lang="en-US" sz="1600" b="1" i="0" dirty="0" smtClean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Lora"/>
            </a:endParaRPr>
          </a:p>
          <a:p>
            <a:pPr algn="l" rtl="0"/>
            <a:r>
              <a:rPr lang="en-US" sz="16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578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1"/>
            <a:ext cx="8784976" cy="6505557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Movement Classifications of the 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Musculoskeletal  </a:t>
            </a:r>
            <a:r>
              <a:rPr lang="ar-IQ" sz="2400" b="1" dirty="0" smtClean="0">
                <a:solidFill>
                  <a:srgbClr val="0070C0"/>
                </a:solidFill>
              </a:rPr>
              <a:t>      </a:t>
            </a:r>
            <a:r>
              <a:rPr lang="en-US" sz="2400" b="1" dirty="0" smtClean="0">
                <a:solidFill>
                  <a:srgbClr val="0070C0"/>
                </a:solidFill>
              </a:rPr>
              <a:t> Abduction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X Adduction  </a:t>
            </a:r>
            <a:r>
              <a:rPr lang="en-US" sz="2400" b="1" dirty="0" smtClean="0">
                <a:solidFill>
                  <a:srgbClr val="002060"/>
                </a:solidFill>
              </a:rPr>
              <a:t> Extension </a:t>
            </a:r>
            <a:r>
              <a:rPr lang="en-US" sz="2400" b="1" dirty="0" smtClean="0">
                <a:solidFill>
                  <a:srgbClr val="7030A0"/>
                </a:solidFill>
              </a:rPr>
              <a:t>X Flexion    </a:t>
            </a:r>
            <a:r>
              <a:rPr lang="en-US" sz="2400" b="1" dirty="0" smtClean="0">
                <a:solidFill>
                  <a:srgbClr val="0070C0"/>
                </a:solidFill>
              </a:rPr>
              <a:t>Eversion</a:t>
            </a:r>
            <a:r>
              <a:rPr lang="en-US" sz="2400" b="1" dirty="0" smtClean="0">
                <a:solidFill>
                  <a:srgbClr val="7030A0"/>
                </a:solidFill>
              </a:rPr>
              <a:t> X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inversion </a:t>
            </a: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Supination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X Pronation   </a:t>
            </a:r>
            <a:r>
              <a:rPr lang="en-US" sz="2400" b="1" dirty="0" smtClean="0">
                <a:solidFill>
                  <a:srgbClr val="C00000"/>
                </a:solidFill>
              </a:rPr>
              <a:t> Dorsiflexion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X  planter flexion     </a:t>
            </a:r>
            <a:r>
              <a:rPr lang="en-US" sz="2400" b="1" dirty="0" smtClean="0">
                <a:solidFill>
                  <a:srgbClr val="C00000"/>
                </a:solidFill>
              </a:rPr>
              <a:t>Rotation </a:t>
            </a: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l" rtl="0" fontAlgn="base">
              <a:buNone/>
            </a:pPr>
            <a:endParaRPr lang="en-US" sz="2400" b="1" dirty="0">
              <a:solidFill>
                <a:srgbClr val="C00000"/>
              </a:solidFill>
            </a:endParaRPr>
          </a:p>
          <a:p>
            <a:pPr marL="0" indent="0" algn="l" rtl="0" fontAlgn="base">
              <a:buNone/>
            </a:pPr>
            <a:endParaRPr lang="en-US" sz="2400" b="1" dirty="0" smtClean="0">
              <a:solidFill>
                <a:srgbClr val="C00000"/>
              </a:solidFill>
            </a:endParaRP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Arthoscopy</a:t>
            </a:r>
            <a:r>
              <a:rPr lang="en-US" sz="2400" b="1" dirty="0" smtClean="0">
                <a:solidFill>
                  <a:srgbClr val="C00000"/>
                </a:solidFill>
              </a:rPr>
              <a:t> The use an endoscope inserted into a small incision to visualize and examine the inside of a </a:t>
            </a:r>
            <a:r>
              <a:rPr lang="en-US" sz="2400" b="1" dirty="0">
                <a:solidFill>
                  <a:srgbClr val="C00000"/>
                </a:solidFill>
              </a:rPr>
              <a:t>j</a:t>
            </a:r>
            <a:r>
              <a:rPr lang="en-US" sz="2400" b="1" dirty="0" smtClean="0">
                <a:solidFill>
                  <a:srgbClr val="C00000"/>
                </a:solidFill>
              </a:rPr>
              <a:t>oint.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 algn="l" rtl="0" fontAlgn="base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r>
              <a:rPr lang="en-US" sz="2400" b="1" dirty="0">
                <a:latin typeface="Libre Baskerville"/>
              </a:rPr>
              <a:t>Bone </a:t>
            </a:r>
            <a:r>
              <a:rPr lang="en-US" sz="2400" b="1" dirty="0" smtClean="0">
                <a:latin typeface="Libre Baskerville"/>
              </a:rPr>
              <a:t>densitometry: 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Libre Baskerville"/>
              </a:rPr>
              <a:t> is a method of determining the mass of the bone by measuring the absorption of radiation by the skeleton.</a:t>
            </a:r>
            <a:r>
              <a:rPr lang="en-US" sz="2000" b="1" dirty="0" smtClean="0">
                <a:solidFill>
                  <a:srgbClr val="0070C0"/>
                </a:solidFill>
              </a:rPr>
              <a:t>   </a:t>
            </a:r>
          </a:p>
          <a:p>
            <a:pPr marL="0" indent="0" algn="l" rtl="0" fontAlgn="base">
              <a:buNone/>
            </a:pP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Bone 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scan</a:t>
            </a:r>
            <a:r>
              <a:rPr lang="en-US" sz="2400" b="1" dirty="0" smtClean="0">
                <a:latin typeface="Libre Baskerville"/>
              </a:rPr>
              <a:t>: </a:t>
            </a:r>
            <a:r>
              <a:rPr lang="en-US" sz="2000" b="1" dirty="0" smtClean="0">
                <a:latin typeface="Libre Baskerville"/>
              </a:rPr>
              <a:t>it is used radiopaque particles to visualize  the bone.</a:t>
            </a:r>
            <a:r>
              <a:rPr lang="en-US" sz="2000" dirty="0">
                <a:latin typeface="Libre Baskerville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Libre Baskerville"/>
              </a:rPr>
              <a:t>Bone 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x-ray: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2000" b="1" dirty="0">
                <a:latin typeface="Libre Baskerville"/>
              </a:rPr>
              <a:t>use radiology to find a problem in the bones or joints</a:t>
            </a:r>
            <a:r>
              <a:rPr lang="en-US" sz="2000" b="1" dirty="0" smtClean="0">
                <a:latin typeface="Libre Baskerville"/>
              </a:rPr>
              <a:t>.</a:t>
            </a:r>
          </a:p>
          <a:p>
            <a:pPr marL="0" indent="0" algn="l" rtl="0" fontAlgn="base">
              <a:buNone/>
            </a:pPr>
            <a:r>
              <a:rPr lang="en-US" sz="2000" b="1" dirty="0">
                <a:solidFill>
                  <a:srgbClr val="FF0000"/>
                </a:solidFill>
                <a:latin typeface="Libre Baskerville"/>
              </a:rPr>
              <a:t>Computed 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tomography: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2000" b="1" dirty="0">
                <a:latin typeface="Libre Baskerville"/>
              </a:rPr>
              <a:t>is a technique that uses radiography to produce an image of the cross section of tissue.</a:t>
            </a:r>
            <a:endParaRPr lang="en-US" sz="2000" b="1" dirty="0" smtClean="0">
              <a:solidFill>
                <a:srgbClr val="FF0000"/>
              </a:solidFill>
              <a:latin typeface="Libre Baskerville"/>
            </a:endParaRPr>
          </a:p>
          <a:p>
            <a:pPr marL="0" indent="0" algn="l" rtl="0" fontAlgn="base">
              <a:buNone/>
            </a:pPr>
            <a:r>
              <a:rPr lang="en-US" sz="2000" b="1" dirty="0">
                <a:solidFill>
                  <a:srgbClr val="FF0000"/>
                </a:solidFill>
                <a:latin typeface="Libre Baskerville"/>
              </a:rPr>
              <a:t>Electromyogram (EMG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):</a:t>
            </a:r>
            <a:r>
              <a:rPr lang="en-US" sz="2000" b="1" dirty="0">
                <a:latin typeface="Libre Baskerville"/>
              </a:rPr>
              <a:t>is a recording of the electrical activity of the skeletal muscle.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251520" y="1413159"/>
            <a:ext cx="878497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 fontAlgn="base"/>
            <a:r>
              <a:rPr lang="en-US" sz="2400" b="1" dirty="0" smtClean="0">
                <a:solidFill>
                  <a:srgbClr val="00B0F0"/>
                </a:solidFill>
                <a:latin typeface="Libre Baskerville"/>
              </a:rPr>
              <a:t>Diagnosis of  the </a:t>
            </a: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Musculoskeletal 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System </a:t>
            </a:r>
            <a:r>
              <a:rPr lang="en-US" sz="2400" b="1" dirty="0" smtClean="0">
                <a:solidFill>
                  <a:srgbClr val="C00000"/>
                </a:solidFill>
                <a:latin typeface="Libre Baskerville"/>
              </a:rPr>
              <a:t>disorder: </a:t>
            </a:r>
          </a:p>
          <a:p>
            <a:pPr algn="l" rtl="0" fontAlgn="base"/>
            <a:r>
              <a:rPr lang="en-US" sz="2400" b="1" dirty="0" smtClean="0">
                <a:solidFill>
                  <a:srgbClr val="C00000"/>
                </a:solidFill>
                <a:latin typeface="Libre Baskerville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latin typeface="Libre Baskerville"/>
              </a:rPr>
              <a:t>                    :</a:t>
            </a:r>
            <a:r>
              <a:rPr lang="en-US" sz="2400" b="1" dirty="0" smtClean="0">
                <a:solidFill>
                  <a:srgbClr val="C00000"/>
                </a:solidFill>
                <a:latin typeface="Libre Baskerville"/>
              </a:rPr>
              <a:t>it uses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</a:t>
            </a:r>
            <a:r>
              <a:rPr lang="en-US" sz="2000" dirty="0" smtClean="0"/>
              <a:t>:  </a:t>
            </a:r>
            <a:r>
              <a:rPr lang="en-US" sz="2400" b="1" dirty="0" smtClean="0"/>
              <a:t>is a method that uses radiography to visualize  inside  joint  and uses radiopaque contrast medium. </a:t>
            </a:r>
            <a:endParaRPr lang="en-US" sz="2400" b="1" dirty="0"/>
          </a:p>
        </p:txBody>
      </p:sp>
      <p:sp>
        <p:nvSpPr>
          <p:cNvPr id="5" name="مستطيل 4"/>
          <p:cNvSpPr/>
          <p:nvPr/>
        </p:nvSpPr>
        <p:spPr>
          <a:xfrm>
            <a:off x="-536658" y="1798080"/>
            <a:ext cx="2948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  <a:latin typeface="Libre Baskerville"/>
              </a:rPr>
              <a:t>Arthrocentesis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560553" y="1867817"/>
            <a:ext cx="6583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Libre Baskerville"/>
              </a:rPr>
              <a:t> </a:t>
            </a:r>
            <a:r>
              <a:rPr lang="en-US" sz="2000" b="1" dirty="0" smtClean="0">
                <a:latin typeface="Libre Baskerville"/>
              </a:rPr>
              <a:t>a </a:t>
            </a:r>
            <a:r>
              <a:rPr lang="en-US" sz="2000" b="1" dirty="0">
                <a:latin typeface="Libre Baskerville"/>
              </a:rPr>
              <a:t>needle to puncture a joint to </a:t>
            </a:r>
            <a:r>
              <a:rPr lang="en-US" sz="2000" b="1" dirty="0" smtClean="0">
                <a:latin typeface="Libre Baskerville"/>
              </a:rPr>
              <a:t>withdraw fluid</a:t>
            </a:r>
            <a:r>
              <a:rPr lang="en-US" dirty="0" smtClean="0">
                <a:latin typeface="Libre Baskerville"/>
              </a:rPr>
              <a:t>.</a:t>
            </a:r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-75493" y="2197989"/>
            <a:ext cx="2271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Libre Baskerville"/>
              </a:rPr>
              <a:t>Arthrography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44438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>
                <a:solidFill>
                  <a:srgbClr val="FF0000"/>
                </a:solidFill>
                <a:latin typeface="Libre Baskerville"/>
              </a:rPr>
              <a:t>Joint </a:t>
            </a:r>
            <a:r>
              <a:rPr lang="en-US" sz="2800" b="1" dirty="0" smtClean="0">
                <a:solidFill>
                  <a:srgbClr val="FF0000"/>
                </a:solidFill>
                <a:latin typeface="Libre Baskerville"/>
              </a:rPr>
              <a:t>x-ray</a:t>
            </a:r>
            <a:r>
              <a:rPr lang="en-US" sz="2800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2000" b="1" dirty="0">
                <a:latin typeface="Libre Baskerville"/>
              </a:rPr>
              <a:t> is used to reveal fluid, irregularities, spur formation, narrowing, and changes in joint structure</a:t>
            </a:r>
            <a:r>
              <a:rPr lang="en-US" sz="2000" b="1" dirty="0" smtClean="0">
                <a:latin typeface="Libre Baskerville"/>
              </a:rPr>
              <a:t>.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Magnetic Resonance Imaging (MRI)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00B0F0"/>
                </a:solidFill>
                <a:latin typeface="Libre Baskerville"/>
              </a:rPr>
              <a:t>Muscle biopsy .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Libre Baskerville"/>
              </a:rPr>
              <a:t>Surgical operation</a:t>
            </a:r>
            <a:r>
              <a:rPr lang="en-US" b="1" dirty="0" smtClean="0">
                <a:solidFill>
                  <a:srgbClr val="FF0000"/>
                </a:solidFill>
                <a:latin typeface="Libre Baskerville"/>
              </a:rPr>
              <a:t>: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Libre Baskerville"/>
              </a:rPr>
              <a:t>Myoplasty=  </a:t>
            </a:r>
            <a:r>
              <a:rPr lang="en-US" sz="1800" b="1" dirty="0" smtClean="0">
                <a:latin typeface="Libre Baskerville"/>
              </a:rPr>
              <a:t>surgical  repair of the muscle.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Myorraphy </a:t>
            </a:r>
            <a:r>
              <a:rPr lang="en-US" sz="1800" b="1" dirty="0" smtClean="0">
                <a:latin typeface="Libre Baskerville"/>
              </a:rPr>
              <a:t> =suturing  of the muscle.  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(-</a:t>
            </a:r>
            <a:r>
              <a:rPr lang="en-US" sz="1800" b="1" dirty="0" err="1" smtClean="0">
                <a:solidFill>
                  <a:srgbClr val="FF0000"/>
                </a:solidFill>
                <a:latin typeface="Libre Baskerville"/>
              </a:rPr>
              <a:t>rraphy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 = suturing)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Myorrhexis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=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muscle rupture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Tenodynia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     =pain in tendon      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(-</a:t>
            </a:r>
            <a:r>
              <a:rPr lang="en-US" sz="1800" b="1" dirty="0" err="1" smtClean="0">
                <a:solidFill>
                  <a:srgbClr val="FF0000"/>
                </a:solidFill>
                <a:latin typeface="Libre Baskerville"/>
              </a:rPr>
              <a:t>dynia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= pain)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Tenoplasty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    =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surgical  repair of the tendon.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Tenotomy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    =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Incision of the tendon.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Tenorraphy  =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suturing of the tendon.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Tendonitis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        = inflammation of the tendon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Tendious        =  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/>
              </a:rPr>
              <a:t>Tend  + </a:t>
            </a:r>
            <a:r>
              <a:rPr lang="en-US" sz="1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/>
              </a:rPr>
              <a:t>ious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( suffix)                           </a:t>
            </a:r>
            <a:endParaRPr lang="en-US" sz="2000" b="1" dirty="0" smtClean="0">
              <a:solidFill>
                <a:srgbClr val="FF0000"/>
              </a:solidFill>
              <a:latin typeface="Libre Baskerville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</a:t>
            </a:r>
          </a:p>
          <a:p>
            <a:pPr marL="0" indent="0" algn="l" rtl="0">
              <a:buNone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 algn="l" rtl="0">
              <a:buNone/>
            </a:pP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8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t="5841" r="41085" b="71385"/>
          <a:stretch/>
        </p:blipFill>
        <p:spPr bwMode="auto">
          <a:xfrm>
            <a:off x="2831547" y="188640"/>
            <a:ext cx="230425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" r="37393" b="79096"/>
          <a:stretch/>
        </p:blipFill>
        <p:spPr bwMode="auto">
          <a:xfrm>
            <a:off x="372840" y="144017"/>
            <a:ext cx="2448272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6" t="2972" b="69444"/>
          <a:stretch/>
        </p:blipFill>
        <p:spPr bwMode="auto">
          <a:xfrm>
            <a:off x="1837734" y="2448272"/>
            <a:ext cx="338437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6" t="8721" r="30052" b="66645"/>
          <a:stretch/>
        </p:blipFill>
        <p:spPr bwMode="auto">
          <a:xfrm>
            <a:off x="325565" y="2376264"/>
            <a:ext cx="1512169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6" t="8510" b="67381"/>
          <a:stretch/>
        </p:blipFill>
        <p:spPr bwMode="auto">
          <a:xfrm>
            <a:off x="3565784" y="4008074"/>
            <a:ext cx="350344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4" t="6863" r="17747" b="67765"/>
          <a:stretch/>
        </p:blipFill>
        <p:spPr bwMode="auto">
          <a:xfrm>
            <a:off x="6807314" y="2935512"/>
            <a:ext cx="2339752" cy="409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03244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7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6" y="0"/>
            <a:ext cx="8964488" cy="6840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7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33656" cy="640871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/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e muscles </a:t>
            </a:r>
            <a:r>
              <a:rPr lang="en-US" sz="2400" b="1" dirty="0" smtClean="0"/>
              <a:t>are made of contractile </a:t>
            </a:r>
          </a:p>
          <a:p>
            <a:pPr marL="0" indent="0" algn="l" rtl="0">
              <a:buNone/>
            </a:pPr>
            <a:r>
              <a:rPr lang="en-US" sz="2400" b="1" dirty="0" smtClean="0"/>
              <a:t>cells called  </a:t>
            </a:r>
            <a:r>
              <a:rPr lang="en-US" sz="2400" b="1" dirty="0" smtClean="0">
                <a:solidFill>
                  <a:srgbClr val="FF0000"/>
                </a:solidFill>
              </a:rPr>
              <a:t>myocytes</a:t>
            </a:r>
            <a:r>
              <a:rPr lang="en-US" sz="2400" b="1" dirty="0" smtClean="0"/>
              <a:t> ,attached to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Bones</a:t>
            </a:r>
            <a:r>
              <a:rPr lang="en-US" sz="2400" b="1" dirty="0" smtClean="0"/>
              <a:t>  via </a:t>
            </a:r>
            <a:r>
              <a:rPr lang="en-US" sz="2400" b="1" dirty="0" smtClean="0">
                <a:solidFill>
                  <a:srgbClr val="7030A0"/>
                </a:solidFill>
              </a:rPr>
              <a:t>tendons. </a:t>
            </a:r>
            <a:r>
              <a:rPr lang="en-US" sz="2400" b="1" dirty="0" smtClean="0">
                <a:solidFill>
                  <a:srgbClr val="FF0000"/>
                </a:solidFill>
              </a:rPr>
              <a:t>Ligament s</a:t>
            </a:r>
          </a:p>
          <a:p>
            <a:pPr marL="0" indent="0" algn="l" rtl="0">
              <a:buNone/>
            </a:pPr>
            <a:r>
              <a:rPr lang="en-US" sz="2400" b="1" dirty="0" smtClean="0"/>
              <a:t>Attach bones to each others. Tendons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And ligaments </a:t>
            </a:r>
            <a:r>
              <a:rPr lang="en-US" sz="2400" b="1" dirty="0" smtClean="0"/>
              <a:t>are two types of</a:t>
            </a:r>
          </a:p>
          <a:p>
            <a:pPr marL="0" indent="0" algn="l" rtl="0">
              <a:buNone/>
            </a:pPr>
            <a:r>
              <a:rPr lang="en-US" sz="2400" b="1" dirty="0" smtClean="0"/>
              <a:t>Fibrous tissue, contains fibrocytes ,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Fibroblas</a:t>
            </a:r>
            <a:r>
              <a:rPr lang="en-US" sz="2400" b="1" dirty="0" smtClean="0"/>
              <a:t>t and </a:t>
            </a:r>
            <a:r>
              <a:rPr lang="en-US" sz="2400" b="1" dirty="0" smtClean="0">
                <a:solidFill>
                  <a:srgbClr val="FF0000"/>
                </a:solidFill>
              </a:rPr>
              <a:t>collagen fibers. </a:t>
            </a:r>
            <a:r>
              <a:rPr lang="en-US" sz="2400" b="1" dirty="0" smtClean="0">
                <a:solidFill>
                  <a:srgbClr val="0070C0"/>
                </a:solidFill>
              </a:rPr>
              <a:t>The bones </a:t>
            </a:r>
            <a:r>
              <a:rPr lang="en-US" sz="2400" b="1" dirty="0" smtClean="0"/>
              <a:t>are made of living cells </a:t>
            </a:r>
          </a:p>
          <a:p>
            <a:pPr marL="0" indent="0" algn="l" rtl="0">
              <a:buNone/>
            </a:pPr>
            <a:r>
              <a:rPr lang="en-US" sz="2400" b="1" dirty="0" smtClean="0"/>
              <a:t>Embedded  in mineralized matrix of </a:t>
            </a:r>
            <a:r>
              <a:rPr lang="en-US" sz="2400" b="1" dirty="0" smtClean="0">
                <a:solidFill>
                  <a:srgbClr val="FF0000"/>
                </a:solidFill>
              </a:rPr>
              <a:t>calcium phosphate </a:t>
            </a:r>
            <a:r>
              <a:rPr lang="en-US" sz="2400" b="1" dirty="0" smtClean="0"/>
              <a:t>and </a:t>
            </a:r>
            <a:r>
              <a:rPr lang="en-US" sz="2400" b="1" dirty="0" smtClean="0">
                <a:solidFill>
                  <a:srgbClr val="FF0000"/>
                </a:solidFill>
              </a:rPr>
              <a:t>collagen fibers.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0" b="71503"/>
          <a:stretch/>
        </p:blipFill>
        <p:spPr bwMode="auto">
          <a:xfrm>
            <a:off x="5301865" y="62043"/>
            <a:ext cx="38519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540060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78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2" t="4611" r="13291" b="4989"/>
          <a:stretch/>
        </p:blipFill>
        <p:spPr bwMode="auto">
          <a:xfrm>
            <a:off x="6578600" y="63001"/>
            <a:ext cx="2565400" cy="430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2" t="4662" r="16055" b="4292"/>
          <a:stretch/>
        </p:blipFill>
        <p:spPr bwMode="auto">
          <a:xfrm>
            <a:off x="4644008" y="12452"/>
            <a:ext cx="2091805" cy="42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"/>
          <a:stretch/>
        </p:blipFill>
        <p:spPr bwMode="auto">
          <a:xfrm>
            <a:off x="168970" y="37480"/>
            <a:ext cx="4464496" cy="33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0" y="3391768"/>
            <a:ext cx="424167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6" r="17852" b="5870"/>
          <a:stretch/>
        </p:blipFill>
        <p:spPr bwMode="auto">
          <a:xfrm>
            <a:off x="7077597" y="4346944"/>
            <a:ext cx="2066403" cy="246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 b="71637"/>
          <a:stretch/>
        </p:blipFill>
        <p:spPr bwMode="auto">
          <a:xfrm>
            <a:off x="4211960" y="4204038"/>
            <a:ext cx="2865637" cy="246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3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7500" lnSpcReduction="20000"/>
          </a:bodyPr>
          <a:lstStyle/>
          <a:p>
            <a:pPr marL="0" indent="0" algn="l" rtl="0">
              <a:buNone/>
            </a:pPr>
            <a:endParaRPr lang="en-US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 rtl="0">
              <a:buNone/>
            </a:pPr>
            <a:r>
              <a:rPr lang="en-US" sz="3500" b="1" dirty="0">
                <a:solidFill>
                  <a:srgbClr val="FF0000"/>
                </a:solidFill>
              </a:rPr>
              <a:t>Skeletal combing form</a:t>
            </a:r>
          </a:p>
          <a:p>
            <a:pPr marL="0" indent="0" algn="l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Term </a:t>
            </a:r>
            <a:r>
              <a:rPr lang="en-US" sz="2800" b="1" dirty="0" smtClean="0">
                <a:solidFill>
                  <a:srgbClr val="FF0000"/>
                </a:solidFill>
              </a:rPr>
              <a:t>                  </a:t>
            </a:r>
            <a:r>
              <a:rPr lang="en-US" sz="3800" b="1" dirty="0" smtClean="0">
                <a:solidFill>
                  <a:srgbClr val="FF0000"/>
                </a:solidFill>
              </a:rPr>
              <a:t>Root                Term                   Root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Clavicle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Calvicl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Rib                              Cost 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Scapula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Scapul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Wrist                          Carp /o  </a:t>
            </a:r>
          </a:p>
          <a:p>
            <a:pPr marL="0" indent="0" algn="l" rtl="0">
              <a:buNone/>
            </a:pPr>
            <a:r>
              <a:rPr lang="en-US" sz="2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Humerous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Humer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Neck      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Cervic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Ulna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/o                                Radius   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Radi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Sternum              Stern/o                             Lamina  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Lamin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Sacrum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Sacr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Stiff joint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Ankyl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Ilium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ili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     bent forward             Lord/o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Ischium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ischi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 Lump      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Kyph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Femur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Femor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Foot        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Ped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Fibula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fibul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Foot                             Pod/o 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Tibia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Tibi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  Pelvis          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Pelv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Patella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Patell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Pubis                           Pub/o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Coccyx                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Coccyg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Mandible                     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Mandibul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Metacarpus       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Metacap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  Metatarsus                 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Metatars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Maxilla                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Maxill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      Tarsus                                 Tars/o  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Phalanges          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Phalang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                                Normal , Straight          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Orth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/o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120680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Muscular system combing form: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Fasci</a:t>
            </a:r>
            <a:r>
              <a:rPr lang="en-US" sz="2000" b="1" dirty="0" smtClean="0">
                <a:solidFill>
                  <a:srgbClr val="FF0000"/>
                </a:solidFill>
              </a:rPr>
              <a:t>/o                         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fibrous band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Fasciitis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Kinesia</a:t>
            </a:r>
            <a:r>
              <a:rPr lang="en-US" sz="2000" b="1" dirty="0" smtClean="0">
                <a:solidFill>
                  <a:srgbClr val="FF0000"/>
                </a:solidFill>
              </a:rPr>
              <a:t>/o ,</a:t>
            </a:r>
            <a:r>
              <a:rPr lang="en-US" sz="2000" b="1" dirty="0" err="1" smtClean="0">
                <a:solidFill>
                  <a:srgbClr val="FF0000"/>
                </a:solidFill>
              </a:rPr>
              <a:t>Kinesi</a:t>
            </a:r>
            <a:r>
              <a:rPr lang="en-US" sz="2000" b="1" dirty="0" smtClean="0">
                <a:solidFill>
                  <a:srgbClr val="FF0000"/>
                </a:solidFill>
              </a:rPr>
              <a:t>/        ,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movement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Kinesiology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Myocardi</a:t>
            </a:r>
            <a:r>
              <a:rPr lang="en-US" sz="2000" b="1" dirty="0" smtClean="0">
                <a:solidFill>
                  <a:srgbClr val="FF0000"/>
                </a:solidFill>
              </a:rPr>
              <a:t>/o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Heart muscle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myocardial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Tend/o,  </a:t>
            </a:r>
            <a:r>
              <a:rPr lang="en-US" sz="2000" b="1" dirty="0" err="1" smtClean="0">
                <a:solidFill>
                  <a:srgbClr val="FF0000"/>
                </a:solidFill>
              </a:rPr>
              <a:t>Tendin</a:t>
            </a:r>
            <a:r>
              <a:rPr lang="en-US" sz="2000" b="1" dirty="0" smtClean="0">
                <a:solidFill>
                  <a:srgbClr val="FF0000"/>
                </a:solidFill>
              </a:rPr>
              <a:t>/o ,Ten/o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Tendon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Tendinitis, Tenorrhaphy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Myo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o,Myos</a:t>
            </a:r>
            <a:r>
              <a:rPr lang="en-US" sz="2000" b="1" dirty="0" smtClean="0">
                <a:solidFill>
                  <a:srgbClr val="FF0000"/>
                </a:solidFill>
              </a:rPr>
              <a:t> /</a:t>
            </a:r>
            <a:r>
              <a:rPr lang="en-US" sz="2000" b="1" dirty="0" err="1" smtClean="0">
                <a:solidFill>
                  <a:srgbClr val="FF0000"/>
                </a:solidFill>
              </a:rPr>
              <a:t>o,Muscul</a:t>
            </a:r>
            <a:r>
              <a:rPr lang="en-US" sz="2000" b="1" dirty="0" smtClean="0">
                <a:solidFill>
                  <a:srgbClr val="FF0000"/>
                </a:solidFill>
              </a:rPr>
              <a:t>/o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Muscle</a:t>
            </a:r>
            <a:r>
              <a:rPr lang="en-US" sz="2000" b="1" dirty="0" smtClean="0">
                <a:solidFill>
                  <a:srgbClr val="7030A0"/>
                </a:solidFill>
              </a:rPr>
              <a:t>              </a:t>
            </a:r>
            <a:r>
              <a:rPr lang="en-US" sz="2000" b="1" dirty="0" err="1" smtClean="0">
                <a:solidFill>
                  <a:srgbClr val="7030A0"/>
                </a:solidFill>
              </a:rPr>
              <a:t>Myoma</a:t>
            </a:r>
            <a:r>
              <a:rPr lang="en-US" sz="2000" b="1" dirty="0" smtClean="0">
                <a:solidFill>
                  <a:srgbClr val="7030A0"/>
                </a:solidFill>
              </a:rPr>
              <a:t>   ,Myositis ,Musculoskeletal  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Brus</a:t>
            </a:r>
            <a:r>
              <a:rPr lang="en-US" sz="2000" b="1" dirty="0" smtClean="0">
                <a:solidFill>
                  <a:srgbClr val="FF0000"/>
                </a:solidFill>
              </a:rPr>
              <a:t>/o                           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Brusa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Brusectomy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Spondyl</a:t>
            </a:r>
            <a:r>
              <a:rPr lang="en-US" sz="2000" b="1" dirty="0" smtClean="0">
                <a:solidFill>
                  <a:srgbClr val="FF0000"/>
                </a:solidFill>
              </a:rPr>
              <a:t>/</a:t>
            </a:r>
            <a:r>
              <a:rPr lang="en-US" sz="2000" b="1" dirty="0" err="1" smtClean="0">
                <a:solidFill>
                  <a:srgbClr val="FF0000"/>
                </a:solidFill>
              </a:rPr>
              <a:t>o,vertabr</a:t>
            </a:r>
            <a:r>
              <a:rPr lang="en-US" sz="2000" b="1" dirty="0" smtClean="0">
                <a:solidFill>
                  <a:srgbClr val="FF0000"/>
                </a:solidFill>
              </a:rPr>
              <a:t>/o   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Vertebra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</a:t>
            </a:r>
            <a:r>
              <a:rPr lang="en-US" sz="2000" b="1" dirty="0" err="1" smtClean="0">
                <a:solidFill>
                  <a:srgbClr val="7030A0"/>
                </a:solidFill>
              </a:rPr>
              <a:t>Spondylosis</a:t>
            </a:r>
            <a:r>
              <a:rPr lang="en-US" sz="2000" b="1" dirty="0" smtClean="0">
                <a:solidFill>
                  <a:srgbClr val="7030A0"/>
                </a:solidFill>
              </a:rPr>
              <a:t> ,  vertebral fracture   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Chond</a:t>
            </a:r>
            <a:r>
              <a:rPr lang="en-US" sz="2000" b="1" dirty="0" smtClean="0">
                <a:solidFill>
                  <a:srgbClr val="FF0000"/>
                </a:solidFill>
              </a:rPr>
              <a:t> r/o                                          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Cartilage</a:t>
            </a:r>
            <a:r>
              <a:rPr lang="en-US" sz="2000" b="1" dirty="0" smtClean="0">
                <a:solidFill>
                  <a:srgbClr val="7030A0"/>
                </a:solidFill>
              </a:rPr>
              <a:t>          Chondritis, Chondroma ,Chondrocyte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Osteo</a:t>
            </a:r>
            <a:r>
              <a:rPr lang="en-US" sz="2000" b="1" dirty="0" smtClean="0">
                <a:solidFill>
                  <a:srgbClr val="FF0000"/>
                </a:solidFill>
              </a:rPr>
              <a:t>/o , Oss/o                                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bone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osteoma, ossification , osteocyte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Ligament/o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   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Ligament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Ligamental injury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Crani</a:t>
            </a:r>
            <a:r>
              <a:rPr lang="en-US" sz="2000" b="1" dirty="0" smtClean="0">
                <a:solidFill>
                  <a:srgbClr val="FF0000"/>
                </a:solidFill>
              </a:rPr>
              <a:t>/o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           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Skull    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>Craniotomy</a:t>
            </a:r>
          </a:p>
          <a:p>
            <a:pPr marL="0" indent="0" algn="l" rtl="0">
              <a:buNone/>
            </a:pPr>
            <a:r>
              <a:rPr lang="en-US" sz="2000" b="1" dirty="0" err="1" smtClean="0">
                <a:solidFill>
                  <a:srgbClr val="FF0000"/>
                </a:solidFill>
              </a:rPr>
              <a:t>Femor</a:t>
            </a:r>
            <a:r>
              <a:rPr lang="en-US" sz="2000" b="1" dirty="0" smtClean="0">
                <a:solidFill>
                  <a:srgbClr val="FF0000"/>
                </a:solidFill>
              </a:rPr>
              <a:t>/o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                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Femur             </a:t>
            </a:r>
            <a:r>
              <a:rPr lang="en-US" sz="2000" b="1" dirty="0" smtClean="0">
                <a:solidFill>
                  <a:srgbClr val="7030A0"/>
                </a:solidFill>
              </a:rPr>
              <a:t>          Femoral  artery</a:t>
            </a:r>
          </a:p>
        </p:txBody>
      </p:sp>
    </p:spTree>
    <p:extLst>
      <p:ext uri="{BB962C8B-B14F-4D97-AF65-F5344CB8AC3E}">
        <p14:creationId xmlns:p14="http://schemas.microsoft.com/office/powerpoint/2010/main" val="895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741368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Diseases and condition of musculoskeletal system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Adhesion </a:t>
            </a:r>
            <a:r>
              <a:rPr lang="en-US" sz="2600" b="1" dirty="0" smtClean="0">
                <a:solidFill>
                  <a:srgbClr val="7030A0"/>
                </a:solidFill>
              </a:rPr>
              <a:t>= </a:t>
            </a:r>
            <a:r>
              <a:rPr lang="en-US" sz="2200" b="1" dirty="0" smtClean="0">
                <a:solidFill>
                  <a:srgbClr val="7030A0"/>
                </a:solidFill>
              </a:rPr>
              <a:t>Scar tissue in fascia ,muscle  makes movement difficult </a:t>
            </a:r>
            <a:r>
              <a:rPr lang="en-US" sz="2600" b="1" dirty="0" smtClean="0">
                <a:solidFill>
                  <a:srgbClr val="FF0000"/>
                </a:solidFill>
              </a:rPr>
              <a:t>.  </a:t>
            </a:r>
          </a:p>
          <a:p>
            <a:pPr marL="0" indent="0" algn="l" rtl="0">
              <a:buNone/>
            </a:pPr>
            <a:r>
              <a:rPr lang="en-US" sz="2600" b="1" dirty="0" err="1" smtClean="0">
                <a:solidFill>
                  <a:srgbClr val="FF0000"/>
                </a:solidFill>
              </a:rPr>
              <a:t>Atonia</a:t>
            </a:r>
            <a:r>
              <a:rPr lang="en-US" sz="2600" b="1" dirty="0" smtClean="0">
                <a:solidFill>
                  <a:srgbClr val="FF0000"/>
                </a:solidFill>
              </a:rPr>
              <a:t>      </a:t>
            </a:r>
            <a:r>
              <a:rPr lang="en-US" sz="2600" b="1" dirty="0" smtClean="0">
                <a:solidFill>
                  <a:srgbClr val="7030A0"/>
                </a:solidFill>
              </a:rPr>
              <a:t>=  </a:t>
            </a:r>
            <a:r>
              <a:rPr lang="en-US" sz="2200" b="1" dirty="0" smtClean="0">
                <a:solidFill>
                  <a:srgbClr val="7030A0"/>
                </a:solidFill>
              </a:rPr>
              <a:t>lake of  muscle tone 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Atrophy    =  </a:t>
            </a:r>
            <a:r>
              <a:rPr lang="en-US" sz="2200" b="1" dirty="0" smtClean="0">
                <a:solidFill>
                  <a:srgbClr val="7030A0"/>
                </a:solidFill>
              </a:rPr>
              <a:t>poor muscle  development (muscle wasting) from disuse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Bradykinesia =  </a:t>
            </a:r>
            <a:r>
              <a:rPr lang="en-US" sz="2200" b="1" dirty="0" smtClean="0">
                <a:solidFill>
                  <a:srgbClr val="7030A0"/>
                </a:solidFill>
              </a:rPr>
              <a:t>Slow movement 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Contracture  </a:t>
            </a:r>
            <a:r>
              <a:rPr lang="en-US" sz="2600" b="1" dirty="0" smtClean="0">
                <a:solidFill>
                  <a:srgbClr val="7030A0"/>
                </a:solidFill>
              </a:rPr>
              <a:t>= </a:t>
            </a:r>
            <a:r>
              <a:rPr lang="en-US" sz="2200" b="1" dirty="0" smtClean="0">
                <a:solidFill>
                  <a:srgbClr val="7030A0"/>
                </a:solidFill>
              </a:rPr>
              <a:t>Abnormal shorting of muscles fibers, tendon, fascia</a:t>
            </a:r>
            <a:r>
              <a:rPr lang="en-US" sz="2600" b="1" dirty="0" smtClean="0">
                <a:solidFill>
                  <a:srgbClr val="7030A0"/>
                </a:solidFill>
              </a:rPr>
              <a:t> ,</a:t>
            </a:r>
            <a:r>
              <a:rPr lang="en-US" sz="2200" b="1" dirty="0" smtClean="0">
                <a:solidFill>
                  <a:srgbClr val="7030A0"/>
                </a:solidFill>
              </a:rPr>
              <a:t>so affected</a:t>
            </a:r>
          </a:p>
          <a:p>
            <a:pPr marL="0" indent="0" algn="l" rtl="0">
              <a:buNone/>
            </a:pPr>
            <a:r>
              <a:rPr lang="en-US" sz="2200" b="1" dirty="0" smtClean="0">
                <a:solidFill>
                  <a:srgbClr val="7030A0"/>
                </a:solidFill>
              </a:rPr>
              <a:t>organ in contracted position 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Dyskinesia    =</a:t>
            </a:r>
            <a:r>
              <a:rPr lang="en-US" sz="2200" b="1" dirty="0" smtClean="0">
                <a:solidFill>
                  <a:srgbClr val="7030A0"/>
                </a:solidFill>
              </a:rPr>
              <a:t>difficulty abnormal movement  like tremor</a:t>
            </a:r>
            <a:r>
              <a:rPr lang="en-US" sz="2600" b="1" dirty="0" smtClean="0">
                <a:solidFill>
                  <a:srgbClr val="7030A0"/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Hyperkinesia </a:t>
            </a:r>
            <a:r>
              <a:rPr lang="en-US" sz="2600" b="1" dirty="0" smtClean="0">
                <a:solidFill>
                  <a:srgbClr val="7030A0"/>
                </a:solidFill>
              </a:rPr>
              <a:t>= </a:t>
            </a:r>
            <a:r>
              <a:rPr lang="en-US" sz="2200" b="1" dirty="0" smtClean="0">
                <a:solidFill>
                  <a:srgbClr val="7030A0"/>
                </a:solidFill>
              </a:rPr>
              <a:t>Excessive  of movement 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Dystonia       = </a:t>
            </a:r>
            <a:r>
              <a:rPr lang="en-US" sz="2200" b="1" dirty="0" smtClean="0">
                <a:solidFill>
                  <a:srgbClr val="7030A0"/>
                </a:solidFill>
              </a:rPr>
              <a:t>abnormal muscle tone  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Hypertonia  = </a:t>
            </a:r>
            <a:r>
              <a:rPr lang="en-US" sz="2200" b="1" dirty="0" smtClean="0">
                <a:solidFill>
                  <a:srgbClr val="7030A0"/>
                </a:solidFill>
              </a:rPr>
              <a:t>Excessive  muscle tone 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Hypertrophy  </a:t>
            </a:r>
            <a:r>
              <a:rPr lang="en-US" sz="2600" b="1" dirty="0" smtClean="0">
                <a:solidFill>
                  <a:srgbClr val="7030A0"/>
                </a:solidFill>
              </a:rPr>
              <a:t>= </a:t>
            </a:r>
            <a:r>
              <a:rPr lang="en-US" sz="2200" b="1" dirty="0" smtClean="0">
                <a:solidFill>
                  <a:srgbClr val="7030A0"/>
                </a:solidFill>
              </a:rPr>
              <a:t>increase in muscle bulk 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Hypotonic          =</a:t>
            </a:r>
            <a:r>
              <a:rPr lang="en-US" sz="2200" b="1" dirty="0" smtClean="0">
                <a:solidFill>
                  <a:srgbClr val="7030A0"/>
                </a:solidFill>
              </a:rPr>
              <a:t>Insufficient muscle tone 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Spasm          </a:t>
            </a:r>
            <a:r>
              <a:rPr lang="en-US" sz="2200" b="1" dirty="0" smtClean="0">
                <a:solidFill>
                  <a:srgbClr val="FF0000"/>
                </a:solidFill>
              </a:rPr>
              <a:t>=  </a:t>
            </a:r>
            <a:r>
              <a:rPr lang="en-US" sz="2200" b="1" dirty="0" smtClean="0">
                <a:solidFill>
                  <a:srgbClr val="7030A0"/>
                </a:solidFill>
              </a:rPr>
              <a:t>Sudden involuntary strong contraction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Intermitted claudication =</a:t>
            </a:r>
            <a:r>
              <a:rPr lang="en-US" sz="2200" b="1" dirty="0" smtClean="0">
                <a:solidFill>
                  <a:srgbClr val="7030A0"/>
                </a:solidFill>
              </a:rPr>
              <a:t>attack of sever pain and lameness caused  by muscle</a:t>
            </a:r>
            <a:endParaRPr lang="en-US" sz="2600" b="1" dirty="0" smtClean="0">
              <a:solidFill>
                <a:srgbClr val="7030A0"/>
              </a:solidFill>
            </a:endParaRPr>
          </a:p>
          <a:p>
            <a:pPr marL="0" indent="0" algn="ctr" rtl="0">
              <a:buNone/>
            </a:pPr>
            <a:r>
              <a:rPr lang="en-US" sz="2200" b="1" dirty="0" smtClean="0">
                <a:solidFill>
                  <a:srgbClr val="7030A0"/>
                </a:solidFill>
              </a:rPr>
              <a:t>   Ischemia    </a:t>
            </a:r>
          </a:p>
          <a:p>
            <a:pPr marL="0" indent="0" algn="l" rtl="0">
              <a:buNone/>
            </a:pPr>
            <a:r>
              <a:rPr lang="en-US" sz="2600" b="1" dirty="0" err="1" smtClean="0">
                <a:solidFill>
                  <a:srgbClr val="FF0000"/>
                </a:solidFill>
              </a:rPr>
              <a:t>Myotonia</a:t>
            </a:r>
            <a:r>
              <a:rPr lang="en-US" sz="2600" b="1" dirty="0" smtClean="0">
                <a:solidFill>
                  <a:srgbClr val="7030A0"/>
                </a:solidFill>
              </a:rPr>
              <a:t> =</a:t>
            </a:r>
            <a:r>
              <a:rPr lang="en-US" sz="2200" b="1" dirty="0" smtClean="0">
                <a:solidFill>
                  <a:srgbClr val="7030A0"/>
                </a:solidFill>
              </a:rPr>
              <a:t>power of the muscle</a:t>
            </a:r>
          </a:p>
          <a:p>
            <a:pPr marL="0" indent="0" algn="l" rtl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Myopathy  =</a:t>
            </a:r>
            <a:r>
              <a:rPr lang="en-US" sz="2200" b="1" dirty="0" smtClean="0">
                <a:solidFill>
                  <a:srgbClr val="7030A0"/>
                </a:solidFill>
              </a:rPr>
              <a:t>muscle disease</a:t>
            </a:r>
          </a:p>
          <a:p>
            <a:pPr marL="0" indent="0" algn="l" rtl="0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036496" cy="6552728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Musculoskeletal 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Specialties</a:t>
            </a:r>
          </a:p>
          <a:p>
            <a:endParaRPr lang="en-US" dirty="0" smtClean="0"/>
          </a:p>
          <a:p>
            <a:pPr marL="0" indent="0" algn="l" rtl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OrthopedistIs</a:t>
            </a:r>
            <a:r>
              <a:rPr lang="en-US" sz="2800" b="1" dirty="0" smtClean="0">
                <a:solidFill>
                  <a:srgbClr val="FF0000"/>
                </a:solidFill>
              </a:rPr>
              <a:t>:  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physician that specializes in treatment of the musculoskeletal   system.    </a:t>
            </a:r>
          </a:p>
          <a:p>
            <a:pPr marL="0" indent="0" algn="l" rtl="0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Orthopedics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:    A medical specialty that treats disorder of musculoskeletal system.  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Orthopedic surgeon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Specialized in musculoskeletal system and performs  operative procedure.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Orthopedic surgery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branch of medicine that  specialized in treatment of the musculoskeletal system  and operative procedure.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Rheumatologist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 Specialized in treatment   of disorder of joints.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Rheumatology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:     branch of medicine that deals  with disorder of joints.</a:t>
            </a:r>
          </a:p>
          <a:p>
            <a:pPr marL="0" indent="0" algn="l" rtl="0">
              <a:buNone/>
            </a:pP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/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20596"/>
              </p:ext>
            </p:extLst>
          </p:nvPr>
        </p:nvGraphicFramePr>
        <p:xfrm>
          <a:off x="179512" y="548680"/>
          <a:ext cx="8784976" cy="504055"/>
        </p:xfrm>
        <a:graphic>
          <a:graphicData uri="http://schemas.openxmlformats.org/drawingml/2006/table">
            <a:tbl>
              <a:tblPr/>
              <a:tblGrid>
                <a:gridCol w="1872208"/>
                <a:gridCol w="6912768"/>
              </a:tblGrid>
              <a:tr h="504055"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b="1" cap="all" dirty="0">
                          <a:effectLst/>
                          <a:latin typeface="inherit"/>
                        </a:rPr>
                        <a:t>TERM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b="1" cap="all" dirty="0" smtClean="0">
                          <a:effectLst/>
                          <a:latin typeface="inherit"/>
                        </a:rPr>
                        <a:t>DEFINITION</a:t>
                      </a:r>
                      <a:endParaRPr lang="en-US" b="1" cap="all" dirty="0">
                        <a:effectLst/>
                        <a:latin typeface="inherit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D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7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/>
          </a:bodyPr>
          <a:lstStyle/>
          <a:p>
            <a:pPr marL="0" indent="0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Clonus:</a:t>
            </a:r>
            <a:r>
              <a:rPr lang="en-US" sz="2400" dirty="0">
                <a:latin typeface="Libre Baskerville"/>
              </a:rPr>
              <a:t> </a:t>
            </a:r>
            <a:r>
              <a:rPr lang="en-US" sz="2000" b="1" dirty="0">
                <a:latin typeface="Libre Baskerville"/>
              </a:rPr>
              <a:t>is increased reflex activity such as the repetitive muscular </a:t>
            </a:r>
            <a:r>
              <a:rPr lang="en-US" sz="2000" b="1" dirty="0" smtClean="0">
                <a:latin typeface="Libre Baskerville"/>
              </a:rPr>
              <a:t>contraction </a:t>
            </a:r>
            <a:r>
              <a:rPr lang="en-US" sz="2000" b="1" dirty="0">
                <a:latin typeface="Libre Baskerville"/>
              </a:rPr>
              <a:t>and relaxation that are in rapid succession</a:t>
            </a:r>
            <a:r>
              <a:rPr lang="en-US" sz="2400" dirty="0" smtClean="0">
                <a:latin typeface="Libre Baskerville"/>
              </a:rPr>
              <a:t>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Dislocation: </a:t>
            </a:r>
            <a:r>
              <a:rPr lang="en-US" sz="2000" b="1" dirty="0">
                <a:latin typeface="Libre Baskerville"/>
              </a:rPr>
              <a:t> is the displacement of a part of the body from </a:t>
            </a:r>
            <a:r>
              <a:rPr lang="en-US" sz="2000" b="1" dirty="0" smtClean="0">
                <a:latin typeface="Libre Baskerville"/>
              </a:rPr>
              <a:t>its original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/>
              </a:rPr>
              <a:t> </a:t>
            </a: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Libre Baskerville"/>
              </a:rPr>
              <a:t>                                 position.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Fibromyalgia: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is a form of rheumatism characterized  by pain ,spasm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                               fatigue and sleep disturbance.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Flaccid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2000" b="1" dirty="0" smtClean="0">
                <a:latin typeface="Libre Baskerville"/>
              </a:rPr>
              <a:t> :A</a:t>
            </a:r>
            <a:r>
              <a:rPr lang="en-US" sz="2000" dirty="0" smtClean="0">
                <a:latin typeface="Libre Baskerville"/>
              </a:rPr>
              <a:t> </a:t>
            </a:r>
            <a:r>
              <a:rPr lang="en-US" sz="2000" b="1" dirty="0">
                <a:latin typeface="Libre Baskerville"/>
              </a:rPr>
              <a:t>muscle that is weak, flabby and lacking normal tone</a:t>
            </a:r>
            <a:r>
              <a:rPr lang="en-US" sz="2000" dirty="0" smtClean="0">
                <a:latin typeface="Libre Baskerville"/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latin typeface="Libre Baskerville"/>
              </a:rPr>
              <a:t> </a:t>
            </a:r>
            <a:r>
              <a:rPr lang="en-US" sz="2000" b="1" dirty="0" smtClean="0">
                <a:latin typeface="Libre Baskerville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Fracture:  </a:t>
            </a:r>
            <a:r>
              <a:rPr lang="en-US" sz="2000" b="1" dirty="0">
                <a:latin typeface="Libre Baskerville"/>
              </a:rPr>
              <a:t>is a traumatic injury to the </a:t>
            </a:r>
            <a:r>
              <a:rPr lang="en-US" sz="2000" b="1" dirty="0" smtClean="0">
                <a:latin typeface="Libre Baskerville"/>
              </a:rPr>
              <a:t>bone resulting in disruption of   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                   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continuity of the bone.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Kyphosis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2000" b="1" dirty="0">
                <a:latin typeface="Libre Baskerville"/>
              </a:rPr>
              <a:t>is an abnormal condition of the vertebral column in which there is an increase in the convexity in the curvature of the thoracic spine</a:t>
            </a:r>
            <a:r>
              <a:rPr lang="en-US" sz="2000" b="1" dirty="0" smtClean="0">
                <a:latin typeface="Libre Baskerville"/>
              </a:rPr>
              <a:t>.</a:t>
            </a:r>
            <a:r>
              <a:rPr lang="en-US" sz="2000" dirty="0">
                <a:latin typeface="Libre Baskerville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Libre Baskerville"/>
              </a:rPr>
              <a:t>Lordosis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2000" b="1" dirty="0">
                <a:latin typeface="Libre Baskerville"/>
              </a:rPr>
              <a:t> is an abnormal condition of the vertebral column in which there is an increase in concavity in the lumbar spine</a:t>
            </a:r>
            <a:r>
              <a:rPr lang="en-US" sz="2000" b="1" dirty="0" smtClean="0">
                <a:latin typeface="Libre Baskerville"/>
              </a:rPr>
              <a:t>.</a:t>
            </a:r>
          </a:p>
          <a:p>
            <a:pPr marL="0" indent="0" algn="l" rtl="0">
              <a:buNone/>
            </a:pPr>
            <a:r>
              <a:rPr lang="en-US" sz="2400" b="1" dirty="0">
                <a:solidFill>
                  <a:srgbClr val="FF0000"/>
                </a:solidFill>
                <a:latin typeface="Libre Baskerville"/>
              </a:rPr>
              <a:t>Muscular 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Dystrophy :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is inherited disease with progressive muscle atrophy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2400" b="1" strike="sngStrike" dirty="0" smtClean="0">
                <a:solidFill>
                  <a:srgbClr val="FF0000"/>
                </a:solidFill>
                <a:latin typeface="Libre Baskerville"/>
              </a:rPr>
              <a:t>Myalgia</a:t>
            </a:r>
            <a:r>
              <a:rPr lang="en-US" sz="2800" b="1" strike="sngStrike" dirty="0" smtClean="0">
                <a:solidFill>
                  <a:srgbClr val="FF0000"/>
                </a:solidFill>
                <a:latin typeface="Libre Baskerville"/>
              </a:rPr>
              <a:t>:</a:t>
            </a:r>
            <a:r>
              <a:rPr lang="en-US" sz="2800" dirty="0">
                <a:latin typeface="Libre Baskerville"/>
              </a:rPr>
              <a:t> </a:t>
            </a:r>
            <a:r>
              <a:rPr lang="en-US" sz="1800" b="1" dirty="0">
                <a:latin typeface="Libre Baskerville"/>
              </a:rPr>
              <a:t>is muscle pain.</a:t>
            </a:r>
            <a:endParaRPr lang="en-US" sz="1800" b="1" strike="sngStrike" dirty="0" smtClean="0">
              <a:solidFill>
                <a:srgbClr val="FF0000"/>
              </a:solidFill>
              <a:latin typeface="Libre Baskerville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Torticollis':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Sever neck spasm pulling head to one side (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Wry neck)</a:t>
            </a:r>
          </a:p>
          <a:p>
            <a:pPr marL="0" indent="0" algn="l" rtl="0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Myopathy :</a:t>
            </a:r>
            <a:r>
              <a:rPr lang="en-US" sz="1800" b="1" dirty="0">
                <a:latin typeface="Libre Baskerville"/>
              </a:rPr>
              <a:t>is an abnormal condition of the skeletal muscle characterized by muscle weakness and muscle wasting</a:t>
            </a:r>
            <a:r>
              <a:rPr lang="en-US" sz="2400" dirty="0" smtClean="0">
                <a:latin typeface="Libre Baskerville"/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Osteoarthritis: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1800" b="1" dirty="0">
                <a:latin typeface="Libre Baskerville"/>
              </a:rPr>
              <a:t>is a form of arthritis in which one or several joints undergo degenerative changes</a:t>
            </a:r>
            <a:r>
              <a:rPr lang="en-US" sz="1800" b="1" dirty="0" smtClean="0">
                <a:latin typeface="Libre Baskerville"/>
              </a:rPr>
              <a:t>.</a:t>
            </a:r>
          </a:p>
          <a:p>
            <a:pPr marL="0" indent="0" algn="l" rtl="0">
              <a:buNone/>
            </a:pPr>
            <a:r>
              <a:rPr lang="en-US" sz="2000" b="1" dirty="0">
                <a:solidFill>
                  <a:srgbClr val="FF0000"/>
                </a:solidFill>
                <a:latin typeface="Libre Baskerville"/>
              </a:rPr>
              <a:t>Rheumatoid </a:t>
            </a: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arthritis:</a:t>
            </a:r>
            <a:r>
              <a:rPr lang="en-US" sz="2000" dirty="0">
                <a:latin typeface="Libre Baskerville"/>
              </a:rPr>
              <a:t> </a:t>
            </a:r>
            <a:r>
              <a:rPr lang="en-US" sz="1800" b="1" dirty="0">
                <a:latin typeface="Libre Baskerville"/>
              </a:rPr>
              <a:t>is a form of arthritis that causes chronic inflammation, destruction and deformity of the joints. Rheumatoid arthritis has been know to </a:t>
            </a:r>
            <a:r>
              <a:rPr lang="en-US" sz="1800" b="1" dirty="0" smtClean="0">
                <a:latin typeface="Libre Baskerville"/>
              </a:rPr>
              <a:t>have an </a:t>
            </a:r>
            <a:r>
              <a:rPr lang="en-US" sz="1800" b="1" dirty="0">
                <a:latin typeface="Libre Baskerville"/>
              </a:rPr>
              <a:t>autoimmune </a:t>
            </a:r>
            <a:r>
              <a:rPr lang="en-US" sz="1800" b="1" dirty="0" smtClean="0">
                <a:latin typeface="Libre Baskerville"/>
              </a:rPr>
              <a:t>component </a:t>
            </a:r>
          </a:p>
          <a:p>
            <a:pPr marL="0" indent="0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Scoliosis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: </a:t>
            </a:r>
            <a:r>
              <a:rPr lang="en-US" sz="1800" b="1" dirty="0" smtClean="0">
                <a:latin typeface="Libre Baskerville"/>
              </a:rPr>
              <a:t>is </a:t>
            </a:r>
            <a:r>
              <a:rPr lang="en-US" sz="1800" b="1" dirty="0">
                <a:latin typeface="Libre Baskerville"/>
              </a:rPr>
              <a:t>an abnormal condition of the vertebral column in which there is a lateral curvature of the </a:t>
            </a:r>
            <a:r>
              <a:rPr lang="en-US" sz="1800" b="1" dirty="0" smtClean="0">
                <a:latin typeface="Libre Baskerville"/>
              </a:rPr>
              <a:t>spine.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Lateral epicondylitis (Tennis elbow):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inflammation of elbow muscle caused by </a:t>
            </a:r>
          </a:p>
          <a:p>
            <a:pPr marL="0" indent="0" algn="l" rtl="0">
              <a:buNone/>
            </a:pPr>
            <a:r>
              <a:rPr lang="en-US" sz="1800" b="1" dirty="0">
                <a:solidFill>
                  <a:srgbClr val="FF0000"/>
                </a:solidFill>
                <a:latin typeface="Libre Baskerville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                                                               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strong gripping                                         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Ganglion cyst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: cyst on  tendon sheath usually o wrist , ankle joint.</a:t>
            </a: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Libre Baskerville"/>
              </a:rPr>
              <a:t>Strain</a:t>
            </a:r>
            <a:r>
              <a:rPr lang="en-US" sz="2400" b="1" dirty="0" smtClean="0">
                <a:solidFill>
                  <a:srgbClr val="FF0000"/>
                </a:solidFill>
                <a:latin typeface="Libre Baskerville"/>
              </a:rPr>
              <a:t> :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   damage to muscle ,tendon ,ligament due to over use or over stretch.</a:t>
            </a: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Poliomyelitis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 :inflammation  of many muscles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Libre Baskerville"/>
            </a:endParaRPr>
          </a:p>
          <a:p>
            <a:pPr marL="0" indent="0" algn="l" rtl="0"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Myasthenia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ibre Baskerville"/>
              </a:rPr>
              <a:t> :muscle weakness.   (-</a:t>
            </a:r>
            <a:r>
              <a:rPr lang="en-US" sz="1800" b="1" dirty="0" smtClean="0">
                <a:solidFill>
                  <a:srgbClr val="FF0000"/>
                </a:solidFill>
                <a:latin typeface="Libre Baskerville"/>
              </a:rPr>
              <a:t>Asthenia= weakness)</a:t>
            </a:r>
          </a:p>
          <a:p>
            <a:pPr marL="0" indent="0" algn="l" rtl="0">
              <a:buNone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7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513</Words>
  <Application>Microsoft Office PowerPoint</Application>
  <PresentationFormat>عرض على الشاشة (3:4)‏</PresentationFormat>
  <Paragraphs>137</Paragraphs>
  <Slides>13</Slides>
  <Notes>4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Musculoskeletal system</dc:title>
  <dc:creator>Maher</dc:creator>
  <cp:lastModifiedBy>Maher</cp:lastModifiedBy>
  <cp:revision>326</cp:revision>
  <dcterms:created xsi:type="dcterms:W3CDTF">2023-03-07T18:38:59Z</dcterms:created>
  <dcterms:modified xsi:type="dcterms:W3CDTF">2025-06-02T08:16:45Z</dcterms:modified>
</cp:coreProperties>
</file>