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9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4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9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4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5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0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1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1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5CF-4155-4A54-8A1E-EB9BA32CEA3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9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765CF-4155-4A54-8A1E-EB9BA32CEA3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C565-16E4-4DB6-8300-C87EE67B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2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t="16656" r="42264" b="70166"/>
          <a:stretch/>
        </p:blipFill>
        <p:spPr bwMode="auto">
          <a:xfrm>
            <a:off x="107504" y="0"/>
            <a:ext cx="381642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4629" r="16953" b="70900"/>
          <a:stretch/>
        </p:blipFill>
        <p:spPr bwMode="auto">
          <a:xfrm>
            <a:off x="107504" y="2780928"/>
            <a:ext cx="417646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4005" r="21544" b="70495"/>
          <a:stretch/>
        </p:blipFill>
        <p:spPr bwMode="auto">
          <a:xfrm>
            <a:off x="4283968" y="188640"/>
            <a:ext cx="4608512" cy="641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4005" r="21544" b="70495"/>
          <a:stretch/>
        </p:blipFill>
        <p:spPr bwMode="auto">
          <a:xfrm>
            <a:off x="4436368" y="341040"/>
            <a:ext cx="4608512" cy="641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69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627784" y="2420888"/>
            <a:ext cx="41764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5400" b="1" smtClean="0">
                <a:solidFill>
                  <a:schemeClr val="bg1"/>
                </a:solidFill>
              </a:rPr>
              <a:t>شكرا </a:t>
            </a:r>
            <a:r>
              <a:rPr lang="ar-IQ" sz="5400" b="1" dirty="0" smtClean="0">
                <a:solidFill>
                  <a:schemeClr val="bg1"/>
                </a:solidFill>
              </a:rPr>
              <a:t>لكم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5741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Term                   Definition       Example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Neur</a:t>
            </a:r>
            <a:r>
              <a:rPr lang="en-US" sz="2400" b="1" dirty="0" smtClean="0">
                <a:solidFill>
                  <a:srgbClr val="7030A0"/>
                </a:solidFill>
              </a:rPr>
              <a:t>/o ,</a:t>
            </a:r>
            <a:r>
              <a:rPr lang="en-US" sz="2400" b="1" dirty="0" err="1" smtClean="0">
                <a:solidFill>
                  <a:srgbClr val="7030A0"/>
                </a:solidFill>
              </a:rPr>
              <a:t>Neuri</a:t>
            </a:r>
            <a:r>
              <a:rPr lang="en-US" sz="2400" b="1" dirty="0" smtClean="0">
                <a:solidFill>
                  <a:srgbClr val="7030A0"/>
                </a:solidFill>
              </a:rPr>
              <a:t>/o     </a:t>
            </a:r>
            <a:r>
              <a:rPr lang="en-US" sz="2400" b="1" dirty="0" smtClean="0">
                <a:solidFill>
                  <a:srgbClr val="00B0F0"/>
                </a:solidFill>
              </a:rPr>
              <a:t> Nerve                 </a:t>
            </a:r>
            <a:r>
              <a:rPr lang="en-US" sz="2400" b="1" dirty="0" smtClean="0"/>
              <a:t>neurology ,neurocytolysis,neuralgia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Crani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skull, cranium        </a:t>
            </a:r>
            <a:r>
              <a:rPr lang="en-US" sz="2400" b="1" dirty="0" smtClean="0"/>
              <a:t>Craniotomy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Cephal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    </a:t>
            </a:r>
            <a:r>
              <a:rPr lang="en-US" sz="2400" b="1" dirty="0" smtClean="0">
                <a:solidFill>
                  <a:srgbClr val="7030A0"/>
                </a:solidFill>
              </a:rPr>
              <a:t> head                       </a:t>
            </a:r>
            <a:r>
              <a:rPr lang="en-US" sz="2400" b="1" dirty="0" smtClean="0"/>
              <a:t>Cephalocele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Encephal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brain</a:t>
            </a:r>
            <a:r>
              <a:rPr lang="en-US" sz="2400" b="1" dirty="0" smtClean="0">
                <a:solidFill>
                  <a:srgbClr val="00B050"/>
                </a:solidFill>
              </a:rPr>
              <a:t>               </a:t>
            </a:r>
            <a:r>
              <a:rPr lang="en-US" sz="2400" b="1" dirty="0" smtClean="0"/>
              <a:t>Encephaloma,electroencephalograph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Cerebr</a:t>
            </a:r>
            <a:r>
              <a:rPr lang="en-US" sz="2400" b="1" dirty="0" smtClean="0">
                <a:solidFill>
                  <a:srgbClr val="7030A0"/>
                </a:solidFill>
              </a:rPr>
              <a:t>/o                  brain , Cerebrum         </a:t>
            </a:r>
            <a:r>
              <a:rPr lang="en-US" sz="2400" b="1" dirty="0" err="1" smtClean="0"/>
              <a:t>Cerebrosclerosis</a:t>
            </a:r>
            <a:endParaRPr lang="en-US" sz="2400" b="1" dirty="0" smtClean="0"/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Mening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Meninges</a:t>
            </a:r>
            <a:r>
              <a:rPr lang="en-US" sz="2400" b="1" dirty="0" smtClean="0"/>
              <a:t>           Meningoencephalitis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Meningi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Meninges </a:t>
            </a:r>
            <a:r>
              <a:rPr lang="en-US" sz="2400" b="1" dirty="0" smtClean="0"/>
              <a:t>           Meningiocele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Myel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Spinal cord          </a:t>
            </a:r>
            <a:r>
              <a:rPr lang="en-US" sz="2400" b="1" dirty="0" smtClean="0"/>
              <a:t>Myelogram, Myelomeningitis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Gangli</a:t>
            </a:r>
            <a:r>
              <a:rPr lang="en-US" sz="2400" b="1" dirty="0" smtClean="0">
                <a:solidFill>
                  <a:srgbClr val="7030A0"/>
                </a:solidFill>
              </a:rPr>
              <a:t>/</a:t>
            </a:r>
            <a:r>
              <a:rPr lang="en-US" sz="2400" b="1" dirty="0" err="1" smtClean="0">
                <a:solidFill>
                  <a:srgbClr val="7030A0"/>
                </a:solidFill>
              </a:rPr>
              <a:t>o.ganglion</a:t>
            </a:r>
            <a:r>
              <a:rPr lang="en-US" sz="2400" b="1" dirty="0" smtClean="0"/>
              <a:t>    </a:t>
            </a:r>
            <a:r>
              <a:rPr lang="en-US" sz="2400" b="1" dirty="0" smtClean="0">
                <a:solidFill>
                  <a:srgbClr val="C00000"/>
                </a:solidFill>
              </a:rPr>
              <a:t>ganglia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Cerebell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Cerebellum 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Medull</a:t>
            </a:r>
            <a:r>
              <a:rPr lang="en-US" sz="2400" b="1" dirty="0" smtClean="0">
                <a:solidFill>
                  <a:srgbClr val="7030A0"/>
                </a:solidFill>
              </a:rPr>
              <a:t>/o</a:t>
            </a:r>
            <a:r>
              <a:rPr lang="en-US" sz="2400" b="1" dirty="0" smtClean="0"/>
              <a:t>   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Medulla oblongata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Dendr</a:t>
            </a:r>
            <a:r>
              <a:rPr lang="en-US" sz="2400" b="1" dirty="0" smtClean="0">
                <a:solidFill>
                  <a:srgbClr val="C00000"/>
                </a:solidFill>
              </a:rPr>
              <a:t>/o  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branch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Spin/o</a:t>
            </a:r>
            <a:r>
              <a:rPr lang="en-US" sz="2400" b="1" dirty="0" smtClean="0"/>
              <a:t>                       </a:t>
            </a:r>
            <a:r>
              <a:rPr lang="en-US" sz="2400" b="1" dirty="0" smtClean="0">
                <a:solidFill>
                  <a:srgbClr val="C00000"/>
                </a:solidFill>
              </a:rPr>
              <a:t> Spine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7030A0"/>
                </a:solidFill>
              </a:rPr>
              <a:t>Cortic</a:t>
            </a:r>
            <a:r>
              <a:rPr lang="en-US" sz="2400" b="1" dirty="0" smtClean="0">
                <a:solidFill>
                  <a:srgbClr val="7030A0"/>
                </a:solidFill>
              </a:rPr>
              <a:t>/o </a:t>
            </a:r>
            <a:r>
              <a:rPr lang="en-US" sz="2400" b="1" dirty="0" smtClean="0"/>
              <a:t>   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Cerebral   Cortex                                  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3" t="4458" b="76711"/>
          <a:stretch/>
        </p:blipFill>
        <p:spPr bwMode="auto">
          <a:xfrm>
            <a:off x="5004048" y="4166592"/>
            <a:ext cx="3950528" cy="269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29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6741368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FF0000"/>
                </a:solidFill>
              </a:rPr>
              <a:t>i/o </a:t>
            </a:r>
            <a:r>
              <a:rPr lang="en-US" sz="2800" b="1" dirty="0" err="1">
                <a:solidFill>
                  <a:srgbClr val="FF0000"/>
                </a:solidFill>
              </a:rPr>
              <a:t>Gl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    </a:t>
            </a:r>
            <a:r>
              <a:rPr lang="en-US" sz="2800" b="1" dirty="0" smtClean="0">
                <a:solidFill>
                  <a:srgbClr val="00B050"/>
                </a:solidFill>
              </a:rPr>
              <a:t>Glial cells                          </a:t>
            </a:r>
            <a:r>
              <a:rPr lang="en-US" sz="2800" b="1" dirty="0" smtClean="0"/>
              <a:t>gliocele </a:t>
            </a:r>
          </a:p>
          <a:p>
            <a:pPr marL="0" indent="0" algn="l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Thalam</a:t>
            </a:r>
            <a:r>
              <a:rPr lang="en-US" sz="2800" b="1" dirty="0" smtClean="0">
                <a:solidFill>
                  <a:srgbClr val="FF0000"/>
                </a:solidFill>
              </a:rPr>
              <a:t>/o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/>
              <a:t>             </a:t>
            </a:r>
            <a:r>
              <a:rPr lang="en-US" sz="2800" b="1" dirty="0" smtClean="0">
                <a:solidFill>
                  <a:srgbClr val="00B050"/>
                </a:solidFill>
              </a:rPr>
              <a:t>thalamus</a:t>
            </a:r>
            <a:r>
              <a:rPr lang="en-US" sz="2800" b="1" dirty="0" smtClean="0"/>
              <a:t>                       thalamoectomy </a:t>
            </a:r>
          </a:p>
          <a:p>
            <a:pPr marL="0" indent="0" algn="l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Ventricul</a:t>
            </a:r>
            <a:r>
              <a:rPr lang="en-US" sz="2800" b="1" dirty="0" smtClean="0">
                <a:solidFill>
                  <a:srgbClr val="FF0000"/>
                </a:solidFill>
              </a:rPr>
              <a:t>/o  </a:t>
            </a:r>
            <a:r>
              <a:rPr lang="en-US" sz="2800" b="1" dirty="0" smtClean="0"/>
              <a:t>        </a:t>
            </a:r>
            <a:r>
              <a:rPr lang="en-US" sz="2800" b="1" dirty="0" smtClean="0">
                <a:solidFill>
                  <a:srgbClr val="00B050"/>
                </a:solidFill>
              </a:rPr>
              <a:t>Ventricle </a:t>
            </a:r>
            <a:r>
              <a:rPr lang="en-US" sz="2800" b="1" dirty="0" smtClean="0"/>
              <a:t>                      Ventricula </a:t>
            </a:r>
            <a:r>
              <a:rPr lang="en-US" sz="2800" b="1" dirty="0" err="1" smtClean="0"/>
              <a:t>megaly</a:t>
            </a:r>
            <a:endParaRPr lang="en-US" sz="2800" b="1" dirty="0" smtClean="0"/>
          </a:p>
          <a:p>
            <a:pPr marL="0" indent="0" algn="l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Radicul</a:t>
            </a:r>
            <a:r>
              <a:rPr lang="en-US" sz="2800" b="1" dirty="0" smtClean="0">
                <a:solidFill>
                  <a:srgbClr val="FF0000"/>
                </a:solidFill>
              </a:rPr>
              <a:t>/o</a:t>
            </a:r>
            <a:r>
              <a:rPr lang="en-US" sz="2800" b="1" dirty="0" smtClean="0"/>
              <a:t>             </a:t>
            </a:r>
            <a:r>
              <a:rPr lang="en-US" sz="2800" b="1" dirty="0" smtClean="0">
                <a:solidFill>
                  <a:srgbClr val="00B050"/>
                </a:solidFill>
              </a:rPr>
              <a:t>root spinal nerve</a:t>
            </a:r>
            <a:r>
              <a:rPr lang="en-US" sz="2800" b="1" dirty="0" smtClean="0"/>
              <a:t>           Poly </a:t>
            </a:r>
            <a:r>
              <a:rPr lang="en-US" sz="2800" b="1" dirty="0" err="1" smtClean="0"/>
              <a:t>radiculitis</a:t>
            </a:r>
            <a:endParaRPr lang="en-US" sz="2800" b="1" dirty="0" smtClean="0"/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Pineal/o  </a:t>
            </a:r>
            <a:r>
              <a:rPr lang="en-US" sz="2800" b="1" dirty="0" smtClean="0"/>
              <a:t>             </a:t>
            </a:r>
            <a:r>
              <a:rPr lang="en-US" sz="2800" b="1" dirty="0" smtClean="0">
                <a:solidFill>
                  <a:srgbClr val="00B050"/>
                </a:solidFill>
              </a:rPr>
              <a:t>pineal gland </a:t>
            </a:r>
          </a:p>
          <a:p>
            <a:pPr marL="0" indent="0" algn="l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Dur</a:t>
            </a:r>
            <a:r>
              <a:rPr lang="en-US" sz="2800" b="1" dirty="0" smtClean="0">
                <a:solidFill>
                  <a:srgbClr val="FF0000"/>
                </a:solidFill>
              </a:rPr>
              <a:t>/o</a:t>
            </a:r>
            <a:r>
              <a:rPr lang="en-US" sz="3000" b="1" dirty="0" smtClean="0">
                <a:solidFill>
                  <a:srgbClr val="FF0000"/>
                </a:solidFill>
              </a:rPr>
              <a:t>  </a:t>
            </a:r>
            <a:r>
              <a:rPr lang="en-US" sz="3000" b="1" dirty="0" smtClean="0"/>
              <a:t>                 </a:t>
            </a:r>
            <a:r>
              <a:rPr lang="en-US" sz="3000" b="1" dirty="0" smtClean="0">
                <a:solidFill>
                  <a:srgbClr val="00B050"/>
                </a:solidFill>
              </a:rPr>
              <a:t>Dura matter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rgbClr val="00B0F0"/>
                </a:solidFill>
              </a:rPr>
              <a:t>Fronto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/>
              <a:t>                </a:t>
            </a:r>
            <a:r>
              <a:rPr lang="en-US" sz="3000" b="1" dirty="0" smtClean="0">
                <a:solidFill>
                  <a:srgbClr val="0070C0"/>
                </a:solidFill>
              </a:rPr>
              <a:t>frontal lobe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rgbClr val="0070C0"/>
                </a:solidFill>
              </a:rPr>
              <a:t>Temporo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smtClean="0"/>
              <a:t>            </a:t>
            </a:r>
            <a:r>
              <a:rPr lang="en-US" sz="3000" b="1" dirty="0" smtClean="0">
                <a:solidFill>
                  <a:srgbClr val="0070C0"/>
                </a:solidFill>
              </a:rPr>
              <a:t>temporal lobe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rgbClr val="00B050"/>
                </a:solidFill>
              </a:rPr>
              <a:t>Occipito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smtClean="0"/>
              <a:t>             </a:t>
            </a:r>
            <a:r>
              <a:rPr lang="en-US" sz="3000" b="1" dirty="0" smtClean="0">
                <a:solidFill>
                  <a:srgbClr val="C00000"/>
                </a:solidFill>
              </a:rPr>
              <a:t>Occipital lobe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chemeClr val="accent1">
                    <a:lumMod val="75000"/>
                  </a:schemeClr>
                </a:solidFill>
              </a:rPr>
              <a:t>Parieto</a:t>
            </a: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smtClean="0"/>
              <a:t>               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parietal lobe</a:t>
            </a:r>
          </a:p>
          <a:p>
            <a:pPr marL="0" indent="0" algn="l" rtl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Polio</a:t>
            </a:r>
            <a:r>
              <a:rPr lang="en-US" sz="3000" b="1" dirty="0" smtClean="0"/>
              <a:t>                     </a:t>
            </a:r>
            <a:r>
              <a:rPr lang="en-US" sz="3000" b="1" dirty="0" smtClean="0">
                <a:solidFill>
                  <a:srgbClr val="C00000"/>
                </a:solidFill>
              </a:rPr>
              <a:t>Grey matter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rgbClr val="FF0000"/>
                </a:solidFill>
              </a:rPr>
              <a:t>Leuko</a:t>
            </a:r>
            <a:r>
              <a:rPr lang="en-US" sz="3000" b="1" dirty="0" smtClean="0"/>
              <a:t>                   </a:t>
            </a:r>
            <a:r>
              <a:rPr lang="en-US" sz="3000" b="1" dirty="0" smtClean="0">
                <a:solidFill>
                  <a:srgbClr val="FFC000"/>
                </a:solidFill>
              </a:rPr>
              <a:t>White matter</a:t>
            </a:r>
          </a:p>
          <a:p>
            <a:pPr marL="0" indent="0" algn="l" rtl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Soma</a:t>
            </a:r>
            <a:r>
              <a:rPr lang="en-US" sz="3000" b="1" dirty="0" smtClean="0"/>
              <a:t>                   </a:t>
            </a:r>
            <a:r>
              <a:rPr lang="en-US" sz="3000" b="1" dirty="0" smtClean="0">
                <a:solidFill>
                  <a:srgbClr val="7030A0"/>
                </a:solidFill>
              </a:rPr>
              <a:t>Cell body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rgbClr val="FF0000"/>
                </a:solidFill>
              </a:rPr>
              <a:t>Synapto</a:t>
            </a:r>
            <a:r>
              <a:rPr lang="en-US" sz="3000" b="1" dirty="0" smtClean="0"/>
              <a:t>               </a:t>
            </a:r>
            <a:r>
              <a:rPr lang="en-US" sz="3000" b="1" dirty="0" smtClean="0">
                <a:solidFill>
                  <a:srgbClr val="00B0F0"/>
                </a:solidFill>
              </a:rPr>
              <a:t>Synapse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rgbClr val="FF0000"/>
                </a:solidFill>
              </a:rPr>
              <a:t>Plexo</a:t>
            </a:r>
            <a:r>
              <a:rPr lang="en-US" sz="3000" b="1" dirty="0" smtClean="0"/>
              <a:t>                    </a:t>
            </a:r>
            <a:r>
              <a:rPr lang="en-US" sz="3000" b="1" dirty="0" smtClean="0">
                <a:solidFill>
                  <a:srgbClr val="00B050"/>
                </a:solidFill>
              </a:rPr>
              <a:t>Nerve plexus</a:t>
            </a:r>
          </a:p>
          <a:p>
            <a:pPr marL="0" indent="0" algn="l" rtl="0">
              <a:buNone/>
            </a:pPr>
            <a:r>
              <a:rPr lang="en-US" sz="3000" b="1" dirty="0" err="1" smtClean="0">
                <a:solidFill>
                  <a:srgbClr val="FF0000"/>
                </a:solidFill>
              </a:rPr>
              <a:t>Schwanno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/>
              <a:t>         </a:t>
            </a:r>
            <a:r>
              <a:rPr lang="en-US" sz="3000" b="1" dirty="0" smtClean="0">
                <a:solidFill>
                  <a:srgbClr val="7030A0"/>
                </a:solidFill>
              </a:rPr>
              <a:t>Schwann cells </a:t>
            </a:r>
          </a:p>
          <a:p>
            <a:pPr marL="0" indent="0" algn="l" rtl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Myelin  </a:t>
            </a:r>
            <a:r>
              <a:rPr lang="en-US" sz="3000" b="1" dirty="0" smtClean="0"/>
              <a:t>               </a:t>
            </a:r>
            <a:r>
              <a:rPr lang="en-US" sz="2800" b="1" dirty="0" err="1" smtClean="0">
                <a:solidFill>
                  <a:srgbClr val="C00000"/>
                </a:solidFill>
              </a:rPr>
              <a:t>Myelin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indent="0" algn="l" rtl="0">
              <a:buNone/>
            </a:pPr>
            <a:endParaRPr lang="en-US" sz="2400" b="1" dirty="0" smtClean="0"/>
          </a:p>
          <a:p>
            <a:pPr marL="0" indent="0" algn="l" rtl="0">
              <a:buNone/>
            </a:pP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93204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08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655272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Suffixes related to C.N.S: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-</a:t>
            </a:r>
            <a:r>
              <a:rPr lang="en-US" sz="2400" b="1" dirty="0" err="1" smtClean="0">
                <a:solidFill>
                  <a:srgbClr val="7030A0"/>
                </a:solidFill>
              </a:rPr>
              <a:t>Phesia</a:t>
            </a:r>
            <a:r>
              <a:rPr lang="en-US" sz="2400" b="1" dirty="0" smtClean="0">
                <a:solidFill>
                  <a:srgbClr val="7030A0"/>
                </a:solidFill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</a:rPr>
              <a:t>Phasy</a:t>
            </a:r>
            <a:r>
              <a:rPr lang="en-US" sz="2400" b="1" dirty="0" smtClean="0">
                <a:solidFill>
                  <a:srgbClr val="7030A0"/>
                </a:solidFill>
              </a:rPr>
              <a:t>         </a:t>
            </a:r>
            <a:r>
              <a:rPr lang="en-US" sz="2400" b="1" dirty="0" smtClean="0">
                <a:solidFill>
                  <a:srgbClr val="00B0F0"/>
                </a:solidFill>
              </a:rPr>
              <a:t>Speech</a:t>
            </a:r>
            <a:r>
              <a:rPr lang="en-US" sz="2400" b="1" dirty="0" smtClean="0">
                <a:solidFill>
                  <a:srgbClr val="FF0000"/>
                </a:solidFill>
              </a:rPr>
              <a:t>            </a:t>
            </a:r>
            <a:r>
              <a:rPr lang="en-US" sz="2400" b="1" dirty="0" smtClean="0"/>
              <a:t>Aphasia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-</a:t>
            </a:r>
            <a:r>
              <a:rPr lang="en-US" sz="2400" b="1" dirty="0" err="1" smtClean="0">
                <a:solidFill>
                  <a:srgbClr val="00B0F0"/>
                </a:solidFill>
              </a:rPr>
              <a:t>Phamia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Speech </a:t>
            </a:r>
            <a:r>
              <a:rPr lang="en-US" sz="2400" b="1" dirty="0" smtClean="0">
                <a:solidFill>
                  <a:srgbClr val="FF0000"/>
                </a:solidFill>
              </a:rPr>
              <a:t>            </a:t>
            </a:r>
            <a:r>
              <a:rPr lang="en-US" sz="2400" b="1" dirty="0" err="1" smtClean="0"/>
              <a:t>Spasmophemia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(stuttering  speech) </a:t>
            </a:r>
            <a:r>
              <a:rPr lang="en-US" sz="2400" b="1" dirty="0" err="1" smtClean="0">
                <a:solidFill>
                  <a:srgbClr val="92D050"/>
                </a:solidFill>
              </a:rPr>
              <a:t>lalia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Speech</a:t>
            </a:r>
            <a:r>
              <a:rPr lang="en-US" sz="2400" b="1" dirty="0" smtClean="0">
                <a:solidFill>
                  <a:srgbClr val="FF0000"/>
                </a:solidFill>
              </a:rPr>
              <a:t>             </a:t>
            </a:r>
            <a:r>
              <a:rPr lang="en-US" sz="2400" b="1" dirty="0" smtClean="0"/>
              <a:t>Coprolalia  </a:t>
            </a:r>
            <a:r>
              <a:rPr lang="en-US" sz="2400" b="1" dirty="0" smtClean="0">
                <a:solidFill>
                  <a:srgbClr val="FF0000"/>
                </a:solidFill>
              </a:rPr>
              <a:t>(Feces ,Mouth speech)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-</a:t>
            </a:r>
            <a:r>
              <a:rPr lang="en-US" sz="2400" b="1" dirty="0" err="1" smtClean="0"/>
              <a:t>Lexia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read 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</a:t>
            </a:r>
            <a:r>
              <a:rPr lang="en-US" sz="2400" b="1" dirty="0" smtClean="0"/>
              <a:t>dyslexia</a:t>
            </a:r>
          </a:p>
          <a:p>
            <a:pPr marL="0" indent="0" algn="l" rtl="0">
              <a:buNone/>
            </a:pPr>
            <a:r>
              <a:rPr lang="en-US" sz="2400" b="1" dirty="0" smtClean="0"/>
              <a:t>-</a:t>
            </a:r>
            <a:r>
              <a:rPr lang="en-US" sz="2400" b="1" dirty="0" err="1" smtClean="0"/>
              <a:t>lepsy</a:t>
            </a:r>
            <a:r>
              <a:rPr lang="en-US" sz="2400" b="1" dirty="0" smtClean="0"/>
              <a:t>                         </a:t>
            </a:r>
            <a:r>
              <a:rPr lang="en-US" sz="2400" b="1" dirty="0" smtClean="0">
                <a:solidFill>
                  <a:srgbClr val="0070C0"/>
                </a:solidFill>
              </a:rPr>
              <a:t>Seizure</a:t>
            </a:r>
            <a:r>
              <a:rPr lang="en-US" sz="2400" b="1" dirty="0" smtClean="0">
                <a:solidFill>
                  <a:srgbClr val="FF0000"/>
                </a:solidFill>
              </a:rPr>
              <a:t>             </a:t>
            </a:r>
            <a:r>
              <a:rPr lang="en-US" sz="2400" b="1" dirty="0" smtClean="0"/>
              <a:t>Narcolepsy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err="1" smtClean="0">
                <a:solidFill>
                  <a:srgbClr val="FF0000"/>
                </a:solidFill>
              </a:rPr>
              <a:t>mnesia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</a:t>
            </a:r>
            <a:r>
              <a:rPr lang="en-US" sz="2400" b="1" dirty="0" smtClean="0">
                <a:solidFill>
                  <a:srgbClr val="C00000"/>
                </a:solidFill>
              </a:rPr>
              <a:t>memory</a:t>
            </a:r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smtClean="0"/>
              <a:t>Amnesia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-mania                     </a:t>
            </a:r>
            <a:r>
              <a:rPr lang="en-US" sz="2400" b="1" dirty="0" smtClean="0">
                <a:solidFill>
                  <a:srgbClr val="0070C0"/>
                </a:solidFill>
              </a:rPr>
              <a:t> obsession        </a:t>
            </a:r>
            <a:r>
              <a:rPr lang="en-US" sz="2400" b="1" dirty="0" smtClean="0"/>
              <a:t>Call mania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-</a:t>
            </a:r>
            <a:r>
              <a:rPr lang="en-US" sz="2400" b="1" dirty="0" err="1" smtClean="0">
                <a:solidFill>
                  <a:srgbClr val="00B0F0"/>
                </a:solidFill>
              </a:rPr>
              <a:t>phrenia</a:t>
            </a:r>
            <a:r>
              <a:rPr lang="en-US" sz="2400" b="1" dirty="0" smtClean="0">
                <a:solidFill>
                  <a:srgbClr val="00B0F0"/>
                </a:solidFill>
              </a:rPr>
              <a:t>                       </a:t>
            </a:r>
            <a:r>
              <a:rPr lang="en-US" sz="2400" b="1" dirty="0" smtClean="0">
                <a:solidFill>
                  <a:srgbClr val="FFC000"/>
                </a:solidFill>
              </a:rPr>
              <a:t>mind             </a:t>
            </a:r>
            <a:r>
              <a:rPr lang="en-US" sz="2400" b="1" dirty="0" smtClean="0"/>
              <a:t>Schizophrenia   ,braydphrenia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/>
              <a:t>plegia </a:t>
            </a:r>
            <a:r>
              <a:rPr lang="en-US" sz="2400" b="1" dirty="0" smtClean="0">
                <a:solidFill>
                  <a:srgbClr val="00B0F0"/>
                </a:solidFill>
              </a:rPr>
              <a:t>                     paralysis          </a:t>
            </a:r>
            <a:r>
              <a:rPr lang="en-US" sz="2400" b="1" dirty="0" smtClean="0"/>
              <a:t>Quadra plegia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/>
              <a:t>paresis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 paralysis           </a:t>
            </a:r>
            <a:r>
              <a:rPr lang="en-US" sz="2400" b="1" dirty="0" smtClean="0"/>
              <a:t>Hemi paralysis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Quda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</a:t>
            </a:r>
            <a:r>
              <a:rPr lang="en-US" sz="2400" b="1" dirty="0" smtClean="0">
                <a:solidFill>
                  <a:srgbClr val="92D050"/>
                </a:solidFill>
              </a:rPr>
              <a:t>Tail bone     </a:t>
            </a:r>
          </a:p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Equina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</a:t>
            </a:r>
            <a:r>
              <a:rPr lang="en-US" sz="2400" b="1" dirty="0" smtClean="0">
                <a:solidFill>
                  <a:srgbClr val="92D050"/>
                </a:solidFill>
              </a:rPr>
              <a:t>Hoarse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5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741368"/>
          </a:xfrm>
        </p:spPr>
        <p:txBody>
          <a:bodyPr>
            <a:normAutofit fontScale="85000" lnSpcReduction="20000"/>
          </a:bodyPr>
          <a:lstStyle/>
          <a:p>
            <a:pPr marL="0" indent="0" algn="l" rtl="0" fontAlgn="base">
              <a:buNone/>
            </a:pPr>
            <a:r>
              <a:rPr lang="en-US" sz="3000" b="1" dirty="0">
                <a:solidFill>
                  <a:srgbClr val="FF0000"/>
                </a:solidFill>
                <a:latin typeface="Libre Baskerville"/>
              </a:rPr>
              <a:t>Neurological </a:t>
            </a:r>
            <a:r>
              <a:rPr lang="en-US" sz="3000" b="1" dirty="0" smtClean="0">
                <a:solidFill>
                  <a:srgbClr val="FF0000"/>
                </a:solidFill>
                <a:latin typeface="Libre Baskerville"/>
              </a:rPr>
              <a:t>Specialties:</a:t>
            </a:r>
          </a:p>
          <a:p>
            <a:pPr marL="0" indent="0" algn="l" rtl="0" fontAlgn="base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Neurology</a:t>
            </a:r>
            <a:r>
              <a:rPr lang="en-US" sz="2000" dirty="0" smtClean="0">
                <a:latin typeface="Libre Baskerville"/>
              </a:rPr>
              <a:t>: </a:t>
            </a:r>
            <a:r>
              <a:rPr lang="en-US" sz="2100" b="1" dirty="0" smtClean="0">
                <a:latin typeface="Libre Baskerville"/>
              </a:rPr>
              <a:t>The</a:t>
            </a:r>
            <a:r>
              <a:rPr lang="en-US" sz="1900" b="1" dirty="0" smtClean="0">
                <a:latin typeface="Libre Baskerville"/>
              </a:rPr>
              <a:t> study of nervous system </a:t>
            </a:r>
            <a:r>
              <a:rPr lang="en-US" sz="1900" b="1" dirty="0">
                <a:latin typeface="Libre Baskerville"/>
              </a:rPr>
              <a:t>disorder:</a:t>
            </a:r>
          </a:p>
          <a:p>
            <a:pPr marL="0" indent="0" algn="l" rtl="0" fontAlgn="base">
              <a:buNone/>
            </a:pPr>
            <a:r>
              <a:rPr lang="en-US" sz="1800" b="1" dirty="0" err="1" smtClean="0">
                <a:latin typeface="Libre Baskerville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  <a:latin typeface="Libre Baskerville"/>
              </a:rPr>
              <a:t>Neurologist</a:t>
            </a: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:</a:t>
            </a:r>
            <a:r>
              <a:rPr lang="en-US" sz="2000" dirty="0">
                <a:latin typeface="Libre Baskerville"/>
              </a:rPr>
              <a:t> </a:t>
            </a:r>
            <a:r>
              <a:rPr lang="en-US" sz="1900" b="1" dirty="0">
                <a:latin typeface="Libre Baskerville"/>
              </a:rPr>
              <a:t>a person who treats conditions related to the nervous </a:t>
            </a:r>
            <a:r>
              <a:rPr lang="en-US" sz="1900" b="1" dirty="0" smtClean="0">
                <a:latin typeface="Libre Baskerville"/>
              </a:rPr>
              <a:t>system.</a:t>
            </a:r>
          </a:p>
          <a:p>
            <a:pPr marL="0" indent="0" algn="l" rtl="0" fontAlgn="base">
              <a:buNone/>
            </a:pPr>
            <a:r>
              <a:rPr lang="en-US" sz="2400" b="1" dirty="0">
                <a:solidFill>
                  <a:srgbClr val="FF0000"/>
                </a:solidFill>
                <a:latin typeface="Libre Baskerville"/>
              </a:rPr>
              <a:t>Neurosurgeon</a:t>
            </a: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:</a:t>
            </a:r>
            <a:r>
              <a:rPr lang="en-US" sz="1600" b="1" dirty="0">
                <a:latin typeface="Libre Baskerville"/>
              </a:rPr>
              <a:t> </a:t>
            </a:r>
            <a:r>
              <a:rPr lang="en-US" sz="1900" b="1" dirty="0">
                <a:latin typeface="Libre Baskerville"/>
              </a:rPr>
              <a:t>a physician that specializes in the nervous system and </a:t>
            </a:r>
            <a:r>
              <a:rPr lang="en-US" sz="2100" b="1" dirty="0">
                <a:latin typeface="Libre Baskerville"/>
              </a:rPr>
              <a:t>operative procedures</a:t>
            </a:r>
            <a:r>
              <a:rPr lang="en-US" sz="2100" b="1" dirty="0" smtClean="0">
                <a:latin typeface="Libre Baskerville"/>
              </a:rPr>
              <a:t>.</a:t>
            </a:r>
          </a:p>
          <a:p>
            <a:pPr algn="l" rtl="0" fontAlgn="base"/>
            <a:r>
              <a:rPr lang="en-US" sz="3000" b="1" dirty="0">
                <a:solidFill>
                  <a:srgbClr val="FF0000"/>
                </a:solidFill>
                <a:latin typeface="Libre Baskerville"/>
              </a:rPr>
              <a:t>Procedures of the Nervous </a:t>
            </a:r>
            <a:r>
              <a:rPr lang="en-US" sz="3000" b="1" dirty="0" smtClean="0">
                <a:solidFill>
                  <a:srgbClr val="FF0000"/>
                </a:solidFill>
                <a:latin typeface="Libre Baskerville"/>
              </a:rPr>
              <a:t>System:</a:t>
            </a:r>
          </a:p>
          <a:p>
            <a:pPr marL="0" indent="0" algn="l" rtl="0" fontAlgn="base">
              <a:buNone/>
            </a:pPr>
            <a:r>
              <a:rPr lang="en-US" sz="2600" b="1" dirty="0">
                <a:solidFill>
                  <a:srgbClr val="0070C0"/>
                </a:solidFill>
                <a:latin typeface="Libre Baskerville"/>
              </a:rPr>
              <a:t>Cerebrospinal Fluid Analysis (Lumbar puncture</a:t>
            </a:r>
            <a:r>
              <a:rPr lang="en-US" sz="2600" b="1" dirty="0" smtClean="0">
                <a:solidFill>
                  <a:srgbClr val="0070C0"/>
                </a:solidFill>
                <a:latin typeface="Libre Baskerville"/>
              </a:rPr>
              <a:t>): </a:t>
            </a:r>
            <a:r>
              <a:rPr lang="en-US" sz="2000" dirty="0">
                <a:latin typeface="Libre Baskerville"/>
              </a:rPr>
              <a:t> </a:t>
            </a:r>
            <a:r>
              <a:rPr lang="en-US" sz="2000" b="1" dirty="0">
                <a:latin typeface="Libre Baskerville"/>
              </a:rPr>
              <a:t>cerebrospinal fluid is aspirated by needle insertion between the l3-l4 or l4- l5 intervertebral spaces. This procedure assesses for different central nervous system diseases</a:t>
            </a:r>
            <a:r>
              <a:rPr lang="en-US" sz="2000" b="1" dirty="0" smtClean="0">
                <a:latin typeface="Libre Baskerville"/>
              </a:rPr>
              <a:t>.</a:t>
            </a:r>
          </a:p>
          <a:p>
            <a:pPr marL="0" indent="0" algn="l" rtl="0" fontAlgn="base">
              <a:buNone/>
            </a:pPr>
            <a:r>
              <a:rPr lang="en-US" sz="2600" b="1" dirty="0">
                <a:solidFill>
                  <a:srgbClr val="0070C0"/>
                </a:solidFill>
                <a:latin typeface="Libre Baskerville"/>
              </a:rPr>
              <a:t>Cerebral </a:t>
            </a:r>
            <a:r>
              <a:rPr lang="en-US" sz="2600" b="1" dirty="0" smtClean="0">
                <a:solidFill>
                  <a:srgbClr val="0070C0"/>
                </a:solidFill>
                <a:latin typeface="Libre Baskerville"/>
              </a:rPr>
              <a:t>Angiography:</a:t>
            </a:r>
            <a:r>
              <a:rPr lang="en-US" sz="2400" b="1" dirty="0"/>
              <a:t> uses serial x-rays to visualize intra and extra cranial blood </a:t>
            </a:r>
            <a:r>
              <a:rPr lang="en-US" sz="2400" b="1" dirty="0" smtClean="0"/>
              <a:t>vessels.it is </a:t>
            </a:r>
            <a:r>
              <a:rPr lang="en-US" sz="2400" b="1" dirty="0"/>
              <a:t>used to detect vascular lesions and tumors</a:t>
            </a:r>
            <a:r>
              <a:rPr lang="en-US" sz="2000" b="1" dirty="0"/>
              <a:t>.</a:t>
            </a:r>
            <a:endParaRPr lang="en-US" sz="2000" b="1" dirty="0" smtClean="0">
              <a:solidFill>
                <a:srgbClr val="0070C0"/>
              </a:solidFill>
              <a:latin typeface="Libre Baskerville"/>
            </a:endParaRPr>
          </a:p>
          <a:p>
            <a:pPr marL="0" indent="0" algn="l" rtl="0" fontAlgn="base">
              <a:buNone/>
            </a:pPr>
            <a:r>
              <a:rPr lang="en-US" sz="2000" b="1" dirty="0">
                <a:solidFill>
                  <a:srgbClr val="7030A0"/>
                </a:solidFill>
                <a:latin typeface="Libre Baskerville"/>
              </a:rPr>
              <a:t>Computed Tomography (</a:t>
            </a:r>
            <a:r>
              <a:rPr lang="en-US" sz="2000" b="1" dirty="0" err="1" smtClean="0">
                <a:solidFill>
                  <a:srgbClr val="7030A0"/>
                </a:solidFill>
                <a:latin typeface="Libre Baskerville"/>
              </a:rPr>
              <a:t>CTScan</a:t>
            </a:r>
            <a:r>
              <a:rPr lang="en-US" sz="1800" dirty="0" smtClean="0">
                <a:latin typeface="Libre Baskerville"/>
              </a:rPr>
              <a:t>)</a:t>
            </a:r>
          </a:p>
          <a:p>
            <a:pPr marL="0" indent="0" algn="l" rtl="0" fontAlgn="base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Libre Baskerville"/>
              </a:rPr>
              <a:t>Craniotomy</a:t>
            </a:r>
            <a:r>
              <a:rPr lang="en-US" sz="2000" b="1" dirty="0" smtClean="0">
                <a:solidFill>
                  <a:srgbClr val="00B0F0"/>
                </a:solidFill>
                <a:latin typeface="Libre Baskerville"/>
              </a:rPr>
              <a:t> :</a:t>
            </a:r>
            <a:r>
              <a:rPr lang="en-US" sz="2000" b="1" dirty="0">
                <a:latin typeface="Libre Baskerville"/>
              </a:rPr>
              <a:t>is a surgical procedure which involves entry into the skull. This procedure is usually done to relieve intracranial </a:t>
            </a:r>
            <a:r>
              <a:rPr lang="en-US" sz="2000" b="1" dirty="0" smtClean="0">
                <a:latin typeface="Libre Baskerville"/>
              </a:rPr>
              <a:t>pressure</a:t>
            </a:r>
          </a:p>
          <a:p>
            <a:pPr marL="0" indent="0" algn="l" rtl="0" fontAlgn="base">
              <a:buNone/>
            </a:pPr>
            <a:r>
              <a:rPr lang="en-US" sz="2000" dirty="0" smtClean="0">
                <a:latin typeface="Libre Baskerville"/>
              </a:rPr>
              <a:t>.</a:t>
            </a:r>
            <a:r>
              <a:rPr lang="en-US" sz="2000" dirty="0">
                <a:latin typeface="Libre Baskerville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Libre Baskerville"/>
              </a:rPr>
              <a:t>Electroencephalography(EEG</a:t>
            </a:r>
            <a:r>
              <a:rPr lang="en-US" sz="2800" dirty="0" smtClean="0">
                <a:solidFill>
                  <a:srgbClr val="FF0000"/>
                </a:solidFill>
                <a:latin typeface="Libre Baskerville"/>
              </a:rPr>
              <a:t>)</a:t>
            </a:r>
          </a:p>
          <a:p>
            <a:pPr marL="0" indent="0" algn="l" rtl="0" fontAlgn="base">
              <a:buNone/>
            </a:pPr>
            <a:r>
              <a:rPr lang="en-US" sz="2800" b="1" dirty="0">
                <a:solidFill>
                  <a:srgbClr val="FF0000"/>
                </a:solidFill>
                <a:latin typeface="Libre Baskerville"/>
              </a:rPr>
              <a:t>Electromyography (EMG</a:t>
            </a:r>
            <a:r>
              <a:rPr lang="en-US" sz="2200" b="1" dirty="0" smtClean="0">
                <a:solidFill>
                  <a:srgbClr val="FF0000"/>
                </a:solidFill>
                <a:latin typeface="Libre Baskerville"/>
              </a:rPr>
              <a:t>)</a:t>
            </a:r>
          </a:p>
          <a:p>
            <a:pPr marL="0" indent="0" algn="l" rtl="0" fontAlgn="base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Libre Baskerville"/>
              </a:rPr>
              <a:t>Magnetic Resonance Imaging (MRI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Libre Baskerville"/>
              </a:rPr>
              <a:t>)</a:t>
            </a:r>
          </a:p>
          <a:p>
            <a:pPr marL="0" indent="0" algn="l" rtl="0" fontAlgn="base">
              <a:buNone/>
            </a:pPr>
            <a:r>
              <a:rPr lang="en-US" sz="2400" b="1" dirty="0">
                <a:solidFill>
                  <a:srgbClr val="00B050"/>
                </a:solidFill>
                <a:latin typeface="Libre Baskerville"/>
              </a:rPr>
              <a:t>Magnetic Resonance Spectroscopy (</a:t>
            </a:r>
            <a:r>
              <a:rPr lang="en-US" sz="2400" b="1" dirty="0" smtClean="0">
                <a:solidFill>
                  <a:srgbClr val="00B050"/>
                </a:solidFill>
                <a:latin typeface="Libre Baskerville"/>
              </a:rPr>
              <a:t>MRS)</a:t>
            </a:r>
          </a:p>
          <a:p>
            <a:pPr marL="0" indent="0" algn="l" rtl="0" fontAlgn="base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Libre Baskerville"/>
              </a:rPr>
              <a:t>Positron </a:t>
            </a:r>
            <a:r>
              <a:rPr lang="en-US" sz="2800" b="1" dirty="0">
                <a:solidFill>
                  <a:srgbClr val="7030A0"/>
                </a:solidFill>
                <a:latin typeface="Libre Baskerville"/>
              </a:rPr>
              <a:t>emission tomography (PET </a:t>
            </a:r>
            <a:r>
              <a:rPr lang="en-US" sz="2800" b="1" dirty="0" smtClean="0">
                <a:solidFill>
                  <a:srgbClr val="7030A0"/>
                </a:solidFill>
                <a:latin typeface="Libre Baskerville"/>
              </a:rPr>
              <a:t>scan</a:t>
            </a:r>
            <a:r>
              <a:rPr lang="en-US" sz="1900" b="1" dirty="0" smtClean="0">
                <a:solidFill>
                  <a:srgbClr val="7030A0"/>
                </a:solidFill>
                <a:latin typeface="Libre Baskerville"/>
              </a:rPr>
              <a:t>):</a:t>
            </a:r>
            <a:r>
              <a:rPr lang="en-US" sz="2000" b="1" dirty="0">
                <a:latin typeface="Libre Baskerville"/>
              </a:rPr>
              <a:t>It measure metabolic activity of the brain to assess cell death or damage</a:t>
            </a:r>
            <a:r>
              <a:rPr lang="en-US" sz="2000" b="1" dirty="0" smtClean="0">
                <a:latin typeface="Libre Baskerville"/>
              </a:rPr>
              <a:t>.</a:t>
            </a:r>
          </a:p>
          <a:p>
            <a:pPr marL="0" indent="0" algn="l" rtl="0" fontAlgn="base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Libre Baskerville"/>
              </a:rPr>
              <a:t>Nerve conduction </a:t>
            </a:r>
            <a:r>
              <a:rPr lang="en-US" sz="2000" b="1" dirty="0" smtClean="0">
                <a:latin typeface="Libre Baskerville"/>
              </a:rPr>
              <a:t>:measure  speed  at which an impulse travels along nerve   reveals nerve  damage.</a:t>
            </a:r>
            <a:endParaRPr lang="en-US" sz="2400" b="1" dirty="0">
              <a:solidFill>
                <a:srgbClr val="FF0000"/>
              </a:solidFill>
              <a:latin typeface="Libre Baskervil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Delirium: </a:t>
            </a:r>
            <a:r>
              <a:rPr lang="en-US" sz="2400" b="1" dirty="0" smtClean="0"/>
              <a:t>confus</a:t>
            </a:r>
            <a:r>
              <a:rPr lang="en-US" sz="2000" b="1" dirty="0" smtClean="0"/>
              <a:t>io</a:t>
            </a:r>
            <a:r>
              <a:rPr lang="en-US" sz="2400" b="1" dirty="0" smtClean="0"/>
              <a:t>n ,disorientation</a:t>
            </a:r>
            <a:r>
              <a:rPr lang="en-US" sz="2000" b="1" dirty="0" smtClean="0"/>
              <a:t>  </a:t>
            </a:r>
            <a:r>
              <a:rPr lang="en-US" sz="2400" b="1" dirty="0" smtClean="0"/>
              <a:t>and agitation.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Encephalitis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/>
              <a:t>inflammation of the brain.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Meningitis </a:t>
            </a:r>
            <a:r>
              <a:rPr lang="en-US" sz="2800" b="1" dirty="0" smtClean="0">
                <a:solidFill>
                  <a:srgbClr val="FF0000"/>
                </a:solidFill>
              </a:rPr>
              <a:t>     :</a:t>
            </a:r>
            <a:r>
              <a:rPr lang="en-US" sz="2400" b="1" dirty="0" smtClean="0"/>
              <a:t>infection of meninges.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Syncope</a:t>
            </a:r>
            <a:r>
              <a:rPr lang="en-US" sz="2800" b="1" dirty="0" smtClean="0">
                <a:solidFill>
                  <a:srgbClr val="FF0000"/>
                </a:solidFill>
              </a:rPr>
              <a:t>:        </a:t>
            </a:r>
            <a:r>
              <a:rPr lang="en-US" sz="2400" b="1" dirty="0" smtClean="0"/>
              <a:t>fainting or temporary lose of conscious.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Palsy </a:t>
            </a:r>
            <a:r>
              <a:rPr lang="en-US" sz="2800" b="1" dirty="0" smtClean="0">
                <a:solidFill>
                  <a:srgbClr val="FF0000"/>
                </a:solidFill>
              </a:rPr>
              <a:t>:                </a:t>
            </a:r>
            <a:r>
              <a:rPr lang="en-US" sz="2400" b="1" dirty="0" smtClean="0"/>
              <a:t>Loose ability to control movement.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Hemi paresis </a:t>
            </a:r>
            <a:r>
              <a:rPr lang="en-US" sz="2400" b="1" dirty="0" smtClean="0"/>
              <a:t>: Weakness on one side.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Quadriplegia</a:t>
            </a:r>
            <a:r>
              <a:rPr lang="en-US" sz="2400" b="1" dirty="0" smtClean="0"/>
              <a:t> : Paralysis  of trunk, pelvic organs, with total or partial paralysis of upper extremities due to injury of spinal cord at level </a:t>
            </a:r>
          </a:p>
          <a:p>
            <a:pPr marL="0" indent="0" algn="l" rtl="0">
              <a:buNone/>
            </a:pPr>
            <a:r>
              <a:rPr lang="en-US" sz="2400" b="1" dirty="0" smtClean="0"/>
              <a:t>(5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thoracic vertebra -7thoracic vertebra).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Paralysis: </a:t>
            </a:r>
            <a:r>
              <a:rPr lang="en-US" sz="2400" b="1" dirty="0" smtClean="0"/>
              <a:t>temporary or permanent lose of voluntary movement.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Hemi plegia</a:t>
            </a:r>
            <a:r>
              <a:rPr lang="en-US" sz="2400" b="1" dirty="0" smtClean="0"/>
              <a:t>: paralysis on one side of body.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Paraplegia</a:t>
            </a:r>
            <a:r>
              <a:rPr lang="en-US" sz="2400" b="1" dirty="0" smtClean="0"/>
              <a:t> : paralysis of lower part of the body.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Lethargy: </a:t>
            </a:r>
            <a:r>
              <a:rPr lang="en-US" sz="2400" b="1" dirty="0" smtClean="0"/>
              <a:t>Abnormal inactivity of lack response to normal stimuli.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Cerebral concussion: </a:t>
            </a:r>
            <a:r>
              <a:rPr lang="en-US" sz="2400" b="1" dirty="0" smtClean="0"/>
              <a:t>consciousness lasting for a few seconds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Cerebral contusion </a:t>
            </a:r>
            <a:r>
              <a:rPr lang="en-US" sz="2400" b="1" dirty="0" smtClean="0"/>
              <a:t>:more than 24 hours include unconscious , dizziness ,vomiting and unequal pupils dilatation.</a:t>
            </a:r>
          </a:p>
        </p:txBody>
      </p:sp>
    </p:spTree>
    <p:extLst>
      <p:ext uri="{BB962C8B-B14F-4D97-AF65-F5344CB8AC3E}">
        <p14:creationId xmlns:p14="http://schemas.microsoft.com/office/powerpoint/2010/main" val="386599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5672"/>
            <a:ext cx="9126096" cy="6741368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Headach</a:t>
            </a:r>
            <a:r>
              <a:rPr lang="en-US" sz="2400" b="1" dirty="0" smtClean="0">
                <a:solidFill>
                  <a:srgbClr val="FF0000"/>
                </a:solidFill>
              </a:rPr>
              <a:t> (Cephalagia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Cerebral aneurysm:</a:t>
            </a:r>
            <a:r>
              <a:rPr lang="en-US" sz="2400" b="1" dirty="0" smtClean="0"/>
              <a:t>balooning of cerebral artery may cause stroke.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Aphasia :</a:t>
            </a:r>
            <a:r>
              <a:rPr lang="en-US" sz="2400" b="1" dirty="0" smtClean="0"/>
              <a:t>Completely unable to speech.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Brian tumor</a:t>
            </a:r>
            <a:r>
              <a:rPr lang="en-US" sz="2400" b="1" dirty="0" smtClean="0"/>
              <a:t>: intracranial mass may be malignant or benign.</a:t>
            </a:r>
          </a:p>
          <a:p>
            <a:pPr marL="0" indent="0" algn="l" rtl="0">
              <a:buNone/>
            </a:pPr>
            <a:r>
              <a:rPr lang="en-US" sz="2400" b="1" dirty="0" smtClean="0"/>
              <a:t>Alzheimer's disease: progressive dementia ,disorientation ,apathy and loss of mememory.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Myelomeningocele</a:t>
            </a:r>
            <a:r>
              <a:rPr lang="en-US" sz="2400" b="1" dirty="0" smtClean="0"/>
              <a:t>:protusion of meninges and spinal cord through opening left by spinal bifida defect.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Spinabifida</a:t>
            </a:r>
            <a:r>
              <a:rPr lang="en-US" sz="2400" b="1" dirty="0" smtClean="0"/>
              <a:t> :congenital defect where lamina of vertebra not close to form spinal canal and this defect covered only by meninges.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Bells palsy </a:t>
            </a:r>
            <a:r>
              <a:rPr lang="en-US" sz="2400" b="1" dirty="0" smtClean="0"/>
              <a:t>:facial palsy facial nerve inflammation caused by virus.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Guillain-Barre syndrome: </a:t>
            </a:r>
            <a:r>
              <a:rPr lang="en-US" sz="2400" b="1" dirty="0" smtClean="0"/>
              <a:t>autoimmune  progressive affected myelin sheath.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Myasthenia gravis </a:t>
            </a:r>
            <a:r>
              <a:rPr lang="en-US" sz="2400" b="1" dirty="0" smtClean="0"/>
              <a:t>:muscular weakness and fatigue due to defiance of</a:t>
            </a:r>
          </a:p>
          <a:p>
            <a:pPr marL="0" indent="0" algn="l" rtl="0">
              <a:buNone/>
            </a:pPr>
            <a:r>
              <a:rPr lang="en-US" sz="2400" b="1" dirty="0" smtClean="0"/>
              <a:t>Neurotransmitter in synapse.</a:t>
            </a:r>
          </a:p>
          <a:p>
            <a:pPr marL="0" indent="0" algn="l" rtl="0">
              <a:buNone/>
            </a:pPr>
            <a:r>
              <a:rPr lang="en-US" sz="2400" b="1" dirty="0" smtClean="0"/>
              <a:t>Shingles :eruption of painful blister along nerve path caused by herpes</a:t>
            </a:r>
          </a:p>
          <a:p>
            <a:pPr marL="0" indent="0" algn="l" rtl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Zoster virus.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819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55272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Epidural hematoma : </a:t>
            </a:r>
            <a:r>
              <a:rPr lang="en-US" sz="2400" b="1" dirty="0" smtClean="0"/>
              <a:t>mass of blood  outside Dura matter.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Sub Dura hematoma</a:t>
            </a:r>
            <a:r>
              <a:rPr lang="en-US" sz="2400" b="1" dirty="0" smtClean="0"/>
              <a:t>: mass of blood inside sub Dural space due to tear meningeal blood vessels occupying lesion.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Myelography</a:t>
            </a:r>
            <a:r>
              <a:rPr lang="en-US" sz="2400" b="1" dirty="0" smtClean="0"/>
              <a:t> :X-ray of spinal cord after injection radiopaque  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Peripheral  neuritis </a:t>
            </a:r>
            <a:r>
              <a:rPr lang="en-US" sz="2400" b="1" dirty="0" smtClean="0"/>
              <a:t>:inflammation of one nerve or more peripheral nerves as  in  diabetes mellitus.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Skull fracture.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Multiple sclerosis: </a:t>
            </a:r>
            <a:r>
              <a:rPr lang="en-US" sz="2400" b="1" dirty="0" smtClean="0"/>
              <a:t>dengerative inflammatory disease of C.N.S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Poliomyelitis: </a:t>
            </a:r>
            <a:r>
              <a:rPr lang="en-US" sz="2400" b="1" dirty="0" smtClean="0"/>
              <a:t>Viral infection affecting spinal cord may be simple and</a:t>
            </a:r>
          </a:p>
          <a:p>
            <a:pPr marL="0" indent="0" algn="l" rtl="0">
              <a:buNone/>
            </a:pPr>
            <a:r>
              <a:rPr lang="en-US" sz="2400" b="1" dirty="0" smtClean="0"/>
              <a:t>Temporary or sever and permanent.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Parkinson's disease: </a:t>
            </a:r>
            <a:r>
              <a:rPr lang="en-US" sz="2400" b="1" dirty="0" smtClean="0"/>
              <a:t>chronic disorder of brain with tremor weakness</a:t>
            </a:r>
          </a:p>
          <a:p>
            <a:pPr marL="0" indent="0" algn="l" rtl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rigidity stuffing gait.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Cerebral palsy: </a:t>
            </a:r>
            <a:r>
              <a:rPr lang="en-US" sz="2400" b="1" dirty="0" smtClean="0"/>
              <a:t>brain damage due to insuffient oxygen at birth.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Sciatica</a:t>
            </a:r>
            <a:r>
              <a:rPr lang="en-US" sz="2400" b="1" dirty="0" smtClean="0"/>
              <a:t> :</a:t>
            </a:r>
            <a:r>
              <a:rPr lang="en-US" sz="2400" b="1" dirty="0" err="1" smtClean="0"/>
              <a:t>Paresthesia</a:t>
            </a:r>
            <a:r>
              <a:rPr lang="en-US" sz="2400" b="1" dirty="0" smtClean="0"/>
              <a:t> ,pain due to pressure on sciatic nerve along its coarse whatever the cause like  intra vertebra disc prolapse.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548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818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Transient Ischemia Attack(TIA</a:t>
            </a:r>
            <a:r>
              <a:rPr lang="en-US" sz="2800" b="1" dirty="0" smtClean="0"/>
              <a:t>):</a:t>
            </a:r>
            <a:r>
              <a:rPr lang="en-US" sz="2400" b="1" dirty="0" smtClean="0"/>
              <a:t>Temporary deficient in blood supply </a:t>
            </a:r>
            <a:r>
              <a:rPr lang="en-US" sz="2800" b="1" dirty="0" smtClean="0"/>
              <a:t>of </a:t>
            </a:r>
            <a:r>
              <a:rPr lang="en-US" sz="2400" b="1" dirty="0" smtClean="0"/>
              <a:t>brain may lead to(C.V.A</a:t>
            </a:r>
            <a:r>
              <a:rPr lang="en-US" sz="2000" b="1" dirty="0" smtClean="0"/>
              <a:t>)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Cerebrovascular accident(C.V.A</a:t>
            </a:r>
            <a:r>
              <a:rPr lang="en-US" sz="2400" b="1" dirty="0" smtClean="0">
                <a:solidFill>
                  <a:srgbClr val="FF0000"/>
                </a:solidFill>
              </a:rPr>
              <a:t>): </a:t>
            </a:r>
            <a:r>
              <a:rPr lang="en-US" sz="2400" b="1" dirty="0" smtClean="0"/>
              <a:t>infraction</a:t>
            </a:r>
            <a:r>
              <a:rPr lang="en-US" sz="2800" b="1" dirty="0" smtClean="0"/>
              <a:t> </a:t>
            </a:r>
            <a:r>
              <a:rPr lang="en-US" sz="2000" b="1" dirty="0" smtClean="0"/>
              <a:t>in brain as result of </a:t>
            </a:r>
            <a:r>
              <a:rPr lang="en-US" sz="2400" b="1" dirty="0" smtClean="0"/>
              <a:t>loss of blood due to thrombus , hemorrhage embolism, compression</a:t>
            </a:r>
            <a:r>
              <a:rPr lang="en-US" sz="2000" b="1" dirty="0" smtClean="0"/>
              <a:t>.</a:t>
            </a:r>
          </a:p>
          <a:p>
            <a:pPr marL="0" indent="0" algn="l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Migrain</a:t>
            </a:r>
            <a:r>
              <a:rPr lang="en-US" sz="2800" b="1" dirty="0" smtClean="0">
                <a:solidFill>
                  <a:srgbClr val="FF0000"/>
                </a:solidFill>
              </a:rPr>
              <a:t> :</a:t>
            </a:r>
            <a:r>
              <a:rPr lang="en-US" sz="2400" b="1" dirty="0" smtClean="0"/>
              <a:t>specific type of headache ,sever pain ,light sentivity dizziness, nausea</a:t>
            </a:r>
            <a:r>
              <a:rPr lang="en-US" sz="2000" b="1" dirty="0" smtClean="0"/>
              <a:t>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Epilepsy</a:t>
            </a:r>
            <a:r>
              <a:rPr lang="en-US" sz="2800" b="1" dirty="0" smtClean="0"/>
              <a:t>: </a:t>
            </a:r>
            <a:r>
              <a:rPr lang="en-US" sz="2400" b="1" dirty="0" smtClean="0"/>
              <a:t>Seizures and loss of conscious cause by uncontrolled electrical activity  of the brain.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Hydrocephalus :</a:t>
            </a:r>
            <a:r>
              <a:rPr lang="en-US" sz="2400" b="1" dirty="0" smtClean="0"/>
              <a:t>accumulation of cerebrospinal fluid in brain ventricle 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Anencephaly :</a:t>
            </a:r>
            <a:r>
              <a:rPr lang="en-US" sz="2400" b="1" dirty="0" smtClean="0"/>
              <a:t>The brain fail to form during fetal development intra</a:t>
            </a:r>
            <a:r>
              <a:rPr lang="en-US" sz="2400" b="1" dirty="0"/>
              <a:t>u</a:t>
            </a:r>
            <a:r>
              <a:rPr lang="en-US" sz="2400" b="1" dirty="0" smtClean="0"/>
              <a:t>terine life or directly after birth.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Paresthesia: </a:t>
            </a:r>
            <a:r>
              <a:rPr lang="en-US" sz="2400" b="1" dirty="0" smtClean="0"/>
              <a:t>Abnormal sensation such as burning , tingling.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Anesthesia:       </a:t>
            </a:r>
            <a:r>
              <a:rPr lang="en-US" sz="2400" b="1" dirty="0" smtClean="0"/>
              <a:t>Non pain and loose sensation.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Tremor  :            </a:t>
            </a:r>
            <a:r>
              <a:rPr lang="en-US" sz="2400" b="1" dirty="0" smtClean="0"/>
              <a:t>involuntary  repetitive alternating movement.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Dementia :      </a:t>
            </a:r>
            <a:r>
              <a:rPr lang="en-US" sz="2400" b="1" dirty="0" smtClean="0"/>
              <a:t>Impaired intellectual function.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2446725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730</Words>
  <Application>Microsoft Office PowerPoint</Application>
  <PresentationFormat>عرض على الشاشة (3:4)‏</PresentationFormat>
  <Paragraphs>109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7</cp:revision>
  <dcterms:created xsi:type="dcterms:W3CDTF">2023-11-17T17:48:07Z</dcterms:created>
  <dcterms:modified xsi:type="dcterms:W3CDTF">2025-06-02T08:18:00Z</dcterms:modified>
</cp:coreProperties>
</file>