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notesMasterIdLst>
    <p:notesMasterId r:id="rId18"/>
  </p:notesMasterIdLst>
  <p:sldIdLst>
    <p:sldId id="271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3" d="100"/>
          <a:sy n="73" d="100"/>
        </p:scale>
        <p:origin x="-129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95AC90D-D17C-48B2-AE39-254DDEF83104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5071BB7-F138-412D-A5DE-759F21E90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181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71BB7-F138-412D-A5DE-759F21E9072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494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71BB7-F138-412D-A5DE-759F21E9072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405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4CF6-E596-4B8E-957C-E424DD3C90AB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981F-75CA-482E-9367-C43C64533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5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4CF6-E596-4B8E-957C-E424DD3C90AB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981F-75CA-482E-9367-C43C64533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272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4CF6-E596-4B8E-957C-E424DD3C90AB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981F-75CA-482E-9367-C43C64533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8229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06/12/1446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704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06/12/1446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68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06/12/1446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762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06/12/1446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442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06/12/1446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439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06/12/1446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5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06/12/1446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4454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06/12/1446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120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4CF6-E596-4B8E-957C-E424DD3C90AB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981F-75CA-482E-9367-C43C64533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501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06/12/1446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1078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06/12/1446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0782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06/12/1446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37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4CF6-E596-4B8E-957C-E424DD3C90AB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981F-75CA-482E-9367-C43C64533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256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4CF6-E596-4B8E-957C-E424DD3C90AB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981F-75CA-482E-9367-C43C64533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549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4CF6-E596-4B8E-957C-E424DD3C90AB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981F-75CA-482E-9367-C43C64533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053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4CF6-E596-4B8E-957C-E424DD3C90AB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981F-75CA-482E-9367-C43C64533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393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4CF6-E596-4B8E-957C-E424DD3C90AB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981F-75CA-482E-9367-C43C64533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961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4CF6-E596-4B8E-957C-E424DD3C90AB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981F-75CA-482E-9367-C43C64533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16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4CF6-E596-4B8E-957C-E424DD3C90AB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981F-75CA-482E-9367-C43C64533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17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34CF6-E596-4B8E-957C-E424DD3C90AB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9981F-75CA-482E-9367-C43C64533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061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06/12/1446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385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04664"/>
            <a:ext cx="8291264" cy="5721499"/>
          </a:xfrm>
        </p:spPr>
        <p:txBody>
          <a:bodyPr/>
          <a:lstStyle/>
          <a:p>
            <a:pPr algn="l" rtl="0"/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9" r="-283" b="67528"/>
          <a:stretch/>
        </p:blipFill>
        <p:spPr bwMode="auto">
          <a:xfrm>
            <a:off x="105889" y="460985"/>
            <a:ext cx="9038111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2387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9552" y="332656"/>
            <a:ext cx="8208912" cy="6336704"/>
          </a:xfrm>
        </p:spPr>
        <p:txBody>
          <a:bodyPr>
            <a:normAutofit fontScale="92500" lnSpcReduction="10000"/>
          </a:bodyPr>
          <a:lstStyle/>
          <a:p>
            <a:pPr marL="0" indent="0" algn="ctr" rtl="0"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Diagnosis/Condition(</a:t>
            </a:r>
            <a:r>
              <a:rPr lang="en-US" dirty="0" smtClean="0">
                <a:solidFill>
                  <a:srgbClr val="FF0000"/>
                </a:solidFill>
              </a:rPr>
              <a:t>Continue)     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CP </a:t>
            </a:r>
            <a:r>
              <a:rPr lang="en-US" sz="2400" dirty="0" smtClean="0">
                <a:solidFill>
                  <a:srgbClr val="FF0000"/>
                </a:solidFill>
              </a:rPr>
              <a:t>       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Cerebral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palsy    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UC     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Ulcerative  colitis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IBD       </a:t>
            </a:r>
            <a:r>
              <a:rPr lang="en-US" sz="2400" b="1" dirty="0" smtClean="0">
                <a:solidFill>
                  <a:schemeClr val="accent1"/>
                </a:solidFill>
              </a:rPr>
              <a:t>Inflammatory  bowel disease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IBS       </a:t>
            </a:r>
            <a:r>
              <a:rPr lang="en-US" sz="2400" b="1" dirty="0" smtClean="0">
                <a:solidFill>
                  <a:schemeClr val="accent1"/>
                </a:solidFill>
              </a:rPr>
              <a:t>Irritable  bowel  syndrome  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PUD    </a:t>
            </a:r>
            <a:r>
              <a:rPr lang="en-US" sz="2400" b="1" dirty="0" smtClean="0"/>
              <a:t>Peptic ulcer  disease  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GER   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</a:rPr>
              <a:t>Gasteroesophegeal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Reflex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ICP     </a:t>
            </a:r>
            <a:r>
              <a:rPr lang="en-US" sz="2400" b="1" dirty="0" smtClean="0">
                <a:solidFill>
                  <a:srgbClr val="00B050"/>
                </a:solidFill>
              </a:rPr>
              <a:t>Intra cranial  pressure   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TBI     </a:t>
            </a:r>
            <a:r>
              <a:rPr lang="en-US" sz="2400" b="1" dirty="0" smtClean="0"/>
              <a:t>Traumatic  brain  injury  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UTI     </a:t>
            </a:r>
            <a:r>
              <a:rPr lang="en-US" sz="2400" b="1" dirty="0" smtClean="0">
                <a:solidFill>
                  <a:srgbClr val="00B0F0"/>
                </a:solidFill>
              </a:rPr>
              <a:t>Urinary  tract  infection   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00B0F0"/>
                </a:solidFill>
              </a:rPr>
              <a:t>URI    Upper respiratory  infection</a:t>
            </a:r>
            <a:r>
              <a:rPr lang="en-US" sz="2400" b="1" dirty="0" smtClean="0">
                <a:solidFill>
                  <a:srgbClr val="FF0000"/>
                </a:solidFill>
              </a:rPr>
              <a:t>  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RA      </a:t>
            </a:r>
            <a:r>
              <a:rPr lang="en-US" sz="2400" b="1" dirty="0" smtClean="0">
                <a:solidFill>
                  <a:schemeClr val="tx2"/>
                </a:solidFill>
              </a:rPr>
              <a:t>Reactive  airway   diseases  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SBO    </a:t>
            </a:r>
            <a:r>
              <a:rPr lang="en-US" sz="2400" b="1" dirty="0" smtClean="0">
                <a:solidFill>
                  <a:srgbClr val="00B050"/>
                </a:solidFill>
              </a:rPr>
              <a:t>Small   bowel     obstruction</a:t>
            </a:r>
            <a:r>
              <a:rPr lang="en-US" sz="2400" b="1" dirty="0" smtClean="0">
                <a:solidFill>
                  <a:srgbClr val="FF0000"/>
                </a:solidFill>
              </a:rPr>
              <a:t>     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DVT    </a:t>
            </a:r>
            <a:r>
              <a:rPr lang="en-US" sz="2400" b="1" dirty="0" smtClean="0"/>
              <a:t>Deep   venous   thrombosis   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BPH   </a:t>
            </a:r>
            <a:r>
              <a:rPr lang="en-US" sz="2400" b="1" dirty="0" smtClean="0">
                <a:solidFill>
                  <a:srgbClr val="7030A0"/>
                </a:solidFill>
              </a:rPr>
              <a:t>Benign  prostate  </a:t>
            </a:r>
            <a:r>
              <a:rPr lang="en-US" sz="2400" b="1" dirty="0" err="1" smtClean="0">
                <a:solidFill>
                  <a:srgbClr val="7030A0"/>
                </a:solidFill>
              </a:rPr>
              <a:t>hyperatrophy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OSA   </a:t>
            </a:r>
            <a:r>
              <a:rPr lang="en-US" sz="2400" b="1" dirty="0" smtClean="0">
                <a:solidFill>
                  <a:srgbClr val="7030A0"/>
                </a:solidFill>
              </a:rPr>
              <a:t>Obstructive sleep   Apnea</a:t>
            </a:r>
            <a:endParaRPr lang="en-US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54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0"/>
            <a:ext cx="8352928" cy="6597352"/>
          </a:xfrm>
        </p:spPr>
        <p:txBody>
          <a:bodyPr/>
          <a:lstStyle/>
          <a:p>
            <a:pPr marL="0" indent="0" algn="ctr" rtl="0">
              <a:buNone/>
            </a:pPr>
            <a:r>
              <a:rPr lang="en-US" dirty="0" smtClean="0">
                <a:solidFill>
                  <a:srgbClr val="C00000"/>
                </a:solidFill>
              </a:rPr>
              <a:t>Diagnosis/Conditions</a:t>
            </a:r>
            <a:r>
              <a:rPr lang="en-US" sz="2400" dirty="0" smtClean="0"/>
              <a:t> (</a:t>
            </a:r>
            <a:r>
              <a:rPr lang="en-US" sz="2400" dirty="0" smtClean="0">
                <a:solidFill>
                  <a:srgbClr val="FF0000"/>
                </a:solidFill>
              </a:rPr>
              <a:t>Continues</a:t>
            </a:r>
            <a:r>
              <a:rPr lang="en-US" sz="2400" dirty="0" smtClean="0"/>
              <a:t>)      </a:t>
            </a:r>
          </a:p>
          <a:p>
            <a:pPr marL="0" indent="0" algn="l" rtl="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VF</a:t>
            </a:r>
            <a:r>
              <a:rPr lang="en-US" sz="2400" b="1" dirty="0" smtClean="0"/>
              <a:t>      </a:t>
            </a:r>
            <a:r>
              <a:rPr lang="en-US" sz="2400" b="1" dirty="0" smtClean="0">
                <a:solidFill>
                  <a:schemeClr val="tx2"/>
                </a:solidFill>
              </a:rPr>
              <a:t>Ventricle   Fibrillation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VT</a:t>
            </a:r>
            <a:r>
              <a:rPr lang="en-US" sz="2400" b="1" dirty="0" smtClean="0"/>
              <a:t>       Ventricle   Tachycardia 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AF </a:t>
            </a:r>
            <a:r>
              <a:rPr lang="en-US" sz="2400" b="1" dirty="0" smtClean="0"/>
              <a:t>      </a:t>
            </a:r>
            <a:r>
              <a:rPr lang="en-US" sz="2400" b="1" dirty="0" smtClean="0">
                <a:solidFill>
                  <a:srgbClr val="7030A0"/>
                </a:solidFill>
              </a:rPr>
              <a:t>Atrial       Fibrillation    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PVC</a:t>
            </a:r>
            <a:r>
              <a:rPr lang="en-US" sz="2400" b="1" dirty="0" smtClean="0"/>
              <a:t>     </a:t>
            </a:r>
            <a:r>
              <a:rPr lang="en-US" sz="2400" b="1" dirty="0" smtClean="0">
                <a:solidFill>
                  <a:srgbClr val="00B050"/>
                </a:solidFill>
              </a:rPr>
              <a:t>Premature  Ventricle  Contraction 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MS </a:t>
            </a:r>
            <a:r>
              <a:rPr lang="en-US" sz="2400" b="1" dirty="0" smtClean="0"/>
              <a:t>      </a:t>
            </a:r>
            <a:r>
              <a:rPr lang="en-US" sz="2400" b="1" dirty="0" smtClean="0">
                <a:solidFill>
                  <a:srgbClr val="00B0F0"/>
                </a:solidFill>
              </a:rPr>
              <a:t>Multiple    Sclerosis 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PD </a:t>
            </a:r>
            <a:r>
              <a:rPr lang="en-US" sz="2400" b="1" dirty="0" smtClean="0"/>
              <a:t>      </a:t>
            </a:r>
            <a:r>
              <a:rPr lang="en-US" sz="2400" b="1" dirty="0" smtClean="0">
                <a:solidFill>
                  <a:srgbClr val="0070C0"/>
                </a:solidFill>
              </a:rPr>
              <a:t>Parkinson  disease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392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6632"/>
            <a:ext cx="8291264" cy="6009531"/>
          </a:xfrm>
        </p:spPr>
        <p:txBody>
          <a:bodyPr>
            <a:normAutofit lnSpcReduction="10000"/>
          </a:bodyPr>
          <a:lstStyle/>
          <a:p>
            <a:pPr marL="0" indent="0" algn="ctr" rtl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Singular</a:t>
            </a:r>
            <a:r>
              <a:rPr lang="en-US" b="1" dirty="0" smtClean="0">
                <a:solidFill>
                  <a:srgbClr val="FF0000"/>
                </a:solidFill>
              </a:rPr>
              <a:t> and Plurals     </a:t>
            </a:r>
          </a:p>
          <a:p>
            <a:pPr marL="0" indent="0" algn="l" rtl="0">
              <a:buNone/>
            </a:pPr>
            <a:r>
              <a:rPr lang="en-US" sz="2000" b="1" dirty="0" smtClean="0"/>
              <a:t>The  singular is changed  into plurals to indicant that  there is more than of  something  usually we add  an S</a:t>
            </a:r>
            <a:r>
              <a:rPr lang="en-US" sz="2000" b="1" dirty="0"/>
              <a:t> </a:t>
            </a:r>
            <a:r>
              <a:rPr lang="en-US" sz="2000" b="1" dirty="0" smtClean="0"/>
              <a:t>   </a:t>
            </a:r>
            <a:r>
              <a:rPr lang="en-US" b="1" dirty="0" smtClean="0">
                <a:solidFill>
                  <a:srgbClr val="FF0000"/>
                </a:solidFill>
              </a:rPr>
              <a:t> 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chemeClr val="accent4"/>
                </a:solidFill>
              </a:rPr>
              <a:t>Rib     Ribs            </a:t>
            </a:r>
          </a:p>
          <a:p>
            <a:pPr marL="0" indent="0" algn="l" rtl="0">
              <a:buNone/>
            </a:pPr>
            <a:r>
              <a:rPr lang="en-US" sz="2000" b="1" dirty="0" smtClean="0"/>
              <a:t>The  changes is  depending  </a:t>
            </a:r>
            <a:r>
              <a:rPr lang="en-US" sz="2000" b="1" dirty="0" smtClean="0">
                <a:solidFill>
                  <a:srgbClr val="FF0000"/>
                </a:solidFill>
              </a:rPr>
              <a:t>on last latter   or   latters   </a:t>
            </a:r>
            <a:r>
              <a:rPr lang="en-US" sz="2000" b="1" dirty="0" smtClean="0"/>
              <a:t>of the word  we may change the ending   to indicant  plurals  </a:t>
            </a:r>
          </a:p>
          <a:p>
            <a:pPr marL="0" indent="0" algn="l" rtl="0">
              <a:buNone/>
            </a:pPr>
            <a:r>
              <a:rPr lang="en-US" sz="2000" b="1" dirty="0" smtClean="0"/>
              <a:t>There are rules for plurals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First Rule </a:t>
            </a:r>
            <a:r>
              <a:rPr lang="en-US" sz="2000" b="1" dirty="0" smtClean="0"/>
              <a:t>– If the last letters ( </a:t>
            </a:r>
            <a:r>
              <a:rPr lang="en-US" sz="2000" b="1" dirty="0" smtClean="0">
                <a:solidFill>
                  <a:srgbClr val="C00000"/>
                </a:solidFill>
              </a:rPr>
              <a:t>IS</a:t>
            </a:r>
            <a:r>
              <a:rPr lang="en-US" sz="2000" b="1" dirty="0" smtClean="0"/>
              <a:t>)                     </a:t>
            </a:r>
            <a:r>
              <a:rPr lang="en-US" sz="2000" b="1" dirty="0" smtClean="0">
                <a:solidFill>
                  <a:srgbClr val="C00000"/>
                </a:solidFill>
              </a:rPr>
              <a:t>( ES)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Diagnos</a:t>
            </a:r>
            <a:r>
              <a:rPr lang="en-US" sz="2000" b="1" dirty="0" smtClean="0">
                <a:solidFill>
                  <a:srgbClr val="7030A0"/>
                </a:solidFill>
              </a:rPr>
              <a:t>is</a:t>
            </a:r>
            <a:r>
              <a:rPr lang="en-US" sz="2000" b="1" dirty="0" smtClean="0"/>
              <a:t>        </a:t>
            </a:r>
            <a:r>
              <a:rPr lang="en-US" sz="2000" b="1" dirty="0" smtClean="0">
                <a:solidFill>
                  <a:srgbClr val="0070C0"/>
                </a:solidFill>
              </a:rPr>
              <a:t>Diagnos</a:t>
            </a:r>
            <a:r>
              <a:rPr lang="en-US" sz="2000" b="1" dirty="0" smtClean="0">
                <a:solidFill>
                  <a:srgbClr val="7030A0"/>
                </a:solidFill>
              </a:rPr>
              <a:t>es</a:t>
            </a:r>
            <a:r>
              <a:rPr lang="en-US" sz="2000" b="1" dirty="0" smtClean="0"/>
              <a:t>       </a:t>
            </a:r>
            <a:r>
              <a:rPr lang="en-US" sz="2000" b="1" dirty="0" smtClean="0">
                <a:solidFill>
                  <a:srgbClr val="0070C0"/>
                </a:solidFill>
              </a:rPr>
              <a:t>Pelv</a:t>
            </a:r>
            <a:r>
              <a:rPr lang="en-US" sz="2000" b="1" dirty="0" smtClean="0">
                <a:solidFill>
                  <a:srgbClr val="7030A0"/>
                </a:solidFill>
              </a:rPr>
              <a:t>is </a:t>
            </a:r>
            <a:r>
              <a:rPr lang="en-US" sz="2000" b="1" dirty="0" smtClean="0"/>
              <a:t>        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Pelves</a:t>
            </a:r>
            <a:r>
              <a:rPr lang="en-US" sz="2000" b="1" dirty="0" smtClean="0">
                <a:solidFill>
                  <a:srgbClr val="0070C0"/>
                </a:solidFill>
              </a:rPr>
              <a:t>            Neuro</a:t>
            </a:r>
            <a:r>
              <a:rPr lang="en-US" sz="2000" b="1" dirty="0" smtClean="0"/>
              <a:t>s</a:t>
            </a:r>
            <a:r>
              <a:rPr lang="en-US" sz="2000" b="1" dirty="0" smtClean="0">
                <a:solidFill>
                  <a:srgbClr val="7030A0"/>
                </a:solidFill>
              </a:rPr>
              <a:t>is</a:t>
            </a:r>
            <a:r>
              <a:rPr lang="en-US" sz="2000" b="1" dirty="0" smtClean="0"/>
              <a:t>         </a:t>
            </a:r>
            <a:r>
              <a:rPr lang="en-US" sz="2000" b="1" dirty="0" smtClean="0">
                <a:solidFill>
                  <a:srgbClr val="0070C0"/>
                </a:solidFill>
              </a:rPr>
              <a:t>Neuro</a:t>
            </a:r>
            <a:r>
              <a:rPr lang="en-US" sz="2000" b="1" dirty="0" smtClean="0">
                <a:solidFill>
                  <a:srgbClr val="7030A0"/>
                </a:solidFill>
              </a:rPr>
              <a:t>ses</a:t>
            </a:r>
            <a:r>
              <a:rPr lang="en-US" sz="2000" b="1" dirty="0" smtClean="0"/>
              <a:t>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Second Rul</a:t>
            </a:r>
            <a:r>
              <a:rPr lang="en-US" sz="2000" b="1" dirty="0" smtClean="0"/>
              <a:t>e- If  the last latters (</a:t>
            </a:r>
            <a:r>
              <a:rPr lang="en-US" sz="2000" b="1" dirty="0" smtClean="0">
                <a:solidFill>
                  <a:srgbClr val="00B0F0"/>
                </a:solidFill>
              </a:rPr>
              <a:t> US </a:t>
            </a:r>
            <a:r>
              <a:rPr lang="en-US" sz="2000" b="1" dirty="0" smtClean="0"/>
              <a:t>)                    </a:t>
            </a:r>
            <a:r>
              <a:rPr lang="en-US" sz="2000" b="1" dirty="0" smtClean="0">
                <a:solidFill>
                  <a:srgbClr val="00B0F0"/>
                </a:solidFill>
              </a:rPr>
              <a:t>( I)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Bronch</a:t>
            </a:r>
            <a:r>
              <a:rPr lang="en-US" sz="2000" b="1" dirty="0" smtClean="0">
                <a:solidFill>
                  <a:srgbClr val="7030A0"/>
                </a:solidFill>
              </a:rPr>
              <a:t>us</a:t>
            </a:r>
            <a:r>
              <a:rPr lang="en-US" sz="2000" b="1" dirty="0" smtClean="0"/>
              <a:t>        </a:t>
            </a:r>
            <a:r>
              <a:rPr lang="en-US" sz="2000" b="1" dirty="0" smtClean="0">
                <a:solidFill>
                  <a:srgbClr val="0070C0"/>
                </a:solidFill>
              </a:rPr>
              <a:t>Bronch</a:t>
            </a:r>
            <a:r>
              <a:rPr lang="en-US" sz="2000" b="1" dirty="0" smtClean="0">
                <a:solidFill>
                  <a:srgbClr val="7030A0"/>
                </a:solidFill>
              </a:rPr>
              <a:t>i</a:t>
            </a:r>
            <a:r>
              <a:rPr lang="en-US" sz="2000" b="1" dirty="0" smtClean="0"/>
              <a:t>           </a:t>
            </a:r>
            <a:r>
              <a:rPr lang="en-US" sz="2000" b="1" dirty="0" smtClean="0">
                <a:solidFill>
                  <a:srgbClr val="0070C0"/>
                </a:solidFill>
              </a:rPr>
              <a:t>Bacill</a:t>
            </a:r>
            <a:r>
              <a:rPr lang="en-US" sz="2000" b="1" dirty="0" smtClean="0">
                <a:solidFill>
                  <a:srgbClr val="7030A0"/>
                </a:solidFill>
              </a:rPr>
              <a:t>us</a:t>
            </a:r>
            <a:r>
              <a:rPr lang="en-US" sz="2000" b="1" dirty="0" smtClean="0"/>
              <a:t>      </a:t>
            </a:r>
            <a:r>
              <a:rPr lang="en-US" sz="2000" b="1" dirty="0" smtClean="0">
                <a:solidFill>
                  <a:srgbClr val="0070C0"/>
                </a:solidFill>
              </a:rPr>
              <a:t> Bacill</a:t>
            </a:r>
            <a:r>
              <a:rPr lang="en-US" sz="2000" b="1" dirty="0" smtClean="0">
                <a:solidFill>
                  <a:srgbClr val="7030A0"/>
                </a:solidFill>
              </a:rPr>
              <a:t>i</a:t>
            </a:r>
            <a:r>
              <a:rPr lang="en-US" sz="2000" b="1" dirty="0" smtClean="0">
                <a:solidFill>
                  <a:srgbClr val="0070C0"/>
                </a:solidFill>
              </a:rPr>
              <a:t>                Calcul</a:t>
            </a:r>
            <a:r>
              <a:rPr lang="en-US" sz="2000" b="1" dirty="0" smtClean="0">
                <a:solidFill>
                  <a:srgbClr val="7030A0"/>
                </a:solidFill>
              </a:rPr>
              <a:t>us </a:t>
            </a:r>
            <a:r>
              <a:rPr lang="en-US" sz="2000" b="1" dirty="0" smtClean="0"/>
              <a:t>          </a:t>
            </a:r>
            <a:r>
              <a:rPr lang="en-US" sz="2000" b="1" dirty="0" smtClean="0">
                <a:solidFill>
                  <a:srgbClr val="0070C0"/>
                </a:solidFill>
              </a:rPr>
              <a:t>Calcul</a:t>
            </a:r>
            <a:r>
              <a:rPr lang="en-US" sz="2000" b="1" dirty="0" smtClean="0">
                <a:solidFill>
                  <a:srgbClr val="7030A0"/>
                </a:solidFill>
              </a:rPr>
              <a:t>i </a:t>
            </a:r>
            <a:r>
              <a:rPr lang="en-US" sz="2000" b="1" dirty="0" smtClean="0"/>
              <a:t>  </a:t>
            </a:r>
          </a:p>
          <a:p>
            <a:pPr marL="0" indent="0" algn="l" rtl="0">
              <a:buNone/>
            </a:pPr>
            <a:r>
              <a:rPr lang="en-US" sz="2000" b="1" dirty="0" smtClean="0"/>
              <a:t>                                        Embol</a:t>
            </a:r>
            <a:r>
              <a:rPr lang="en-US" sz="2000" b="1" dirty="0" smtClean="0">
                <a:solidFill>
                  <a:srgbClr val="7030A0"/>
                </a:solidFill>
              </a:rPr>
              <a:t>us</a:t>
            </a:r>
            <a:r>
              <a:rPr lang="en-US" sz="2000" b="1" dirty="0" smtClean="0"/>
              <a:t>         Embol</a:t>
            </a:r>
            <a:r>
              <a:rPr lang="en-US" sz="2000" b="1" dirty="0" smtClean="0">
                <a:solidFill>
                  <a:srgbClr val="7030A0"/>
                </a:solidFill>
              </a:rPr>
              <a:t>i</a:t>
            </a:r>
          </a:p>
          <a:p>
            <a:pPr marL="0" indent="0" algn="l" rtl="0">
              <a:buNone/>
            </a:pPr>
            <a:r>
              <a:rPr lang="en-US" sz="2000" b="1" dirty="0" smtClean="0"/>
              <a:t>Note    There are two exceptions only   Virus       Viruses       Sinus       Sinuses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Third Rule     </a:t>
            </a:r>
            <a:r>
              <a:rPr lang="en-US" sz="2000" b="1" dirty="0" smtClean="0"/>
              <a:t>If  the  last letter </a:t>
            </a:r>
            <a:r>
              <a:rPr lang="en-US" sz="2000" b="1" dirty="0" smtClean="0">
                <a:solidFill>
                  <a:srgbClr val="FF0000"/>
                </a:solidFill>
              </a:rPr>
              <a:t>(  A  </a:t>
            </a:r>
            <a:r>
              <a:rPr lang="en-US" sz="2000" b="1" dirty="0" smtClean="0">
                <a:solidFill>
                  <a:srgbClr val="002060"/>
                </a:solidFill>
              </a:rPr>
              <a:t>)  </a:t>
            </a:r>
            <a:r>
              <a:rPr lang="en-US" sz="2000" b="1" dirty="0" smtClean="0"/>
              <a:t>the latter(</a:t>
            </a:r>
            <a:r>
              <a:rPr lang="en-US" sz="2000" b="1" dirty="0" smtClean="0">
                <a:solidFill>
                  <a:srgbClr val="FF0000"/>
                </a:solidFill>
              </a:rPr>
              <a:t> E) </a:t>
            </a:r>
            <a:r>
              <a:rPr lang="en-US" sz="2000" b="1" dirty="0" smtClean="0"/>
              <a:t>is added to last word  </a:t>
            </a:r>
          </a:p>
          <a:p>
            <a:pPr marL="0" indent="0" algn="l" rtl="0">
              <a:buNone/>
            </a:pPr>
            <a:r>
              <a:rPr lang="en-US" sz="2000" b="1" dirty="0" smtClean="0"/>
              <a:t>Scler</a:t>
            </a:r>
            <a:r>
              <a:rPr lang="en-US" sz="2000" b="1" dirty="0" smtClean="0">
                <a:solidFill>
                  <a:srgbClr val="7030A0"/>
                </a:solidFill>
              </a:rPr>
              <a:t>a </a:t>
            </a:r>
            <a:r>
              <a:rPr lang="en-US" sz="2000" b="1" dirty="0" smtClean="0"/>
              <a:t>     </a:t>
            </a:r>
            <a:r>
              <a:rPr lang="en-US" sz="2000" b="1" dirty="0" err="1" smtClean="0"/>
              <a:t>Scler</a:t>
            </a:r>
            <a:r>
              <a:rPr lang="en-US" sz="2000" b="1" dirty="0" err="1" smtClean="0">
                <a:solidFill>
                  <a:srgbClr val="7030A0"/>
                </a:solidFill>
              </a:rPr>
              <a:t>ae</a:t>
            </a:r>
            <a:r>
              <a:rPr lang="en-US" sz="2000" b="1" dirty="0" smtClean="0"/>
              <a:t>          Scapul</a:t>
            </a:r>
            <a:r>
              <a:rPr lang="en-US" sz="2000" b="1" dirty="0" smtClean="0">
                <a:solidFill>
                  <a:srgbClr val="7030A0"/>
                </a:solidFill>
              </a:rPr>
              <a:t>a</a:t>
            </a:r>
            <a:r>
              <a:rPr lang="en-US" sz="2000" b="1" dirty="0" smtClean="0"/>
              <a:t>        Scapul</a:t>
            </a:r>
            <a:r>
              <a:rPr lang="en-US" sz="2000" b="1" dirty="0" smtClean="0">
                <a:solidFill>
                  <a:srgbClr val="7030A0"/>
                </a:solidFill>
              </a:rPr>
              <a:t>ae</a:t>
            </a:r>
            <a:r>
              <a:rPr lang="en-US" sz="2000" b="1" dirty="0" smtClean="0"/>
              <a:t>        Vena cav</a:t>
            </a:r>
            <a:r>
              <a:rPr lang="en-US" sz="2000" b="1" dirty="0" smtClean="0">
                <a:solidFill>
                  <a:srgbClr val="7030A0"/>
                </a:solidFill>
              </a:rPr>
              <a:t>a</a:t>
            </a:r>
            <a:r>
              <a:rPr lang="en-US" sz="2000" b="1" dirty="0" smtClean="0"/>
              <a:t>       ven</a:t>
            </a:r>
            <a:r>
              <a:rPr lang="en-US" sz="2000" b="1" dirty="0" smtClean="0">
                <a:solidFill>
                  <a:srgbClr val="7030A0"/>
                </a:solidFill>
              </a:rPr>
              <a:t>ae</a:t>
            </a:r>
            <a:r>
              <a:rPr lang="en-US" sz="2000" b="1" dirty="0" smtClean="0"/>
              <a:t>  </a:t>
            </a:r>
            <a:r>
              <a:rPr lang="en-US" sz="2000" b="1" dirty="0" err="1" smtClean="0"/>
              <a:t>cav</a:t>
            </a:r>
            <a:r>
              <a:rPr lang="en-US" sz="2000" b="1" dirty="0" err="1" smtClean="0">
                <a:solidFill>
                  <a:srgbClr val="7030A0"/>
                </a:solidFill>
              </a:rPr>
              <a:t>ae</a:t>
            </a:r>
            <a:r>
              <a:rPr lang="en-US" sz="2000" b="1" dirty="0" smtClean="0"/>
              <a:t>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Fourth Rule   </a:t>
            </a:r>
            <a:r>
              <a:rPr lang="en-US" sz="2000" b="1" dirty="0" smtClean="0"/>
              <a:t>-If the word end with letters( </a:t>
            </a:r>
            <a:r>
              <a:rPr lang="en-US" sz="2000" b="1" dirty="0" smtClean="0">
                <a:solidFill>
                  <a:srgbClr val="FF0000"/>
                </a:solidFill>
              </a:rPr>
              <a:t>Um</a:t>
            </a:r>
            <a:r>
              <a:rPr lang="en-US" sz="2000" b="1" dirty="0" smtClean="0"/>
              <a:t> )                    ( </a:t>
            </a:r>
            <a:r>
              <a:rPr lang="en-US" sz="2000" b="1" dirty="0" smtClean="0">
                <a:solidFill>
                  <a:srgbClr val="FF0000"/>
                </a:solidFill>
              </a:rPr>
              <a:t>A</a:t>
            </a:r>
            <a:r>
              <a:rPr lang="en-US" sz="2000" b="1" dirty="0" smtClean="0"/>
              <a:t>)  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Acetabu</a:t>
            </a:r>
            <a:r>
              <a:rPr lang="en-US" sz="2000" b="1" dirty="0" smtClean="0"/>
              <a:t>lum         </a:t>
            </a:r>
            <a:r>
              <a:rPr lang="en-US" sz="2000" b="1" dirty="0" smtClean="0">
                <a:solidFill>
                  <a:srgbClr val="0070C0"/>
                </a:solidFill>
              </a:rPr>
              <a:t>Acetabu</a:t>
            </a:r>
            <a:r>
              <a:rPr lang="en-US" sz="2000" b="1" dirty="0" smtClean="0"/>
              <a:t>la      </a:t>
            </a:r>
            <a:r>
              <a:rPr lang="en-US" sz="2000" b="1" dirty="0" smtClean="0">
                <a:solidFill>
                  <a:srgbClr val="0070C0"/>
                </a:solidFill>
              </a:rPr>
              <a:t>Sept</a:t>
            </a:r>
            <a:r>
              <a:rPr lang="en-US" sz="2000" b="1" dirty="0" smtClean="0"/>
              <a:t>um     </a:t>
            </a:r>
            <a:r>
              <a:rPr lang="en-US" sz="2000" b="1" dirty="0" smtClean="0">
                <a:solidFill>
                  <a:srgbClr val="0070C0"/>
                </a:solidFill>
              </a:rPr>
              <a:t>Sept</a:t>
            </a:r>
            <a:r>
              <a:rPr lang="en-US" sz="2000" b="1" dirty="0" smtClean="0"/>
              <a:t>a     </a:t>
            </a:r>
            <a:r>
              <a:rPr lang="en-US" sz="2000" b="1" dirty="0" smtClean="0">
                <a:solidFill>
                  <a:srgbClr val="0070C0"/>
                </a:solidFill>
              </a:rPr>
              <a:t> Bacteri</a:t>
            </a:r>
            <a:r>
              <a:rPr lang="en-US" sz="2000" b="1" dirty="0" smtClean="0"/>
              <a:t>um</a:t>
            </a:r>
            <a:r>
              <a:rPr lang="en-US" sz="2000" b="1" dirty="0" smtClean="0">
                <a:solidFill>
                  <a:srgbClr val="0070C0"/>
                </a:solidFill>
              </a:rPr>
              <a:t>      Bacteri</a:t>
            </a:r>
            <a:r>
              <a:rPr lang="en-US" sz="2000" b="1" dirty="0" smtClean="0"/>
              <a:t>a</a:t>
            </a:r>
            <a:endParaRPr lang="en-US" sz="2000" b="1" dirty="0"/>
          </a:p>
          <a:p>
            <a:pPr marL="0" indent="0" algn="l" rtl="0">
              <a:buNone/>
            </a:pPr>
            <a:endParaRPr lang="en-US" sz="2000" b="1" dirty="0" smtClean="0"/>
          </a:p>
        </p:txBody>
      </p:sp>
      <p:sp>
        <p:nvSpPr>
          <p:cNvPr id="6" name="سهم إلى اليمين 5"/>
          <p:cNvSpPr/>
          <p:nvPr/>
        </p:nvSpPr>
        <p:spPr>
          <a:xfrm flipV="1">
            <a:off x="4435410" y="3501008"/>
            <a:ext cx="8789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7" name="سهم إلى اليمين 6"/>
          <p:cNvSpPr/>
          <p:nvPr/>
        </p:nvSpPr>
        <p:spPr>
          <a:xfrm flipV="1">
            <a:off x="4435410" y="5399500"/>
            <a:ext cx="4973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 dirty="0"/>
          </a:p>
        </p:txBody>
      </p:sp>
      <p:sp>
        <p:nvSpPr>
          <p:cNvPr id="11" name="سهم إلى اليمين 10"/>
          <p:cNvSpPr/>
          <p:nvPr/>
        </p:nvSpPr>
        <p:spPr>
          <a:xfrm flipV="1">
            <a:off x="4058188" y="2852936"/>
            <a:ext cx="8789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12" name="سهم إلى اليمين 11"/>
          <p:cNvSpPr/>
          <p:nvPr/>
        </p:nvSpPr>
        <p:spPr>
          <a:xfrm flipV="1">
            <a:off x="5580112" y="5517232"/>
            <a:ext cx="8789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727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308774"/>
            <a:ext cx="8244643" cy="6549226"/>
          </a:xfrm>
        </p:spPr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dirty="0" smtClean="0"/>
              <a:t>  </a:t>
            </a:r>
            <a:r>
              <a:rPr lang="en-US" sz="2400" b="1" dirty="0" smtClean="0">
                <a:solidFill>
                  <a:srgbClr val="FF0000"/>
                </a:solidFill>
              </a:rPr>
              <a:t>Fifth Rule- </a:t>
            </a:r>
            <a:r>
              <a:rPr lang="en-US" sz="2400" b="1" dirty="0" smtClean="0"/>
              <a:t>If the word end with  latters ( </a:t>
            </a:r>
            <a:r>
              <a:rPr lang="en-US" sz="2400" b="1" dirty="0" smtClean="0">
                <a:solidFill>
                  <a:srgbClr val="FF0000"/>
                </a:solidFill>
              </a:rPr>
              <a:t>IX </a:t>
            </a:r>
            <a:r>
              <a:rPr lang="en-US" sz="2400" b="1" dirty="0" smtClean="0"/>
              <a:t>)or( </a:t>
            </a:r>
            <a:r>
              <a:rPr lang="en-US" sz="2400" b="1" dirty="0" smtClean="0">
                <a:solidFill>
                  <a:srgbClr val="FF0000"/>
                </a:solidFill>
              </a:rPr>
              <a:t>EX</a:t>
            </a:r>
            <a:r>
              <a:rPr lang="en-US" sz="2400" b="1" dirty="0" smtClean="0"/>
              <a:t>)            </a:t>
            </a:r>
            <a:r>
              <a:rPr lang="en-US" sz="2400" b="1" dirty="0" smtClean="0">
                <a:solidFill>
                  <a:srgbClr val="FF0000"/>
                </a:solidFill>
              </a:rPr>
              <a:t>Ices</a:t>
            </a:r>
          </a:p>
          <a:p>
            <a:pPr marL="0" indent="0" algn="l" rtl="0">
              <a:buNone/>
            </a:pPr>
            <a:r>
              <a:rPr lang="en-US" sz="2400" b="1" dirty="0" smtClean="0"/>
              <a:t>Cal</a:t>
            </a:r>
            <a:r>
              <a:rPr lang="en-US" sz="2400" b="1" dirty="0" smtClean="0">
                <a:solidFill>
                  <a:srgbClr val="0070C0"/>
                </a:solidFill>
              </a:rPr>
              <a:t>ix </a:t>
            </a:r>
            <a:r>
              <a:rPr lang="en-US" sz="2400" b="1" dirty="0" smtClean="0"/>
              <a:t>         Cali</a:t>
            </a:r>
            <a:r>
              <a:rPr lang="en-US" sz="2400" b="1" dirty="0" smtClean="0">
                <a:solidFill>
                  <a:srgbClr val="0070C0"/>
                </a:solidFill>
              </a:rPr>
              <a:t>ces</a:t>
            </a:r>
            <a:r>
              <a:rPr lang="en-US" sz="2400" b="1" dirty="0" smtClean="0"/>
              <a:t>            Ind</a:t>
            </a:r>
            <a:r>
              <a:rPr lang="en-US" sz="2400" b="1" dirty="0" smtClean="0">
                <a:solidFill>
                  <a:srgbClr val="0070C0"/>
                </a:solidFill>
              </a:rPr>
              <a:t>ex</a:t>
            </a:r>
            <a:r>
              <a:rPr lang="en-US" sz="2400" b="1" dirty="0" smtClean="0"/>
              <a:t>    Indi</a:t>
            </a:r>
            <a:r>
              <a:rPr lang="en-US" sz="2400" b="1" dirty="0" smtClean="0">
                <a:solidFill>
                  <a:srgbClr val="0070C0"/>
                </a:solidFill>
              </a:rPr>
              <a:t>ces</a:t>
            </a:r>
          </a:p>
          <a:p>
            <a:pPr marL="0" indent="0" algn="l" rtl="0">
              <a:buNone/>
            </a:pPr>
            <a:r>
              <a:rPr lang="en-US" sz="2400" b="1" dirty="0" smtClean="0"/>
              <a:t>Cerv</a:t>
            </a:r>
            <a:r>
              <a:rPr lang="en-US" sz="2400" b="1" dirty="0" smtClean="0">
                <a:solidFill>
                  <a:srgbClr val="0070C0"/>
                </a:solidFill>
              </a:rPr>
              <a:t>ix</a:t>
            </a:r>
            <a:r>
              <a:rPr lang="en-US" sz="2400" b="1" dirty="0" smtClean="0"/>
              <a:t>      Cervi</a:t>
            </a:r>
            <a:r>
              <a:rPr lang="en-US" sz="2400" b="1" dirty="0" smtClean="0">
                <a:solidFill>
                  <a:srgbClr val="0070C0"/>
                </a:solidFill>
              </a:rPr>
              <a:t>ces</a:t>
            </a:r>
            <a:r>
              <a:rPr lang="en-US" sz="2400" b="1" dirty="0" smtClean="0"/>
              <a:t>           </a:t>
            </a:r>
            <a:r>
              <a:rPr lang="en-US" sz="2400" b="1" dirty="0" err="1" smtClean="0"/>
              <a:t>Vari</a:t>
            </a:r>
            <a:r>
              <a:rPr lang="en-US" sz="2400" b="1" dirty="0" err="1" smtClean="0">
                <a:solidFill>
                  <a:srgbClr val="0070C0"/>
                </a:solidFill>
              </a:rPr>
              <a:t>x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smtClean="0"/>
              <a:t>   </a:t>
            </a:r>
            <a:r>
              <a:rPr lang="en-US" sz="2400" b="1" dirty="0" err="1" smtClean="0"/>
              <a:t>Vari</a:t>
            </a:r>
            <a:r>
              <a:rPr lang="en-US" sz="2400" b="1" dirty="0" err="1" smtClean="0">
                <a:solidFill>
                  <a:srgbClr val="0070C0"/>
                </a:solidFill>
              </a:rPr>
              <a:t>ces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smtClean="0"/>
              <a:t>      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Sixth rule  </a:t>
            </a:r>
            <a:r>
              <a:rPr lang="en-US" sz="2400" b="1" dirty="0" smtClean="0"/>
              <a:t>- If the  word  end with(</a:t>
            </a:r>
            <a:r>
              <a:rPr lang="en-US" sz="2400" b="1" dirty="0" err="1">
                <a:solidFill>
                  <a:srgbClr val="FF0000"/>
                </a:solidFill>
              </a:rPr>
              <a:t>o</a:t>
            </a:r>
            <a:r>
              <a:rPr lang="en-US" sz="2400" b="1" dirty="0" err="1" smtClean="0">
                <a:solidFill>
                  <a:srgbClr val="FF0000"/>
                </a:solidFill>
              </a:rPr>
              <a:t>ma</a:t>
            </a:r>
            <a:r>
              <a:rPr lang="en-US" sz="2400" b="1" dirty="0" smtClean="0"/>
              <a:t>)                 (( </a:t>
            </a:r>
            <a:r>
              <a:rPr lang="en-US" sz="2400" b="1" dirty="0" smtClean="0">
                <a:solidFill>
                  <a:srgbClr val="FF0000"/>
                </a:solidFill>
              </a:rPr>
              <a:t>Ta </a:t>
            </a:r>
            <a:r>
              <a:rPr lang="en-US" sz="2400" b="1" dirty="0" smtClean="0"/>
              <a:t>) or  Added</a:t>
            </a:r>
          </a:p>
          <a:p>
            <a:pPr marL="0" indent="0" algn="l" rtl="0">
              <a:buNone/>
            </a:pPr>
            <a:r>
              <a:rPr lang="en-US" sz="2400" b="1" dirty="0" smtClean="0"/>
              <a:t>Latter ( </a:t>
            </a:r>
            <a:r>
              <a:rPr lang="en-US" sz="2400" b="1" dirty="0" smtClean="0">
                <a:solidFill>
                  <a:srgbClr val="FF0000"/>
                </a:solidFill>
              </a:rPr>
              <a:t>s</a:t>
            </a:r>
            <a:r>
              <a:rPr lang="en-US" sz="2400" b="1" dirty="0" smtClean="0"/>
              <a:t>)  to  word   </a:t>
            </a:r>
          </a:p>
          <a:p>
            <a:pPr marL="0" indent="0" algn="l" rtl="0">
              <a:buNone/>
            </a:pPr>
            <a:r>
              <a:rPr lang="en-US" sz="2400" b="1" dirty="0" smtClean="0"/>
              <a:t>Adeno</a:t>
            </a:r>
            <a:r>
              <a:rPr lang="en-US" sz="2400" b="1" dirty="0" smtClean="0">
                <a:solidFill>
                  <a:srgbClr val="7030A0"/>
                </a:solidFill>
              </a:rPr>
              <a:t>ma</a:t>
            </a:r>
            <a:r>
              <a:rPr lang="en-US" sz="2400" b="1" dirty="0" smtClean="0"/>
              <a:t>      </a:t>
            </a:r>
            <a:r>
              <a:rPr lang="en-US" sz="2400" b="1" dirty="0" err="1" smtClean="0"/>
              <a:t>Adenoma</a:t>
            </a:r>
            <a:r>
              <a:rPr lang="en-US" sz="2400" b="1" dirty="0" err="1" smtClean="0">
                <a:solidFill>
                  <a:srgbClr val="7030A0"/>
                </a:solidFill>
              </a:rPr>
              <a:t>ta</a:t>
            </a:r>
            <a:r>
              <a:rPr lang="en-US" sz="2400" b="1" dirty="0" smtClean="0"/>
              <a:t>     Adenoma</a:t>
            </a:r>
            <a:r>
              <a:rPr lang="en-US" sz="2400" b="1" dirty="0" smtClean="0">
                <a:solidFill>
                  <a:srgbClr val="7030A0"/>
                </a:solidFill>
              </a:rPr>
              <a:t>s</a:t>
            </a:r>
            <a:r>
              <a:rPr lang="en-US" sz="2400" b="1" dirty="0" smtClean="0"/>
              <a:t>           </a:t>
            </a:r>
          </a:p>
          <a:p>
            <a:pPr marL="0" indent="0" algn="l" rtl="0">
              <a:buNone/>
            </a:pPr>
            <a:r>
              <a:rPr lang="en-US" sz="2400" b="1" dirty="0" smtClean="0"/>
              <a:t>Carcino</a:t>
            </a:r>
            <a:r>
              <a:rPr lang="en-US" sz="2400" b="1" dirty="0" smtClean="0">
                <a:solidFill>
                  <a:srgbClr val="7030A0"/>
                </a:solidFill>
              </a:rPr>
              <a:t>ma</a:t>
            </a:r>
            <a:r>
              <a:rPr lang="en-US" sz="2400" b="1" dirty="0" smtClean="0"/>
              <a:t>    </a:t>
            </a:r>
            <a:r>
              <a:rPr lang="en-US" sz="2400" b="1" dirty="0" err="1" smtClean="0"/>
              <a:t>Carcinoma</a:t>
            </a:r>
            <a:r>
              <a:rPr lang="en-US" sz="2400" b="1" dirty="0" err="1" smtClean="0">
                <a:solidFill>
                  <a:srgbClr val="7030A0"/>
                </a:solidFill>
              </a:rPr>
              <a:t>ta</a:t>
            </a:r>
            <a:r>
              <a:rPr lang="en-US" sz="2400" b="1" dirty="0" smtClean="0"/>
              <a:t>    Carcinoma</a:t>
            </a:r>
            <a:r>
              <a:rPr lang="en-US" sz="2400" b="1" dirty="0" smtClean="0">
                <a:solidFill>
                  <a:srgbClr val="7030A0"/>
                </a:solidFill>
              </a:rPr>
              <a:t>s</a:t>
            </a:r>
            <a:r>
              <a:rPr lang="en-US" sz="2400" b="1" dirty="0" smtClean="0"/>
              <a:t> </a:t>
            </a:r>
          </a:p>
          <a:p>
            <a:pPr marL="0" indent="0" algn="l" rtl="0">
              <a:buNone/>
            </a:pPr>
            <a:r>
              <a:rPr lang="en-US" sz="2400" b="1" dirty="0" smtClean="0"/>
              <a:t>Adeno</a:t>
            </a:r>
            <a:r>
              <a:rPr lang="en-US" sz="2400" b="1" dirty="0" smtClean="0">
                <a:solidFill>
                  <a:srgbClr val="7030A0"/>
                </a:solidFill>
              </a:rPr>
              <a:t>ma</a:t>
            </a:r>
            <a:r>
              <a:rPr lang="en-US" sz="2400" b="1" dirty="0" smtClean="0"/>
              <a:t>     </a:t>
            </a:r>
            <a:r>
              <a:rPr lang="en-US" sz="2400" b="1" dirty="0" err="1" smtClean="0"/>
              <a:t>Adenoma</a:t>
            </a:r>
            <a:r>
              <a:rPr lang="en-US" sz="2400" b="1" dirty="0" err="1" smtClean="0">
                <a:solidFill>
                  <a:srgbClr val="7030A0"/>
                </a:solidFill>
              </a:rPr>
              <a:t>ta</a:t>
            </a:r>
            <a:r>
              <a:rPr lang="en-US" sz="2400" b="1" dirty="0" smtClean="0"/>
              <a:t>      Adenoma</a:t>
            </a:r>
            <a:r>
              <a:rPr lang="en-US" sz="2400" b="1" dirty="0" smtClean="0">
                <a:solidFill>
                  <a:srgbClr val="7030A0"/>
                </a:solidFill>
              </a:rPr>
              <a:t>s</a:t>
            </a:r>
            <a:r>
              <a:rPr lang="en-US" sz="2400" b="1" dirty="0" smtClean="0"/>
              <a:t>  </a:t>
            </a:r>
          </a:p>
          <a:p>
            <a:pPr marL="0" indent="0" algn="l" rtl="0">
              <a:buNone/>
            </a:pPr>
            <a:r>
              <a:rPr lang="en-US" sz="2400" b="1" dirty="0" smtClean="0"/>
              <a:t>Fibro</a:t>
            </a:r>
            <a:r>
              <a:rPr lang="en-US" sz="2400" b="1" dirty="0" smtClean="0">
                <a:solidFill>
                  <a:srgbClr val="7030A0"/>
                </a:solidFill>
              </a:rPr>
              <a:t>ma</a:t>
            </a:r>
            <a:r>
              <a:rPr lang="en-US" sz="2400" b="1" dirty="0" smtClean="0"/>
              <a:t>        </a:t>
            </a:r>
            <a:r>
              <a:rPr lang="en-US" sz="2400" b="1" dirty="0" err="1" smtClean="0"/>
              <a:t>Fibroma</a:t>
            </a:r>
            <a:r>
              <a:rPr lang="en-US" sz="2400" b="1" dirty="0" err="1" smtClean="0">
                <a:solidFill>
                  <a:srgbClr val="7030A0"/>
                </a:solidFill>
              </a:rPr>
              <a:t>ta</a:t>
            </a:r>
            <a:r>
              <a:rPr lang="en-US" sz="2400" b="1" dirty="0" smtClean="0"/>
              <a:t>         Fibroma</a:t>
            </a:r>
            <a:r>
              <a:rPr lang="en-US" sz="2400" b="1" dirty="0" smtClean="0">
                <a:solidFill>
                  <a:srgbClr val="7030A0"/>
                </a:solidFill>
              </a:rPr>
              <a:t>s</a:t>
            </a:r>
            <a:r>
              <a:rPr lang="en-US" sz="2400" b="1" dirty="0" smtClean="0"/>
              <a:t> 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Seventh Rule </a:t>
            </a:r>
            <a:r>
              <a:rPr lang="en-US" sz="2400" b="1" dirty="0" smtClean="0"/>
              <a:t>– If the word end with( </a:t>
            </a:r>
            <a:r>
              <a:rPr lang="en-US" sz="2400" b="1" dirty="0" smtClean="0">
                <a:solidFill>
                  <a:srgbClr val="FF0000"/>
                </a:solidFill>
              </a:rPr>
              <a:t>Ax ) </a:t>
            </a:r>
            <a:r>
              <a:rPr lang="en-US" sz="2400" b="1" dirty="0" smtClean="0"/>
              <a:t>            (</a:t>
            </a:r>
            <a:r>
              <a:rPr lang="en-US" sz="2400" b="1" dirty="0" smtClean="0">
                <a:solidFill>
                  <a:srgbClr val="FF0000"/>
                </a:solidFill>
              </a:rPr>
              <a:t>Aces )</a:t>
            </a:r>
          </a:p>
          <a:p>
            <a:pPr marL="0" indent="0" algn="l" rtl="0">
              <a:buNone/>
            </a:pPr>
            <a:r>
              <a:rPr lang="en-US" sz="2400" b="1" dirty="0" smtClean="0"/>
              <a:t>  Thor</a:t>
            </a:r>
            <a:r>
              <a:rPr lang="en-US" sz="2400" b="1" dirty="0" smtClean="0">
                <a:solidFill>
                  <a:srgbClr val="00B0F0"/>
                </a:solidFill>
              </a:rPr>
              <a:t>ax</a:t>
            </a:r>
            <a:r>
              <a:rPr lang="en-US" sz="2400" b="1" dirty="0" smtClean="0"/>
              <a:t>          Thoraces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Eight Rule- </a:t>
            </a:r>
            <a:r>
              <a:rPr lang="en-US" sz="2400" b="1" dirty="0" smtClean="0"/>
              <a:t>If the word end with (</a:t>
            </a:r>
            <a:r>
              <a:rPr lang="en-US" sz="2400" b="1" dirty="0" smtClean="0">
                <a:solidFill>
                  <a:srgbClr val="FF0000"/>
                </a:solidFill>
              </a:rPr>
              <a:t>On)</a:t>
            </a:r>
            <a:r>
              <a:rPr lang="en-US" sz="2400" b="1" dirty="0" smtClean="0"/>
              <a:t>               ( </a:t>
            </a:r>
            <a:r>
              <a:rPr lang="en-US" sz="2400" b="1" dirty="0" smtClean="0">
                <a:solidFill>
                  <a:srgbClr val="FF0000"/>
                </a:solidFill>
              </a:rPr>
              <a:t>A </a:t>
            </a:r>
            <a:r>
              <a:rPr lang="en-US" sz="2400" b="1" dirty="0" smtClean="0"/>
              <a:t>) or the latter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(S) </a:t>
            </a:r>
            <a:r>
              <a:rPr lang="en-US" sz="2400" b="1" dirty="0" smtClean="0"/>
              <a:t>to whole word          gangli</a:t>
            </a:r>
            <a:r>
              <a:rPr lang="en-US" sz="2400" b="1" dirty="0" smtClean="0">
                <a:solidFill>
                  <a:srgbClr val="7030A0"/>
                </a:solidFill>
              </a:rPr>
              <a:t>on </a:t>
            </a:r>
            <a:r>
              <a:rPr lang="en-US" sz="2400" b="1" dirty="0" smtClean="0"/>
              <a:t>  gangli</a:t>
            </a:r>
            <a:r>
              <a:rPr lang="en-US" sz="2400" b="1" dirty="0" smtClean="0">
                <a:solidFill>
                  <a:srgbClr val="7030A0"/>
                </a:solidFill>
              </a:rPr>
              <a:t>a </a:t>
            </a:r>
            <a:r>
              <a:rPr lang="en-US" sz="2400" b="1" dirty="0" smtClean="0"/>
              <a:t> or  ganglion</a:t>
            </a:r>
            <a:r>
              <a:rPr lang="en-US" sz="2400" b="1" dirty="0" smtClean="0">
                <a:solidFill>
                  <a:srgbClr val="7030A0"/>
                </a:solidFill>
              </a:rPr>
              <a:t>s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Night  Rule-  </a:t>
            </a:r>
            <a:r>
              <a:rPr lang="en-US" sz="2400" b="1" dirty="0" smtClean="0"/>
              <a:t>If  the word end  with(</a:t>
            </a:r>
            <a:r>
              <a:rPr lang="en-US" sz="2400" b="1" dirty="0" smtClean="0">
                <a:solidFill>
                  <a:srgbClr val="FF0000"/>
                </a:solidFill>
              </a:rPr>
              <a:t>X</a:t>
            </a:r>
            <a:r>
              <a:rPr lang="en-US" sz="2400" b="1" dirty="0" smtClean="0"/>
              <a:t> )                   (</a:t>
            </a:r>
            <a:r>
              <a:rPr lang="en-US" sz="2400" b="1" dirty="0" smtClean="0">
                <a:solidFill>
                  <a:srgbClr val="FF0000"/>
                </a:solidFill>
              </a:rPr>
              <a:t>g</a:t>
            </a:r>
            <a:r>
              <a:rPr lang="en-US" sz="2400" b="1" dirty="0" smtClean="0"/>
              <a:t> )+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es</a:t>
            </a:r>
            <a:r>
              <a:rPr lang="en-US" sz="2400" b="1" dirty="0" smtClean="0">
                <a:solidFill>
                  <a:srgbClr val="FF0000"/>
                </a:solidFill>
              </a:rPr>
              <a:t> 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" name="سهم إلى اليمين 4"/>
          <p:cNvSpPr/>
          <p:nvPr/>
        </p:nvSpPr>
        <p:spPr>
          <a:xfrm>
            <a:off x="7020272" y="518443"/>
            <a:ext cx="545782" cy="1917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14" name="سهم إلى اليمين 13"/>
          <p:cNvSpPr/>
          <p:nvPr/>
        </p:nvSpPr>
        <p:spPr>
          <a:xfrm>
            <a:off x="5508104" y="1916832"/>
            <a:ext cx="86409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4" name="سهم إلى اليمين 3"/>
          <p:cNvSpPr/>
          <p:nvPr/>
        </p:nvSpPr>
        <p:spPr>
          <a:xfrm>
            <a:off x="5639878" y="4509120"/>
            <a:ext cx="690376" cy="2528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6" name="سهم إلى اليمين 5"/>
          <p:cNvSpPr/>
          <p:nvPr/>
        </p:nvSpPr>
        <p:spPr>
          <a:xfrm>
            <a:off x="4957933" y="5324066"/>
            <a:ext cx="978408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7" name="سهم إلى اليمين 6"/>
          <p:cNvSpPr/>
          <p:nvPr/>
        </p:nvSpPr>
        <p:spPr>
          <a:xfrm>
            <a:off x="5312819" y="6203758"/>
            <a:ext cx="978408" cy="3215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492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60648"/>
            <a:ext cx="8291264" cy="6120680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b="1" dirty="0" smtClean="0"/>
              <a:t>Laryn</a:t>
            </a:r>
            <a:r>
              <a:rPr lang="en-US" sz="2400" b="1" dirty="0" smtClean="0">
                <a:solidFill>
                  <a:srgbClr val="00B0F0"/>
                </a:solidFill>
              </a:rPr>
              <a:t>x  </a:t>
            </a:r>
            <a:r>
              <a:rPr lang="en-US" sz="2400" b="1" dirty="0" smtClean="0"/>
              <a:t>     Laryng</a:t>
            </a:r>
            <a:r>
              <a:rPr lang="en-US" sz="2400" b="1" dirty="0" smtClean="0">
                <a:solidFill>
                  <a:srgbClr val="00B0F0"/>
                </a:solidFill>
              </a:rPr>
              <a:t>es</a:t>
            </a:r>
            <a:r>
              <a:rPr lang="en-US" sz="2400" b="1" dirty="0" smtClean="0"/>
              <a:t> </a:t>
            </a:r>
          </a:p>
          <a:p>
            <a:pPr marL="0" indent="0" algn="l" rtl="0">
              <a:buNone/>
            </a:pPr>
            <a:r>
              <a:rPr lang="en-US" sz="2400" b="1" dirty="0" smtClean="0"/>
              <a:t>Pharyn</a:t>
            </a:r>
            <a:r>
              <a:rPr lang="en-US" sz="2400" b="1" dirty="0" smtClean="0">
                <a:solidFill>
                  <a:srgbClr val="00B0F0"/>
                </a:solidFill>
              </a:rPr>
              <a:t>x</a:t>
            </a:r>
            <a:r>
              <a:rPr lang="en-US" sz="2400" b="1" dirty="0" smtClean="0"/>
              <a:t>    Pharyng</a:t>
            </a:r>
            <a:r>
              <a:rPr lang="en-US" sz="2400" b="1" dirty="0" smtClean="0">
                <a:solidFill>
                  <a:srgbClr val="00B0F0"/>
                </a:solidFill>
              </a:rPr>
              <a:t>es</a:t>
            </a:r>
            <a:r>
              <a:rPr lang="en-US" sz="2400" b="1" dirty="0" smtClean="0"/>
              <a:t> </a:t>
            </a:r>
          </a:p>
          <a:p>
            <a:pPr marL="0" indent="0" algn="l" rtl="0">
              <a:buNone/>
            </a:pPr>
            <a:r>
              <a:rPr lang="en-US" sz="2400" b="1" dirty="0" smtClean="0"/>
              <a:t>Phalan</a:t>
            </a:r>
            <a:r>
              <a:rPr lang="en-US" sz="2400" b="1" dirty="0" smtClean="0">
                <a:solidFill>
                  <a:srgbClr val="00B0F0"/>
                </a:solidFill>
              </a:rPr>
              <a:t>x</a:t>
            </a:r>
            <a:r>
              <a:rPr lang="en-US" sz="2400" b="1" dirty="0" smtClean="0"/>
              <a:t>    Phalan</a:t>
            </a:r>
            <a:r>
              <a:rPr lang="en-US" sz="2400" b="1" dirty="0" smtClean="0">
                <a:solidFill>
                  <a:srgbClr val="00B0F0"/>
                </a:solidFill>
              </a:rPr>
              <a:t>ges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Tenth     Rule </a:t>
            </a:r>
            <a:r>
              <a:rPr lang="en-US" sz="2400" b="1" dirty="0" smtClean="0"/>
              <a:t>–If   the word end with latter( </a:t>
            </a:r>
            <a:r>
              <a:rPr lang="en-US" sz="2400" b="1" dirty="0" smtClean="0">
                <a:solidFill>
                  <a:srgbClr val="FF0000"/>
                </a:solidFill>
              </a:rPr>
              <a:t>Y</a:t>
            </a:r>
            <a:r>
              <a:rPr lang="en-US" sz="2400" b="1" dirty="0" smtClean="0"/>
              <a:t>)                ( </a:t>
            </a:r>
            <a:r>
              <a:rPr lang="en-US" sz="2400" b="1" dirty="0" err="1" smtClean="0">
                <a:solidFill>
                  <a:srgbClr val="FF0000"/>
                </a:solidFill>
              </a:rPr>
              <a:t>ies</a:t>
            </a:r>
            <a:r>
              <a:rPr lang="en-US" sz="2400" b="1" dirty="0" smtClean="0"/>
              <a:t> )</a:t>
            </a:r>
          </a:p>
          <a:p>
            <a:pPr marL="0" indent="0" algn="l" rtl="0"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deformity      deformities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So the keys for plurals of medical terminology </a:t>
            </a:r>
            <a:r>
              <a:rPr lang="en-US" sz="2400" b="1" dirty="0" smtClean="0"/>
              <a:t>;</a:t>
            </a:r>
          </a:p>
          <a:p>
            <a:pPr marL="0" indent="0" algn="l" rtl="0">
              <a:buNone/>
            </a:pPr>
            <a:r>
              <a:rPr lang="en-US" b="1" dirty="0" smtClean="0"/>
              <a:t>is          </a:t>
            </a:r>
            <a:r>
              <a:rPr lang="en-US" b="1" dirty="0" err="1" smtClean="0"/>
              <a:t>es</a:t>
            </a:r>
            <a:r>
              <a:rPr lang="en-US" b="1" dirty="0" smtClean="0"/>
              <a:t>      us       i       a       </a:t>
            </a:r>
            <a:r>
              <a:rPr lang="en-US" b="1" dirty="0" err="1" smtClean="0"/>
              <a:t>a</a:t>
            </a:r>
            <a:r>
              <a:rPr lang="en-US" b="1" dirty="0" err="1"/>
              <a:t>e</a:t>
            </a:r>
            <a:r>
              <a:rPr lang="en-US" b="1" dirty="0" smtClean="0"/>
              <a:t>     um            a</a:t>
            </a:r>
          </a:p>
          <a:p>
            <a:pPr marL="0" indent="0" algn="l" rtl="0">
              <a:buNone/>
            </a:pPr>
            <a:r>
              <a:rPr lang="en-US" b="1" dirty="0" smtClean="0"/>
              <a:t>Ix or ex          ices      </a:t>
            </a:r>
            <a:r>
              <a:rPr lang="en-US" b="1" dirty="0" err="1" smtClean="0"/>
              <a:t>oma</a:t>
            </a:r>
            <a:r>
              <a:rPr lang="en-US" b="1" dirty="0" smtClean="0"/>
              <a:t>       </a:t>
            </a:r>
            <a:r>
              <a:rPr lang="en-US" b="1" dirty="0" err="1" smtClean="0"/>
              <a:t>omata</a:t>
            </a:r>
            <a:r>
              <a:rPr lang="en-US" b="1" dirty="0" smtClean="0"/>
              <a:t>  or  </a:t>
            </a:r>
            <a:r>
              <a:rPr lang="en-US" b="1" dirty="0" err="1" smtClean="0"/>
              <a:t>omas</a:t>
            </a:r>
            <a:r>
              <a:rPr lang="en-US" b="1" dirty="0" smtClean="0"/>
              <a:t>  </a:t>
            </a:r>
          </a:p>
          <a:p>
            <a:pPr marL="0" indent="0" algn="l" rtl="0">
              <a:buNone/>
            </a:pPr>
            <a:r>
              <a:rPr lang="en-US" b="1" dirty="0" err="1" smtClean="0"/>
              <a:t>nx</a:t>
            </a:r>
            <a:r>
              <a:rPr lang="en-US" b="1" dirty="0" smtClean="0"/>
              <a:t>           </a:t>
            </a:r>
            <a:r>
              <a:rPr lang="en-US" b="1" dirty="0" err="1" smtClean="0"/>
              <a:t>nges</a:t>
            </a:r>
            <a:r>
              <a:rPr lang="en-US" b="1" dirty="0" smtClean="0"/>
              <a:t>          on         a  or  added s </a:t>
            </a:r>
          </a:p>
          <a:p>
            <a:pPr marL="0" indent="0" algn="l" rtl="0">
              <a:buNone/>
            </a:pPr>
            <a:r>
              <a:rPr lang="en-US" b="1" dirty="0" smtClean="0"/>
              <a:t>ax         aces                y         </a:t>
            </a:r>
            <a:r>
              <a:rPr lang="en-US" b="1" dirty="0" err="1" smtClean="0"/>
              <a:t>ies</a:t>
            </a:r>
            <a:endParaRPr lang="en-US" b="1" dirty="0" smtClean="0"/>
          </a:p>
        </p:txBody>
      </p:sp>
      <p:sp>
        <p:nvSpPr>
          <p:cNvPr id="4" name="سهم إلى اليمين 3"/>
          <p:cNvSpPr/>
          <p:nvPr/>
        </p:nvSpPr>
        <p:spPr>
          <a:xfrm>
            <a:off x="6295474" y="1812722"/>
            <a:ext cx="97840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13" name="سهم إلى اليمين 12"/>
          <p:cNvSpPr/>
          <p:nvPr/>
        </p:nvSpPr>
        <p:spPr>
          <a:xfrm>
            <a:off x="991072" y="3176972"/>
            <a:ext cx="556592" cy="1565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16" name="سهم إلى اليمين 15"/>
          <p:cNvSpPr/>
          <p:nvPr/>
        </p:nvSpPr>
        <p:spPr>
          <a:xfrm>
            <a:off x="4716016" y="3183714"/>
            <a:ext cx="465693" cy="1800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20" name="سهم إلى اليمين 19"/>
          <p:cNvSpPr/>
          <p:nvPr/>
        </p:nvSpPr>
        <p:spPr>
          <a:xfrm>
            <a:off x="3131840" y="3176972"/>
            <a:ext cx="504056" cy="1800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21" name="سهم إلى اليمين 20"/>
          <p:cNvSpPr/>
          <p:nvPr/>
        </p:nvSpPr>
        <p:spPr>
          <a:xfrm flipV="1">
            <a:off x="6660232" y="3176972"/>
            <a:ext cx="864096" cy="1867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22" name="سهم إلى اليمين 21"/>
          <p:cNvSpPr/>
          <p:nvPr/>
        </p:nvSpPr>
        <p:spPr>
          <a:xfrm>
            <a:off x="1835696" y="3717032"/>
            <a:ext cx="648072" cy="1897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23" name="سهم إلى اليمين 22"/>
          <p:cNvSpPr/>
          <p:nvPr/>
        </p:nvSpPr>
        <p:spPr>
          <a:xfrm flipV="1">
            <a:off x="4692505" y="3780082"/>
            <a:ext cx="489204" cy="1585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24" name="سهم إلى اليمين 23"/>
          <p:cNvSpPr/>
          <p:nvPr/>
        </p:nvSpPr>
        <p:spPr>
          <a:xfrm>
            <a:off x="1123042" y="4374773"/>
            <a:ext cx="712654" cy="2063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25" name="سهم إلى اليمين 24"/>
          <p:cNvSpPr/>
          <p:nvPr/>
        </p:nvSpPr>
        <p:spPr>
          <a:xfrm flipV="1">
            <a:off x="4139952" y="4307737"/>
            <a:ext cx="704346" cy="2468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27" name="سهم إلى اليمين 26"/>
          <p:cNvSpPr/>
          <p:nvPr/>
        </p:nvSpPr>
        <p:spPr>
          <a:xfrm>
            <a:off x="968950" y="4869160"/>
            <a:ext cx="701515" cy="2378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28" name="سهم إلى اليمين 27"/>
          <p:cNvSpPr/>
          <p:nvPr/>
        </p:nvSpPr>
        <p:spPr>
          <a:xfrm>
            <a:off x="4151707" y="4869160"/>
            <a:ext cx="692591" cy="2682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056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75656" y="332656"/>
            <a:ext cx="5987008" cy="796950"/>
          </a:xfrm>
        </p:spPr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Thank you</a:t>
            </a:r>
            <a:endParaRPr lang="en-US" b="1" i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96752"/>
            <a:ext cx="7338613" cy="5525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7614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0"/>
            <a:ext cx="8208912" cy="1124744"/>
          </a:xfrm>
        </p:spPr>
        <p:txBody>
          <a:bodyPr>
            <a:normAutofit fontScale="90000"/>
          </a:bodyPr>
          <a:lstStyle/>
          <a:p>
            <a:pPr rtl="0"/>
            <a:r>
              <a:rPr lang="en-US" sz="2800" dirty="0" smtClean="0">
                <a:solidFill>
                  <a:srgbClr val="FF0000"/>
                </a:solidFill>
              </a:rPr>
              <a:t/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</a:rPr>
              <a:t>Medical Terminology         </a:t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0070C0"/>
                </a:solidFill>
              </a:rPr>
              <a:t>Abbreviation                                      </a:t>
            </a:r>
            <a:r>
              <a:rPr lang="en-US" sz="2800" b="1" dirty="0" smtClean="0">
                <a:solidFill>
                  <a:srgbClr val="FF0000"/>
                </a:solidFill>
              </a:rPr>
              <a:t/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en-US" sz="2700" b="1" dirty="0" smtClean="0">
                <a:solidFill>
                  <a:srgbClr val="00B050"/>
                </a:solidFill>
              </a:rPr>
              <a:t>Charting Abbreviation</a:t>
            </a:r>
            <a:r>
              <a:rPr lang="en-US" sz="2800" b="1" dirty="0">
                <a:solidFill>
                  <a:srgbClr val="FF0000"/>
                </a:solidFill>
              </a:rPr>
              <a:t/>
            </a:r>
            <a:br>
              <a:rPr lang="en-US" sz="2800" b="1" dirty="0">
                <a:solidFill>
                  <a:srgbClr val="FF0000"/>
                </a:solidFill>
              </a:rPr>
            </a:b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79513" y="980728"/>
            <a:ext cx="8640960" cy="5877272"/>
          </a:xfrm>
        </p:spPr>
        <p:txBody>
          <a:bodyPr>
            <a:noAutofit/>
          </a:bodyPr>
          <a:lstStyle/>
          <a:p>
            <a:pPr algn="l" rtl="0"/>
            <a:r>
              <a:rPr lang="en-US" sz="2000" b="1" dirty="0" smtClean="0">
                <a:solidFill>
                  <a:srgbClr val="FF0000"/>
                </a:solidFill>
              </a:rPr>
              <a:t>D/c</a:t>
            </a:r>
            <a:r>
              <a:rPr lang="en-US" sz="2000" b="1" dirty="0" smtClean="0"/>
              <a:t>       </a:t>
            </a:r>
            <a:r>
              <a:rPr lang="en-US" sz="2000" b="1" dirty="0" smtClean="0">
                <a:solidFill>
                  <a:srgbClr val="7030A0"/>
                </a:solidFill>
              </a:rPr>
              <a:t>Discharge</a:t>
            </a:r>
          </a:p>
          <a:p>
            <a:pPr algn="l" rtl="0"/>
            <a:r>
              <a:rPr lang="en-US" sz="2000" b="1" dirty="0" smtClean="0">
                <a:solidFill>
                  <a:srgbClr val="FF0000"/>
                </a:solidFill>
              </a:rPr>
              <a:t>H &amp; P       </a:t>
            </a:r>
            <a:r>
              <a:rPr lang="en-US" sz="2000" b="1" dirty="0" smtClean="0">
                <a:solidFill>
                  <a:srgbClr val="7030A0"/>
                </a:solidFill>
              </a:rPr>
              <a:t>History  and physical examination        </a:t>
            </a:r>
          </a:p>
          <a:p>
            <a:pPr algn="l" rtl="0"/>
            <a:r>
              <a:rPr lang="en-US" sz="2000" b="1" dirty="0" smtClean="0">
                <a:solidFill>
                  <a:srgbClr val="FF0000"/>
                </a:solidFill>
              </a:rPr>
              <a:t>HP </a:t>
            </a:r>
            <a:r>
              <a:rPr lang="en-US" sz="2000" b="1" dirty="0" smtClean="0"/>
              <a:t>      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History of present illness        </a:t>
            </a:r>
          </a:p>
          <a:p>
            <a:pPr algn="l" rtl="0"/>
            <a:r>
              <a:rPr lang="en-US" sz="2000" b="1" dirty="0" smtClean="0">
                <a:solidFill>
                  <a:srgbClr val="FF0000"/>
                </a:solidFill>
              </a:rPr>
              <a:t>WNL</a:t>
            </a:r>
            <a:r>
              <a:rPr lang="en-US" sz="2000" b="1" dirty="0" smtClean="0"/>
              <a:t>   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Within  normal Limit      </a:t>
            </a:r>
          </a:p>
          <a:p>
            <a:pPr algn="l" rtl="0"/>
            <a:r>
              <a:rPr lang="en-US" sz="2000" b="1" dirty="0" smtClean="0">
                <a:solidFill>
                  <a:srgbClr val="FF0000"/>
                </a:solidFill>
              </a:rPr>
              <a:t>RF</a:t>
            </a:r>
            <a:r>
              <a:rPr lang="en-US" sz="2000" b="1" dirty="0" smtClean="0"/>
              <a:t>        </a:t>
            </a:r>
            <a:r>
              <a:rPr lang="en-US" sz="2000" b="1" dirty="0" smtClean="0">
                <a:solidFill>
                  <a:srgbClr val="00B050"/>
                </a:solidFill>
              </a:rPr>
              <a:t>Risk factor                       </a:t>
            </a:r>
          </a:p>
          <a:p>
            <a:pPr algn="l" rtl="0"/>
            <a:r>
              <a:rPr lang="en-US" sz="2000" b="1" dirty="0" smtClean="0">
                <a:solidFill>
                  <a:srgbClr val="FF0000"/>
                </a:solidFill>
              </a:rPr>
              <a:t>SX</a:t>
            </a:r>
            <a:r>
              <a:rPr lang="en-US" sz="2000" b="1" dirty="0" smtClean="0"/>
              <a:t>         </a:t>
            </a:r>
            <a:r>
              <a:rPr lang="en-US" sz="2000" b="1" dirty="0" smtClean="0">
                <a:solidFill>
                  <a:srgbClr val="00B050"/>
                </a:solidFill>
              </a:rPr>
              <a:t>Symptoms </a:t>
            </a:r>
            <a:r>
              <a:rPr lang="en-US" sz="2000" b="1" dirty="0" smtClean="0"/>
              <a:t>  </a:t>
            </a:r>
          </a:p>
          <a:p>
            <a:pPr algn="l" rtl="0"/>
            <a:r>
              <a:rPr lang="en-US" sz="2000" b="1" dirty="0" smtClean="0">
                <a:solidFill>
                  <a:srgbClr val="FF0000"/>
                </a:solidFill>
              </a:rPr>
              <a:t>DX</a:t>
            </a:r>
            <a:r>
              <a:rPr lang="en-US" sz="2000" b="1" dirty="0" smtClean="0"/>
              <a:t>         </a:t>
            </a:r>
            <a:r>
              <a:rPr lang="en-US" sz="2000" b="1" dirty="0" smtClean="0">
                <a:solidFill>
                  <a:schemeClr val="accent1"/>
                </a:solidFill>
              </a:rPr>
              <a:t>Diagnosis </a:t>
            </a:r>
            <a:r>
              <a:rPr lang="en-US" sz="2000" b="1" dirty="0" smtClean="0"/>
              <a:t>  </a:t>
            </a:r>
          </a:p>
          <a:p>
            <a:pPr algn="l" rtl="0"/>
            <a:r>
              <a:rPr lang="en-US" sz="2000" b="1" dirty="0" smtClean="0">
                <a:solidFill>
                  <a:srgbClr val="FF0000"/>
                </a:solidFill>
              </a:rPr>
              <a:t>TX</a:t>
            </a:r>
            <a:r>
              <a:rPr lang="en-US" sz="2000" b="1" dirty="0" smtClean="0"/>
              <a:t>        T</a:t>
            </a:r>
            <a:r>
              <a:rPr lang="en-US" sz="2000" b="1" dirty="0" smtClean="0">
                <a:solidFill>
                  <a:schemeClr val="accent1"/>
                </a:solidFill>
              </a:rPr>
              <a:t>reatment</a:t>
            </a:r>
            <a:r>
              <a:rPr lang="en-US" sz="2000" b="1" dirty="0" smtClean="0"/>
              <a:t> </a:t>
            </a:r>
          </a:p>
          <a:p>
            <a:pPr algn="l" rtl="0"/>
            <a:r>
              <a:rPr lang="en-US" sz="2000" b="1" dirty="0" smtClean="0">
                <a:solidFill>
                  <a:srgbClr val="FF0000"/>
                </a:solidFill>
              </a:rPr>
              <a:t>UOP</a:t>
            </a:r>
            <a:r>
              <a:rPr lang="en-US" sz="2000" b="1" dirty="0" smtClean="0"/>
              <a:t>     </a:t>
            </a:r>
            <a:r>
              <a:rPr lang="en-US" sz="2000" b="1" dirty="0" smtClean="0">
                <a:solidFill>
                  <a:srgbClr val="002060"/>
                </a:solidFill>
              </a:rPr>
              <a:t>Urinary out put </a:t>
            </a:r>
          </a:p>
          <a:p>
            <a:pPr algn="l" rtl="0"/>
            <a:r>
              <a:rPr lang="en-US" sz="2000" b="1" dirty="0" smtClean="0">
                <a:solidFill>
                  <a:srgbClr val="FF0000"/>
                </a:solidFill>
              </a:rPr>
              <a:t>I &amp;O        </a:t>
            </a:r>
            <a:r>
              <a:rPr lang="en-US" sz="2000" b="1" dirty="0" smtClean="0">
                <a:solidFill>
                  <a:srgbClr val="002060"/>
                </a:solidFill>
              </a:rPr>
              <a:t>Intake and  Out put </a:t>
            </a:r>
          </a:p>
          <a:p>
            <a:pPr algn="l" rtl="0"/>
            <a:r>
              <a:rPr lang="en-US" sz="2000" b="1" dirty="0" smtClean="0">
                <a:solidFill>
                  <a:srgbClr val="FF0000"/>
                </a:solidFill>
              </a:rPr>
              <a:t>Co </a:t>
            </a:r>
            <a:r>
              <a:rPr lang="en-US" sz="2000" b="1" dirty="0" smtClean="0"/>
              <a:t>         </a:t>
            </a:r>
            <a:r>
              <a:rPr lang="en-US" sz="2000" b="1" dirty="0" smtClean="0">
                <a:solidFill>
                  <a:schemeClr val="tx1"/>
                </a:solidFill>
              </a:rPr>
              <a:t>compliant of  </a:t>
            </a:r>
          </a:p>
          <a:p>
            <a:pPr algn="l" rtl="0"/>
            <a:r>
              <a:rPr lang="en-US" sz="2000" b="1" dirty="0"/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CC </a:t>
            </a:r>
            <a:r>
              <a:rPr lang="en-US" sz="2000" b="1" dirty="0" smtClean="0"/>
              <a:t>        </a:t>
            </a:r>
            <a:r>
              <a:rPr lang="en-US" sz="2000" b="1" dirty="0" smtClean="0">
                <a:solidFill>
                  <a:schemeClr val="tx1"/>
                </a:solidFill>
              </a:rPr>
              <a:t>Chief  Compliant  Review  </a:t>
            </a:r>
          </a:p>
          <a:p>
            <a:pPr algn="l" rtl="0"/>
            <a:r>
              <a:rPr lang="en-US" sz="2000" b="1" dirty="0" smtClean="0">
                <a:solidFill>
                  <a:srgbClr val="FF0000"/>
                </a:solidFill>
              </a:rPr>
              <a:t>DDX </a:t>
            </a:r>
            <a:r>
              <a:rPr lang="en-US" sz="2000" b="1" dirty="0" smtClean="0"/>
              <a:t>      </a:t>
            </a:r>
            <a:r>
              <a:rPr lang="en-US" sz="2000" b="1" dirty="0" smtClean="0">
                <a:solidFill>
                  <a:srgbClr val="7030A0"/>
                </a:solidFill>
              </a:rPr>
              <a:t>Differential   Diagnosis      </a:t>
            </a:r>
          </a:p>
          <a:p>
            <a:pPr algn="l" rtl="0"/>
            <a:r>
              <a:rPr lang="en-US" sz="2000" b="1" dirty="0" smtClean="0">
                <a:solidFill>
                  <a:srgbClr val="FF0000"/>
                </a:solidFill>
              </a:rPr>
              <a:t>IBW</a:t>
            </a:r>
            <a:r>
              <a:rPr lang="en-US" sz="2000" b="1" dirty="0" smtClean="0"/>
              <a:t>        </a:t>
            </a:r>
            <a:r>
              <a:rPr lang="en-US" sz="2000" b="1" dirty="0" smtClean="0">
                <a:solidFill>
                  <a:srgbClr val="0070C0"/>
                </a:solidFill>
              </a:rPr>
              <a:t>Ideal   Body Weight  </a:t>
            </a:r>
          </a:p>
          <a:p>
            <a:pPr algn="l" rtl="0"/>
            <a:r>
              <a:rPr lang="en-US" sz="2000" b="1" dirty="0" smtClean="0">
                <a:solidFill>
                  <a:srgbClr val="FF0000"/>
                </a:solidFill>
              </a:rPr>
              <a:t>DOB</a:t>
            </a:r>
            <a:r>
              <a:rPr lang="en-US" sz="2000" b="1" dirty="0" smtClean="0"/>
              <a:t>      </a:t>
            </a:r>
            <a:r>
              <a:rPr lang="en-US" sz="2000" b="1" dirty="0" smtClean="0">
                <a:solidFill>
                  <a:srgbClr val="7030A0"/>
                </a:solidFill>
              </a:rPr>
              <a:t>Day  of birth </a:t>
            </a:r>
          </a:p>
          <a:p>
            <a:pPr algn="l" rtl="0"/>
            <a:r>
              <a:rPr lang="en-US" sz="2000" b="1" dirty="0" smtClean="0">
                <a:solidFill>
                  <a:srgbClr val="FF0000"/>
                </a:solidFill>
              </a:rPr>
              <a:t>IC U       </a:t>
            </a:r>
            <a:r>
              <a:rPr lang="en-US" sz="2000" b="1" dirty="0" smtClean="0">
                <a:solidFill>
                  <a:schemeClr val="tx1"/>
                </a:solidFill>
              </a:rPr>
              <a:t>Intensive care Unit</a:t>
            </a:r>
          </a:p>
          <a:p>
            <a:pPr algn="l" rtl="0"/>
            <a:r>
              <a:rPr lang="en-US" sz="2000" dirty="0" smtClean="0"/>
              <a:t>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39076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RCA</a:t>
            </a:r>
            <a:r>
              <a:rPr lang="en-US" sz="2000" b="1" dirty="0" smtClean="0"/>
              <a:t>              </a:t>
            </a:r>
            <a:r>
              <a:rPr lang="en-US" sz="2000" b="1" dirty="0" smtClean="0">
                <a:solidFill>
                  <a:srgbClr val="00B050"/>
                </a:solidFill>
              </a:rPr>
              <a:t>Road Car Accident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FX</a:t>
            </a:r>
            <a:r>
              <a:rPr lang="en-US" sz="2000" b="1" dirty="0" smtClean="0"/>
              <a:t>                 </a:t>
            </a:r>
            <a:r>
              <a:rPr lang="en-US" sz="2000" b="1" dirty="0" smtClean="0">
                <a:solidFill>
                  <a:srgbClr val="00B050"/>
                </a:solidFill>
              </a:rPr>
              <a:t>Fracture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CP</a:t>
            </a:r>
            <a:r>
              <a:rPr lang="en-US" sz="2000" b="1" dirty="0" smtClean="0"/>
              <a:t>                 </a:t>
            </a:r>
            <a:r>
              <a:rPr lang="en-US" sz="2000" b="1" dirty="0" smtClean="0">
                <a:solidFill>
                  <a:srgbClr val="00B050"/>
                </a:solidFill>
              </a:rPr>
              <a:t>Chest Pain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SOB</a:t>
            </a:r>
            <a:r>
              <a:rPr lang="en-US" sz="2000" b="1" dirty="0" smtClean="0"/>
              <a:t>              </a:t>
            </a:r>
            <a:r>
              <a:rPr lang="en-US" sz="2000" b="1" dirty="0" smtClean="0">
                <a:solidFill>
                  <a:srgbClr val="00B050"/>
                </a:solidFill>
              </a:rPr>
              <a:t>Shortness of Breath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DOE</a:t>
            </a:r>
            <a:r>
              <a:rPr lang="en-US" sz="2000" b="1" dirty="0" smtClean="0"/>
              <a:t>              </a:t>
            </a:r>
            <a:r>
              <a:rPr lang="en-US" sz="2000" b="1" dirty="0" smtClean="0">
                <a:solidFill>
                  <a:srgbClr val="00B050"/>
                </a:solidFill>
              </a:rPr>
              <a:t>Dyspnea on Excertion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CVS</a:t>
            </a:r>
            <a:r>
              <a:rPr lang="en-US" sz="2000" b="1" dirty="0" smtClean="0"/>
              <a:t>               </a:t>
            </a:r>
            <a:r>
              <a:rPr lang="en-US" sz="2000" b="1" dirty="0" smtClean="0">
                <a:solidFill>
                  <a:srgbClr val="00B050"/>
                </a:solidFill>
              </a:rPr>
              <a:t>Cardio vascular system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GIT</a:t>
            </a:r>
            <a:r>
              <a:rPr lang="en-US" sz="2000" b="1" dirty="0" smtClean="0"/>
              <a:t>                </a:t>
            </a:r>
            <a:r>
              <a:rPr lang="en-US" sz="2000" b="1" dirty="0" smtClean="0">
                <a:solidFill>
                  <a:srgbClr val="00B050"/>
                </a:solidFill>
              </a:rPr>
              <a:t>Gastro Intestinal Tract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ID</a:t>
            </a:r>
            <a:r>
              <a:rPr lang="en-US" sz="2000" b="1" dirty="0" smtClean="0"/>
              <a:t>                   </a:t>
            </a:r>
            <a:r>
              <a:rPr lang="en-US" sz="2000" b="1" dirty="0" smtClean="0">
                <a:solidFill>
                  <a:srgbClr val="00B050"/>
                </a:solidFill>
              </a:rPr>
              <a:t>Infectious Disease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FB</a:t>
            </a:r>
            <a:r>
              <a:rPr lang="en-US" sz="2000" b="1" dirty="0" smtClean="0"/>
              <a:t>                  </a:t>
            </a:r>
            <a:r>
              <a:rPr lang="en-US" sz="2000" b="1" dirty="0" smtClean="0">
                <a:solidFill>
                  <a:srgbClr val="00B050"/>
                </a:solidFill>
              </a:rPr>
              <a:t>Foreign Body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EBL</a:t>
            </a:r>
            <a:r>
              <a:rPr lang="en-US" sz="2000" b="1" dirty="0" smtClean="0"/>
              <a:t>                </a:t>
            </a:r>
            <a:r>
              <a:rPr lang="en-US" sz="2000" b="1" dirty="0" smtClean="0">
                <a:solidFill>
                  <a:srgbClr val="00B050"/>
                </a:solidFill>
              </a:rPr>
              <a:t>Estimated blood loss</a:t>
            </a:r>
          </a:p>
          <a:p>
            <a:pPr marL="0" indent="0" algn="l" rtl="0">
              <a:buNone/>
            </a:pPr>
            <a:r>
              <a:rPr lang="en-US" sz="2000" b="1" dirty="0" smtClean="0"/>
              <a:t>                                              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Vital Signs Abbreviation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VS</a:t>
            </a:r>
            <a:r>
              <a:rPr lang="en-US" sz="2000" b="1" dirty="0" smtClean="0"/>
              <a:t>   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Vital signs </a:t>
            </a:r>
            <a:r>
              <a:rPr lang="en-US" sz="2000" b="1" dirty="0" smtClean="0"/>
              <a:t>                                 </a:t>
            </a:r>
            <a:r>
              <a:rPr lang="en-US" sz="2000" b="1" dirty="0" smtClean="0">
                <a:solidFill>
                  <a:srgbClr val="C00000"/>
                </a:solidFill>
              </a:rPr>
              <a:t>CPO2 / SaO2     </a:t>
            </a:r>
            <a:r>
              <a:rPr lang="en-US" sz="2000" b="1" dirty="0" smtClean="0">
                <a:solidFill>
                  <a:srgbClr val="0070C0"/>
                </a:solidFill>
              </a:rPr>
              <a:t>Oxygen Saturation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VSS</a:t>
            </a:r>
            <a:r>
              <a:rPr lang="en-US" sz="2000" b="1" dirty="0" smtClean="0"/>
              <a:t>  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Vital Signs Stable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B. P  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Blood Pressure                        </a:t>
            </a:r>
            <a:r>
              <a:rPr lang="en-US" sz="2000" b="1" dirty="0" smtClean="0">
                <a:solidFill>
                  <a:srgbClr val="C00000"/>
                </a:solidFill>
              </a:rPr>
              <a:t>BMI   </a:t>
            </a:r>
            <a:r>
              <a:rPr lang="en-US" sz="2000" b="1" dirty="0" smtClean="0"/>
              <a:t>          </a:t>
            </a:r>
            <a:r>
              <a:rPr lang="en-US" sz="2000" b="1" dirty="0" smtClean="0">
                <a:solidFill>
                  <a:srgbClr val="0070C0"/>
                </a:solidFill>
              </a:rPr>
              <a:t>Body Mass Index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HR</a:t>
            </a:r>
            <a:r>
              <a:rPr lang="en-US" sz="2000" b="1" dirty="0" smtClean="0"/>
              <a:t>   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Heart Rate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000" b="1" dirty="0" smtClean="0"/>
              <a:t>      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Pulse</a:t>
            </a:r>
            <a:r>
              <a:rPr lang="en-US" sz="2000" b="1" dirty="0" smtClean="0"/>
              <a:t>                                           </a:t>
            </a:r>
            <a:r>
              <a:rPr lang="en-US" sz="2000" b="1" dirty="0" smtClean="0">
                <a:solidFill>
                  <a:srgbClr val="C00000"/>
                </a:solidFill>
              </a:rPr>
              <a:t>HT/ WT        </a:t>
            </a:r>
            <a:r>
              <a:rPr lang="en-US" sz="2000" b="1" dirty="0" smtClean="0">
                <a:solidFill>
                  <a:srgbClr val="0070C0"/>
                </a:solidFill>
              </a:rPr>
              <a:t>Height &amp; Weight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PR</a:t>
            </a:r>
            <a:r>
              <a:rPr lang="en-US" sz="2000" b="1" dirty="0" smtClean="0"/>
              <a:t>    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Pulse Rate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RR</a:t>
            </a:r>
            <a:r>
              <a:rPr lang="en-US" sz="2000" b="1" dirty="0" smtClean="0"/>
              <a:t>    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Respiratory Rate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en-US" sz="2000" b="1" dirty="0" smtClean="0"/>
              <a:t>      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Temperature</a:t>
            </a:r>
          </a:p>
          <a:p>
            <a:pPr marL="0" indent="0" algn="l" rtl="0">
              <a:buNone/>
            </a:pP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853257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260648"/>
            <a:ext cx="8280920" cy="6408712"/>
          </a:xfrm>
        </p:spPr>
        <p:txBody>
          <a:bodyPr/>
          <a:lstStyle/>
          <a:p>
            <a:pPr marL="0" indent="0" algn="ctr" rtl="0">
              <a:buNone/>
            </a:pPr>
            <a:r>
              <a:rPr lang="en-US" sz="2800" b="1" dirty="0" smtClean="0"/>
              <a:t>Laboratory Abbreviation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HB/HGB</a:t>
            </a:r>
            <a:r>
              <a:rPr lang="en-US" sz="2000" b="1" dirty="0" smtClean="0"/>
              <a:t>        </a:t>
            </a:r>
            <a:r>
              <a:rPr lang="en-US" sz="2000" b="1" dirty="0" smtClean="0">
                <a:solidFill>
                  <a:srgbClr val="0070C0"/>
                </a:solidFill>
              </a:rPr>
              <a:t>Hemoglobin</a:t>
            </a:r>
            <a:r>
              <a:rPr lang="en-US" sz="2000" b="1" dirty="0" smtClean="0"/>
              <a:t>   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CBC </a:t>
            </a:r>
            <a:r>
              <a:rPr lang="en-US" sz="2000" b="1" dirty="0" smtClean="0"/>
              <a:t>              </a:t>
            </a:r>
            <a:r>
              <a:rPr lang="en-US" sz="2000" b="1" dirty="0" smtClean="0">
                <a:solidFill>
                  <a:srgbClr val="0070C0"/>
                </a:solidFill>
              </a:rPr>
              <a:t>Complete blood cells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WBC</a:t>
            </a:r>
            <a:r>
              <a:rPr lang="en-US" sz="2000" b="1" dirty="0" smtClean="0"/>
              <a:t>             </a:t>
            </a:r>
            <a:r>
              <a:rPr lang="en-US" sz="2000" b="1" dirty="0" smtClean="0">
                <a:solidFill>
                  <a:srgbClr val="0070C0"/>
                </a:solidFill>
              </a:rPr>
              <a:t>White blood cells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RBC </a:t>
            </a:r>
            <a:r>
              <a:rPr lang="en-US" sz="2000" b="1" dirty="0" smtClean="0"/>
              <a:t>             </a:t>
            </a:r>
            <a:r>
              <a:rPr lang="en-US" sz="2000" b="1" dirty="0" smtClean="0">
                <a:solidFill>
                  <a:srgbClr val="0070C0"/>
                </a:solidFill>
              </a:rPr>
              <a:t>Red blood   cells 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PT</a:t>
            </a:r>
            <a:r>
              <a:rPr lang="en-US" sz="2000" b="1" dirty="0" smtClean="0"/>
              <a:t> 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 Platelets  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LFT </a:t>
            </a:r>
            <a:r>
              <a:rPr lang="en-US" sz="2000" b="1" dirty="0" smtClean="0"/>
              <a:t>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Liver Function Tests  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INR </a:t>
            </a:r>
            <a:r>
              <a:rPr lang="en-US" sz="2000" b="1" dirty="0" smtClean="0"/>
              <a:t>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International Normalized Ratio          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H&amp;H</a:t>
            </a:r>
            <a:r>
              <a:rPr lang="en-US" sz="2000" b="1" dirty="0" smtClean="0"/>
              <a:t>            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Hemoglobin&amp;Hematocrit</a:t>
            </a:r>
            <a:r>
              <a:rPr lang="en-US" sz="2000" b="1" dirty="0" smtClean="0">
                <a:solidFill>
                  <a:srgbClr val="0070C0"/>
                </a:solidFill>
              </a:rPr>
              <a:t>               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HCT </a:t>
            </a:r>
            <a:r>
              <a:rPr lang="en-US" sz="2000" b="1" dirty="0" smtClean="0"/>
              <a:t>            </a:t>
            </a:r>
            <a:r>
              <a:rPr lang="en-US" sz="2000" b="1" dirty="0" smtClean="0">
                <a:solidFill>
                  <a:srgbClr val="0070C0"/>
                </a:solidFill>
              </a:rPr>
              <a:t> Hematocrit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Na </a:t>
            </a:r>
            <a:r>
              <a:rPr lang="en-US" sz="2000" b="1" dirty="0" smtClean="0"/>
              <a:t>              </a:t>
            </a:r>
            <a:r>
              <a:rPr lang="en-US" sz="2000" b="1" dirty="0" smtClean="0">
                <a:solidFill>
                  <a:srgbClr val="0070C0"/>
                </a:solidFill>
              </a:rPr>
              <a:t> Sodium   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K</a:t>
            </a:r>
            <a:r>
              <a:rPr lang="en-US" sz="2000" b="1" dirty="0" smtClean="0"/>
              <a:t>   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Potassium</a:t>
            </a:r>
            <a:r>
              <a:rPr lang="en-US" sz="2000" b="1" dirty="0" smtClean="0"/>
              <a:t>            </a:t>
            </a:r>
          </a:p>
          <a:p>
            <a:pPr marL="0" indent="0" algn="l" rtl="0">
              <a:buNone/>
            </a:pPr>
            <a:r>
              <a:rPr lang="en-US" sz="2000" b="1" dirty="0" err="1" smtClean="0">
                <a:solidFill>
                  <a:srgbClr val="FF0000"/>
                </a:solidFill>
              </a:rPr>
              <a:t>Ca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/>
              <a:t>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Calcium</a:t>
            </a:r>
            <a:r>
              <a:rPr lang="en-US" sz="2000" b="1" dirty="0" smtClean="0"/>
              <a:t>        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PT</a:t>
            </a:r>
            <a:r>
              <a:rPr lang="en-US" sz="2000" b="1" dirty="0" smtClean="0"/>
              <a:t>        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Prothrombin</a:t>
            </a:r>
            <a:r>
              <a:rPr lang="en-US" sz="2000" b="1" dirty="0" smtClean="0">
                <a:solidFill>
                  <a:srgbClr val="0070C0"/>
                </a:solidFill>
              </a:rPr>
              <a:t>  Time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UA </a:t>
            </a:r>
            <a:r>
              <a:rPr lang="en-US" sz="2000" b="1" dirty="0" smtClean="0"/>
              <a:t>           </a:t>
            </a:r>
            <a:r>
              <a:rPr lang="en-US" sz="2000" b="1" dirty="0" smtClean="0">
                <a:solidFill>
                  <a:srgbClr val="0070C0"/>
                </a:solidFill>
              </a:rPr>
              <a:t> Urinalysis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ABG </a:t>
            </a:r>
            <a:r>
              <a:rPr lang="en-US" sz="2000" b="1" dirty="0" smtClean="0"/>
              <a:t>           </a:t>
            </a:r>
            <a:r>
              <a:rPr lang="en-US" sz="2000" b="1" dirty="0" smtClean="0">
                <a:solidFill>
                  <a:srgbClr val="0070C0"/>
                </a:solidFill>
              </a:rPr>
              <a:t>Arterial blood gases  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950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88640"/>
            <a:ext cx="8568952" cy="6336704"/>
          </a:xfrm>
        </p:spPr>
        <p:txBody>
          <a:bodyPr/>
          <a:lstStyle/>
          <a:p>
            <a:pPr marL="0" indent="0" algn="ctr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Imaging/Test   Abbreviation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CXR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</a:t>
            </a:r>
            <a:r>
              <a:rPr lang="en-US" sz="2000" b="1" dirty="0" smtClean="0">
                <a:solidFill>
                  <a:srgbClr val="7030A0"/>
                </a:solidFill>
              </a:rPr>
              <a:t>Chest x-ray  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ABX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</a:t>
            </a:r>
            <a:r>
              <a:rPr lang="en-US" sz="2000" b="1" dirty="0" smtClean="0">
                <a:solidFill>
                  <a:srgbClr val="7030A0"/>
                </a:solidFill>
              </a:rPr>
              <a:t>Abdominal X-ray   </a:t>
            </a:r>
          </a:p>
          <a:p>
            <a:pPr marL="0" indent="0" algn="l" rtl="0">
              <a:buNone/>
            </a:pPr>
            <a:r>
              <a:rPr lang="en-US" sz="2000" b="1" smtClean="0">
                <a:solidFill>
                  <a:srgbClr val="FF0000"/>
                </a:solidFill>
              </a:rPr>
              <a:t>U/S</a:t>
            </a:r>
            <a:r>
              <a:rPr lang="en-US" sz="20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</a:t>
            </a:r>
            <a:r>
              <a:rPr lang="en-US" sz="2000" b="1" dirty="0" smtClean="0">
                <a:solidFill>
                  <a:srgbClr val="7030A0"/>
                </a:solidFill>
              </a:rPr>
              <a:t>Ultra Sound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MR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        </a:t>
            </a:r>
            <a:r>
              <a:rPr lang="en-US" sz="2000" b="1" dirty="0" smtClean="0">
                <a:solidFill>
                  <a:srgbClr val="7030A0"/>
                </a:solidFill>
              </a:rPr>
              <a:t>Magnetic Resonance Imaging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CT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</a:t>
            </a:r>
            <a:r>
              <a:rPr lang="en-US" sz="2000" b="1" dirty="0" smtClean="0">
                <a:solidFill>
                  <a:srgbClr val="7030A0"/>
                </a:solidFill>
              </a:rPr>
              <a:t>Computed  Tomography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EKG/ECG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</a:t>
            </a:r>
            <a:r>
              <a:rPr lang="en-US" sz="2000" b="1" dirty="0" smtClean="0">
                <a:solidFill>
                  <a:srgbClr val="7030A0"/>
                </a:solidFill>
              </a:rPr>
              <a:t> Electrocardiogram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PFT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</a:t>
            </a:r>
            <a:r>
              <a:rPr lang="en-US" sz="2000" b="1" dirty="0" smtClean="0">
                <a:solidFill>
                  <a:srgbClr val="7030A0"/>
                </a:solidFill>
              </a:rPr>
              <a:t>Pulmonary Function Test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KUB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</a:t>
            </a:r>
            <a:r>
              <a:rPr lang="en-US" sz="2000" b="1" dirty="0" smtClean="0">
                <a:solidFill>
                  <a:srgbClr val="7030A0"/>
                </a:solidFill>
              </a:rPr>
              <a:t>Kidney Ureter and Bladder X-ray      </a:t>
            </a:r>
          </a:p>
          <a:p>
            <a:pPr marL="0" indent="0" algn="l" rtl="0">
              <a:buNone/>
            </a:pPr>
            <a:r>
              <a:rPr lang="en-US" sz="2000" b="1" dirty="0">
                <a:solidFill>
                  <a:srgbClr val="7030A0"/>
                </a:solidFill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</a:rPr>
              <a:t>       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Medication     Abbreviation  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B.B            </a:t>
            </a:r>
            <a:r>
              <a:rPr lang="en-US" sz="2000" b="1" dirty="0" smtClean="0">
                <a:solidFill>
                  <a:srgbClr val="002060"/>
                </a:solidFill>
              </a:rPr>
              <a:t>Beta blocker                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NS           </a:t>
            </a:r>
            <a:r>
              <a:rPr lang="en-US" sz="2000" b="1" dirty="0" smtClean="0">
                <a:solidFill>
                  <a:srgbClr val="002060"/>
                </a:solidFill>
              </a:rPr>
              <a:t>Normal Saline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  ASA         </a:t>
            </a:r>
            <a:r>
              <a:rPr lang="en-US" sz="2000" b="1" dirty="0" smtClean="0">
                <a:solidFill>
                  <a:srgbClr val="002060"/>
                </a:solidFill>
              </a:rPr>
              <a:t>Aspirin </a:t>
            </a:r>
            <a:r>
              <a:rPr lang="en-US" sz="2000" b="1" dirty="0" smtClean="0">
                <a:solidFill>
                  <a:srgbClr val="FF0000"/>
                </a:solidFill>
              </a:rPr>
              <a:t>                                          D5W     </a:t>
            </a:r>
            <a:r>
              <a:rPr lang="en-US" sz="2000" b="1" dirty="0" smtClean="0">
                <a:solidFill>
                  <a:srgbClr val="002060"/>
                </a:solidFill>
              </a:rPr>
              <a:t>Dextrose%5inWater</a:t>
            </a:r>
            <a:r>
              <a:rPr lang="en-US" sz="2000" b="1" dirty="0" smtClean="0">
                <a:solidFill>
                  <a:srgbClr val="FF0000"/>
                </a:solidFill>
              </a:rPr>
              <a:t>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PCN         </a:t>
            </a:r>
            <a:r>
              <a:rPr lang="en-US" sz="2000" b="1" dirty="0" smtClean="0">
                <a:solidFill>
                  <a:srgbClr val="002060"/>
                </a:solidFill>
              </a:rPr>
              <a:t> Penicillin                      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LR        </a:t>
            </a:r>
            <a:r>
              <a:rPr lang="en-US" sz="2000" b="1" dirty="0" smtClean="0">
                <a:solidFill>
                  <a:srgbClr val="002060"/>
                </a:solidFill>
              </a:rPr>
              <a:t>Lactated Ringer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ABX         </a:t>
            </a:r>
            <a:r>
              <a:rPr lang="en-US" sz="2000" b="1" dirty="0" smtClean="0">
                <a:solidFill>
                  <a:srgbClr val="002060"/>
                </a:solidFill>
              </a:rPr>
              <a:t>Antibiotic </a:t>
            </a:r>
            <a:r>
              <a:rPr lang="en-US" sz="2000" b="1" dirty="0" smtClean="0">
                <a:solidFill>
                  <a:srgbClr val="FF0000"/>
                </a:solidFill>
              </a:rPr>
              <a:t>                                       G.S    </a:t>
            </a:r>
            <a:r>
              <a:rPr lang="en-US" sz="2000" b="1" dirty="0" smtClean="0">
                <a:solidFill>
                  <a:srgbClr val="002060"/>
                </a:solidFill>
              </a:rPr>
              <a:t>Glucose Saline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CCB        </a:t>
            </a:r>
            <a:r>
              <a:rPr lang="en-US" sz="2000" b="1" dirty="0" smtClean="0">
                <a:solidFill>
                  <a:srgbClr val="002060"/>
                </a:solidFill>
              </a:rPr>
              <a:t>Calcium channel  Blocker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OCP      </a:t>
            </a:r>
            <a:r>
              <a:rPr lang="en-US" sz="2000" b="1" dirty="0" smtClean="0">
                <a:solidFill>
                  <a:srgbClr val="002060"/>
                </a:solidFill>
              </a:rPr>
              <a:t>Oral Contraceptive Pill</a:t>
            </a:r>
            <a:endParaRPr lang="en-US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117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260648"/>
            <a:ext cx="8280920" cy="6480720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Pharmacy Abbreviation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7030A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B.M </a:t>
            </a:r>
            <a:r>
              <a:rPr lang="en-US" sz="2000" b="1" dirty="0" smtClean="0">
                <a:solidFill>
                  <a:srgbClr val="7030A0"/>
                </a:solidFill>
              </a:rPr>
              <a:t>                Before Meals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7030A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A.M</a:t>
            </a:r>
            <a:r>
              <a:rPr lang="en-US" sz="2000" b="1" dirty="0" smtClean="0">
                <a:solidFill>
                  <a:srgbClr val="7030A0"/>
                </a:solidFill>
              </a:rPr>
              <a:t>                    After   Meals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QD                      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Once daily</a:t>
            </a:r>
          </a:p>
          <a:p>
            <a:pPr marL="0" indent="0" algn="l" rtl="0">
              <a:buNone/>
            </a:pPr>
            <a:r>
              <a:rPr lang="en-US" sz="2000" b="1" dirty="0" err="1" smtClean="0">
                <a:solidFill>
                  <a:srgbClr val="FF0000"/>
                </a:solidFill>
              </a:rPr>
              <a:t>BiD</a:t>
            </a:r>
            <a:r>
              <a:rPr lang="en-US" sz="2000" b="1" dirty="0" smtClean="0">
                <a:solidFill>
                  <a:srgbClr val="FF0000"/>
                </a:solidFill>
              </a:rPr>
              <a:t>                    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Twice daily     </a:t>
            </a:r>
          </a:p>
          <a:p>
            <a:pPr marL="0" indent="0" algn="l" rtl="0">
              <a:buNone/>
            </a:pPr>
            <a:r>
              <a:rPr lang="en-US" sz="2000" b="1" dirty="0" err="1" smtClean="0">
                <a:solidFill>
                  <a:srgbClr val="FF0000"/>
                </a:solidFill>
              </a:rPr>
              <a:t>TiD</a:t>
            </a:r>
            <a:r>
              <a:rPr lang="en-US" sz="2000" b="1" dirty="0" smtClean="0">
                <a:solidFill>
                  <a:srgbClr val="FF0000"/>
                </a:solidFill>
              </a:rPr>
              <a:t>                    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Three daily         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QID                     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Four times daily         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QHS                   </a:t>
            </a:r>
            <a:r>
              <a:rPr lang="en-US" sz="2000" b="1" dirty="0" smtClean="0">
                <a:solidFill>
                  <a:srgbClr val="002060"/>
                </a:solidFill>
              </a:rPr>
              <a:t>At Bedtime  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QAM                  </a:t>
            </a:r>
            <a:r>
              <a:rPr lang="en-US" sz="2000" b="1" dirty="0" smtClean="0">
                <a:solidFill>
                  <a:srgbClr val="002060"/>
                </a:solidFill>
              </a:rPr>
              <a:t>Every  Morning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QPM                 </a:t>
            </a:r>
            <a:r>
              <a:rPr lang="en-US" sz="2000" b="1" dirty="0" smtClean="0">
                <a:solidFill>
                  <a:srgbClr val="002060"/>
                </a:solidFill>
              </a:rPr>
              <a:t>Every  Evening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Po                  </a:t>
            </a:r>
            <a:r>
              <a:rPr lang="en-US" sz="2000" b="1" dirty="0" smtClean="0">
                <a:solidFill>
                  <a:srgbClr val="00B050"/>
                </a:solidFill>
              </a:rPr>
              <a:t>By mouth   ( Orally</a:t>
            </a:r>
            <a:r>
              <a:rPr lang="en-US" sz="2000" b="1" dirty="0" smtClean="0">
                <a:solidFill>
                  <a:srgbClr val="FF0000"/>
                </a:solidFill>
              </a:rPr>
              <a:t>) 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NPO                  </a:t>
            </a:r>
            <a:r>
              <a:rPr lang="en-US" sz="2000" b="1" dirty="0" smtClean="0">
                <a:solidFill>
                  <a:srgbClr val="00B050"/>
                </a:solidFill>
              </a:rPr>
              <a:t>Nothing  By Mouth 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I .M                     </a:t>
            </a:r>
            <a:r>
              <a:rPr lang="en-US" sz="2000" b="1" dirty="0" smtClean="0">
                <a:solidFill>
                  <a:srgbClr val="002060"/>
                </a:solidFill>
              </a:rPr>
              <a:t>Intramuscular</a:t>
            </a:r>
            <a:r>
              <a:rPr lang="en-US" sz="2000" b="1" dirty="0" smtClean="0">
                <a:solidFill>
                  <a:srgbClr val="FF0000"/>
                </a:solidFill>
              </a:rPr>
              <a:t>  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I.V                     </a:t>
            </a:r>
            <a:r>
              <a:rPr lang="en-US" sz="2000" b="1" dirty="0" smtClean="0">
                <a:solidFill>
                  <a:srgbClr val="002060"/>
                </a:solidFill>
              </a:rPr>
              <a:t> Intravenous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SC/SQ              </a:t>
            </a:r>
            <a:r>
              <a:rPr lang="en-US" sz="2000" b="1" dirty="0" smtClean="0">
                <a:solidFill>
                  <a:srgbClr val="002060"/>
                </a:solidFill>
              </a:rPr>
              <a:t>Subcutaneous</a:t>
            </a:r>
          </a:p>
          <a:p>
            <a:pPr marL="0" indent="0" algn="l" rtl="0">
              <a:buNone/>
            </a:pP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515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640"/>
            <a:ext cx="8219256" cy="6336704"/>
          </a:xfrm>
        </p:spPr>
        <p:txBody>
          <a:bodyPr>
            <a:normAutofit lnSpcReduction="10000"/>
          </a:bodyPr>
          <a:lstStyle/>
          <a:p>
            <a:pPr marL="0" indent="0" algn="ctr" rtl="0">
              <a:buNone/>
            </a:pPr>
            <a:r>
              <a:rPr lang="en-US" dirty="0" smtClean="0"/>
              <a:t>Anatomy Abbreviation  </a:t>
            </a:r>
            <a:endParaRPr lang="en-US" dirty="0"/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RUQ </a:t>
            </a:r>
            <a:r>
              <a:rPr lang="en-US" sz="2000" b="1" dirty="0" smtClean="0"/>
              <a:t>      </a:t>
            </a:r>
            <a:r>
              <a:rPr lang="en-US" sz="2000" b="1" dirty="0" smtClean="0">
                <a:solidFill>
                  <a:srgbClr val="7030A0"/>
                </a:solidFill>
              </a:rPr>
              <a:t>Right Upper Quadrant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LUQ </a:t>
            </a:r>
            <a:r>
              <a:rPr lang="en-US" sz="2000" b="1" dirty="0" smtClean="0"/>
              <a:t>      </a:t>
            </a:r>
            <a:r>
              <a:rPr lang="en-US" sz="2000" b="1" dirty="0" smtClean="0">
                <a:solidFill>
                  <a:srgbClr val="7030A0"/>
                </a:solidFill>
              </a:rPr>
              <a:t>Left   Upper   Quadrant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RLQ</a:t>
            </a:r>
            <a:r>
              <a:rPr lang="en-US" sz="2000" b="1" dirty="0" smtClean="0"/>
              <a:t>       </a:t>
            </a:r>
            <a:r>
              <a:rPr lang="en-US" sz="2000" b="1" dirty="0" smtClean="0">
                <a:solidFill>
                  <a:srgbClr val="7030A0"/>
                </a:solidFill>
              </a:rPr>
              <a:t>Right  Lower Quadrant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LLQ </a:t>
            </a:r>
            <a:r>
              <a:rPr lang="en-US" sz="2000" b="1" dirty="0" smtClean="0"/>
              <a:t>      </a:t>
            </a:r>
            <a:r>
              <a:rPr lang="en-US" sz="2000" b="1" dirty="0" smtClean="0">
                <a:solidFill>
                  <a:srgbClr val="7030A0"/>
                </a:solidFill>
              </a:rPr>
              <a:t>Left    Lower  Quadrant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RA </a:t>
            </a:r>
            <a:r>
              <a:rPr lang="en-US" sz="2000" b="1" dirty="0" smtClean="0"/>
              <a:t>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Right   Atrium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LA </a:t>
            </a:r>
            <a:r>
              <a:rPr lang="en-US" sz="2000" b="1" dirty="0" smtClean="0"/>
              <a:t> 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Left     Atrium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RV     </a:t>
            </a:r>
            <a:r>
              <a:rPr lang="en-US" sz="2000" b="1" dirty="0" smtClean="0"/>
              <a:t>           </a:t>
            </a:r>
            <a:r>
              <a:rPr lang="en-US" sz="2000" b="1" dirty="0" smtClean="0">
                <a:solidFill>
                  <a:srgbClr val="0070C0"/>
                </a:solidFill>
              </a:rPr>
              <a:t>Right   Ventricle  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LV</a:t>
            </a:r>
            <a:r>
              <a:rPr lang="en-US" sz="2000" b="1" dirty="0" smtClean="0"/>
              <a:t>  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Left      Ventricle   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RUE</a:t>
            </a:r>
            <a:r>
              <a:rPr lang="en-US" sz="2000" b="1" dirty="0" smtClean="0"/>
              <a:t>       </a:t>
            </a:r>
            <a:r>
              <a:rPr lang="en-US" sz="2000" b="1" dirty="0" smtClean="0">
                <a:solidFill>
                  <a:srgbClr val="00B050"/>
                </a:solidFill>
              </a:rPr>
              <a:t>Right  Upper  Extremity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LUE</a:t>
            </a:r>
            <a:r>
              <a:rPr lang="en-US" sz="2000" b="1" dirty="0" smtClean="0"/>
              <a:t>       </a:t>
            </a:r>
            <a:r>
              <a:rPr lang="en-US" sz="2000" b="1" dirty="0" smtClean="0">
                <a:solidFill>
                  <a:srgbClr val="00B050"/>
                </a:solidFill>
              </a:rPr>
              <a:t>Left     Upper  Extremity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LLE</a:t>
            </a:r>
            <a:r>
              <a:rPr lang="en-US" sz="2000" b="1" dirty="0" smtClean="0"/>
              <a:t>        </a:t>
            </a:r>
            <a:r>
              <a:rPr lang="en-US" sz="2000" b="1" dirty="0" smtClean="0">
                <a:solidFill>
                  <a:srgbClr val="00B050"/>
                </a:solidFill>
              </a:rPr>
              <a:t>Left    Lower   Extremity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RLE </a:t>
            </a:r>
            <a:r>
              <a:rPr lang="en-US" sz="2000" b="1" dirty="0" smtClean="0"/>
              <a:t>      </a:t>
            </a:r>
            <a:r>
              <a:rPr lang="en-US" sz="2000" b="1" dirty="0" smtClean="0">
                <a:solidFill>
                  <a:srgbClr val="00B050"/>
                </a:solidFill>
              </a:rPr>
              <a:t>Right   Lower  Extremity   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ABD</a:t>
            </a:r>
            <a:r>
              <a:rPr lang="en-US" sz="2000" b="1" dirty="0" smtClean="0"/>
              <a:t>              Abdomen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LUL/LLL</a:t>
            </a:r>
            <a:r>
              <a:rPr lang="en-US" sz="2000" b="1" dirty="0" smtClean="0"/>
              <a:t>      </a:t>
            </a:r>
            <a:r>
              <a:rPr lang="en-US" sz="2000" b="1" dirty="0" smtClean="0">
                <a:solidFill>
                  <a:srgbClr val="002060"/>
                </a:solidFill>
              </a:rPr>
              <a:t>Left Upper/Lower Lobe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CBO </a:t>
            </a:r>
            <a:r>
              <a:rPr lang="en-US" sz="2000" b="1" dirty="0" smtClean="0"/>
              <a:t>       Common Bile   Duct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HC </a:t>
            </a:r>
            <a:r>
              <a:rPr lang="en-US" sz="2000" b="1" dirty="0" smtClean="0"/>
              <a:t>                  Head   Circumference   </a:t>
            </a:r>
          </a:p>
        </p:txBody>
      </p:sp>
    </p:spTree>
    <p:extLst>
      <p:ext uri="{BB962C8B-B14F-4D97-AF65-F5344CB8AC3E}">
        <p14:creationId xmlns:p14="http://schemas.microsoft.com/office/powerpoint/2010/main" val="1133809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88640"/>
            <a:ext cx="8496944" cy="6408712"/>
          </a:xfrm>
        </p:spPr>
        <p:txBody>
          <a:bodyPr/>
          <a:lstStyle/>
          <a:p>
            <a:pPr marL="0" indent="0" algn="ctr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Treatment/Care Abbreviation      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BX </a:t>
            </a:r>
            <a:r>
              <a:rPr lang="en-US" sz="2000" b="1" dirty="0" smtClean="0"/>
              <a:t>          </a:t>
            </a:r>
            <a:r>
              <a:rPr lang="en-US" sz="2000" b="1" dirty="0" smtClean="0">
                <a:solidFill>
                  <a:srgbClr val="7030A0"/>
                </a:solidFill>
              </a:rPr>
              <a:t> Biopsy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FNA</a:t>
            </a:r>
            <a:r>
              <a:rPr lang="en-US" sz="2000" b="1" dirty="0" smtClean="0"/>
              <a:t>         </a:t>
            </a:r>
            <a:r>
              <a:rPr lang="en-US" sz="2000" b="1" dirty="0" smtClean="0">
                <a:solidFill>
                  <a:srgbClr val="00B0F0"/>
                </a:solidFill>
              </a:rPr>
              <a:t>Fine  needle Aspiration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I&amp;D </a:t>
            </a:r>
            <a:r>
              <a:rPr lang="en-US" sz="2000" b="1" dirty="0" smtClean="0"/>
              <a:t>        </a:t>
            </a:r>
            <a:r>
              <a:rPr lang="en-US" sz="2000" b="1" dirty="0" smtClean="0">
                <a:solidFill>
                  <a:srgbClr val="00B050"/>
                </a:solidFill>
              </a:rPr>
              <a:t>Incision  &amp;Drainage     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PT</a:t>
            </a:r>
            <a:r>
              <a:rPr lang="en-US" sz="2000" b="1" dirty="0" smtClean="0"/>
              <a:t>          </a:t>
            </a:r>
            <a:r>
              <a:rPr lang="en-US" sz="2000" b="1" dirty="0" smtClean="0">
                <a:solidFill>
                  <a:srgbClr val="002060"/>
                </a:solidFill>
              </a:rPr>
              <a:t>Physical  Therapy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OT</a:t>
            </a:r>
            <a:r>
              <a:rPr lang="en-US" sz="2000" b="1" dirty="0" smtClean="0"/>
              <a:t>        </a:t>
            </a:r>
            <a:r>
              <a:rPr lang="en-US" sz="2000" b="1" dirty="0" smtClean="0">
                <a:solidFill>
                  <a:srgbClr val="002060"/>
                </a:solidFill>
              </a:rPr>
              <a:t>Occupational    Therapy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CABG</a:t>
            </a:r>
            <a:r>
              <a:rPr lang="en-US" sz="2000" b="1" dirty="0" smtClean="0"/>
              <a:t>      </a:t>
            </a:r>
            <a:r>
              <a:rPr lang="en-US" sz="2000" b="1" dirty="0" smtClean="0">
                <a:solidFill>
                  <a:srgbClr val="00B050"/>
                </a:solidFill>
              </a:rPr>
              <a:t>Coronary   Artery   By Pass Graft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IVIG </a:t>
            </a:r>
            <a:r>
              <a:rPr lang="en-US" sz="2000" b="1" dirty="0" smtClean="0"/>
              <a:t>      </a:t>
            </a:r>
            <a:r>
              <a:rPr lang="en-US" sz="2000" b="1" dirty="0" smtClean="0">
                <a:solidFill>
                  <a:srgbClr val="0070C0"/>
                </a:solidFill>
              </a:rPr>
              <a:t>Intravenous Immune  Globulin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NGT </a:t>
            </a:r>
            <a:r>
              <a:rPr lang="en-US" sz="2000" b="1" dirty="0" smtClean="0"/>
              <a:t>        Nasogastric    Tube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Pre-Op</a:t>
            </a:r>
            <a:r>
              <a:rPr lang="en-US" sz="2000" b="1" dirty="0" smtClean="0"/>
              <a:t>     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Preoperative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Post-Op</a:t>
            </a:r>
            <a:r>
              <a:rPr lang="en-US" sz="2000" b="1" dirty="0" smtClean="0"/>
              <a:t>   </a:t>
            </a: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Postoperative</a:t>
            </a:r>
            <a:r>
              <a:rPr lang="en-US" sz="2000" b="1" dirty="0" smtClean="0"/>
              <a:t>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ABA  </a:t>
            </a:r>
            <a:r>
              <a:rPr lang="en-US" sz="2000" b="1" dirty="0" smtClean="0"/>
              <a:t>         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Above  Knee Amputation 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BKA</a:t>
            </a:r>
            <a:r>
              <a:rPr lang="en-US" sz="2000" b="1" dirty="0" smtClean="0"/>
              <a:t>        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</a:rPr>
              <a:t>Below   Knee Amputation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IUP </a:t>
            </a:r>
            <a:r>
              <a:rPr lang="en-US" sz="2000" b="1" dirty="0" smtClean="0"/>
              <a:t>         </a:t>
            </a:r>
            <a:r>
              <a:rPr lang="en-US" sz="2000" b="1" dirty="0" smtClean="0">
                <a:solidFill>
                  <a:srgbClr val="7030A0"/>
                </a:solidFill>
              </a:rPr>
              <a:t>Intra   Uterine Pregnancy</a:t>
            </a:r>
            <a:endParaRPr lang="en-US" sz="2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158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36704"/>
          </a:xfrm>
        </p:spPr>
        <p:txBody>
          <a:bodyPr>
            <a:normAutofit lnSpcReduction="10000"/>
          </a:bodyPr>
          <a:lstStyle/>
          <a:p>
            <a:pPr marL="0" indent="0" algn="ctr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Diagnosis/Condition Abbreviation  </a:t>
            </a:r>
          </a:p>
          <a:p>
            <a:pPr marL="0" indent="0" algn="l" rtl="0">
              <a:buNone/>
            </a:pPr>
            <a:r>
              <a:rPr lang="en-US" sz="2000" b="1" dirty="0" smtClean="0"/>
              <a:t>CAD            </a:t>
            </a:r>
            <a:r>
              <a:rPr lang="en-US" sz="2000" b="1" dirty="0" smtClean="0">
                <a:solidFill>
                  <a:srgbClr val="7030A0"/>
                </a:solidFill>
              </a:rPr>
              <a:t>Coronary Artery   Diseases </a:t>
            </a:r>
          </a:p>
          <a:p>
            <a:pPr marL="0" indent="0" algn="l" rtl="0">
              <a:buNone/>
            </a:pPr>
            <a:r>
              <a:rPr lang="en-US" sz="2000" b="1" dirty="0" smtClean="0"/>
              <a:t>HTN                        </a:t>
            </a:r>
            <a:r>
              <a:rPr lang="en-US" sz="2000" b="1" dirty="0" smtClean="0">
                <a:solidFill>
                  <a:srgbClr val="0070C0"/>
                </a:solidFill>
              </a:rPr>
              <a:t>Hypertension     </a:t>
            </a:r>
          </a:p>
          <a:p>
            <a:pPr marL="0" indent="0" algn="l" rtl="0">
              <a:buNone/>
            </a:pPr>
            <a:r>
              <a:rPr lang="en-US" sz="2000" b="1" dirty="0" smtClean="0"/>
              <a:t>DM              </a:t>
            </a:r>
            <a:r>
              <a:rPr lang="en-US" sz="2000" b="1" dirty="0" smtClean="0">
                <a:solidFill>
                  <a:srgbClr val="00B0F0"/>
                </a:solidFill>
              </a:rPr>
              <a:t>Diabetes  Mellitus </a:t>
            </a:r>
          </a:p>
          <a:p>
            <a:pPr marL="0" indent="0" algn="l" rtl="0">
              <a:buNone/>
            </a:pPr>
            <a:r>
              <a:rPr lang="en-US" sz="2000" b="1" dirty="0" smtClean="0"/>
              <a:t>CHF             Congestive  heart failure     </a:t>
            </a:r>
          </a:p>
          <a:p>
            <a:pPr marL="0" indent="0" algn="l" rtl="0">
              <a:buNone/>
            </a:pPr>
            <a:r>
              <a:rPr lang="en-US" sz="2000" b="1" dirty="0" smtClean="0"/>
              <a:t>COPD          </a:t>
            </a:r>
            <a:r>
              <a:rPr lang="en-US" sz="2000" b="1" dirty="0" smtClean="0">
                <a:solidFill>
                  <a:srgbClr val="0070C0"/>
                </a:solidFill>
              </a:rPr>
              <a:t>Chronic  obstructive  </a:t>
            </a:r>
            <a:r>
              <a:rPr lang="en-US" sz="2000" b="1" dirty="0" smtClean="0">
                <a:solidFill>
                  <a:srgbClr val="002060"/>
                </a:solidFill>
              </a:rPr>
              <a:t>pulmonary disease  </a:t>
            </a:r>
          </a:p>
          <a:p>
            <a:pPr marL="0" indent="0" algn="l" rtl="0">
              <a:buNone/>
            </a:pPr>
            <a:r>
              <a:rPr lang="en-US" sz="2000" b="1" dirty="0" smtClean="0"/>
              <a:t>MI                  Myocardial   infraction </a:t>
            </a:r>
          </a:p>
          <a:p>
            <a:pPr marL="0" indent="0" algn="l" rtl="0">
              <a:buNone/>
            </a:pPr>
            <a:r>
              <a:rPr lang="en-US" sz="2000" b="1" dirty="0" smtClean="0"/>
              <a:t>PE              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Pulmonary   embolism      </a:t>
            </a:r>
          </a:p>
          <a:p>
            <a:pPr marL="0" indent="0" algn="l" rtl="0">
              <a:buNone/>
            </a:pPr>
            <a:r>
              <a:rPr lang="en-US" sz="2000" b="1" dirty="0" smtClean="0"/>
              <a:t>PNA            </a:t>
            </a:r>
            <a:r>
              <a:rPr lang="en-US" sz="2000" b="1" dirty="0" smtClean="0">
                <a:solidFill>
                  <a:srgbClr val="7030A0"/>
                </a:solidFill>
              </a:rPr>
              <a:t>Pneumonia </a:t>
            </a:r>
          </a:p>
          <a:p>
            <a:pPr marL="0" indent="0" algn="l" rtl="0">
              <a:buNone/>
            </a:pPr>
            <a:r>
              <a:rPr lang="en-US" sz="2000" b="1" dirty="0" smtClean="0"/>
              <a:t>TIA              Transient   ischemic  accident  </a:t>
            </a:r>
          </a:p>
          <a:p>
            <a:pPr marL="0" indent="0" algn="l" rtl="0">
              <a:buNone/>
            </a:pPr>
            <a:r>
              <a:rPr lang="en-US" sz="2000" b="1" dirty="0" smtClean="0"/>
              <a:t>CVA            </a:t>
            </a:r>
            <a:r>
              <a:rPr lang="en-US" sz="2000" b="1" dirty="0" smtClean="0">
                <a:solidFill>
                  <a:srgbClr val="00B050"/>
                </a:solidFill>
              </a:rPr>
              <a:t>Cardiovascular   accident                      </a:t>
            </a:r>
          </a:p>
          <a:p>
            <a:pPr marL="0" indent="0" algn="l" rtl="0">
              <a:buNone/>
            </a:pPr>
            <a:r>
              <a:rPr lang="en-US" sz="2000" b="1" dirty="0" smtClean="0"/>
              <a:t>ARDS         Adult  respiratory   distress  syndrome       </a:t>
            </a:r>
          </a:p>
          <a:p>
            <a:pPr marL="0" indent="0" algn="l" rtl="0">
              <a:buNone/>
            </a:pPr>
            <a:r>
              <a:rPr lang="en-US" sz="2000" b="1" dirty="0" smtClean="0"/>
              <a:t> CKD          </a:t>
            </a:r>
            <a:r>
              <a:rPr lang="en-US" sz="2000" b="1" dirty="0" smtClean="0">
                <a:solidFill>
                  <a:srgbClr val="7030A0"/>
                </a:solidFill>
              </a:rPr>
              <a:t>Chronic   kidney      diseases     </a:t>
            </a:r>
          </a:p>
          <a:p>
            <a:pPr marL="0" indent="0" algn="l" rtl="0">
              <a:buNone/>
            </a:pPr>
            <a:r>
              <a:rPr lang="en-US" sz="2000" b="1" dirty="0" smtClean="0"/>
              <a:t>AKI             </a:t>
            </a:r>
            <a:r>
              <a:rPr lang="en-US" sz="2000" b="1" dirty="0" smtClean="0">
                <a:solidFill>
                  <a:srgbClr val="0070C0"/>
                </a:solidFill>
              </a:rPr>
              <a:t>Acute     kidney    injury        </a:t>
            </a:r>
          </a:p>
          <a:p>
            <a:pPr marL="0" indent="0" algn="l" rtl="0">
              <a:buNone/>
            </a:pPr>
            <a:r>
              <a:rPr lang="en-US" sz="2000" b="1" dirty="0" smtClean="0"/>
              <a:t>ARF            </a:t>
            </a:r>
            <a:r>
              <a:rPr lang="en-US" sz="2000" b="1" dirty="0" smtClean="0">
                <a:solidFill>
                  <a:srgbClr val="0070C0"/>
                </a:solidFill>
              </a:rPr>
              <a:t>Acute     renal      failure         </a:t>
            </a:r>
          </a:p>
          <a:p>
            <a:pPr marL="0" indent="0" algn="l" rtl="0">
              <a:buNone/>
            </a:pPr>
            <a:r>
              <a:rPr lang="en-US" sz="2000" b="1" dirty="0" smtClean="0"/>
              <a:t>CRF            </a:t>
            </a:r>
            <a:r>
              <a:rPr lang="en-US" sz="2000" b="1" dirty="0" smtClean="0">
                <a:solidFill>
                  <a:srgbClr val="002060"/>
                </a:solidFill>
              </a:rPr>
              <a:t>Chronic   renal     failure   </a:t>
            </a:r>
          </a:p>
          <a:p>
            <a:pPr marL="0" indent="0" algn="l" rtl="0">
              <a:buNone/>
            </a:pPr>
            <a:r>
              <a:rPr lang="en-US" sz="2000" b="1" dirty="0" smtClean="0"/>
              <a:t>CF                 </a:t>
            </a:r>
            <a:r>
              <a:rPr lang="en-US" sz="2000" b="1" dirty="0" smtClean="0">
                <a:solidFill>
                  <a:srgbClr val="7030A0"/>
                </a:solidFill>
              </a:rPr>
              <a:t>Cystic     fibrosis     </a:t>
            </a:r>
          </a:p>
          <a:p>
            <a:pPr marL="0" indent="0" algn="l" rtl="0"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6388755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1082</TotalTime>
  <Words>871</Words>
  <Application>Microsoft Office PowerPoint</Application>
  <PresentationFormat>عرض على الشاشة (3:4)‏</PresentationFormat>
  <Paragraphs>197</Paragraphs>
  <Slides>15</Slides>
  <Notes>2</Notes>
  <HiddenSlides>0</HiddenSlides>
  <MMClips>0</MMClips>
  <ScaleCrop>false</ScaleCrop>
  <HeadingPairs>
    <vt:vector size="4" baseType="variant">
      <vt:variant>
        <vt:lpstr>نسق</vt:lpstr>
      </vt:variant>
      <vt:variant>
        <vt:i4>2</vt:i4>
      </vt:variant>
      <vt:variant>
        <vt:lpstr>عناوين الشرائح</vt:lpstr>
      </vt:variant>
      <vt:variant>
        <vt:i4>15</vt:i4>
      </vt:variant>
    </vt:vector>
  </HeadingPairs>
  <TitlesOfParts>
    <vt:vector size="17" baseType="lpstr">
      <vt:lpstr>نسق Office</vt:lpstr>
      <vt:lpstr>سمة Office</vt:lpstr>
      <vt:lpstr>عرض تقديمي في PowerPoint</vt:lpstr>
      <vt:lpstr> Medical Terminology          Abbreviation                                       Charting Abbreviation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Thank you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</dc:title>
  <dc:creator>Maher</dc:creator>
  <cp:lastModifiedBy>Maher</cp:lastModifiedBy>
  <cp:revision>200</cp:revision>
  <dcterms:created xsi:type="dcterms:W3CDTF">2022-10-26T08:25:49Z</dcterms:created>
  <dcterms:modified xsi:type="dcterms:W3CDTF">2025-06-02T07:50:38Z</dcterms:modified>
</cp:coreProperties>
</file>