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80" r:id="rId2"/>
    <p:sldId id="256" r:id="rId3"/>
    <p:sldId id="257" r:id="rId4"/>
    <p:sldId id="260" r:id="rId5"/>
    <p:sldId id="261" r:id="rId6"/>
    <p:sldId id="258" r:id="rId7"/>
    <p:sldId id="264" r:id="rId8"/>
    <p:sldId id="263" r:id="rId9"/>
    <p:sldId id="276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2" d="100"/>
          <a:sy n="62" d="100"/>
        </p:scale>
        <p:origin x="-159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282984-2858-4428-A5B7-6F0C8277EA87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578B126-0E80-4BC0-9DB2-0C74B501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1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8B126-0E80-4BC0-9DB2-0C74B50155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2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1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4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1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5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AAD0-2E01-4CA1-B55B-93FBAD960A7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9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AAD0-2E01-4CA1-B55B-93FBAD960A7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D2EF-7F39-4055-A028-9E939024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8639175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496"/>
            <a:ext cx="6696744" cy="476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06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11048" y="-99392"/>
            <a:ext cx="9155048" cy="832872"/>
          </a:xfrm>
        </p:spPr>
        <p:txBody>
          <a:bodyPr>
            <a:normAutofit fontScale="90000"/>
          </a:bodyPr>
          <a:lstStyle/>
          <a:p>
            <a:pPr algn="r" rtl="0" fontAlgn="base"/>
            <a:r>
              <a:rPr lang="en-US" sz="3600" b="1" i="0" dirty="0" smtClean="0">
                <a:solidFill>
                  <a:srgbClr val="FF0000"/>
                </a:solidFill>
                <a:effectLst/>
                <a:latin typeface="Libre Baskerville"/>
              </a:rPr>
              <a:t>Medical Terminology of the </a:t>
            </a:r>
            <a:r>
              <a:rPr lang="en-US" sz="3100" b="1" i="0" dirty="0" smtClean="0">
                <a:solidFill>
                  <a:srgbClr val="FF0000"/>
                </a:solidFill>
                <a:effectLst/>
                <a:latin typeface="Libre Baskerville"/>
              </a:rPr>
              <a:t>Nervous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Libre Baskerville"/>
              </a:rPr>
              <a:t> </a:t>
            </a:r>
            <a:r>
              <a:rPr lang="en-US" sz="3600" b="1" i="0" dirty="0" smtClean="0">
                <a:solidFill>
                  <a:srgbClr val="FF0000"/>
                </a:solidFill>
                <a:effectLst/>
                <a:latin typeface="Libre Baskerville"/>
              </a:rPr>
              <a:t>System</a:t>
            </a:r>
            <a:endParaRPr lang="en-US" sz="3600" b="1" i="0" dirty="0">
              <a:solidFill>
                <a:srgbClr val="FF0000"/>
              </a:solidFill>
              <a:effectLst/>
              <a:latin typeface="Libre Baskerville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620688"/>
            <a:ext cx="9144000" cy="604867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The nervous system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divided </a:t>
            </a:r>
            <a:r>
              <a:rPr lang="en-US" sz="2800" b="1" dirty="0" smtClean="0">
                <a:solidFill>
                  <a:srgbClr val="7030A0"/>
                </a:solidFill>
              </a:rPr>
              <a:t>structurally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into two parts: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 </a:t>
            </a:r>
            <a:r>
              <a:rPr lang="en-US" sz="3000" b="1" dirty="0">
                <a:solidFill>
                  <a:srgbClr val="FF0000"/>
                </a:solidFill>
              </a:rPr>
              <a:t>The central nervous system </a:t>
            </a:r>
            <a:r>
              <a:rPr lang="en-US" sz="2600" b="1" dirty="0">
                <a:solidFill>
                  <a:srgbClr val="FF0000"/>
                </a:solidFill>
              </a:rPr>
              <a:t>(</a:t>
            </a:r>
            <a:r>
              <a:rPr lang="en-US" sz="2600" b="1" dirty="0" smtClean="0">
                <a:solidFill>
                  <a:srgbClr val="FF0000"/>
                </a:solidFill>
              </a:rPr>
              <a:t>CNS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is consisting of the of </a:t>
            </a:r>
            <a:r>
              <a:rPr lang="en-US" sz="2600" b="1" dirty="0" smtClean="0">
                <a:solidFill>
                  <a:srgbClr val="FF0000"/>
                </a:solidFill>
              </a:rPr>
              <a:t>brain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600" b="1" dirty="0" smtClean="0">
                <a:solidFill>
                  <a:srgbClr val="FF0000"/>
                </a:solidFill>
              </a:rPr>
              <a:t>spina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 </a:t>
            </a:r>
            <a:r>
              <a:rPr lang="en-US" sz="2600" b="1" dirty="0" smtClean="0">
                <a:solidFill>
                  <a:srgbClr val="FF0000"/>
                </a:solidFill>
              </a:rPr>
              <a:t>cord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 </a:t>
            </a:r>
            <a:r>
              <a:rPr lang="en-US" sz="2600" b="1" dirty="0">
                <a:solidFill>
                  <a:srgbClr val="FF0000"/>
                </a:solidFill>
              </a:rPr>
              <a:t>The peripheral nervous system (PNS),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consisting of all nervous tissues outside the brain and the spinal cord.(</a:t>
            </a:r>
            <a:r>
              <a:rPr lang="en-US" sz="2400" b="1" dirty="0" smtClean="0">
                <a:solidFill>
                  <a:srgbClr val="FF0000"/>
                </a:solidFill>
              </a:rPr>
              <a:t>nerves and ganglia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  <a:r>
              <a:rPr lang="en-US" sz="2400" b="1" dirty="0" smtClean="0">
                <a:solidFill>
                  <a:srgbClr val="FF0000"/>
                </a:solidFill>
              </a:rPr>
              <a:t>31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pairs of nerves</a:t>
            </a: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.(</a:t>
            </a:r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Cervical,</a:t>
            </a:r>
            <a:r>
              <a:rPr lang="en-US" sz="2400" b="1" dirty="0" smtClean="0">
                <a:solidFill>
                  <a:srgbClr val="FF0000"/>
                </a:solidFill>
              </a:rPr>
              <a:t>12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Thoracic</a:t>
            </a:r>
            <a:r>
              <a:rPr lang="en-US" sz="2400" b="1" dirty="0" smtClean="0">
                <a:solidFill>
                  <a:srgbClr val="FF0000"/>
                </a:solidFill>
              </a:rPr>
              <a:t>,5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Lumber,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Sacral,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coccygeal)</a:t>
            </a:r>
          </a:p>
          <a:p>
            <a:pPr algn="l" rtl="0"/>
            <a:r>
              <a:rPr lang="en-US" sz="2800" b="1" dirty="0" smtClean="0">
                <a:solidFill>
                  <a:srgbClr val="7030A0"/>
                </a:solidFill>
              </a:rPr>
              <a:t>Functionally,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nervous system can be divided into the:</a:t>
            </a: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 </a:t>
            </a:r>
            <a:r>
              <a:rPr lang="en-US" sz="2600" b="1" dirty="0">
                <a:solidFill>
                  <a:srgbClr val="FF0000"/>
                </a:solidFill>
              </a:rPr>
              <a:t>Somatic nervous system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which controls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skeletal muscles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 </a:t>
            </a:r>
            <a:r>
              <a:rPr lang="en-US" sz="2600" b="1" dirty="0">
                <a:solidFill>
                  <a:srgbClr val="FF0000"/>
                </a:solidFill>
              </a:rPr>
              <a:t>Visceral or autonomic nervous system (ANS),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which controls smooth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muscle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cardiac muscle, and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glands. It regulates responses  to stress and help to maintain hemostasis.</a:t>
            </a: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Two types of cells are found in the nervous system:</a:t>
            </a:r>
          </a:p>
          <a:p>
            <a:pPr algn="l" rtl="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 </a:t>
            </a:r>
            <a:r>
              <a:rPr lang="en-US" sz="2600" b="1" dirty="0" smtClean="0">
                <a:solidFill>
                  <a:srgbClr val="FF0000"/>
                </a:solidFill>
              </a:rPr>
              <a:t>neuron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600" b="1" dirty="0" smtClean="0">
                <a:solidFill>
                  <a:srgbClr val="00B0F0"/>
                </a:solidFill>
              </a:rPr>
              <a:t>nerve cell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makeup the conductive tissue of nervous system</a:t>
            </a:r>
          </a:p>
          <a:p>
            <a:pPr algn="l" rtl="0"/>
            <a:r>
              <a:rPr lang="en-US" sz="2600" b="1" dirty="0" smtClean="0">
                <a:solidFill>
                  <a:srgbClr val="FF0000"/>
                </a:solidFill>
              </a:rPr>
              <a:t>2-neurolagia cells (glial cells)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support and protect nervous tissue</a:t>
            </a:r>
          </a:p>
          <a:p>
            <a:pPr algn="l" rtl="0"/>
            <a:r>
              <a:rPr lang="en-US" sz="2600" b="1" dirty="0" smtClean="0">
                <a:solidFill>
                  <a:srgbClr val="FF0000"/>
                </a:solidFill>
              </a:rPr>
              <a:t>Galangia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groups of nerves cells bodies lying outside C.N.S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9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4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964488" cy="674136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Neuron is composed of</a:t>
            </a:r>
            <a:r>
              <a:rPr lang="en-US" b="1" dirty="0" smtClean="0"/>
              <a:t>:</a:t>
            </a:r>
          </a:p>
          <a:p>
            <a:pPr marL="0" indent="0" algn="l" rtl="0">
              <a:buNone/>
            </a:pPr>
            <a:r>
              <a:rPr lang="en-US" sz="2800" dirty="0" smtClean="0"/>
              <a:t>1</a:t>
            </a:r>
            <a:r>
              <a:rPr lang="en-US" dirty="0" smtClean="0"/>
              <a:t>- </a:t>
            </a:r>
            <a:r>
              <a:rPr lang="en-US" sz="2800" b="1" dirty="0" smtClean="0">
                <a:solidFill>
                  <a:srgbClr val="7030A0"/>
                </a:solidFill>
              </a:rPr>
              <a:t>soma(cell body)</a:t>
            </a:r>
          </a:p>
          <a:p>
            <a:pPr marL="0" indent="0" algn="l" rtl="0"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2-</a:t>
            </a:r>
          </a:p>
          <a:p>
            <a:pPr marL="0" indent="0" algn="l" rtl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3-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Dendrites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are short, thick processes which branch out of the soma in a tree like manor. They conduct nerve impulses to the soma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.            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                                                                                                                    synapse </a:t>
            </a:r>
            <a:endParaRPr lang="en-US" sz="2000" b="1" dirty="0">
              <a:solidFill>
                <a:srgbClr val="000000"/>
              </a:solidFill>
              <a:latin typeface="Times New Roman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                                                                                           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00" y="0"/>
            <a:ext cx="382140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66192" y="1023432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contains the nucleus which acts as the cell's control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center,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these contain many small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/>
              </a:rPr>
              <a:t>neurofibril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 s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which project from the nucleus into the dendrites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66192" y="2181652"/>
            <a:ext cx="57606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Axons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are long nerve processes which carry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nerve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 impulses from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Soma to other neurons,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the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y vary in length.</a:t>
            </a:r>
            <a:endParaRPr lang="en-US" sz="2000" b="1" dirty="0"/>
          </a:p>
        </p:txBody>
      </p:sp>
      <p:sp>
        <p:nvSpPr>
          <p:cNvPr id="7" name="مستطيل 6"/>
          <p:cNvSpPr/>
          <p:nvPr/>
        </p:nvSpPr>
        <p:spPr>
          <a:xfrm>
            <a:off x="251520" y="3895606"/>
            <a:ext cx="88924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A synapse </a:t>
            </a:r>
            <a:r>
              <a:rPr lang="en-US" sz="2000" b="1" dirty="0"/>
              <a:t>is the point of contact between two neurons. At </a:t>
            </a:r>
            <a:r>
              <a:rPr lang="en-US" sz="2000" b="1" dirty="0" smtClean="0"/>
              <a:t>the</a:t>
            </a:r>
          </a:p>
          <a:p>
            <a:pPr algn="l" rtl="0"/>
            <a:r>
              <a:rPr lang="en-US" sz="2000" b="1" dirty="0" smtClean="0"/>
              <a:t> energy is passed from one cell to another, usually by means of neurotransmitter</a:t>
            </a:r>
          </a:p>
          <a:p>
            <a:pPr algn="l" rtl="0"/>
            <a:r>
              <a:rPr lang="ar-IQ" sz="2000" b="1" dirty="0" smtClean="0"/>
              <a:t> </a:t>
            </a:r>
            <a:r>
              <a:rPr lang="en-US" sz="2000" b="1" dirty="0" smtClean="0"/>
              <a:t>and </a:t>
            </a:r>
            <a:r>
              <a:rPr lang="en-US" sz="2000" b="1" dirty="0"/>
              <a:t>sometimes by direct transfer </a:t>
            </a:r>
            <a:r>
              <a:rPr lang="en-US" sz="2000" b="1" dirty="0" smtClean="0"/>
              <a:t>of electric current.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They are three types of neurons functionally</a:t>
            </a:r>
            <a:r>
              <a:rPr lang="en-US" sz="2000" b="1" dirty="0" smtClean="0"/>
              <a:t>:                                                  </a:t>
            </a:r>
          </a:p>
          <a:p>
            <a:pPr algn="l" rtl="0"/>
            <a:r>
              <a:rPr lang="en-US" sz="2000" b="1" dirty="0" smtClean="0"/>
              <a:t>1- </a:t>
            </a:r>
            <a:r>
              <a:rPr lang="en-US" sz="2400" b="1" dirty="0" smtClean="0">
                <a:solidFill>
                  <a:srgbClr val="002060"/>
                </a:solidFill>
              </a:rPr>
              <a:t>Afferent (Sensory)Neuron</a:t>
            </a:r>
            <a:r>
              <a:rPr lang="en-US" sz="2000" b="1" dirty="0" smtClean="0"/>
              <a:t>: have the dendrites  connected to receptors such as the  eye ,ear ,</a:t>
            </a:r>
            <a:r>
              <a:rPr lang="en-US" sz="2000" b="1" dirty="0" err="1" smtClean="0"/>
              <a:t>ect</a:t>
            </a:r>
            <a:r>
              <a:rPr lang="en-US" sz="2000" b="1" dirty="0" smtClean="0"/>
              <a:t>. This transmit impulses  toward C.N.S .</a:t>
            </a:r>
          </a:p>
        </p:txBody>
      </p:sp>
    </p:spTree>
    <p:extLst>
      <p:ext uri="{BB962C8B-B14F-4D97-AF65-F5344CB8AC3E}">
        <p14:creationId xmlns:p14="http://schemas.microsoft.com/office/powerpoint/2010/main" val="237350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96" y="303352"/>
            <a:ext cx="9137104" cy="648072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2-Efferent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(Motor)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Neurons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 </a:t>
            </a:r>
            <a:r>
              <a:rPr lang="en-US" sz="2000" b="1" dirty="0">
                <a:latin typeface="Times New Roman"/>
              </a:rPr>
              <a:t>have the dendrites connected </a:t>
            </a:r>
            <a:r>
              <a:rPr lang="en-US" sz="2000" b="1" dirty="0" smtClean="0">
                <a:latin typeface="Times New Roman"/>
              </a:rPr>
              <a:t>to other neuron its axons are connected to effecters such as gland muscle cells .After excitation by nerve  these react as( movement , contraction , secret , </a:t>
            </a:r>
            <a:r>
              <a:rPr lang="en-US" sz="2000" b="1" dirty="0" err="1" smtClean="0">
                <a:latin typeface="Times New Roman"/>
              </a:rPr>
              <a:t>ect</a:t>
            </a:r>
            <a:r>
              <a:rPr lang="en-US" sz="2000" b="1" dirty="0" smtClean="0">
                <a:latin typeface="Times New Roman"/>
              </a:rPr>
              <a:t>).So it transmit impulses away from C.N.S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.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3-                                  </a:t>
            </a:r>
            <a:r>
              <a:rPr lang="en-US" sz="2000" b="1" dirty="0" smtClean="0">
                <a:latin typeface="Times New Roman"/>
              </a:rPr>
              <a:t>have both the dendrites  and axons are connected to other neuron .Also are called connectors which are found through the body specially spinal and brain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Gray matter</a:t>
            </a:r>
            <a:r>
              <a:rPr lang="en-US" sz="2800" b="1" dirty="0" smtClean="0">
                <a:latin typeface="Times New Roman"/>
              </a:rPr>
              <a:t>:    </a:t>
            </a:r>
            <a:r>
              <a:rPr lang="en-US" sz="2000" b="1" dirty="0" smtClean="0">
                <a:latin typeface="Times New Roman"/>
              </a:rPr>
              <a:t>region in C.N.S contain many cell bodies and dendrites and its color may be due to blood content.it locates on the surface of the brain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White matter :</a:t>
            </a:r>
            <a:r>
              <a:rPr lang="en-US" sz="2000" b="1" dirty="0" smtClean="0">
                <a:latin typeface="Times New Roman"/>
              </a:rPr>
              <a:t>region in C.N.S contain  many axons and color due to Insulation by lipid rich substance called Myelin and this lipid appear white (fatty) material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.</a:t>
            </a:r>
          </a:p>
          <a:p>
            <a:pPr marL="0" indent="0" algn="l" rtl="0">
              <a:buNone/>
            </a:pPr>
            <a:r>
              <a:rPr lang="en-US" sz="2000" b="1" dirty="0" smtClean="0">
                <a:latin typeface="Times New Roman"/>
              </a:rPr>
              <a:t>This matter protects the axon and speeds electric coeducation.it locates inside the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   parts of brain</a:t>
            </a:r>
            <a:r>
              <a:rPr lang="en-US" sz="2000" b="1" dirty="0" smtClean="0">
                <a:latin typeface="Libre Baskerville"/>
              </a:rPr>
              <a:t>.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Sulcus :</a:t>
            </a:r>
            <a:r>
              <a:rPr lang="en-US" sz="2000" b="1" dirty="0" smtClean="0">
                <a:latin typeface="Times New Roman"/>
              </a:rPr>
              <a:t>it is groove or depression or fissure specially on the surface of the brain.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Cyrus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:</a:t>
            </a:r>
            <a:r>
              <a:rPr lang="en-US" sz="2000" b="1" dirty="0" smtClean="0">
                <a:latin typeface="Times New Roman"/>
              </a:rPr>
              <a:t>Abridge on the cerebral cortex surrounds by one more sulci.</a:t>
            </a:r>
            <a:r>
              <a:rPr lang="en-US" sz="2400" b="1" dirty="0" smtClean="0">
                <a:latin typeface="Times New Roman"/>
              </a:rPr>
              <a:t>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</a:rPr>
              <a:t>Schwanncells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:  </a:t>
            </a:r>
            <a:r>
              <a:rPr lang="en-US" sz="2000" b="1" dirty="0" smtClean="0">
                <a:latin typeface="Times New Roman"/>
              </a:rPr>
              <a:t>That form the myelin sheath around the peripheral fibers.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Node of Ranvier </a:t>
            </a:r>
            <a:r>
              <a:rPr lang="en-US" sz="2000" b="1" dirty="0" smtClean="0">
                <a:latin typeface="Times New Roman"/>
              </a:rPr>
              <a:t>:  are gaps along myelin sheath that facilitate  and speeds                 the transimmition.</a:t>
            </a:r>
            <a:endParaRPr lang="en-US" sz="2400" b="1" dirty="0" smtClean="0">
              <a:latin typeface="Times New Roman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1412776"/>
            <a:ext cx="2260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interneurons</a:t>
            </a:r>
          </a:p>
        </p:txBody>
      </p:sp>
    </p:spTree>
    <p:extLst>
      <p:ext uri="{BB962C8B-B14F-4D97-AF65-F5344CB8AC3E}">
        <p14:creationId xmlns:p14="http://schemas.microsoft.com/office/powerpoint/2010/main" val="164690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7504"/>
            <a:ext cx="8856663" cy="670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24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62473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3846" r="12912" b="69521"/>
          <a:stretch/>
        </p:blipFill>
        <p:spPr bwMode="auto">
          <a:xfrm>
            <a:off x="107504" y="0"/>
            <a:ext cx="432048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7" t="4664" r="17494" b="71727"/>
          <a:stretch/>
        </p:blipFill>
        <p:spPr bwMode="auto">
          <a:xfrm>
            <a:off x="4427984" y="121919"/>
            <a:ext cx="4464496" cy="261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3799" r="14890" b="69731"/>
          <a:stretch/>
        </p:blipFill>
        <p:spPr bwMode="auto">
          <a:xfrm>
            <a:off x="0" y="3212976"/>
            <a:ext cx="442798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4031" r="16714" b="69262"/>
          <a:stretch/>
        </p:blipFill>
        <p:spPr bwMode="auto">
          <a:xfrm>
            <a:off x="4427984" y="3051800"/>
            <a:ext cx="47160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30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262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Major parts of the brain 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b="1" dirty="0" smtClean="0"/>
              <a:t>its weight 1.3 </a:t>
            </a:r>
            <a:r>
              <a:rPr lang="en-US" sz="2800" b="1" dirty="0" smtClean="0"/>
              <a:t>kg</a:t>
            </a:r>
            <a:endParaRPr lang="en-US" sz="2800" b="1" dirty="0"/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The brain </a:t>
            </a:r>
            <a:r>
              <a:rPr lang="en-US" sz="2000" b="1" dirty="0" smtClean="0"/>
              <a:t>consist of 4 parts:              </a:t>
            </a:r>
            <a:r>
              <a:rPr lang="en-US" sz="2400" b="1" dirty="0" smtClean="0"/>
              <a:t>75./. water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1-The cerebrum   </a:t>
            </a:r>
            <a:r>
              <a:rPr lang="en-US" sz="2000" b="1" dirty="0" smtClean="0">
                <a:solidFill>
                  <a:srgbClr val="002060"/>
                </a:solidFill>
              </a:rPr>
              <a:t>2- The cerebellum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3- The diencephalon </a:t>
            </a:r>
            <a:r>
              <a:rPr lang="en-US" sz="2000" b="1" dirty="0" smtClean="0">
                <a:solidFill>
                  <a:srgbClr val="00B0F0"/>
                </a:solidFill>
              </a:rPr>
              <a:t>(Thalamus  </a:t>
            </a:r>
            <a:r>
              <a:rPr lang="en-US" sz="2000" b="1" dirty="0" smtClean="0">
                <a:solidFill>
                  <a:srgbClr val="7030A0"/>
                </a:solidFill>
              </a:rPr>
              <a:t>Hypo thalamus</a:t>
            </a:r>
          </a:p>
          <a:p>
            <a:pPr marL="0" indent="0" algn="l" rtl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00B050"/>
                </a:solidFill>
              </a:rPr>
              <a:t>Epithalamium</a:t>
            </a:r>
            <a:r>
              <a:rPr lang="en-US" sz="2000" b="1" dirty="0" smtClean="0"/>
              <a:t> )   </a:t>
            </a:r>
            <a:r>
              <a:rPr lang="en-US" sz="2000" b="1" dirty="0" smtClean="0">
                <a:solidFill>
                  <a:srgbClr val="FF0000"/>
                </a:solidFill>
              </a:rPr>
              <a:t>4-The brain stem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00B0F0"/>
                </a:solidFill>
              </a:rPr>
              <a:t>mid brain </a:t>
            </a:r>
            <a:r>
              <a:rPr lang="en-US" sz="2000" b="1" dirty="0" smtClean="0">
                <a:solidFill>
                  <a:srgbClr val="FF0000"/>
                </a:solidFill>
              </a:rPr>
              <a:t>or,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Mesencephalon</a:t>
            </a:r>
            <a:r>
              <a:rPr lang="en-US" sz="2000" b="1" dirty="0" smtClean="0"/>
              <a:t>  ,</a:t>
            </a:r>
            <a:r>
              <a:rPr lang="en-US" sz="2000" b="1" dirty="0" smtClean="0">
                <a:solidFill>
                  <a:srgbClr val="C00000"/>
                </a:solidFill>
              </a:rPr>
              <a:t>Pons </a:t>
            </a:r>
            <a:r>
              <a:rPr lang="en-US" sz="2000" b="1" dirty="0" smtClean="0"/>
              <a:t>and</a:t>
            </a:r>
            <a:r>
              <a:rPr lang="en-US" sz="2000" b="1" dirty="0" smtClean="0">
                <a:solidFill>
                  <a:srgbClr val="00B050"/>
                </a:solidFill>
              </a:rPr>
              <a:t> medulla oblongata).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endParaRPr lang="en-US" sz="2000" b="1" dirty="0">
              <a:solidFill>
                <a:srgbClr val="00B050"/>
              </a:solidFill>
            </a:endParaRPr>
          </a:p>
          <a:p>
            <a:pPr marL="0" indent="0" algn="l" rtl="0">
              <a:buNone/>
            </a:pPr>
            <a:endParaRPr lang="en-US" dirty="0" smtClean="0"/>
          </a:p>
          <a:p>
            <a:pPr lvl="5" algn="l" rtl="0"/>
            <a:r>
              <a:rPr lang="en-US" dirty="0" smtClean="0"/>
              <a:t>                                          </a:t>
            </a:r>
          </a:p>
          <a:p>
            <a:pPr lvl="5" algn="l" rtl="0"/>
            <a:r>
              <a:rPr lang="en-US" dirty="0"/>
              <a:t> </a:t>
            </a:r>
            <a:r>
              <a:rPr lang="en-US" dirty="0" smtClean="0"/>
              <a:t>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The cerebrum(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Telencephalon</a:t>
            </a:r>
            <a:r>
              <a:rPr lang="en-US" dirty="0" smtClean="0"/>
              <a:t>)+</a:t>
            </a:r>
          </a:p>
          <a:p>
            <a:pPr lvl="5" algn="l" rtl="0"/>
            <a:r>
              <a:rPr lang="en-US" dirty="0"/>
              <a:t> </a:t>
            </a:r>
            <a:r>
              <a:rPr lang="en-US" dirty="0" smtClean="0"/>
              <a:t>                                                 </a:t>
            </a:r>
            <a:r>
              <a:rPr lang="en-US" b="1" dirty="0" smtClean="0">
                <a:solidFill>
                  <a:srgbClr val="7030A0"/>
                </a:solidFill>
              </a:rPr>
              <a:t>Diencephalon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=fore brain</a:t>
            </a:r>
          </a:p>
          <a:p>
            <a:pPr lvl="5" algn="l" rtl="0"/>
            <a:r>
              <a:rPr lang="en-US" dirty="0"/>
              <a:t> </a:t>
            </a:r>
            <a:r>
              <a:rPr lang="en-US" dirty="0" smtClean="0"/>
              <a:t>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Mid brain =</a:t>
            </a:r>
            <a:r>
              <a:rPr lang="en-US" b="1" dirty="0" smtClean="0">
                <a:solidFill>
                  <a:srgbClr val="00B050"/>
                </a:solidFill>
              </a:rPr>
              <a:t>Mesencephalon</a:t>
            </a:r>
          </a:p>
          <a:p>
            <a:pPr lvl="5" algn="l" rtl="0"/>
            <a:r>
              <a:rPr lang="en-US" dirty="0"/>
              <a:t> </a:t>
            </a:r>
            <a:r>
              <a:rPr lang="en-US" dirty="0" smtClean="0"/>
              <a:t>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Hind brain =</a:t>
            </a:r>
            <a:r>
              <a:rPr lang="en-US" b="1" dirty="0" smtClean="0">
                <a:solidFill>
                  <a:srgbClr val="C00000"/>
                </a:solidFill>
              </a:rPr>
              <a:t>Medulla oblongata + </a:t>
            </a:r>
            <a:r>
              <a:rPr lang="en-US" dirty="0" err="1" smtClean="0"/>
              <a:t>oblongata+Pons</a:t>
            </a:r>
            <a:r>
              <a:rPr lang="en-US" dirty="0" smtClean="0"/>
              <a:t>                     </a:t>
            </a:r>
            <a:r>
              <a:rPr lang="en-US" b="1" dirty="0" smtClean="0">
                <a:solidFill>
                  <a:srgbClr val="0070C0"/>
                </a:solidFill>
              </a:rPr>
              <a:t>Pons + </a:t>
            </a:r>
            <a:r>
              <a:rPr lang="en-US" b="1" dirty="0" smtClean="0">
                <a:solidFill>
                  <a:srgbClr val="7030A0"/>
                </a:solidFill>
              </a:rPr>
              <a:t>Cerebellum</a:t>
            </a:r>
          </a:p>
          <a:p>
            <a:pPr lvl="5" algn="l" rtl="0"/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Cranial nerves: </a:t>
            </a:r>
            <a:r>
              <a:rPr lang="en-US" sz="2800" b="1" dirty="0" smtClean="0">
                <a:solidFill>
                  <a:srgbClr val="7030A0"/>
                </a:solidFill>
              </a:rPr>
              <a:t>are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12 pairs  </a:t>
            </a:r>
            <a:r>
              <a:rPr lang="en-US" b="1" dirty="0" smtClean="0">
                <a:solidFill>
                  <a:srgbClr val="7030A0"/>
                </a:solidFill>
              </a:rPr>
              <a:t>from the                          </a:t>
            </a:r>
            <a:r>
              <a:rPr lang="en-US" sz="2800" b="1" dirty="0" smtClean="0">
                <a:solidFill>
                  <a:srgbClr val="7030A0"/>
                </a:solidFill>
              </a:rPr>
              <a:t>from brain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within </a:t>
            </a:r>
            <a:r>
              <a:rPr lang="en-US" sz="2400" b="1" dirty="0" smtClean="0">
                <a:solidFill>
                  <a:srgbClr val="FF0000"/>
                </a:solidFill>
              </a:rPr>
              <a:t>cranium to</a:t>
            </a:r>
          </a:p>
          <a:p>
            <a:pPr lvl="5" algn="l" rtl="0"/>
            <a:r>
              <a:rPr lang="en-US" b="1" dirty="0" smtClean="0">
                <a:solidFill>
                  <a:srgbClr val="7030A0"/>
                </a:solidFill>
              </a:rPr>
              <a:t>                                          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organs of body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4528" r="17602" b="73228"/>
          <a:stretch/>
        </p:blipFill>
        <p:spPr bwMode="auto">
          <a:xfrm>
            <a:off x="5868144" y="0"/>
            <a:ext cx="306896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t="3585" r="13864" b="70589"/>
          <a:stretch/>
        </p:blipFill>
        <p:spPr bwMode="auto">
          <a:xfrm>
            <a:off x="0" y="2348880"/>
            <a:ext cx="49320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9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627784" y="2420888"/>
            <a:ext cx="417646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/>
              <a:t>…..</a:t>
            </a:r>
            <a:r>
              <a:rPr lang="ar-IQ" sz="5400" b="1" dirty="0" smtClean="0">
                <a:solidFill>
                  <a:schemeClr val="bg1"/>
                </a:solidFill>
              </a:rPr>
              <a:t>رمضان كريم</a:t>
            </a:r>
          </a:p>
          <a:p>
            <a:pPr algn="ctr"/>
            <a:r>
              <a:rPr lang="ar-IQ" sz="5400" b="1" dirty="0" smtClean="0">
                <a:solidFill>
                  <a:schemeClr val="bg1"/>
                </a:solidFill>
              </a:rPr>
              <a:t>شكرا لكم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2657784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378</Words>
  <Application>Microsoft Office PowerPoint</Application>
  <PresentationFormat>عرض على الشاشة (3:4)‏</PresentationFormat>
  <Paragraphs>62</Paragraphs>
  <Slides>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Medical Terminology of the Nervous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 of the Nervous System</dc:title>
  <dc:creator>Maher</dc:creator>
  <cp:lastModifiedBy>Maher</cp:lastModifiedBy>
  <cp:revision>290</cp:revision>
  <dcterms:created xsi:type="dcterms:W3CDTF">2023-03-18T18:49:35Z</dcterms:created>
  <dcterms:modified xsi:type="dcterms:W3CDTF">2025-06-02T08:15:23Z</dcterms:modified>
</cp:coreProperties>
</file>