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2" r:id="rId4"/>
    <p:sldId id="258" r:id="rId5"/>
    <p:sldId id="266" r:id="rId6"/>
    <p:sldId id="259" r:id="rId7"/>
    <p:sldId id="264" r:id="rId8"/>
    <p:sldId id="260" r:id="rId9"/>
    <p:sldId id="267" r:id="rId10"/>
    <p:sldId id="261" r:id="rId11"/>
    <p:sldId id="265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3" d="100"/>
          <a:sy n="73" d="100"/>
        </p:scale>
        <p:origin x="-129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C4A6646-420D-4719-97BF-B87BD0902D59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78F1B3-2AC1-461E-BA7E-C381B4B9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81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8F1B3-2AC1-461E-BA7E-C381B4B9529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34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06/12/1446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470025"/>
          </a:xfrm>
        </p:spPr>
        <p:txBody>
          <a:bodyPr/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Medical Terminology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1772815"/>
            <a:ext cx="8631223" cy="4889241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B050"/>
                </a:solidFill>
                <a:cs typeface="+mj-cs"/>
              </a:rPr>
              <a:t>Medical </a:t>
            </a:r>
            <a:r>
              <a:rPr lang="en-US" b="1" dirty="0" smtClean="0">
                <a:solidFill>
                  <a:srgbClr val="00B050"/>
                </a:solidFill>
                <a:cs typeface="+mj-cs"/>
              </a:rPr>
              <a:t>Terminology </a:t>
            </a:r>
            <a:r>
              <a:rPr lang="en-US" b="1" dirty="0" smtClean="0">
                <a:solidFill>
                  <a:schemeClr val="tx1"/>
                </a:solidFill>
                <a:cs typeface="+mj-cs"/>
              </a:rPr>
              <a:t>is used in :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1- anatomy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2- Structures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3- Conditions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4- Procedures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5- Diagnoses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6- Treatments</a:t>
            </a:r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Medical </a:t>
            </a:r>
            <a:r>
              <a:rPr lang="en-US" b="1" dirty="0" smtClean="0">
                <a:solidFill>
                  <a:srgbClr val="FF0000"/>
                </a:solidFill>
              </a:rPr>
              <a:t>Terminology is </a:t>
            </a:r>
            <a:r>
              <a:rPr lang="en-US" b="1" dirty="0" smtClean="0">
                <a:solidFill>
                  <a:schemeClr val="tx1"/>
                </a:solidFill>
              </a:rPr>
              <a:t>composed of:</a:t>
            </a:r>
          </a:p>
          <a:p>
            <a:pPr algn="l" rtl="0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l" rtl="0"/>
            <a:endParaRPr lang="ar-IQ" dirty="0">
              <a:solidFill>
                <a:srgbClr val="00B05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05495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Medical </a:t>
            </a:r>
            <a:r>
              <a:rPr lang="en-US" b="1" dirty="0" smtClean="0">
                <a:solidFill>
                  <a:srgbClr val="FF0000"/>
                </a:solidFill>
              </a:rPr>
              <a:t>Prefix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According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to Color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Alb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Pale</a:t>
            </a:r>
            <a:r>
              <a:rPr lang="en-US" b="1" dirty="0" smtClean="0"/>
              <a:t>             Albinism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Chloro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rgbClr val="92D050"/>
                </a:solidFill>
              </a:rPr>
              <a:t>Green</a:t>
            </a:r>
            <a:r>
              <a:rPr lang="en-US" b="1" dirty="0" smtClean="0"/>
              <a:t>    </a:t>
            </a:r>
            <a:r>
              <a:rPr lang="en-US" b="1" dirty="0" smtClean="0">
                <a:solidFill>
                  <a:srgbClr val="00B050"/>
                </a:solidFill>
              </a:rPr>
              <a:t>Chloro</a:t>
            </a:r>
            <a:r>
              <a:rPr lang="en-US" b="1" dirty="0" smtClean="0"/>
              <a:t>phyll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Cyno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rgbClr val="0070C0"/>
                </a:solidFill>
              </a:rPr>
              <a:t>Blue </a:t>
            </a:r>
            <a:r>
              <a:rPr lang="en-US" b="1" dirty="0" smtClean="0"/>
              <a:t>                 </a:t>
            </a:r>
            <a:r>
              <a:rPr lang="en-US" b="1" dirty="0" smtClean="0">
                <a:solidFill>
                  <a:srgbClr val="0070C0"/>
                </a:solidFill>
              </a:rPr>
              <a:t>Cyano</a:t>
            </a:r>
            <a:r>
              <a:rPr lang="en-US" b="1" dirty="0" smtClean="0"/>
              <a:t>sis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Erythro</a:t>
            </a:r>
            <a:r>
              <a:rPr lang="en-US" b="1" dirty="0" smtClean="0"/>
              <a:t> = Red                      </a:t>
            </a:r>
            <a:r>
              <a:rPr lang="en-US" b="1" dirty="0" smtClean="0">
                <a:solidFill>
                  <a:srgbClr val="FF0000"/>
                </a:solidFill>
              </a:rPr>
              <a:t>Erythro</a:t>
            </a:r>
            <a:r>
              <a:rPr lang="en-US" b="1" dirty="0" smtClean="0"/>
              <a:t>cyte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Leuko</a:t>
            </a:r>
            <a:r>
              <a:rPr lang="en-US" b="1" dirty="0" smtClean="0"/>
              <a:t> = White                   </a:t>
            </a:r>
            <a:r>
              <a:rPr lang="en-US" b="1" dirty="0" smtClean="0">
                <a:solidFill>
                  <a:srgbClr val="FF0000"/>
                </a:solidFill>
              </a:rPr>
              <a:t>Leuko</a:t>
            </a:r>
            <a:r>
              <a:rPr lang="en-US" b="1" dirty="0" smtClean="0"/>
              <a:t>cyte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Melano</a:t>
            </a:r>
            <a:r>
              <a:rPr lang="en-US" b="1" dirty="0" smtClean="0"/>
              <a:t> = Black                Melanin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Porophyl</a:t>
            </a:r>
            <a:r>
              <a:rPr lang="en-US" b="1" dirty="0" smtClean="0"/>
              <a:t> = Purple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Xantho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rgbClr val="FFFF00"/>
                </a:solidFill>
              </a:rPr>
              <a:t>yellow </a:t>
            </a:r>
            <a:r>
              <a:rPr lang="en-US" b="1" dirty="0" smtClean="0"/>
              <a:t>          </a:t>
            </a:r>
            <a:r>
              <a:rPr lang="en-US" b="1" dirty="0" err="1" smtClean="0">
                <a:solidFill>
                  <a:srgbClr val="FFC000"/>
                </a:solidFill>
              </a:rPr>
              <a:t>Xantho</a:t>
            </a:r>
            <a:r>
              <a:rPr lang="en-US" b="1" dirty="0" err="1" smtClean="0"/>
              <a:t>derma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Rhodo</a:t>
            </a:r>
            <a:r>
              <a:rPr lang="en-US" b="1" dirty="0" smtClean="0"/>
              <a:t> = Rose-red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Chromo</a:t>
            </a:r>
            <a:r>
              <a:rPr lang="en-US" b="1" dirty="0" smtClean="0"/>
              <a:t> = Chromatin           </a:t>
            </a:r>
            <a:r>
              <a:rPr lang="en-US" b="1" dirty="0" err="1" smtClean="0">
                <a:solidFill>
                  <a:srgbClr val="00B050"/>
                </a:solidFill>
              </a:rPr>
              <a:t>Ch</a:t>
            </a:r>
            <a:r>
              <a:rPr lang="en-US" b="1" dirty="0" err="1" smtClean="0">
                <a:solidFill>
                  <a:srgbClr val="FF0000"/>
                </a:solidFill>
              </a:rPr>
              <a:t>ro</a:t>
            </a:r>
            <a:r>
              <a:rPr lang="en-US" b="1" dirty="0" err="1" smtClean="0"/>
              <a:t>m</a:t>
            </a:r>
            <a:r>
              <a:rPr lang="en-US" b="1" dirty="0" err="1" smtClean="0">
                <a:solidFill>
                  <a:srgbClr val="FFC000"/>
                </a:solidFill>
              </a:rPr>
              <a:t>o</a:t>
            </a:r>
            <a:r>
              <a:rPr lang="en-US" b="1" dirty="0" err="1" smtClean="0"/>
              <a:t>protein</a:t>
            </a:r>
            <a:endParaRPr lang="en-US" b="1" dirty="0" smtClean="0"/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14336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3" y="0"/>
            <a:ext cx="9122957" cy="6691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39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3730426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/>
              <a:t>1- </a:t>
            </a:r>
            <a:r>
              <a:rPr lang="en-US" sz="3200" b="1" dirty="0" smtClean="0">
                <a:solidFill>
                  <a:srgbClr val="FF0000"/>
                </a:solidFill>
              </a:rPr>
              <a:t>Prefix =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Beginning(descriptive</a:t>
            </a:r>
            <a:r>
              <a:rPr lang="en-US" sz="3200" b="1" dirty="0" smtClean="0"/>
              <a:t> is related to the location , direction , numbers, quantity , amount, size and color ).</a:t>
            </a:r>
            <a:br>
              <a:rPr lang="en-US" sz="3200" b="1" dirty="0" smtClean="0"/>
            </a:br>
            <a:r>
              <a:rPr lang="en-US" sz="3200" b="1" dirty="0" smtClean="0"/>
              <a:t>2- </a:t>
            </a:r>
            <a:r>
              <a:rPr lang="en-US" sz="3200" b="1" dirty="0" smtClean="0">
                <a:solidFill>
                  <a:srgbClr val="00B050"/>
                </a:solidFill>
              </a:rPr>
              <a:t>Root = </a:t>
            </a:r>
            <a:r>
              <a:rPr lang="en-US" sz="3200" b="1" dirty="0" smtClean="0"/>
              <a:t>middle part ( referred to body part or system).</a:t>
            </a:r>
            <a:br>
              <a:rPr lang="en-US" sz="3200" b="1" dirty="0" smtClean="0"/>
            </a:br>
            <a:r>
              <a:rPr lang="en-US" sz="3200" b="1" dirty="0" smtClean="0"/>
              <a:t>3 </a:t>
            </a:r>
            <a:r>
              <a:rPr lang="en-US" sz="3200" b="1" dirty="0" smtClean="0">
                <a:solidFill>
                  <a:srgbClr val="0070C0"/>
                </a:solidFill>
              </a:rPr>
              <a:t>Suffix</a:t>
            </a:r>
            <a:r>
              <a:rPr lang="en-US" sz="3200" b="1" dirty="0" smtClean="0">
                <a:solidFill>
                  <a:schemeClr val="tx2"/>
                </a:solidFill>
              </a:rPr>
              <a:t>= </a:t>
            </a:r>
            <a:r>
              <a:rPr lang="en-US" sz="3200" b="1" dirty="0" smtClean="0"/>
              <a:t>ending of the word part ( disease disorder, condition, process, specialty and test ).</a:t>
            </a:r>
            <a:endParaRPr lang="ar-IQ" sz="32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4149080"/>
            <a:ext cx="8712968" cy="2376264"/>
          </a:xfrm>
        </p:spPr>
        <p:txBody>
          <a:bodyPr/>
          <a:lstStyle/>
          <a:p>
            <a:pPr marL="0" indent="0" algn="ctr" rtl="0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Prefix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Medical Prefix </a:t>
            </a:r>
            <a:r>
              <a:rPr lang="en-US" b="1" dirty="0" smtClean="0"/>
              <a:t>related to the number and amount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285008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80720"/>
          </a:xfrm>
        </p:spPr>
        <p:txBody>
          <a:bodyPr>
            <a:normAutofit fontScale="92500" lnSpcReduction="20000"/>
          </a:bodyPr>
          <a:lstStyle/>
          <a:p>
            <a:pPr marL="0" indent="0" algn="ctr" rtl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Prefix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dirty="0" smtClean="0"/>
              <a:t>It is added to the beginning of the word to influence the meaning of the term . It is usually indicated the  location , position , time , number and color .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Prefix related to time for example :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-natal = birth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Pre</a:t>
            </a:r>
            <a:r>
              <a:rPr lang="en-US" b="1" dirty="0" smtClean="0">
                <a:solidFill>
                  <a:srgbClr val="0070C0"/>
                </a:solidFill>
              </a:rPr>
              <a:t>natal = </a:t>
            </a:r>
            <a:r>
              <a:rPr lang="en-US" b="1" dirty="0" smtClean="0"/>
              <a:t>mean the time and events before birth.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Per</a:t>
            </a:r>
            <a:r>
              <a:rPr lang="en-US" b="1" dirty="0" smtClean="0">
                <a:solidFill>
                  <a:srgbClr val="0070C0"/>
                </a:solidFill>
              </a:rPr>
              <a:t>inatal = </a:t>
            </a:r>
            <a:r>
              <a:rPr lang="en-US" b="1" dirty="0" smtClean="0"/>
              <a:t>mean the time and the event surrounding the birth is just </a:t>
            </a:r>
            <a:r>
              <a:rPr lang="en-US" b="1" dirty="0" err="1" smtClean="0"/>
              <a:t>befor</a:t>
            </a:r>
            <a:r>
              <a:rPr lang="en-US" b="1" dirty="0" smtClean="0"/>
              <a:t> and during just after birth.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Post</a:t>
            </a:r>
            <a:r>
              <a:rPr lang="en-US" b="1" dirty="0" smtClean="0">
                <a:solidFill>
                  <a:srgbClr val="0070C0"/>
                </a:solidFill>
              </a:rPr>
              <a:t>natal = </a:t>
            </a:r>
            <a:r>
              <a:rPr lang="en-US" b="1" dirty="0" smtClean="0"/>
              <a:t>mean to the time and the events after birth.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Prefix </a:t>
            </a:r>
            <a:r>
              <a:rPr lang="en-US" b="1" dirty="0" smtClean="0">
                <a:solidFill>
                  <a:srgbClr val="00421E"/>
                </a:solidFill>
              </a:rPr>
              <a:t>related to function for </a:t>
            </a:r>
            <a:r>
              <a:rPr lang="en-US" b="1" dirty="0" smtClean="0">
                <a:solidFill>
                  <a:srgbClr val="00B050"/>
                </a:solidFill>
              </a:rPr>
              <a:t>example</a:t>
            </a:r>
            <a:r>
              <a:rPr lang="en-US" b="1" dirty="0" smtClean="0">
                <a:solidFill>
                  <a:srgbClr val="00421E"/>
                </a:solidFill>
              </a:rPr>
              <a:t>: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Dys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00421E"/>
                </a:solidFill>
              </a:rPr>
              <a:t>difficult like dysuria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Contra = </a:t>
            </a:r>
            <a:r>
              <a:rPr lang="en-US" b="1" dirty="0" smtClean="0">
                <a:solidFill>
                  <a:srgbClr val="00421E"/>
                </a:solidFill>
              </a:rPr>
              <a:t>against </a:t>
            </a:r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389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62500" lnSpcReduction="20000"/>
          </a:bodyPr>
          <a:lstStyle/>
          <a:p>
            <a:pPr marL="0" indent="0" algn="l" rtl="0">
              <a:buNone/>
            </a:pPr>
            <a:r>
              <a:rPr lang="en-US" b="1" dirty="0" smtClean="0"/>
              <a:t>For Example according </a:t>
            </a:r>
            <a:r>
              <a:rPr lang="en-US" b="1" dirty="0" smtClean="0">
                <a:solidFill>
                  <a:srgbClr val="FF0000"/>
                </a:solidFill>
              </a:rPr>
              <a:t>to number: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Mono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One                      </a:t>
            </a:r>
            <a:r>
              <a:rPr lang="en-US" b="1" dirty="0" smtClean="0">
                <a:solidFill>
                  <a:srgbClr val="FF0000"/>
                </a:solidFill>
              </a:rPr>
              <a:t>Mono</a:t>
            </a:r>
            <a:r>
              <a:rPr lang="en-US" b="1" dirty="0" smtClean="0"/>
              <a:t>nuclear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Uni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One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Un</a:t>
            </a:r>
            <a:r>
              <a:rPr lang="en-US" b="1" dirty="0" smtClean="0"/>
              <a:t>ilateral     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Bi, Di, Diplo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Two           </a:t>
            </a:r>
            <a:r>
              <a:rPr lang="en-US" b="1" dirty="0" smtClean="0">
                <a:solidFill>
                  <a:srgbClr val="FF0000"/>
                </a:solidFill>
              </a:rPr>
              <a:t>Diplo</a:t>
            </a:r>
            <a:r>
              <a:rPr lang="en-US" b="1" dirty="0" smtClean="0"/>
              <a:t>pia       </a:t>
            </a:r>
            <a:r>
              <a:rPr lang="en-US" b="1" dirty="0" smtClean="0">
                <a:solidFill>
                  <a:srgbClr val="FF0000"/>
                </a:solidFill>
              </a:rPr>
              <a:t>Bi</a:t>
            </a:r>
            <a:r>
              <a:rPr lang="en-US" b="1" dirty="0" smtClean="0"/>
              <a:t>ceps     </a:t>
            </a:r>
            <a:r>
              <a:rPr lang="en-US" b="1" dirty="0" err="1" smtClean="0">
                <a:solidFill>
                  <a:srgbClr val="FF0000"/>
                </a:solidFill>
              </a:rPr>
              <a:t>Diplo</a:t>
            </a:r>
            <a:r>
              <a:rPr lang="en-US" b="1" dirty="0" err="1" smtClean="0"/>
              <a:t>cocci</a:t>
            </a:r>
            <a:r>
              <a:rPr lang="en-US" b="1" dirty="0" smtClean="0"/>
              <a:t>       </a:t>
            </a:r>
            <a:r>
              <a:rPr lang="en-US" b="1" dirty="0" err="1" smtClean="0">
                <a:solidFill>
                  <a:srgbClr val="FF0000"/>
                </a:solidFill>
              </a:rPr>
              <a:t>Di</a:t>
            </a:r>
            <a:r>
              <a:rPr lang="en-US" b="1" dirty="0" err="1" smtClean="0"/>
              <a:t>hydrotestestron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Tri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Three                  </a:t>
            </a:r>
            <a:r>
              <a:rPr lang="en-US" b="1" dirty="0" smtClean="0">
                <a:solidFill>
                  <a:srgbClr val="FF0000"/>
                </a:solidFill>
              </a:rPr>
              <a:t>Tri</a:t>
            </a:r>
            <a:r>
              <a:rPr lang="en-US" b="1" dirty="0" smtClean="0"/>
              <a:t>ceps  muscle     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Quadri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 </a:t>
            </a:r>
            <a:r>
              <a:rPr lang="en-US" b="1" dirty="0" smtClean="0"/>
              <a:t>Four            </a:t>
            </a:r>
            <a:r>
              <a:rPr lang="en-US" b="1" dirty="0" smtClean="0">
                <a:solidFill>
                  <a:srgbClr val="FF0000"/>
                </a:solidFill>
              </a:rPr>
              <a:t>Quadri</a:t>
            </a:r>
            <a:r>
              <a:rPr lang="en-US" b="1" dirty="0" smtClean="0"/>
              <a:t>plegia               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Nulli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      =Non            </a:t>
            </a:r>
            <a:r>
              <a:rPr lang="en-US" b="1" dirty="0" err="1" smtClean="0">
                <a:solidFill>
                  <a:srgbClr val="FF0000"/>
                </a:solidFill>
              </a:rPr>
              <a:t>Nulli</a:t>
            </a:r>
            <a:r>
              <a:rPr lang="en-US" b="1" dirty="0" err="1" smtClean="0"/>
              <a:t>gravida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Semi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Half or one side      </a:t>
            </a:r>
            <a:r>
              <a:rPr lang="en-US" b="1" dirty="0" smtClean="0">
                <a:solidFill>
                  <a:srgbClr val="FF0000"/>
                </a:solidFill>
              </a:rPr>
              <a:t>Sem</a:t>
            </a:r>
            <a:r>
              <a:rPr lang="en-US" b="1" dirty="0" smtClean="0"/>
              <a:t>isolid       Semilunar  bone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Equi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Iso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Equal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Iso</a:t>
            </a:r>
            <a:r>
              <a:rPr lang="en-US" b="1" dirty="0" err="1" smtClean="0"/>
              <a:t>graft</a:t>
            </a:r>
            <a:r>
              <a:rPr lang="en-US" b="1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Equilatera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Eu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Normal    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Eu</a:t>
            </a:r>
            <a:r>
              <a:rPr lang="en-US" b="1" dirty="0" err="1" smtClean="0"/>
              <a:t>thyroid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Poly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Many     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Poly</a:t>
            </a:r>
            <a:r>
              <a:rPr lang="en-US" b="1" dirty="0" err="1" smtClean="0"/>
              <a:t>cthemia</a:t>
            </a:r>
            <a:r>
              <a:rPr lang="en-US" b="1" dirty="0" smtClean="0"/>
              <a:t>                    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Hemi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Half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Hemi</a:t>
            </a:r>
            <a:r>
              <a:rPr lang="en-US" b="1" dirty="0" smtClean="0"/>
              <a:t>plegia</a:t>
            </a:r>
          </a:p>
          <a:p>
            <a:pPr marL="0" indent="0" algn="l" rtl="0">
              <a:buNone/>
            </a:pP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 err="1" smtClean="0">
                <a:solidFill>
                  <a:srgbClr val="FF0000"/>
                </a:solidFill>
              </a:rPr>
              <a:t>psi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same                                                                     </a:t>
            </a:r>
          </a:p>
          <a:p>
            <a:pPr marL="0" indent="0" algn="l" rtl="0">
              <a:buNone/>
            </a:pPr>
            <a:r>
              <a:rPr lang="en-US" sz="3800" b="1" dirty="0" err="1" smtClean="0">
                <a:solidFill>
                  <a:srgbClr val="FF0000"/>
                </a:solidFill>
              </a:rPr>
              <a:t>Primi</a:t>
            </a:r>
            <a:r>
              <a:rPr lang="en-US" sz="3800" b="1" dirty="0" smtClean="0">
                <a:solidFill>
                  <a:srgbClr val="00B050"/>
                </a:solidFill>
              </a:rPr>
              <a:t>=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First                      </a:t>
            </a:r>
            <a:r>
              <a:rPr lang="en-US" sz="3800" b="1" dirty="0" err="1" smtClean="0">
                <a:solidFill>
                  <a:srgbClr val="FF0000"/>
                </a:solidFill>
              </a:rPr>
              <a:t>Primi</a:t>
            </a:r>
            <a:r>
              <a:rPr lang="en-US" sz="3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gravida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</a:p>
          <a:p>
            <a:pPr marL="0" indent="0" algn="l" rtl="0"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Multi</a:t>
            </a:r>
            <a:r>
              <a:rPr lang="en-US" sz="3800" b="1" dirty="0" smtClean="0">
                <a:solidFill>
                  <a:srgbClr val="00B050"/>
                </a:solidFill>
              </a:rPr>
              <a:t>=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many                    </a:t>
            </a:r>
            <a:r>
              <a:rPr lang="en-US" sz="3800" b="1" dirty="0" smtClean="0">
                <a:solidFill>
                  <a:srgbClr val="FF0000"/>
                </a:solidFill>
              </a:rPr>
              <a:t>Multi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cellular     </a:t>
            </a:r>
          </a:p>
          <a:p>
            <a:pPr marL="0" indent="0" algn="l" rtl="0">
              <a:buNone/>
            </a:pPr>
            <a:r>
              <a:rPr lang="en-US" sz="3800" b="1" dirty="0" err="1" smtClean="0">
                <a:solidFill>
                  <a:srgbClr val="FF0000"/>
                </a:solidFill>
              </a:rPr>
              <a:t>Penta</a:t>
            </a:r>
            <a:r>
              <a:rPr lang="en-US" sz="3800" b="1" dirty="0" smtClean="0">
                <a:solidFill>
                  <a:srgbClr val="00B050"/>
                </a:solidFill>
              </a:rPr>
              <a:t>=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Five               </a:t>
            </a:r>
          </a:p>
          <a:p>
            <a:pPr marL="0" indent="0" algn="l" rtl="0">
              <a:buNone/>
            </a:pPr>
            <a:r>
              <a:rPr lang="en-US" sz="3800" b="1" dirty="0" err="1" smtClean="0">
                <a:solidFill>
                  <a:srgbClr val="FF0000"/>
                </a:solidFill>
              </a:rPr>
              <a:t>Hexa</a:t>
            </a:r>
            <a:r>
              <a:rPr lang="en-US" sz="3800" b="1" dirty="0" smtClean="0">
                <a:solidFill>
                  <a:srgbClr val="00B050"/>
                </a:solidFill>
              </a:rPr>
              <a:t>=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Six                        </a:t>
            </a:r>
            <a:r>
              <a:rPr lang="en-US" sz="3800" b="1" dirty="0" err="1" smtClean="0">
                <a:solidFill>
                  <a:srgbClr val="FF0000"/>
                </a:solidFill>
              </a:rPr>
              <a:t>Hexa</a:t>
            </a:r>
            <a:r>
              <a:rPr lang="en-US" sz="3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dactyly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</a:p>
          <a:p>
            <a:pPr marL="0" indent="0" algn="l" rtl="0"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Poly</a:t>
            </a:r>
            <a:r>
              <a:rPr lang="en-US" sz="3800" b="1" dirty="0" smtClean="0">
                <a:solidFill>
                  <a:srgbClr val="00B050"/>
                </a:solidFill>
              </a:rPr>
              <a:t>=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Many    Much      </a:t>
            </a:r>
            <a:r>
              <a:rPr lang="en-US" sz="3800" b="1" dirty="0" err="1" smtClean="0">
                <a:solidFill>
                  <a:srgbClr val="FF0000"/>
                </a:solidFill>
              </a:rPr>
              <a:t>Poly</a:t>
            </a:r>
            <a:r>
              <a:rPr lang="en-US" sz="3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Saccarid</a:t>
            </a:r>
            <a:endParaRPr lang="ar-IQ" sz="3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8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0"/>
            <a:ext cx="8856984" cy="6858001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000" dirty="0" err="1">
                <a:solidFill>
                  <a:srgbClr val="00B050"/>
                </a:solidFill>
              </a:rPr>
              <a:t>P</a:t>
            </a:r>
            <a:r>
              <a:rPr lang="en-US" sz="2000" dirty="0" err="1">
                <a:solidFill>
                  <a:srgbClr val="FF0000"/>
                </a:solidFill>
              </a:rPr>
              <a:t>reffixe</a:t>
            </a:r>
            <a:r>
              <a:rPr lang="en-US" sz="2000" dirty="0" err="1">
                <a:solidFill>
                  <a:srgbClr val="00B050"/>
                </a:solidFill>
              </a:rPr>
              <a:t>s</a:t>
            </a:r>
            <a:r>
              <a:rPr lang="en-US" sz="2000" dirty="0"/>
              <a:t> For </a:t>
            </a:r>
            <a:r>
              <a:rPr lang="en-US" sz="2000" dirty="0">
                <a:solidFill>
                  <a:srgbClr val="FF0000"/>
                </a:solidFill>
              </a:rPr>
              <a:t>Time</a:t>
            </a:r>
            <a:r>
              <a:rPr lang="en-US" sz="2000" dirty="0"/>
              <a:t>        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Ante</a:t>
            </a:r>
            <a:r>
              <a:rPr lang="en-US" sz="2000" dirty="0"/>
              <a:t>    =     </a:t>
            </a:r>
            <a:r>
              <a:rPr lang="en-US" sz="2000" dirty="0">
                <a:solidFill>
                  <a:srgbClr val="00B0F0"/>
                </a:solidFill>
              </a:rPr>
              <a:t>Before </a:t>
            </a:r>
            <a:r>
              <a:rPr lang="en-US" sz="2000" dirty="0"/>
              <a:t>                       </a:t>
            </a:r>
            <a:r>
              <a:rPr lang="en-US" sz="2000" dirty="0">
                <a:solidFill>
                  <a:srgbClr val="FF0000"/>
                </a:solidFill>
              </a:rPr>
              <a:t>Ante</a:t>
            </a:r>
            <a:r>
              <a:rPr lang="en-US" sz="2000" dirty="0">
                <a:solidFill>
                  <a:srgbClr val="00B050"/>
                </a:solidFill>
              </a:rPr>
              <a:t>natal</a:t>
            </a:r>
            <a:r>
              <a:rPr lang="en-US" sz="2000" dirty="0"/>
              <a:t>                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Pre </a:t>
            </a:r>
            <a:r>
              <a:rPr lang="en-US" sz="2000" dirty="0"/>
              <a:t>     =      </a:t>
            </a:r>
            <a:r>
              <a:rPr lang="en-US" sz="2000" dirty="0">
                <a:solidFill>
                  <a:srgbClr val="00B0F0"/>
                </a:solidFill>
              </a:rPr>
              <a:t>Before, </a:t>
            </a:r>
            <a:r>
              <a:rPr lang="en-US" sz="2000" dirty="0" err="1">
                <a:solidFill>
                  <a:srgbClr val="00B0F0"/>
                </a:solidFill>
              </a:rPr>
              <a:t>Infront</a:t>
            </a:r>
            <a:r>
              <a:rPr lang="en-US" sz="2000" dirty="0">
                <a:solidFill>
                  <a:srgbClr val="00B0F0"/>
                </a:solidFill>
              </a:rPr>
              <a:t>        </a:t>
            </a:r>
            <a:r>
              <a:rPr lang="en-US" sz="2000" dirty="0">
                <a:solidFill>
                  <a:srgbClr val="FF0000"/>
                </a:solidFill>
              </a:rPr>
              <a:t>Pre</a:t>
            </a:r>
            <a:r>
              <a:rPr lang="en-US" sz="2000" dirty="0">
                <a:solidFill>
                  <a:srgbClr val="00B050"/>
                </a:solidFill>
              </a:rPr>
              <a:t>disposing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Pro</a:t>
            </a:r>
            <a:r>
              <a:rPr lang="en-US" sz="2000" dirty="0" smtClean="0"/>
              <a:t>  =</a:t>
            </a:r>
            <a:r>
              <a:rPr lang="en-US" sz="2000" dirty="0" smtClean="0">
                <a:solidFill>
                  <a:srgbClr val="00B0F0"/>
                </a:solidFill>
              </a:rPr>
              <a:t>Before</a:t>
            </a:r>
            <a:r>
              <a:rPr lang="en-US" sz="2000" dirty="0" smtClean="0"/>
              <a:t>                        </a:t>
            </a:r>
            <a:r>
              <a:rPr lang="en-US" sz="2000" dirty="0" err="1" smtClean="0">
                <a:solidFill>
                  <a:srgbClr val="FF0000"/>
                </a:solidFill>
              </a:rPr>
              <a:t>pro</a:t>
            </a:r>
            <a:r>
              <a:rPr lang="en-US" sz="2000" dirty="0" err="1" smtClean="0">
                <a:solidFill>
                  <a:srgbClr val="00B050"/>
                </a:solidFill>
              </a:rPr>
              <a:t>drome</a:t>
            </a:r>
            <a:r>
              <a:rPr lang="en-US" sz="2000" dirty="0" smtClean="0">
                <a:solidFill>
                  <a:srgbClr val="00B050"/>
                </a:solidFill>
              </a:rPr>
              <a:t>                 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Con</a:t>
            </a:r>
            <a:r>
              <a:rPr lang="en-US" sz="2000" dirty="0" smtClean="0"/>
              <a:t>=</a:t>
            </a:r>
            <a:r>
              <a:rPr lang="en-US" sz="2000" dirty="0" err="1" smtClean="0">
                <a:solidFill>
                  <a:srgbClr val="00B0F0"/>
                </a:solidFill>
              </a:rPr>
              <a:t>With,togethe</a:t>
            </a:r>
            <a:r>
              <a:rPr lang="en-US" sz="2000" dirty="0" err="1" smtClean="0"/>
              <a:t>r</a:t>
            </a:r>
            <a:r>
              <a:rPr lang="en-US" sz="2000" dirty="0" smtClean="0"/>
              <a:t>             </a:t>
            </a:r>
            <a:r>
              <a:rPr lang="en-US" sz="2000" dirty="0" smtClean="0">
                <a:solidFill>
                  <a:srgbClr val="FF0000"/>
                </a:solidFill>
              </a:rPr>
              <a:t> Con</a:t>
            </a:r>
            <a:r>
              <a:rPr lang="en-US" sz="2000" dirty="0" smtClean="0">
                <a:solidFill>
                  <a:srgbClr val="00B050"/>
                </a:solidFill>
              </a:rPr>
              <a:t>genital</a:t>
            </a:r>
            <a:r>
              <a:rPr lang="en-US" sz="2000" dirty="0" smtClean="0">
                <a:solidFill>
                  <a:srgbClr val="FF0000"/>
                </a:solidFill>
              </a:rPr>
              <a:t>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Post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00B0F0"/>
                </a:solidFill>
              </a:rPr>
              <a:t>After</a:t>
            </a:r>
            <a:r>
              <a:rPr lang="en-US" sz="2000" dirty="0" smtClean="0"/>
              <a:t> ,</a:t>
            </a:r>
            <a:r>
              <a:rPr lang="en-US" sz="2000" dirty="0" smtClean="0">
                <a:solidFill>
                  <a:srgbClr val="00B0F0"/>
                </a:solidFill>
              </a:rPr>
              <a:t>Behind</a:t>
            </a:r>
            <a:r>
              <a:rPr lang="en-US" sz="2000" dirty="0" smtClean="0"/>
              <a:t>           </a:t>
            </a:r>
            <a:r>
              <a:rPr lang="en-US" sz="2000" dirty="0" smtClean="0">
                <a:solidFill>
                  <a:srgbClr val="FF0000"/>
                </a:solidFill>
              </a:rPr>
              <a:t> Post</a:t>
            </a:r>
            <a:r>
              <a:rPr lang="en-US" sz="2000" dirty="0" smtClean="0">
                <a:solidFill>
                  <a:srgbClr val="00B050"/>
                </a:solidFill>
              </a:rPr>
              <a:t>natal</a:t>
            </a:r>
            <a:r>
              <a:rPr lang="en-US" sz="2000" dirty="0" smtClean="0">
                <a:solidFill>
                  <a:srgbClr val="FF0000"/>
                </a:solidFill>
              </a:rPr>
              <a:t>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Re</a:t>
            </a:r>
            <a:r>
              <a:rPr lang="en-US" sz="2000" dirty="0" smtClean="0">
                <a:solidFill>
                  <a:srgbClr val="00B050"/>
                </a:solidFill>
              </a:rPr>
              <a:t>   =</a:t>
            </a:r>
            <a:r>
              <a:rPr lang="en-US" sz="2000" dirty="0" err="1" smtClean="0">
                <a:solidFill>
                  <a:srgbClr val="00B0F0"/>
                </a:solidFill>
              </a:rPr>
              <a:t>Reccurrent</a:t>
            </a:r>
            <a:r>
              <a:rPr lang="en-US" sz="2000" dirty="0" smtClean="0">
                <a:solidFill>
                  <a:srgbClr val="00B050"/>
                </a:solidFill>
              </a:rPr>
              <a:t>                   </a:t>
            </a:r>
            <a:r>
              <a:rPr lang="en-US" sz="2000" dirty="0" err="1" smtClean="0">
                <a:solidFill>
                  <a:srgbClr val="FF0000"/>
                </a:solidFill>
              </a:rPr>
              <a:t>Re</a:t>
            </a:r>
            <a:r>
              <a:rPr lang="en-US" sz="2000" dirty="0" err="1" smtClean="0">
                <a:solidFill>
                  <a:srgbClr val="00B050"/>
                </a:solidFill>
              </a:rPr>
              <a:t>ccurrent</a:t>
            </a:r>
            <a:r>
              <a:rPr lang="en-US" sz="2000" dirty="0" smtClean="0">
                <a:solidFill>
                  <a:srgbClr val="00B050"/>
                </a:solidFill>
              </a:rPr>
              <a:t> Infection     </a:t>
            </a:r>
            <a:r>
              <a:rPr lang="en-US" sz="2000" dirty="0" err="1" smtClean="0">
                <a:solidFill>
                  <a:srgbClr val="FF0000"/>
                </a:solidFill>
              </a:rPr>
              <a:t>re</a:t>
            </a:r>
            <a:r>
              <a:rPr lang="en-US" sz="2000" dirty="0" err="1" smtClean="0">
                <a:solidFill>
                  <a:srgbClr val="00B050"/>
                </a:solidFill>
              </a:rPr>
              <a:t>absorpation</a:t>
            </a:r>
            <a:r>
              <a:rPr lang="en-US" sz="2000" dirty="0" smtClean="0">
                <a:solidFill>
                  <a:srgbClr val="00B050"/>
                </a:solidFill>
              </a:rPr>
              <a:t>            </a:t>
            </a:r>
          </a:p>
          <a:p>
            <a:pPr marL="0" indent="0" algn="l" rtl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Noct</a:t>
            </a:r>
            <a:r>
              <a:rPr lang="en-US" sz="2000" dirty="0" smtClean="0">
                <a:solidFill>
                  <a:srgbClr val="00B050"/>
                </a:solidFill>
              </a:rPr>
              <a:t>=Night                         </a:t>
            </a:r>
            <a:r>
              <a:rPr lang="en-US" sz="2000" dirty="0" err="1" smtClean="0">
                <a:solidFill>
                  <a:srgbClr val="FF0000"/>
                </a:solidFill>
              </a:rPr>
              <a:t>Noct</a:t>
            </a:r>
            <a:r>
              <a:rPr lang="en-US" sz="2000" dirty="0" err="1" smtClean="0">
                <a:solidFill>
                  <a:srgbClr val="00B050"/>
                </a:solidFill>
              </a:rPr>
              <a:t>uria</a:t>
            </a:r>
            <a:r>
              <a:rPr lang="en-US" sz="2000" dirty="0" smtClean="0">
                <a:solidFill>
                  <a:srgbClr val="00B050"/>
                </a:solidFill>
              </a:rPr>
              <a:t>    </a:t>
            </a:r>
          </a:p>
          <a:p>
            <a:pPr marL="0" indent="0" algn="l" rtl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Miscllaneous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Preffixes</a:t>
            </a:r>
            <a:r>
              <a:rPr lang="en-US" dirty="0" smtClean="0">
                <a:solidFill>
                  <a:srgbClr val="0070C0"/>
                </a:solidFill>
              </a:rPr>
              <a:t>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Apo</a:t>
            </a:r>
            <a:r>
              <a:rPr lang="en-US" sz="2000" dirty="0" smtClean="0">
                <a:solidFill>
                  <a:srgbClr val="00B050"/>
                </a:solidFill>
              </a:rPr>
              <a:t>=From                            </a:t>
            </a:r>
            <a:r>
              <a:rPr lang="en-US" sz="2000" dirty="0" err="1" smtClean="0">
                <a:solidFill>
                  <a:srgbClr val="00B050"/>
                </a:solidFill>
              </a:rPr>
              <a:t>Apomorphine</a:t>
            </a:r>
            <a:r>
              <a:rPr lang="en-US" sz="2000" dirty="0" smtClean="0">
                <a:solidFill>
                  <a:srgbClr val="00B050"/>
                </a:solidFill>
              </a:rPr>
              <a:t>    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Dys</a:t>
            </a:r>
            <a:r>
              <a:rPr lang="en-US" sz="2000" dirty="0" smtClean="0">
                <a:solidFill>
                  <a:srgbClr val="00B050"/>
                </a:solidFill>
              </a:rPr>
              <a:t>=</a:t>
            </a:r>
            <a:r>
              <a:rPr lang="en-US" sz="2000" dirty="0" err="1" smtClean="0">
                <a:solidFill>
                  <a:srgbClr val="00B050"/>
                </a:solidFill>
              </a:rPr>
              <a:t>bad,pianful</a:t>
            </a:r>
            <a:r>
              <a:rPr lang="en-US" sz="2000" dirty="0" smtClean="0">
                <a:solidFill>
                  <a:srgbClr val="00B050"/>
                </a:solidFill>
              </a:rPr>
              <a:t>                   </a:t>
            </a:r>
            <a:r>
              <a:rPr lang="en-US" sz="2000" dirty="0" smtClean="0">
                <a:solidFill>
                  <a:srgbClr val="FF0000"/>
                </a:solidFill>
              </a:rPr>
              <a:t>Dys</a:t>
            </a:r>
            <a:r>
              <a:rPr lang="en-US" sz="2000" dirty="0" smtClean="0">
                <a:solidFill>
                  <a:srgbClr val="00B050"/>
                </a:solidFill>
              </a:rPr>
              <a:t>uria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Ana</a:t>
            </a:r>
            <a:r>
              <a:rPr lang="en-US" sz="2000" dirty="0" smtClean="0">
                <a:solidFill>
                  <a:srgbClr val="00B050"/>
                </a:solidFill>
              </a:rPr>
              <a:t>=Up ,Apart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Ana</a:t>
            </a:r>
            <a:r>
              <a:rPr lang="en-US" sz="2000" dirty="0" smtClean="0">
                <a:solidFill>
                  <a:srgbClr val="00B050"/>
                </a:solidFill>
              </a:rPr>
              <a:t>bolism       </a:t>
            </a:r>
          </a:p>
          <a:p>
            <a:pPr marL="0" indent="0" algn="l" rtl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Cata</a:t>
            </a:r>
            <a:r>
              <a:rPr lang="en-US" sz="2000" dirty="0" smtClean="0">
                <a:solidFill>
                  <a:srgbClr val="00B050"/>
                </a:solidFill>
              </a:rPr>
              <a:t>=Down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Cata</a:t>
            </a:r>
            <a:r>
              <a:rPr lang="en-US" sz="2000" dirty="0" smtClean="0">
                <a:solidFill>
                  <a:srgbClr val="00B050"/>
                </a:solidFill>
              </a:rPr>
              <a:t>bolism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Ben</a:t>
            </a:r>
            <a:r>
              <a:rPr lang="en-US" sz="2000" dirty="0" smtClean="0">
                <a:solidFill>
                  <a:srgbClr val="00B050"/>
                </a:solidFill>
              </a:rPr>
              <a:t>=Not bad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Be</a:t>
            </a:r>
            <a:r>
              <a:rPr lang="en-US" sz="2000" dirty="0" smtClean="0">
                <a:solidFill>
                  <a:srgbClr val="00B050"/>
                </a:solidFill>
              </a:rPr>
              <a:t>nign           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Mal</a:t>
            </a:r>
            <a:r>
              <a:rPr lang="en-US" sz="2000" dirty="0" smtClean="0">
                <a:solidFill>
                  <a:srgbClr val="00B050"/>
                </a:solidFill>
              </a:rPr>
              <a:t>=Bad     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Mal</a:t>
            </a:r>
            <a:r>
              <a:rPr lang="en-US" sz="2000" dirty="0" smtClean="0">
                <a:solidFill>
                  <a:srgbClr val="00B050"/>
                </a:solidFill>
              </a:rPr>
              <a:t>nutrition       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Brady</a:t>
            </a:r>
            <a:r>
              <a:rPr lang="en-US" sz="2000" dirty="0" smtClean="0">
                <a:solidFill>
                  <a:srgbClr val="00B050"/>
                </a:solidFill>
              </a:rPr>
              <a:t>=Slow                              </a:t>
            </a:r>
            <a:r>
              <a:rPr lang="en-US" sz="2000" dirty="0" err="1" smtClean="0">
                <a:solidFill>
                  <a:srgbClr val="FF0000"/>
                </a:solidFill>
              </a:rPr>
              <a:t>Brady</a:t>
            </a:r>
            <a:r>
              <a:rPr lang="en-US" sz="2000" dirty="0" err="1" smtClean="0">
                <a:solidFill>
                  <a:srgbClr val="00B050"/>
                </a:solidFill>
              </a:rPr>
              <a:t>cardia</a:t>
            </a:r>
            <a:r>
              <a:rPr lang="en-US" sz="2000" dirty="0" smtClean="0">
                <a:solidFill>
                  <a:srgbClr val="00B050"/>
                </a:solidFill>
              </a:rPr>
              <a:t>         </a:t>
            </a:r>
          </a:p>
          <a:p>
            <a:pPr marL="0" indent="0" algn="l" rtl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Tachy</a:t>
            </a:r>
            <a:r>
              <a:rPr lang="en-US" sz="2000" dirty="0" smtClean="0">
                <a:solidFill>
                  <a:srgbClr val="FF0000"/>
                </a:solidFill>
              </a:rPr>
              <a:t>=Fast                               Tachy</a:t>
            </a:r>
            <a:r>
              <a:rPr lang="en-US" sz="2000" dirty="0" smtClean="0">
                <a:solidFill>
                  <a:srgbClr val="00B050"/>
                </a:solidFill>
              </a:rPr>
              <a:t>cardia </a:t>
            </a:r>
            <a:r>
              <a:rPr lang="en-US" sz="2000" dirty="0" smtClean="0">
                <a:solidFill>
                  <a:srgbClr val="FF0000"/>
                </a:solidFill>
              </a:rPr>
              <a:t>                                      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Hydro</a:t>
            </a:r>
            <a:r>
              <a:rPr lang="en-US" sz="2000" dirty="0" smtClean="0">
                <a:solidFill>
                  <a:srgbClr val="00B050"/>
                </a:solidFill>
              </a:rPr>
              <a:t>=Water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Hydro</a:t>
            </a:r>
            <a:r>
              <a:rPr lang="en-US" sz="2000" dirty="0" smtClean="0">
                <a:solidFill>
                  <a:srgbClr val="00B050"/>
                </a:solidFill>
              </a:rPr>
              <a:t>therapy                                  </a:t>
            </a:r>
          </a:p>
          <a:p>
            <a:pPr marL="0" indent="0" algn="l" rtl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Py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     =Pus       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Pyo</a:t>
            </a:r>
            <a:r>
              <a:rPr lang="en-US" sz="2000" dirty="0" smtClean="0">
                <a:solidFill>
                  <a:srgbClr val="00B050"/>
                </a:solidFill>
              </a:rPr>
              <a:t>genic                                                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Pseudo</a:t>
            </a:r>
            <a:r>
              <a:rPr lang="en-US" sz="2000" dirty="0" smtClean="0">
                <a:solidFill>
                  <a:srgbClr val="00B050"/>
                </a:solidFill>
              </a:rPr>
              <a:t>=False                             </a:t>
            </a:r>
            <a:r>
              <a:rPr lang="en-US" sz="2000" dirty="0" err="1" smtClean="0">
                <a:solidFill>
                  <a:srgbClr val="FF0000"/>
                </a:solidFill>
              </a:rPr>
              <a:t>pseudo</a:t>
            </a:r>
            <a:r>
              <a:rPr lang="en-US" sz="2000" dirty="0" err="1" smtClean="0">
                <a:solidFill>
                  <a:srgbClr val="00B050"/>
                </a:solidFill>
              </a:rPr>
              <a:t>plegia</a:t>
            </a:r>
            <a:r>
              <a:rPr lang="en-US" sz="2000" dirty="0" smtClean="0">
                <a:solidFill>
                  <a:srgbClr val="00B050"/>
                </a:solidFill>
              </a:rPr>
              <a:t>                                 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79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80720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Medical Prefix According to the Amount: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Pan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All               </a:t>
            </a:r>
            <a:r>
              <a:rPr lang="en-US" b="1" dirty="0" smtClean="0">
                <a:solidFill>
                  <a:srgbClr val="FF0000"/>
                </a:solidFill>
              </a:rPr>
              <a:t>Pan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en-US" b="1" dirty="0" smtClean="0"/>
              <a:t>legia            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Omni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All                          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Multi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many         </a:t>
            </a:r>
            <a:r>
              <a:rPr lang="en-US" b="1" dirty="0" smtClean="0">
                <a:solidFill>
                  <a:srgbClr val="FF0000"/>
                </a:solidFill>
              </a:rPr>
              <a:t>Multi</a:t>
            </a:r>
            <a:r>
              <a:rPr lang="en-US" b="1" dirty="0" smtClean="0"/>
              <a:t>cellular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Macro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Large      </a:t>
            </a:r>
            <a:r>
              <a:rPr lang="en-US" b="1" dirty="0" smtClean="0">
                <a:solidFill>
                  <a:srgbClr val="FF0000"/>
                </a:solidFill>
              </a:rPr>
              <a:t>Macro</a:t>
            </a:r>
            <a:r>
              <a:rPr lang="en-US" b="1" dirty="0" smtClean="0"/>
              <a:t>phage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Micro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Small        </a:t>
            </a:r>
            <a:r>
              <a:rPr lang="en-US" b="1" dirty="0" err="1" smtClean="0">
                <a:solidFill>
                  <a:srgbClr val="FF0000"/>
                </a:solidFill>
              </a:rPr>
              <a:t>Micro</a:t>
            </a:r>
            <a:r>
              <a:rPr lang="en-US" b="1" dirty="0" err="1" smtClean="0"/>
              <a:t>surgy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Megaly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Large     </a:t>
            </a:r>
            <a:r>
              <a:rPr lang="en-US" b="1" dirty="0" err="1" smtClean="0">
                <a:solidFill>
                  <a:srgbClr val="FF0000"/>
                </a:solidFill>
              </a:rPr>
              <a:t>Heptomegaly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Oligo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Few             </a:t>
            </a:r>
            <a:r>
              <a:rPr lang="en-US" b="1" dirty="0" err="1" smtClean="0">
                <a:solidFill>
                  <a:srgbClr val="FF0000"/>
                </a:solidFill>
              </a:rPr>
              <a:t>Oligo</a:t>
            </a:r>
            <a:r>
              <a:rPr lang="en-US" b="1" dirty="0" err="1" smtClean="0"/>
              <a:t>spermia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Mega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Big             </a:t>
            </a:r>
            <a:r>
              <a:rPr lang="en-US" b="1" dirty="0" err="1" smtClean="0">
                <a:solidFill>
                  <a:srgbClr val="FF0000"/>
                </a:solidFill>
              </a:rPr>
              <a:t>Mega</a:t>
            </a:r>
            <a:r>
              <a:rPr lang="en-US" b="1" dirty="0" err="1" smtClean="0"/>
              <a:t>bladder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   </a:t>
            </a:r>
            <a:r>
              <a:rPr lang="en-US" b="1" dirty="0">
                <a:solidFill>
                  <a:srgbClr val="FF0000"/>
                </a:solidFill>
              </a:rPr>
              <a:t>/ An </a:t>
            </a:r>
            <a:r>
              <a:rPr lang="en-US" b="1" dirty="0">
                <a:solidFill>
                  <a:srgbClr val="7030A0"/>
                </a:solidFill>
              </a:rPr>
              <a:t>=</a:t>
            </a:r>
            <a:r>
              <a:rPr lang="en-US" b="1" dirty="0" smtClean="0"/>
              <a:t> Absent or Lacking       </a:t>
            </a:r>
            <a:r>
              <a:rPr lang="en-US" b="1" dirty="0" smtClean="0">
                <a:solidFill>
                  <a:srgbClr val="FF0000"/>
                </a:solidFill>
              </a:rPr>
              <a:t> A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febrile</a:t>
            </a:r>
            <a:r>
              <a:rPr lang="en-US" b="1" dirty="0" smtClean="0">
                <a:solidFill>
                  <a:srgbClr val="FF0000"/>
                </a:solidFill>
              </a:rPr>
              <a:t>    An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oxia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Hetro</a:t>
            </a:r>
            <a:r>
              <a:rPr lang="en-US" b="1" dirty="0" smtClean="0"/>
              <a:t>     =other ,</a:t>
            </a:r>
            <a:r>
              <a:rPr lang="en-US" b="1" dirty="0" err="1" smtClean="0"/>
              <a:t>different,unequall</a:t>
            </a:r>
            <a:r>
              <a:rPr lang="en-US" b="1" dirty="0" smtClean="0"/>
              <a:t>         </a:t>
            </a:r>
            <a:r>
              <a:rPr lang="en-US" b="1" dirty="0" err="1" smtClean="0">
                <a:solidFill>
                  <a:srgbClr val="FF0000"/>
                </a:solidFill>
              </a:rPr>
              <a:t>Hetro</a:t>
            </a:r>
            <a:r>
              <a:rPr lang="en-US" b="1" dirty="0" err="1" smtClean="0"/>
              <a:t>sexual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Homo ,</a:t>
            </a:r>
            <a:r>
              <a:rPr lang="en-US" b="1" dirty="0" err="1" smtClean="0">
                <a:solidFill>
                  <a:srgbClr val="FF0000"/>
                </a:solidFill>
              </a:rPr>
              <a:t>homeo</a:t>
            </a:r>
            <a:r>
              <a:rPr lang="en-US" b="1" dirty="0" smtClean="0"/>
              <a:t> =same ,</a:t>
            </a:r>
            <a:r>
              <a:rPr lang="en-US" b="1" dirty="0" err="1" smtClean="0"/>
              <a:t>unchange</a:t>
            </a:r>
            <a:r>
              <a:rPr lang="en-US" b="1" dirty="0" smtClean="0"/>
              <a:t>            </a:t>
            </a:r>
            <a:r>
              <a:rPr lang="en-US" b="1" dirty="0" err="1" smtClean="0">
                <a:solidFill>
                  <a:srgbClr val="FF0000"/>
                </a:solidFill>
              </a:rPr>
              <a:t>Homo</a:t>
            </a:r>
            <a:r>
              <a:rPr lang="en-US" b="1" dirty="0" err="1" smtClean="0"/>
              <a:t>thermic</a:t>
            </a:r>
            <a:r>
              <a:rPr lang="en-US" b="1" dirty="0" smtClean="0"/>
              <a:t> 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Normo</a:t>
            </a:r>
            <a:r>
              <a:rPr lang="en-US" b="1" dirty="0" smtClean="0"/>
              <a:t> =Normal                  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Normo</a:t>
            </a:r>
            <a:r>
              <a:rPr lang="en-US" b="1" dirty="0" err="1" smtClean="0"/>
              <a:t>volmia</a:t>
            </a:r>
            <a:r>
              <a:rPr lang="en-US" b="1" dirty="0" smtClean="0"/>
              <a:t>   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Polkil</a:t>
            </a:r>
            <a:r>
              <a:rPr lang="en-US" b="1" dirty="0" smtClean="0">
                <a:solidFill>
                  <a:srgbClr val="FF0000"/>
                </a:solidFill>
              </a:rPr>
              <a:t>/o</a:t>
            </a:r>
            <a:r>
              <a:rPr lang="en-US" b="1" dirty="0" smtClean="0"/>
              <a:t>=</a:t>
            </a:r>
            <a:r>
              <a:rPr lang="en-US" b="1" dirty="0" err="1" smtClean="0"/>
              <a:t>varied,irregular</a:t>
            </a:r>
            <a:r>
              <a:rPr lang="en-US" b="1" dirty="0" smtClean="0"/>
              <a:t>  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Polkilo</a:t>
            </a:r>
            <a:r>
              <a:rPr lang="en-US" b="1" dirty="0" err="1" smtClean="0"/>
              <a:t>derma</a:t>
            </a:r>
            <a:r>
              <a:rPr lang="en-US" b="1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34246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                  </a:t>
            </a:r>
            <a:r>
              <a:rPr lang="en-US" dirty="0" smtClean="0">
                <a:solidFill>
                  <a:srgbClr val="FF0000"/>
                </a:solidFill>
              </a:rPr>
              <a:t>Negative </a:t>
            </a:r>
            <a:r>
              <a:rPr lang="en-US" dirty="0" err="1" smtClean="0">
                <a:solidFill>
                  <a:srgbClr val="FF0000"/>
                </a:solidFill>
              </a:rPr>
              <a:t>Preflixes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De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Down                 </a:t>
            </a:r>
            <a:r>
              <a:rPr lang="en-US" dirty="0" err="1" smtClean="0">
                <a:solidFill>
                  <a:srgbClr val="FF0000"/>
                </a:solidFill>
              </a:rPr>
              <a:t>Dextoxity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Dis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lose,, without,, removal        </a:t>
            </a:r>
            <a:r>
              <a:rPr lang="en-US" dirty="0" smtClean="0">
                <a:solidFill>
                  <a:srgbClr val="FF0000"/>
                </a:solidFill>
              </a:rPr>
              <a:t>Disinfection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IM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Not     ---</a:t>
            </a:r>
            <a:r>
              <a:rPr lang="en-US" dirty="0" smtClean="0">
                <a:solidFill>
                  <a:srgbClr val="FF0000"/>
                </a:solidFill>
              </a:rPr>
              <a:t>Im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potence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Un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Non             </a:t>
            </a:r>
            <a:r>
              <a:rPr lang="en-US" dirty="0" smtClean="0">
                <a:solidFill>
                  <a:srgbClr val="FF0000"/>
                </a:solidFill>
              </a:rPr>
              <a:t>Un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conscious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Anti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Against       </a:t>
            </a:r>
            <a:r>
              <a:rPr lang="en-US" dirty="0" smtClean="0">
                <a:solidFill>
                  <a:srgbClr val="FF0000"/>
                </a:solidFill>
              </a:rPr>
              <a:t>Anti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dote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 smtClean="0"/>
              <a:t> A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without     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febrile</a:t>
            </a:r>
          </a:p>
          <a:p>
            <a:pPr marL="0" indent="0" algn="l" rtl="0">
              <a:buNone/>
            </a:pPr>
            <a:r>
              <a:rPr lang="en-US" dirty="0" smtClean="0"/>
              <a:t>Contra=Against    </a:t>
            </a:r>
            <a:r>
              <a:rPr lang="en-US" dirty="0" smtClean="0">
                <a:solidFill>
                  <a:srgbClr val="FF0000"/>
                </a:solidFill>
              </a:rPr>
              <a:t>Contra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lateral</a:t>
            </a:r>
            <a:r>
              <a:rPr lang="en-US" dirty="0" smtClean="0">
                <a:solidFill>
                  <a:srgbClr val="FF0000"/>
                </a:solidFill>
              </a:rPr>
              <a:t>      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960719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Medical </a:t>
            </a:r>
            <a:r>
              <a:rPr lang="en-US" b="1" dirty="0" smtClean="0">
                <a:solidFill>
                  <a:srgbClr val="FF0000"/>
                </a:solidFill>
              </a:rPr>
              <a:t>Prefix </a:t>
            </a:r>
            <a:r>
              <a:rPr lang="en-US" b="1" dirty="0" smtClean="0">
                <a:solidFill>
                  <a:srgbClr val="00B050"/>
                </a:solidFill>
              </a:rPr>
              <a:t>According </a:t>
            </a:r>
            <a:r>
              <a:rPr lang="en-US" b="1" dirty="0">
                <a:solidFill>
                  <a:srgbClr val="00B050"/>
                </a:solidFill>
              </a:rPr>
              <a:t>to the </a:t>
            </a:r>
            <a:r>
              <a:rPr lang="en-US" b="1" dirty="0" smtClean="0">
                <a:solidFill>
                  <a:srgbClr val="00B050"/>
                </a:solidFill>
              </a:rPr>
              <a:t>Position:</a:t>
            </a:r>
            <a:endParaRPr lang="en-US" b="1" dirty="0">
              <a:solidFill>
                <a:srgbClr val="00B050"/>
              </a:solidFill>
            </a:endParaRPr>
          </a:p>
          <a:p>
            <a:pPr marL="0" indent="0" algn="l" rtl="0">
              <a:buNone/>
            </a:pPr>
            <a:r>
              <a:rPr lang="en-US" b="1" dirty="0" smtClean="0"/>
              <a:t>1- </a:t>
            </a:r>
            <a:r>
              <a:rPr lang="en-US" b="1" dirty="0" err="1" smtClean="0">
                <a:solidFill>
                  <a:srgbClr val="FF0000"/>
                </a:solidFill>
              </a:rPr>
              <a:t>Epi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>
                <a:solidFill>
                  <a:srgbClr val="00421E"/>
                </a:solidFill>
              </a:rPr>
              <a:t> </a:t>
            </a:r>
            <a:r>
              <a:rPr lang="en-US" b="1" dirty="0" smtClean="0"/>
              <a:t>above                </a:t>
            </a:r>
            <a:r>
              <a:rPr lang="en-US" b="1" dirty="0" smtClean="0">
                <a:solidFill>
                  <a:srgbClr val="FF0000"/>
                </a:solidFill>
              </a:rPr>
              <a:t>Epi</a:t>
            </a:r>
            <a:r>
              <a:rPr lang="en-US" b="1" dirty="0" smtClean="0"/>
              <a:t>dermis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2- </a:t>
            </a:r>
            <a:r>
              <a:rPr lang="en-US" b="1" dirty="0" smtClean="0">
                <a:solidFill>
                  <a:srgbClr val="FF0000"/>
                </a:solidFill>
              </a:rPr>
              <a:t>Hyper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Above      </a:t>
            </a:r>
            <a:r>
              <a:rPr lang="en-US" b="1" dirty="0"/>
              <a:t> </a:t>
            </a:r>
            <a:r>
              <a:rPr lang="en-US" b="1" dirty="0" smtClean="0"/>
              <a:t>          </a:t>
            </a:r>
            <a:r>
              <a:rPr lang="en-US" b="1" dirty="0" smtClean="0">
                <a:solidFill>
                  <a:srgbClr val="FF0000"/>
                </a:solidFill>
              </a:rPr>
              <a:t>Hype</a:t>
            </a:r>
            <a:r>
              <a:rPr lang="en-US" b="1" dirty="0" smtClean="0"/>
              <a:t>rtension    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3- </a:t>
            </a:r>
            <a:r>
              <a:rPr lang="en-US" b="1" dirty="0" smtClean="0">
                <a:solidFill>
                  <a:srgbClr val="FF0000"/>
                </a:solidFill>
              </a:rPr>
              <a:t>Supra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Above                 </a:t>
            </a:r>
            <a:r>
              <a:rPr lang="en-US" b="1" dirty="0" smtClean="0">
                <a:solidFill>
                  <a:srgbClr val="FF0000"/>
                </a:solidFill>
              </a:rPr>
              <a:t>Supra </a:t>
            </a:r>
            <a:r>
              <a:rPr lang="en-US" b="1" dirty="0" err="1" smtClean="0"/>
              <a:t>clavicular</a:t>
            </a:r>
            <a:r>
              <a:rPr lang="en-US" b="1" dirty="0" smtClean="0"/>
              <a:t> artery             </a:t>
            </a:r>
          </a:p>
          <a:p>
            <a:pPr marL="0" indent="0" algn="l" rtl="0">
              <a:buNone/>
            </a:pPr>
            <a:r>
              <a:rPr lang="en-US" b="1" dirty="0" smtClean="0"/>
              <a:t>4- </a:t>
            </a:r>
            <a:r>
              <a:rPr lang="en-US" b="1" dirty="0" smtClean="0">
                <a:solidFill>
                  <a:srgbClr val="FF0000"/>
                </a:solidFill>
              </a:rPr>
              <a:t>Super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Above                </a:t>
            </a:r>
            <a:r>
              <a:rPr lang="en-US" b="1" dirty="0" smtClean="0">
                <a:solidFill>
                  <a:srgbClr val="FF0000"/>
                </a:solidFill>
              </a:rPr>
              <a:t> Superior              </a:t>
            </a:r>
          </a:p>
          <a:p>
            <a:pPr marL="0" indent="0" algn="l" rtl="0">
              <a:buNone/>
            </a:pPr>
            <a:r>
              <a:rPr lang="en-US" b="1" dirty="0" smtClean="0"/>
              <a:t>5- </a:t>
            </a:r>
            <a:r>
              <a:rPr lang="en-US" b="1" dirty="0" smtClean="0">
                <a:solidFill>
                  <a:srgbClr val="FF0000"/>
                </a:solidFill>
              </a:rPr>
              <a:t>Sub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Below                    </a:t>
            </a:r>
            <a:r>
              <a:rPr lang="en-US" b="1" dirty="0" smtClean="0">
                <a:solidFill>
                  <a:srgbClr val="FF0000"/>
                </a:solidFill>
              </a:rPr>
              <a:t>Sub</a:t>
            </a:r>
            <a:r>
              <a:rPr lang="en-US" b="1" dirty="0" smtClean="0"/>
              <a:t>costal              </a:t>
            </a:r>
          </a:p>
          <a:p>
            <a:pPr marL="0" indent="0" algn="l" rtl="0">
              <a:buNone/>
            </a:pPr>
            <a:r>
              <a:rPr lang="en-US" b="1" dirty="0" smtClean="0"/>
              <a:t>6- </a:t>
            </a:r>
            <a:r>
              <a:rPr lang="en-US" b="1" dirty="0" smtClean="0">
                <a:solidFill>
                  <a:srgbClr val="FF0000"/>
                </a:solidFill>
              </a:rPr>
              <a:t>Hypo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Low                    </a:t>
            </a:r>
            <a:r>
              <a:rPr lang="en-US" b="1" dirty="0" smtClean="0">
                <a:solidFill>
                  <a:srgbClr val="FF0000"/>
                </a:solidFill>
              </a:rPr>
              <a:t>Hypo</a:t>
            </a:r>
            <a:r>
              <a:rPr lang="en-US" b="1" dirty="0" smtClean="0"/>
              <a:t>glycemia              </a:t>
            </a:r>
          </a:p>
          <a:p>
            <a:pPr marL="0" indent="0" algn="l" rtl="0">
              <a:buNone/>
            </a:pPr>
            <a:r>
              <a:rPr lang="en-US" b="1" dirty="0" smtClean="0"/>
              <a:t>7- </a:t>
            </a:r>
            <a:r>
              <a:rPr lang="en-US" b="1" dirty="0" smtClean="0">
                <a:solidFill>
                  <a:srgbClr val="FF0000"/>
                </a:solidFill>
              </a:rPr>
              <a:t>Infra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Low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Infra</a:t>
            </a:r>
            <a:r>
              <a:rPr lang="en-US" b="1" dirty="0" err="1" smtClean="0"/>
              <a:t>trochlear</a:t>
            </a:r>
            <a:r>
              <a:rPr lang="en-US" b="1" dirty="0" smtClean="0"/>
              <a:t> nerve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8- </a:t>
            </a:r>
            <a:r>
              <a:rPr lang="en-US" b="1" dirty="0" err="1" smtClean="0">
                <a:solidFill>
                  <a:srgbClr val="FF0000"/>
                </a:solidFill>
              </a:rPr>
              <a:t>Dextro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Right          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Dextro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caridia</a:t>
            </a:r>
            <a:r>
              <a:rPr lang="en-US" b="1" dirty="0" smtClean="0">
                <a:solidFill>
                  <a:srgbClr val="FF0000"/>
                </a:solidFill>
              </a:rPr>
              <a:t> 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9- </a:t>
            </a:r>
            <a:r>
              <a:rPr lang="en-US" b="1" dirty="0" err="1" smtClean="0">
                <a:solidFill>
                  <a:srgbClr val="FF0000"/>
                </a:solidFill>
              </a:rPr>
              <a:t>Levo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Left               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10- </a:t>
            </a:r>
            <a:r>
              <a:rPr lang="en-US" b="1" dirty="0" smtClean="0">
                <a:solidFill>
                  <a:srgbClr val="FF0000"/>
                </a:solidFill>
              </a:rPr>
              <a:t>Endo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Inside        </a:t>
            </a:r>
            <a:r>
              <a:rPr lang="en-US" b="1" dirty="0" smtClean="0">
                <a:solidFill>
                  <a:srgbClr val="FF0000"/>
                </a:solidFill>
              </a:rPr>
              <a:t>Endo</a:t>
            </a:r>
            <a:r>
              <a:rPr lang="en-US" b="1" dirty="0" smtClean="0"/>
              <a:t>derm 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11- </a:t>
            </a:r>
            <a:r>
              <a:rPr lang="en-US" b="1" dirty="0" smtClean="0">
                <a:solidFill>
                  <a:srgbClr val="FF0000"/>
                </a:solidFill>
              </a:rPr>
              <a:t>Intra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Between   </a:t>
            </a:r>
            <a:r>
              <a:rPr lang="en-US" b="1" dirty="0" smtClean="0">
                <a:solidFill>
                  <a:srgbClr val="FF0000"/>
                </a:solidFill>
              </a:rPr>
              <a:t>Intra</a:t>
            </a:r>
            <a:r>
              <a:rPr lang="en-US" b="1" dirty="0" smtClean="0"/>
              <a:t>muscular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12- </a:t>
            </a:r>
            <a:r>
              <a:rPr lang="en-US" b="1" dirty="0" err="1" smtClean="0">
                <a:solidFill>
                  <a:srgbClr val="FF0000"/>
                </a:solidFill>
              </a:rPr>
              <a:t>Intar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inside         </a:t>
            </a:r>
            <a:r>
              <a:rPr lang="en-US" b="1" dirty="0" err="1" smtClean="0">
                <a:solidFill>
                  <a:srgbClr val="FF0000"/>
                </a:solidFill>
              </a:rPr>
              <a:t>Intra</a:t>
            </a:r>
            <a:r>
              <a:rPr lang="en-US" b="1" dirty="0" err="1" smtClean="0"/>
              <a:t>cellure</a:t>
            </a:r>
            <a:r>
              <a:rPr lang="en-US" b="1" dirty="0" smtClean="0"/>
              <a:t>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13- </a:t>
            </a:r>
            <a:r>
              <a:rPr lang="en-US" b="1" dirty="0" smtClean="0">
                <a:solidFill>
                  <a:srgbClr val="FF0000"/>
                </a:solidFill>
              </a:rPr>
              <a:t>Extra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Outside    </a:t>
            </a:r>
            <a:r>
              <a:rPr lang="en-US" b="1" dirty="0" smtClean="0">
                <a:solidFill>
                  <a:srgbClr val="FF0000"/>
                </a:solidFill>
              </a:rPr>
              <a:t> Extracellular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14- </a:t>
            </a:r>
            <a:r>
              <a:rPr lang="en-US" b="1" dirty="0" err="1" smtClean="0">
                <a:solidFill>
                  <a:srgbClr val="FF0000"/>
                </a:solidFill>
              </a:rPr>
              <a:t>Exo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Outside          </a:t>
            </a:r>
            <a:r>
              <a:rPr lang="en-US" b="1" dirty="0" err="1" smtClean="0">
                <a:solidFill>
                  <a:srgbClr val="FF0000"/>
                </a:solidFill>
              </a:rPr>
              <a:t>Exo</a:t>
            </a:r>
            <a:r>
              <a:rPr lang="en-US" b="1" dirty="0" err="1" smtClean="0"/>
              <a:t>tropia</a:t>
            </a:r>
            <a:r>
              <a:rPr lang="en-US" b="1" dirty="0" smtClean="0"/>
              <a:t>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15- </a:t>
            </a:r>
            <a:r>
              <a:rPr lang="en-US" b="1" dirty="0" err="1" smtClean="0">
                <a:solidFill>
                  <a:srgbClr val="FF0000"/>
                </a:solidFill>
              </a:rPr>
              <a:t>Extro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Outside                                            </a:t>
            </a:r>
          </a:p>
          <a:p>
            <a:pPr marL="0" indent="0" algn="l" rtl="0">
              <a:buNone/>
            </a:pP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9399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Medical </a:t>
            </a:r>
            <a:r>
              <a:rPr lang="en-US" b="1" dirty="0" smtClean="0">
                <a:solidFill>
                  <a:srgbClr val="FF0000"/>
                </a:solidFill>
              </a:rPr>
              <a:t>Prefix </a:t>
            </a:r>
            <a:r>
              <a:rPr lang="en-US" b="1" dirty="0" smtClean="0">
                <a:solidFill>
                  <a:srgbClr val="00B050"/>
                </a:solidFill>
              </a:rPr>
              <a:t>According </a:t>
            </a:r>
            <a:r>
              <a:rPr lang="en-US" b="1" dirty="0">
                <a:solidFill>
                  <a:srgbClr val="00B050"/>
                </a:solidFill>
              </a:rPr>
              <a:t>to the </a:t>
            </a:r>
            <a:r>
              <a:rPr lang="en-US" b="1" dirty="0" smtClean="0">
                <a:solidFill>
                  <a:srgbClr val="00B050"/>
                </a:solidFill>
              </a:rPr>
              <a:t>Position:</a:t>
            </a:r>
            <a:r>
              <a:rPr lang="en-US" b="1" dirty="0" smtClean="0"/>
              <a:t>              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  16- </a:t>
            </a:r>
            <a:r>
              <a:rPr lang="en-US" b="1" dirty="0" err="1" smtClean="0">
                <a:solidFill>
                  <a:srgbClr val="FF0000"/>
                </a:solidFill>
              </a:rPr>
              <a:t>Ab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/>
              <a:t>Away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Abd</a:t>
            </a:r>
            <a:r>
              <a:rPr lang="en-US" b="1" dirty="0" err="1" smtClean="0"/>
              <a:t>ucation</a:t>
            </a:r>
            <a:r>
              <a:rPr lang="en-US" b="1" dirty="0" smtClean="0"/>
              <a:t>         </a:t>
            </a:r>
          </a:p>
          <a:p>
            <a:pPr marL="0" indent="0" algn="l" rtl="0">
              <a:buNone/>
            </a:pPr>
            <a:r>
              <a:rPr lang="en-US" b="1" dirty="0" smtClean="0"/>
              <a:t> 17- </a:t>
            </a:r>
            <a:r>
              <a:rPr lang="en-US" b="1" dirty="0" smtClean="0">
                <a:solidFill>
                  <a:srgbClr val="FF0000"/>
                </a:solidFill>
              </a:rPr>
              <a:t>Ad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/>
              <a:t>Toward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Add</a:t>
            </a:r>
            <a:r>
              <a:rPr lang="en-US" b="1" dirty="0" err="1" smtClean="0"/>
              <a:t>ucation</a:t>
            </a:r>
            <a:r>
              <a:rPr lang="en-US" b="1" dirty="0" smtClean="0"/>
              <a:t>         </a:t>
            </a:r>
          </a:p>
          <a:p>
            <a:pPr marL="0" indent="0" algn="l" rtl="0">
              <a:buNone/>
            </a:pPr>
            <a:r>
              <a:rPr lang="en-US" b="1" dirty="0" smtClean="0"/>
              <a:t> 18- </a:t>
            </a:r>
            <a:r>
              <a:rPr lang="en-US" b="1" dirty="0" smtClean="0">
                <a:solidFill>
                  <a:srgbClr val="FF0000"/>
                </a:solidFill>
              </a:rPr>
              <a:t>Ante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/>
              <a:t>Anterior</a:t>
            </a:r>
          </a:p>
          <a:p>
            <a:pPr marL="0" indent="0" algn="l" rtl="0">
              <a:buNone/>
            </a:pPr>
            <a:r>
              <a:rPr lang="en-US" b="1" dirty="0" smtClean="0"/>
              <a:t>19- </a:t>
            </a:r>
            <a:r>
              <a:rPr lang="en-US" b="1" dirty="0" err="1" smtClean="0">
                <a:solidFill>
                  <a:srgbClr val="FF0000"/>
                </a:solidFill>
              </a:rPr>
              <a:t>Anterio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/>
              <a:t>Anterior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20- </a:t>
            </a:r>
            <a:r>
              <a:rPr lang="en-US" b="1" dirty="0" err="1" smtClean="0">
                <a:solidFill>
                  <a:srgbClr val="FF0000"/>
                </a:solidFill>
              </a:rPr>
              <a:t>Posterio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/>
              <a:t>Posterior</a:t>
            </a:r>
          </a:p>
          <a:p>
            <a:pPr marL="0" indent="0" algn="l" rtl="0">
              <a:buNone/>
            </a:pPr>
            <a:r>
              <a:rPr lang="en-US" b="1" dirty="0" smtClean="0"/>
              <a:t>21- </a:t>
            </a:r>
            <a:r>
              <a:rPr lang="en-US" b="1" dirty="0" err="1">
                <a:solidFill>
                  <a:srgbClr val="FF0000"/>
                </a:solidFill>
              </a:rPr>
              <a:t>Dorsi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– </a:t>
            </a:r>
            <a:r>
              <a:rPr lang="en-US" b="1" dirty="0" err="1" smtClean="0">
                <a:solidFill>
                  <a:srgbClr val="FF0000"/>
                </a:solidFill>
              </a:rPr>
              <a:t>Dorso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22- </a:t>
            </a:r>
            <a:r>
              <a:rPr lang="en-US" b="1" dirty="0" err="1" smtClean="0">
                <a:solidFill>
                  <a:srgbClr val="FF0000"/>
                </a:solidFill>
              </a:rPr>
              <a:t>Ventro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/>
              <a:t>Ventral </a:t>
            </a:r>
          </a:p>
          <a:p>
            <a:pPr marL="0" indent="0" algn="l" rtl="0">
              <a:buNone/>
            </a:pPr>
            <a:r>
              <a:rPr lang="en-US" b="1" dirty="0" smtClean="0"/>
              <a:t>23- </a:t>
            </a:r>
            <a:r>
              <a:rPr lang="en-US" b="1" dirty="0" err="1" smtClean="0">
                <a:solidFill>
                  <a:srgbClr val="FF0000"/>
                </a:solidFill>
              </a:rPr>
              <a:t>Peri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 Around                   </a:t>
            </a:r>
            <a:r>
              <a:rPr lang="en-US" b="1" dirty="0" smtClean="0">
                <a:solidFill>
                  <a:srgbClr val="FF0000"/>
                </a:solidFill>
              </a:rPr>
              <a:t>Peri</a:t>
            </a:r>
            <a:r>
              <a:rPr lang="en-US" b="1" dirty="0" smtClean="0"/>
              <a:t>cardium</a:t>
            </a:r>
          </a:p>
          <a:p>
            <a:pPr marL="0" indent="0" algn="l" rtl="0">
              <a:buNone/>
            </a:pPr>
            <a:r>
              <a:rPr lang="en-US" b="1" dirty="0" smtClean="0"/>
              <a:t>24- </a:t>
            </a:r>
            <a:r>
              <a:rPr lang="en-US" b="1" dirty="0" err="1" smtClean="0">
                <a:solidFill>
                  <a:srgbClr val="FF0000"/>
                </a:solidFill>
              </a:rPr>
              <a:t>Circum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Around               </a:t>
            </a:r>
            <a:r>
              <a:rPr lang="en-US" b="1" dirty="0" err="1" smtClean="0">
                <a:solidFill>
                  <a:srgbClr val="FF0000"/>
                </a:solidFill>
              </a:rPr>
              <a:t>Cirum</a:t>
            </a:r>
            <a:r>
              <a:rPr lang="en-US" b="1" dirty="0" err="1" smtClean="0"/>
              <a:t>renal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25- </a:t>
            </a:r>
            <a:r>
              <a:rPr lang="en-US" b="1" dirty="0" err="1" smtClean="0">
                <a:solidFill>
                  <a:srgbClr val="FF0000"/>
                </a:solidFill>
              </a:rPr>
              <a:t>Meso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Middle               </a:t>
            </a:r>
            <a:r>
              <a:rPr lang="en-US" b="1" dirty="0" smtClean="0">
                <a:solidFill>
                  <a:srgbClr val="FF0000"/>
                </a:solidFill>
              </a:rPr>
              <a:t>Meso</a:t>
            </a:r>
            <a:r>
              <a:rPr lang="en-US" b="1" dirty="0" smtClean="0"/>
              <a:t>derm </a:t>
            </a:r>
          </a:p>
          <a:p>
            <a:pPr marL="0" indent="0" algn="l" rtl="0">
              <a:buNone/>
            </a:pPr>
            <a:r>
              <a:rPr lang="en-US" b="1" dirty="0" smtClean="0"/>
              <a:t>26- </a:t>
            </a:r>
            <a:r>
              <a:rPr lang="en-US" b="1" dirty="0" err="1" smtClean="0">
                <a:solidFill>
                  <a:srgbClr val="FF0000"/>
                </a:solidFill>
              </a:rPr>
              <a:t>Medio</a:t>
            </a:r>
            <a:r>
              <a:rPr lang="en-US" b="1" dirty="0" smtClean="0"/>
              <a:t>/ a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Middle          </a:t>
            </a:r>
            <a:r>
              <a:rPr lang="en-US" b="1" dirty="0" err="1" smtClean="0">
                <a:solidFill>
                  <a:srgbClr val="FF0000"/>
                </a:solidFill>
              </a:rPr>
              <a:t>Medio</a:t>
            </a:r>
            <a:r>
              <a:rPr lang="en-US" b="1" dirty="0" err="1" smtClean="0"/>
              <a:t>lateral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27- </a:t>
            </a:r>
            <a:r>
              <a:rPr lang="en-US" b="1" dirty="0" err="1" smtClean="0">
                <a:solidFill>
                  <a:srgbClr val="FF0000"/>
                </a:solidFill>
              </a:rPr>
              <a:t>Latero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Lateral</a:t>
            </a:r>
          </a:p>
          <a:p>
            <a:pPr marL="0" indent="0" algn="l" rtl="0">
              <a:buNone/>
            </a:pPr>
            <a:r>
              <a:rPr lang="en-US" b="1" dirty="0" smtClean="0"/>
              <a:t>28- </a:t>
            </a:r>
            <a:r>
              <a:rPr lang="en-US" b="1" dirty="0" smtClean="0">
                <a:solidFill>
                  <a:srgbClr val="FF0000"/>
                </a:solidFill>
              </a:rPr>
              <a:t>Para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Nearby or Beside     </a:t>
            </a:r>
            <a:r>
              <a:rPr lang="en-US" b="1" dirty="0" err="1" smtClean="0">
                <a:solidFill>
                  <a:srgbClr val="FF0000"/>
                </a:solidFill>
              </a:rPr>
              <a:t>Para</a:t>
            </a:r>
            <a:r>
              <a:rPr lang="en-US" b="1" dirty="0" err="1" smtClean="0"/>
              <a:t>sympathic</a:t>
            </a:r>
            <a:r>
              <a:rPr lang="en-US" b="1" dirty="0" smtClean="0"/>
              <a:t> nervous system</a:t>
            </a:r>
          </a:p>
          <a:p>
            <a:pPr marL="0" indent="0" algn="l" rtl="0">
              <a:buNone/>
            </a:pPr>
            <a:r>
              <a:rPr lang="en-US" b="1" dirty="0" smtClean="0"/>
              <a:t>29- </a:t>
            </a:r>
            <a:r>
              <a:rPr lang="en-US" b="1" dirty="0" err="1" smtClean="0">
                <a:solidFill>
                  <a:srgbClr val="FF0000"/>
                </a:solidFill>
              </a:rPr>
              <a:t>Jeuxta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Next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Jeuxta</a:t>
            </a:r>
            <a:r>
              <a:rPr lang="en-US" b="1" dirty="0" smtClean="0"/>
              <a:t> </a:t>
            </a:r>
            <a:r>
              <a:rPr lang="en-US" b="1" dirty="0" err="1" smtClean="0"/>
              <a:t>glomerli</a:t>
            </a:r>
            <a:r>
              <a:rPr lang="en-US" b="1" dirty="0" smtClean="0"/>
              <a:t> cells</a:t>
            </a:r>
          </a:p>
          <a:p>
            <a:pPr marL="0" indent="0" algn="l" rtl="0">
              <a:buNone/>
            </a:pPr>
            <a:r>
              <a:rPr lang="en-US" b="1" dirty="0" smtClean="0"/>
              <a:t>30- </a:t>
            </a:r>
            <a:r>
              <a:rPr lang="en-US" b="1" dirty="0" smtClean="0">
                <a:solidFill>
                  <a:srgbClr val="FF0000"/>
                </a:solidFill>
              </a:rPr>
              <a:t>Contra</a:t>
            </a:r>
            <a:r>
              <a:rPr lang="en-US" b="1" dirty="0" smtClean="0"/>
              <a:t>  = Against                 </a:t>
            </a:r>
            <a:r>
              <a:rPr lang="en-US" b="1" dirty="0" smtClean="0">
                <a:solidFill>
                  <a:srgbClr val="FF0000"/>
                </a:solidFill>
              </a:rPr>
              <a:t>Contra</a:t>
            </a:r>
            <a:r>
              <a:rPr lang="en-US" b="1" dirty="0" smtClean="0"/>
              <a:t> lateral         </a:t>
            </a:r>
          </a:p>
          <a:p>
            <a:pPr marL="0" indent="0" algn="l" rtl="0">
              <a:buNone/>
            </a:pPr>
            <a:r>
              <a:rPr lang="en-US" b="1" dirty="0" smtClean="0"/>
              <a:t> 31-Retro   =Behind                    </a:t>
            </a:r>
            <a:r>
              <a:rPr lang="en-US" b="1" dirty="0" smtClean="0">
                <a:solidFill>
                  <a:srgbClr val="FF0000"/>
                </a:solidFill>
              </a:rPr>
              <a:t>Retro</a:t>
            </a:r>
            <a:r>
              <a:rPr lang="en-US" b="1" dirty="0" smtClean="0"/>
              <a:t>peritoneal     </a:t>
            </a:r>
          </a:p>
          <a:p>
            <a:pPr marL="0" indent="0" algn="l" rtl="0">
              <a:buNone/>
            </a:pPr>
            <a:r>
              <a:rPr lang="en-US" b="1" dirty="0" smtClean="0"/>
              <a:t>32-Sub    =   Under                     </a:t>
            </a:r>
            <a:r>
              <a:rPr lang="en-US" b="1" dirty="0" smtClean="0">
                <a:solidFill>
                  <a:srgbClr val="FF0000"/>
                </a:solidFill>
              </a:rPr>
              <a:t>Sub</a:t>
            </a:r>
            <a:r>
              <a:rPr lang="en-US" b="1" dirty="0" smtClean="0"/>
              <a:t>cutaneous       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8255712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559</Words>
  <Application>Microsoft Office PowerPoint</Application>
  <PresentationFormat>عرض على الشاشة (3:4)‏</PresentationFormat>
  <Paragraphs>127</Paragraphs>
  <Slides>11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Medical Terminology</vt:lpstr>
      <vt:lpstr>1- Prefix = Beginning(descriptive is related to the location , direction , numbers, quantity , amount, size and color ). 2- Root = middle part ( referred to body part or system). 3 Suffix= ending of the word part ( disease disorder, condition, process, specialty and test ).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                 Negative Preflixes 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Terminology</dc:title>
  <dc:creator>alnaseem</dc:creator>
  <cp:lastModifiedBy>Maher</cp:lastModifiedBy>
  <cp:revision>105</cp:revision>
  <dcterms:created xsi:type="dcterms:W3CDTF">2022-10-11T06:28:04Z</dcterms:created>
  <dcterms:modified xsi:type="dcterms:W3CDTF">2025-06-02T07:51:03Z</dcterms:modified>
</cp:coreProperties>
</file>