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71" r:id="rId2"/>
    <p:sldId id="256" r:id="rId3"/>
    <p:sldId id="257" r:id="rId4"/>
    <p:sldId id="260" r:id="rId5"/>
    <p:sldId id="261" r:id="rId6"/>
    <p:sldId id="262" r:id="rId7"/>
    <p:sldId id="264" r:id="rId8"/>
    <p:sldId id="265" r:id="rId9"/>
    <p:sldId id="267" r:id="rId10"/>
    <p:sldId id="268" r:id="rId11"/>
    <p:sldId id="269" r:id="rId12"/>
    <p:sldId id="270" r:id="rId13"/>
    <p:sldId id="272"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50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AF0BA6-8B7E-468B-A20C-ED5BE30B75FC}" type="datetimeFigureOut">
              <a:rPr lang="en-US" smtClean="0"/>
              <a:t>1/3/2025</a:t>
            </a:fld>
            <a:endParaRPr lang="en-US"/>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5CF8AB-24B6-4C37-9615-97F833AF42AD}" type="slidenum">
              <a:rPr lang="en-US" smtClean="0"/>
              <a:t>‹#›</a:t>
            </a:fld>
            <a:endParaRPr lang="en-US"/>
          </a:p>
        </p:txBody>
      </p:sp>
    </p:spTree>
    <p:extLst>
      <p:ext uri="{BB962C8B-B14F-4D97-AF65-F5344CB8AC3E}">
        <p14:creationId xmlns:p14="http://schemas.microsoft.com/office/powerpoint/2010/main" val="1293985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915CF8AB-24B6-4C37-9615-97F833AF42AD}" type="slidenum">
              <a:rPr lang="en-US" smtClean="0"/>
              <a:t>8</a:t>
            </a:fld>
            <a:endParaRPr lang="en-US"/>
          </a:p>
        </p:txBody>
      </p:sp>
    </p:spTree>
    <p:extLst>
      <p:ext uri="{BB962C8B-B14F-4D97-AF65-F5344CB8AC3E}">
        <p14:creationId xmlns:p14="http://schemas.microsoft.com/office/powerpoint/2010/main" val="646627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915CF8AB-24B6-4C37-9615-97F833AF42AD}" type="slidenum">
              <a:rPr lang="en-US" smtClean="0"/>
              <a:t>12</a:t>
            </a:fld>
            <a:endParaRPr lang="en-US"/>
          </a:p>
        </p:txBody>
      </p:sp>
    </p:spTree>
    <p:extLst>
      <p:ext uri="{BB962C8B-B14F-4D97-AF65-F5344CB8AC3E}">
        <p14:creationId xmlns:p14="http://schemas.microsoft.com/office/powerpoint/2010/main" val="331372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47BB7A10-7FAE-4988-9CEE-356523102A66}" type="datetimeFigureOut">
              <a:rPr lang="en-US" smtClean="0"/>
              <a:t>1/3/2025</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67545236-D97B-4403-8221-8B64F53B2641}" type="slidenum">
              <a:rPr lang="en-US" smtClean="0"/>
              <a:t>‹#›</a:t>
            </a:fld>
            <a:endParaRPr lang="en-US"/>
          </a:p>
        </p:txBody>
      </p:sp>
    </p:spTree>
    <p:extLst>
      <p:ext uri="{BB962C8B-B14F-4D97-AF65-F5344CB8AC3E}">
        <p14:creationId xmlns:p14="http://schemas.microsoft.com/office/powerpoint/2010/main" val="1686883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47BB7A10-7FAE-4988-9CEE-356523102A66}" type="datetimeFigureOut">
              <a:rPr lang="en-US" smtClean="0"/>
              <a:t>1/3/2025</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67545236-D97B-4403-8221-8B64F53B2641}" type="slidenum">
              <a:rPr lang="en-US" smtClean="0"/>
              <a:t>‹#›</a:t>
            </a:fld>
            <a:endParaRPr lang="en-US"/>
          </a:p>
        </p:txBody>
      </p:sp>
    </p:spTree>
    <p:extLst>
      <p:ext uri="{BB962C8B-B14F-4D97-AF65-F5344CB8AC3E}">
        <p14:creationId xmlns:p14="http://schemas.microsoft.com/office/powerpoint/2010/main" val="1703546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47BB7A10-7FAE-4988-9CEE-356523102A66}" type="datetimeFigureOut">
              <a:rPr lang="en-US" smtClean="0"/>
              <a:t>1/3/2025</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67545236-D97B-4403-8221-8B64F53B2641}" type="slidenum">
              <a:rPr lang="en-US" smtClean="0"/>
              <a:t>‹#›</a:t>
            </a:fld>
            <a:endParaRPr lang="en-US"/>
          </a:p>
        </p:txBody>
      </p:sp>
    </p:spTree>
    <p:extLst>
      <p:ext uri="{BB962C8B-B14F-4D97-AF65-F5344CB8AC3E}">
        <p14:creationId xmlns:p14="http://schemas.microsoft.com/office/powerpoint/2010/main" val="3450740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47BB7A10-7FAE-4988-9CEE-356523102A66}" type="datetimeFigureOut">
              <a:rPr lang="en-US" smtClean="0"/>
              <a:t>1/3/2025</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67545236-D97B-4403-8221-8B64F53B2641}" type="slidenum">
              <a:rPr lang="en-US" smtClean="0"/>
              <a:t>‹#›</a:t>
            </a:fld>
            <a:endParaRPr lang="en-US"/>
          </a:p>
        </p:txBody>
      </p:sp>
    </p:spTree>
    <p:extLst>
      <p:ext uri="{BB962C8B-B14F-4D97-AF65-F5344CB8AC3E}">
        <p14:creationId xmlns:p14="http://schemas.microsoft.com/office/powerpoint/2010/main" val="1996273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47BB7A10-7FAE-4988-9CEE-356523102A66}" type="datetimeFigureOut">
              <a:rPr lang="en-US" smtClean="0"/>
              <a:t>1/3/2025</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67545236-D97B-4403-8221-8B64F53B2641}" type="slidenum">
              <a:rPr lang="en-US" smtClean="0"/>
              <a:t>‹#›</a:t>
            </a:fld>
            <a:endParaRPr lang="en-US"/>
          </a:p>
        </p:txBody>
      </p:sp>
    </p:spTree>
    <p:extLst>
      <p:ext uri="{BB962C8B-B14F-4D97-AF65-F5344CB8AC3E}">
        <p14:creationId xmlns:p14="http://schemas.microsoft.com/office/powerpoint/2010/main" val="3560282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47BB7A10-7FAE-4988-9CEE-356523102A66}" type="datetimeFigureOut">
              <a:rPr lang="en-US" smtClean="0"/>
              <a:t>1/3/2025</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67545236-D97B-4403-8221-8B64F53B2641}" type="slidenum">
              <a:rPr lang="en-US" smtClean="0"/>
              <a:t>‹#›</a:t>
            </a:fld>
            <a:endParaRPr lang="en-US"/>
          </a:p>
        </p:txBody>
      </p:sp>
    </p:spTree>
    <p:extLst>
      <p:ext uri="{BB962C8B-B14F-4D97-AF65-F5344CB8AC3E}">
        <p14:creationId xmlns:p14="http://schemas.microsoft.com/office/powerpoint/2010/main" val="3203291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47BB7A10-7FAE-4988-9CEE-356523102A66}" type="datetimeFigureOut">
              <a:rPr lang="en-US" smtClean="0"/>
              <a:t>1/3/2025</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67545236-D97B-4403-8221-8B64F53B2641}" type="slidenum">
              <a:rPr lang="en-US" smtClean="0"/>
              <a:t>‹#›</a:t>
            </a:fld>
            <a:endParaRPr lang="en-US"/>
          </a:p>
        </p:txBody>
      </p:sp>
    </p:spTree>
    <p:extLst>
      <p:ext uri="{BB962C8B-B14F-4D97-AF65-F5344CB8AC3E}">
        <p14:creationId xmlns:p14="http://schemas.microsoft.com/office/powerpoint/2010/main" val="978180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47BB7A10-7FAE-4988-9CEE-356523102A66}" type="datetimeFigureOut">
              <a:rPr lang="en-US" smtClean="0"/>
              <a:t>1/3/2025</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67545236-D97B-4403-8221-8B64F53B2641}" type="slidenum">
              <a:rPr lang="en-US" smtClean="0"/>
              <a:t>‹#›</a:t>
            </a:fld>
            <a:endParaRPr lang="en-US"/>
          </a:p>
        </p:txBody>
      </p:sp>
    </p:spTree>
    <p:extLst>
      <p:ext uri="{BB962C8B-B14F-4D97-AF65-F5344CB8AC3E}">
        <p14:creationId xmlns:p14="http://schemas.microsoft.com/office/powerpoint/2010/main" val="2117850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47BB7A10-7FAE-4988-9CEE-356523102A66}" type="datetimeFigureOut">
              <a:rPr lang="en-US" smtClean="0"/>
              <a:t>1/3/2025</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67545236-D97B-4403-8221-8B64F53B2641}" type="slidenum">
              <a:rPr lang="en-US" smtClean="0"/>
              <a:t>‹#›</a:t>
            </a:fld>
            <a:endParaRPr lang="en-US"/>
          </a:p>
        </p:txBody>
      </p:sp>
    </p:spTree>
    <p:extLst>
      <p:ext uri="{BB962C8B-B14F-4D97-AF65-F5344CB8AC3E}">
        <p14:creationId xmlns:p14="http://schemas.microsoft.com/office/powerpoint/2010/main" val="916440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47BB7A10-7FAE-4988-9CEE-356523102A66}" type="datetimeFigureOut">
              <a:rPr lang="en-US" smtClean="0"/>
              <a:t>1/3/2025</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67545236-D97B-4403-8221-8B64F53B2641}" type="slidenum">
              <a:rPr lang="en-US" smtClean="0"/>
              <a:t>‹#›</a:t>
            </a:fld>
            <a:endParaRPr lang="en-US"/>
          </a:p>
        </p:txBody>
      </p:sp>
    </p:spTree>
    <p:extLst>
      <p:ext uri="{BB962C8B-B14F-4D97-AF65-F5344CB8AC3E}">
        <p14:creationId xmlns:p14="http://schemas.microsoft.com/office/powerpoint/2010/main" val="3322252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47BB7A10-7FAE-4988-9CEE-356523102A66}" type="datetimeFigureOut">
              <a:rPr lang="en-US" smtClean="0"/>
              <a:t>1/3/2025</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67545236-D97B-4403-8221-8B64F53B2641}" type="slidenum">
              <a:rPr lang="en-US" smtClean="0"/>
              <a:t>‹#›</a:t>
            </a:fld>
            <a:endParaRPr lang="en-US"/>
          </a:p>
        </p:txBody>
      </p:sp>
    </p:spTree>
    <p:extLst>
      <p:ext uri="{BB962C8B-B14F-4D97-AF65-F5344CB8AC3E}">
        <p14:creationId xmlns:p14="http://schemas.microsoft.com/office/powerpoint/2010/main" val="1780894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BB7A10-7FAE-4988-9CEE-356523102A66}" type="datetimeFigureOut">
              <a:rPr lang="en-US" smtClean="0"/>
              <a:t>1/3/2025</a:t>
            </a:fld>
            <a:endParaRPr lang="en-US"/>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545236-D97B-4403-8221-8B64F53B2641}" type="slidenum">
              <a:rPr lang="en-US" smtClean="0"/>
              <a:t>‹#›</a:t>
            </a:fld>
            <a:endParaRPr lang="en-US"/>
          </a:p>
        </p:txBody>
      </p:sp>
    </p:spTree>
    <p:extLst>
      <p:ext uri="{BB962C8B-B14F-4D97-AF65-F5344CB8AC3E}">
        <p14:creationId xmlns:p14="http://schemas.microsoft.com/office/powerpoint/2010/main" val="24922452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228600"/>
            <a:ext cx="9144000"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5122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6200" y="0"/>
            <a:ext cx="9067800" cy="6126163"/>
          </a:xfrm>
        </p:spPr>
        <p:txBody>
          <a:bodyPr>
            <a:normAutofit/>
          </a:bodyPr>
          <a:lstStyle/>
          <a:p>
            <a:pPr marL="0" indent="0">
              <a:buNone/>
            </a:pPr>
            <a:r>
              <a:rPr lang="en-US" sz="2000" b="1" dirty="0">
                <a:solidFill>
                  <a:srgbClr val="FF0000"/>
                </a:solidFill>
              </a:rPr>
              <a:t>The ventral (or anterior) </a:t>
            </a:r>
            <a:r>
              <a:rPr lang="en-US" sz="1800" b="1" dirty="0"/>
              <a:t>cavity contains the body's visceral organs. The visceral organs are your body's internal organs, including the heart, the lungs, </a:t>
            </a:r>
            <a:r>
              <a:rPr lang="en-US" sz="1800" b="1" dirty="0" smtClean="0"/>
              <a:t>the </a:t>
            </a:r>
            <a:r>
              <a:rPr lang="en-US" sz="1800" b="1" dirty="0"/>
              <a:t>liver, the pancreas and the </a:t>
            </a:r>
            <a:r>
              <a:rPr lang="en-US" sz="1800" b="1" dirty="0" smtClean="0"/>
              <a:t>intestine</a:t>
            </a:r>
          </a:p>
          <a:p>
            <a:pPr marL="0" indent="0">
              <a:buNone/>
            </a:pPr>
            <a:r>
              <a:rPr lang="en-US" sz="2000" b="1" dirty="0">
                <a:solidFill>
                  <a:srgbClr val="FF0000"/>
                </a:solidFill>
              </a:rPr>
              <a:t>The ventral cavity </a:t>
            </a:r>
            <a:r>
              <a:rPr lang="en-US" sz="1800" b="1" dirty="0"/>
              <a:t>of the human body is divided into two main regions; the thoracic cavity, and the </a:t>
            </a:r>
            <a:r>
              <a:rPr lang="en-US" sz="1800" b="1" dirty="0" err="1"/>
              <a:t>abdominopelvic</a:t>
            </a:r>
            <a:r>
              <a:rPr lang="en-US" sz="1800" b="1" dirty="0"/>
              <a:t> cavity, each of which have additional subdivisions. The thoracic cavity and the abdominal cavity are separated by the diaphragm</a:t>
            </a:r>
            <a:r>
              <a:rPr lang="en-US" sz="1800" dirty="0"/>
              <a:t>.</a:t>
            </a:r>
            <a:endParaRPr lang="en-US" sz="1800" b="1"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981200"/>
            <a:ext cx="83820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21554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52400" y="808037"/>
            <a:ext cx="8991600" cy="6049963"/>
          </a:xfrm>
        </p:spPr>
        <p:txBody>
          <a:bodyPr>
            <a:normAutofit fontScale="92500" lnSpcReduction="10000"/>
          </a:bodyPr>
          <a:lstStyle/>
          <a:p>
            <a:pPr marL="0" indent="0">
              <a:buNone/>
            </a:pPr>
            <a:r>
              <a:rPr lang="en-US" sz="2000" b="1" dirty="0" smtClean="0">
                <a:solidFill>
                  <a:srgbClr val="FF0000"/>
                </a:solidFill>
              </a:rPr>
              <a:t>Tissue Membranes </a:t>
            </a:r>
            <a:r>
              <a:rPr lang="en-US" sz="1800" b="1" dirty="0" smtClean="0"/>
              <a:t>A tissue membrane is a thin layer or sheet of cells that covers the outside of the body (for example, skin), the organs (for example, pericardium), internal passageways that lead to the exterior of the body (for example, abdominal mesenteries), and the lining of the movable joint cavities. There are two basic types of tissue membranes: connective tissue and epithelial membranes</a:t>
            </a:r>
          </a:p>
          <a:p>
            <a:pPr marL="0" indent="0">
              <a:buNone/>
            </a:pPr>
            <a:r>
              <a:rPr lang="en-US" sz="2200" b="1" dirty="0">
                <a:solidFill>
                  <a:srgbClr val="FF0000"/>
                </a:solidFill>
              </a:rPr>
              <a:t>Connective Tissue Membranes </a:t>
            </a:r>
            <a:r>
              <a:rPr lang="en-US" sz="1800" b="1" dirty="0"/>
              <a:t>The connective </a:t>
            </a:r>
            <a:r>
              <a:rPr lang="en-US" sz="1800" b="1" dirty="0" smtClean="0"/>
              <a:t>tissue</a:t>
            </a:r>
          </a:p>
          <a:p>
            <a:pPr marL="0" indent="0">
              <a:buNone/>
            </a:pPr>
            <a:r>
              <a:rPr lang="en-US" sz="1800" b="1" dirty="0" smtClean="0"/>
              <a:t> </a:t>
            </a:r>
            <a:r>
              <a:rPr lang="en-US" sz="1800" b="1" dirty="0"/>
              <a:t>membrane is formed solely from connective </a:t>
            </a:r>
            <a:r>
              <a:rPr lang="en-US" sz="1800" b="1" dirty="0" smtClean="0"/>
              <a:t>tissue. These</a:t>
            </a:r>
          </a:p>
          <a:p>
            <a:pPr marL="0" indent="0">
              <a:buNone/>
            </a:pPr>
            <a:r>
              <a:rPr lang="en-US" sz="1800" b="1" dirty="0" smtClean="0"/>
              <a:t> </a:t>
            </a:r>
            <a:r>
              <a:rPr lang="en-US" sz="1800" b="1" dirty="0"/>
              <a:t>membranes encapsulate organs, such as </a:t>
            </a:r>
            <a:r>
              <a:rPr lang="en-US" sz="1800" b="1" dirty="0" smtClean="0"/>
              <a:t>the </a:t>
            </a:r>
            <a:r>
              <a:rPr lang="en-US" sz="1800" b="1" dirty="0"/>
              <a:t>kidneys, and </a:t>
            </a:r>
            <a:r>
              <a:rPr lang="en-US" sz="1800" b="1" dirty="0" smtClean="0"/>
              <a:t>line</a:t>
            </a:r>
          </a:p>
          <a:p>
            <a:pPr marL="0" indent="0">
              <a:buNone/>
            </a:pPr>
            <a:r>
              <a:rPr lang="en-US" sz="1800" b="1" dirty="0" smtClean="0"/>
              <a:t> </a:t>
            </a:r>
            <a:r>
              <a:rPr lang="en-US" sz="1800" b="1" dirty="0"/>
              <a:t>our movable joints. A synovial </a:t>
            </a:r>
            <a:r>
              <a:rPr lang="en-US" sz="1800" b="1" dirty="0" smtClean="0"/>
              <a:t>membrane </a:t>
            </a:r>
            <a:r>
              <a:rPr lang="en-US" sz="1800" b="1" dirty="0"/>
              <a:t>is a type of connective </a:t>
            </a:r>
            <a:endParaRPr lang="en-US" sz="1800" b="1" dirty="0" smtClean="0"/>
          </a:p>
          <a:p>
            <a:pPr marL="0" indent="0">
              <a:buNone/>
            </a:pPr>
            <a:r>
              <a:rPr lang="en-US" sz="1800" b="1" dirty="0" smtClean="0"/>
              <a:t>tissue membrane </a:t>
            </a:r>
            <a:r>
              <a:rPr lang="en-US" sz="1800" b="1" dirty="0"/>
              <a:t>that lines the cavity of a freely movable joint</a:t>
            </a:r>
            <a:r>
              <a:rPr lang="en-US" sz="1800" b="1" dirty="0" smtClean="0"/>
              <a:t>. </a:t>
            </a:r>
          </a:p>
          <a:p>
            <a:pPr marL="0" indent="0">
              <a:buNone/>
            </a:pPr>
            <a:r>
              <a:rPr lang="en-US" sz="1800" b="1" dirty="0" smtClean="0"/>
              <a:t> like </a:t>
            </a:r>
            <a:r>
              <a:rPr lang="en-US" sz="1800" b="1" dirty="0"/>
              <a:t>shoulder, elbow, and </a:t>
            </a:r>
            <a:r>
              <a:rPr lang="en-US" sz="1800" b="1" dirty="0" smtClean="0"/>
              <a:t>knee joints. </a:t>
            </a:r>
          </a:p>
          <a:p>
            <a:pPr marL="0" indent="0">
              <a:buNone/>
            </a:pPr>
            <a:r>
              <a:rPr lang="en-US" sz="2200" b="1" dirty="0">
                <a:solidFill>
                  <a:srgbClr val="FF0000"/>
                </a:solidFill>
              </a:rPr>
              <a:t>Epithelial </a:t>
            </a:r>
            <a:r>
              <a:rPr lang="en-US" sz="2200" b="1" dirty="0" smtClean="0">
                <a:solidFill>
                  <a:srgbClr val="FF0000"/>
                </a:solidFill>
              </a:rPr>
              <a:t>Membranes</a:t>
            </a:r>
            <a:r>
              <a:rPr lang="en-US" sz="1800" b="1" dirty="0" smtClean="0"/>
              <a:t>:- it </a:t>
            </a:r>
            <a:r>
              <a:rPr lang="en-US" sz="1800" b="1" dirty="0"/>
              <a:t>is composed of epithelium attached </a:t>
            </a:r>
            <a:r>
              <a:rPr lang="en-US" sz="1800" b="1" dirty="0" smtClean="0"/>
              <a:t>to</a:t>
            </a:r>
          </a:p>
          <a:p>
            <a:pPr marL="0" indent="0">
              <a:buNone/>
            </a:pPr>
            <a:r>
              <a:rPr lang="en-US" sz="1800" b="1" dirty="0" smtClean="0"/>
              <a:t> </a:t>
            </a:r>
            <a:r>
              <a:rPr lang="en-US" sz="1800" b="1" dirty="0"/>
              <a:t>a layer of connective tissue. For example, your skin. The </a:t>
            </a:r>
            <a:r>
              <a:rPr lang="en-US" sz="1800" b="1" dirty="0" smtClean="0"/>
              <a:t>mucous</a:t>
            </a:r>
          </a:p>
          <a:p>
            <a:pPr marL="0" indent="0">
              <a:buNone/>
            </a:pPr>
            <a:r>
              <a:rPr lang="en-US" sz="1800" b="1" dirty="0" smtClean="0"/>
              <a:t> </a:t>
            </a:r>
            <a:r>
              <a:rPr lang="en-US" sz="1800" b="1" dirty="0"/>
              <a:t>membrane is also a composite of connective and epithelial </a:t>
            </a:r>
            <a:r>
              <a:rPr lang="en-US" sz="1800" b="1" dirty="0" smtClean="0"/>
              <a:t>tissues</a:t>
            </a:r>
          </a:p>
          <a:p>
            <a:pPr marL="0" indent="0">
              <a:buNone/>
            </a:pPr>
            <a:r>
              <a:rPr lang="en-US" sz="1800" b="1" dirty="0" smtClean="0"/>
              <a:t>. </a:t>
            </a:r>
            <a:r>
              <a:rPr lang="en-US" sz="1800" b="1" dirty="0"/>
              <a:t>Sometimes called mucosae, these epithelial membranes line </a:t>
            </a:r>
            <a:r>
              <a:rPr lang="en-US" sz="1800" b="1" dirty="0" smtClean="0"/>
              <a:t>the</a:t>
            </a:r>
          </a:p>
          <a:p>
            <a:pPr marL="0" indent="0">
              <a:buNone/>
            </a:pPr>
            <a:r>
              <a:rPr lang="en-US" sz="1800" b="1" dirty="0" smtClean="0"/>
              <a:t> </a:t>
            </a:r>
            <a:r>
              <a:rPr lang="en-US" sz="1800" b="1" dirty="0"/>
              <a:t>body cavities and hollow passageways that open to the </a:t>
            </a:r>
            <a:r>
              <a:rPr lang="en-US" sz="1800" b="1" dirty="0" smtClean="0"/>
              <a:t>external</a:t>
            </a:r>
          </a:p>
          <a:p>
            <a:pPr marL="0" indent="0">
              <a:buNone/>
            </a:pPr>
            <a:r>
              <a:rPr lang="en-US" sz="1800" b="1" dirty="0" smtClean="0"/>
              <a:t> </a:t>
            </a:r>
            <a:r>
              <a:rPr lang="en-US" sz="1800" b="1" dirty="0"/>
              <a:t>environment and include the digestive, respiratory, excretory, </a:t>
            </a:r>
            <a:r>
              <a:rPr lang="en-US" sz="1800" b="1" dirty="0" smtClean="0"/>
              <a:t>and</a:t>
            </a:r>
          </a:p>
          <a:p>
            <a:pPr marL="0" indent="0">
              <a:buNone/>
            </a:pPr>
            <a:r>
              <a:rPr lang="en-US" sz="1800" b="1" dirty="0" smtClean="0"/>
              <a:t> </a:t>
            </a:r>
            <a:r>
              <a:rPr lang="en-US" sz="1800" b="1" dirty="0"/>
              <a:t>reproductive tracts. Mucus, produced by the epithelial </a:t>
            </a:r>
            <a:r>
              <a:rPr lang="en-US" sz="1800" b="1" dirty="0" smtClean="0"/>
              <a:t>exocrine</a:t>
            </a:r>
          </a:p>
          <a:p>
            <a:pPr marL="0" indent="0">
              <a:buNone/>
            </a:pPr>
            <a:r>
              <a:rPr lang="en-US" sz="1800" b="1" dirty="0" smtClean="0"/>
              <a:t> </a:t>
            </a:r>
            <a:r>
              <a:rPr lang="en-US" sz="1800" b="1" dirty="0"/>
              <a:t>glands, covers the epithelial layer. The underlying connective tissue</a:t>
            </a:r>
            <a:r>
              <a:rPr lang="en-US" sz="1800" b="1" dirty="0" smtClean="0"/>
              <a:t>,</a:t>
            </a:r>
          </a:p>
          <a:p>
            <a:pPr marL="0" indent="0">
              <a:buNone/>
            </a:pPr>
            <a:r>
              <a:rPr lang="en-US" sz="1800" b="1" dirty="0" smtClean="0"/>
              <a:t> </a:t>
            </a:r>
            <a:r>
              <a:rPr lang="en-US" sz="1800" b="1" dirty="0"/>
              <a:t>called the lamina </a:t>
            </a:r>
            <a:r>
              <a:rPr lang="en-US" sz="1800" b="1" dirty="0" err="1"/>
              <a:t>propria</a:t>
            </a:r>
            <a:r>
              <a:rPr lang="en-US" sz="1800" b="1" dirty="0"/>
              <a:t> (literally “own layer”), helps support the fragile epithelial layer. The skin is an epithelial membrane also called the cutaneous membrane</a:t>
            </a: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9850" y="1981199"/>
            <a:ext cx="2724150" cy="406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4778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52400" y="0"/>
            <a:ext cx="8915400" cy="7010400"/>
          </a:xfrm>
        </p:spPr>
        <p:txBody>
          <a:bodyPr>
            <a:normAutofit/>
          </a:bodyPr>
          <a:lstStyle/>
          <a:p>
            <a:pPr marL="0" indent="0">
              <a:buNone/>
            </a:pPr>
            <a:r>
              <a:rPr lang="en-US" sz="2000" b="1" dirty="0">
                <a:solidFill>
                  <a:srgbClr val="FF0000"/>
                </a:solidFill>
              </a:rPr>
              <a:t>Membranes of the Anterior (Ventral</a:t>
            </a:r>
            <a:r>
              <a:rPr lang="en-US" sz="2000" b="1" dirty="0"/>
              <a:t>) </a:t>
            </a:r>
            <a:r>
              <a:rPr lang="en-US" sz="2000" b="1" dirty="0">
                <a:solidFill>
                  <a:srgbClr val="FF0000"/>
                </a:solidFill>
              </a:rPr>
              <a:t>Body Cavity </a:t>
            </a:r>
            <a:r>
              <a:rPr lang="en-US" sz="2000" b="1" dirty="0"/>
              <a:t>A serous membrane (also referred to as serosa) is an epithelial membrane composed of </a:t>
            </a:r>
            <a:r>
              <a:rPr lang="en-US" sz="2000" b="1" dirty="0" err="1"/>
              <a:t>mesodermally</a:t>
            </a:r>
            <a:r>
              <a:rPr lang="en-US" sz="2000" b="1" dirty="0"/>
              <a:t> derived epithelium called the mesothelium that is supported by connective tissue </a:t>
            </a:r>
            <a:r>
              <a:rPr lang="en-US" sz="2000" b="1" dirty="0" smtClean="0"/>
              <a:t>( </a:t>
            </a:r>
            <a:r>
              <a:rPr lang="en-US" sz="2000" b="1" dirty="0"/>
              <a:t>These membranes line the </a:t>
            </a:r>
            <a:r>
              <a:rPr lang="en-US" sz="2000" b="1" dirty="0" err="1"/>
              <a:t>coelomic</a:t>
            </a:r>
            <a:r>
              <a:rPr lang="en-US" sz="2000" b="1" dirty="0"/>
              <a:t> cavities of the body and they cover the organs located within those cavities. They are essentially membranous bags, with </a:t>
            </a:r>
            <a:r>
              <a:rPr lang="en-US" sz="2000" b="1" dirty="0" err="1"/>
              <a:t>mesothelial</a:t>
            </a:r>
            <a:r>
              <a:rPr lang="en-US" sz="2000" b="1" dirty="0"/>
              <a:t> lining the inside and connective tissue on the </a:t>
            </a:r>
            <a:r>
              <a:rPr lang="en-US" sz="2000" b="1" dirty="0" smtClean="0"/>
              <a:t>outside. </a:t>
            </a:r>
          </a:p>
          <a:p>
            <a:pPr marL="0" indent="0">
              <a:buNone/>
            </a:pPr>
            <a:r>
              <a:rPr lang="en-US" sz="2400" b="1" dirty="0" smtClean="0">
                <a:solidFill>
                  <a:srgbClr val="FF0000"/>
                </a:solidFill>
              </a:rPr>
              <a:t>Parietal </a:t>
            </a:r>
            <a:r>
              <a:rPr lang="en-US" sz="2400" b="1" dirty="0">
                <a:solidFill>
                  <a:srgbClr val="FF0000"/>
                </a:solidFill>
              </a:rPr>
              <a:t>layers</a:t>
            </a:r>
            <a:r>
              <a:rPr lang="en-US" sz="2000" b="1" dirty="0"/>
              <a:t>: line the walls of the body cavity. </a:t>
            </a:r>
            <a:endParaRPr lang="en-US" sz="2000" b="1" dirty="0" smtClean="0"/>
          </a:p>
          <a:p>
            <a:pPr marL="0" indent="0">
              <a:buNone/>
            </a:pPr>
            <a:r>
              <a:rPr lang="en-US" sz="2400" b="1" dirty="0" smtClean="0">
                <a:solidFill>
                  <a:srgbClr val="FF0000"/>
                </a:solidFill>
              </a:rPr>
              <a:t>Visceral </a:t>
            </a:r>
            <a:r>
              <a:rPr lang="en-US" sz="2400" b="1" dirty="0">
                <a:solidFill>
                  <a:srgbClr val="FF0000"/>
                </a:solidFill>
              </a:rPr>
              <a:t>layer</a:t>
            </a:r>
            <a:r>
              <a:rPr lang="en-US" sz="2000" b="1" dirty="0"/>
              <a:t>: covers the organs (the viscera). Between the parietal and visceral layers is a very thin, fluid-filled serous space. Serous membrane of the </a:t>
            </a:r>
            <a:r>
              <a:rPr lang="en-US" sz="2000" b="1" dirty="0" smtClean="0"/>
              <a:t>heart</a:t>
            </a:r>
          </a:p>
          <a:p>
            <a:pPr marL="0" indent="0">
              <a:buNone/>
            </a:pPr>
            <a:r>
              <a:rPr lang="en-US" sz="2400" b="1" dirty="0">
                <a:solidFill>
                  <a:srgbClr val="FF0000"/>
                </a:solidFill>
              </a:rPr>
              <a:t>There are three serous cavities and their associated membranes</a:t>
            </a:r>
            <a:r>
              <a:rPr lang="en-US" sz="2000" dirty="0"/>
              <a:t>. </a:t>
            </a:r>
            <a:r>
              <a:rPr lang="en-US" sz="2000" b="1" dirty="0"/>
              <a:t>Serous membranes provide additional protection to the viscera they enclose by reducing friction that could lead to inflammation of the organs. </a:t>
            </a:r>
            <a:endParaRPr lang="en-US" sz="2000" b="1" dirty="0" smtClean="0"/>
          </a:p>
          <a:p>
            <a:pPr marL="0" indent="0">
              <a:buNone/>
            </a:pPr>
            <a:r>
              <a:rPr lang="en-US" sz="2400" b="1" dirty="0" smtClean="0">
                <a:solidFill>
                  <a:srgbClr val="FF0000"/>
                </a:solidFill>
              </a:rPr>
              <a:t>Pleura</a:t>
            </a:r>
            <a:r>
              <a:rPr lang="en-US" sz="2000" b="1" dirty="0"/>
              <a:t>: surrounds the lungs in the pleural cavity and reduces friction between the lungs and the body wall</a:t>
            </a:r>
            <a:r>
              <a:rPr lang="en-US" sz="2000" b="1" dirty="0" smtClean="0"/>
              <a:t>.</a:t>
            </a:r>
          </a:p>
          <a:p>
            <a:pPr marL="0" indent="0">
              <a:buNone/>
            </a:pPr>
            <a:r>
              <a:rPr lang="en-US" sz="2000" b="1" dirty="0" smtClean="0"/>
              <a:t> </a:t>
            </a:r>
            <a:r>
              <a:rPr lang="en-US" sz="2400" b="1" dirty="0">
                <a:solidFill>
                  <a:srgbClr val="FF0000"/>
                </a:solidFill>
              </a:rPr>
              <a:t>Pericardium: </a:t>
            </a:r>
            <a:r>
              <a:rPr lang="en-US" sz="2000" b="1" dirty="0"/>
              <a:t>surrounds the heart in the pericardial cavity and reduces friction between the heart and the wall of the pericardium</a:t>
            </a:r>
            <a:r>
              <a:rPr lang="en-US" sz="2000" b="1" dirty="0" smtClean="0"/>
              <a:t>.</a:t>
            </a:r>
          </a:p>
          <a:p>
            <a:pPr marL="0" indent="0">
              <a:buNone/>
            </a:pPr>
            <a:r>
              <a:rPr lang="en-US" sz="2000" b="1" dirty="0" smtClean="0"/>
              <a:t> </a:t>
            </a:r>
            <a:r>
              <a:rPr lang="en-US" sz="2400" b="1" dirty="0">
                <a:solidFill>
                  <a:srgbClr val="FF0000"/>
                </a:solidFill>
              </a:rPr>
              <a:t>Peritoneum: </a:t>
            </a:r>
            <a:r>
              <a:rPr lang="en-US" sz="2000" b="1" dirty="0"/>
              <a:t>surrounds several organs in the </a:t>
            </a:r>
            <a:r>
              <a:rPr lang="en-US" sz="2000" b="1" dirty="0" err="1"/>
              <a:t>abdominopelvic</a:t>
            </a:r>
            <a:r>
              <a:rPr lang="en-US" sz="2000" b="1" dirty="0"/>
              <a:t> cavity. The peritoneal cavity reduces friction between the abdominal and pelvic organs and the body wall</a:t>
            </a:r>
          </a:p>
        </p:txBody>
      </p:sp>
    </p:spTree>
    <p:extLst>
      <p:ext uri="{BB962C8B-B14F-4D97-AF65-F5344CB8AC3E}">
        <p14:creationId xmlns:p14="http://schemas.microsoft.com/office/powerpoint/2010/main" val="3883693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9400" y="228600"/>
            <a:ext cx="8839200"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238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0" y="76201"/>
            <a:ext cx="8991600" cy="838199"/>
          </a:xfrm>
        </p:spPr>
        <p:txBody>
          <a:bodyPr/>
          <a:lstStyle/>
          <a:p>
            <a:r>
              <a:rPr lang="en-US" b="1" dirty="0" smtClean="0">
                <a:solidFill>
                  <a:srgbClr val="FF0000"/>
                </a:solidFill>
              </a:rPr>
              <a:t>Body structure</a:t>
            </a:r>
            <a:endParaRPr lang="en-US" b="1" dirty="0">
              <a:solidFill>
                <a:srgbClr val="FF0000"/>
              </a:solidFill>
            </a:endParaRPr>
          </a:p>
        </p:txBody>
      </p:sp>
      <p:sp>
        <p:nvSpPr>
          <p:cNvPr id="3" name="عنوان فرعي 2"/>
          <p:cNvSpPr>
            <a:spLocks noGrp="1"/>
          </p:cNvSpPr>
          <p:nvPr>
            <p:ph type="subTitle" idx="1"/>
          </p:nvPr>
        </p:nvSpPr>
        <p:spPr>
          <a:xfrm>
            <a:off x="0" y="990600"/>
            <a:ext cx="9144000" cy="5715000"/>
          </a:xfrm>
        </p:spPr>
        <p:txBody>
          <a:bodyPr>
            <a:normAutofit/>
          </a:bodyPr>
          <a:lstStyle/>
          <a:p>
            <a:pPr algn="l"/>
            <a:r>
              <a:rPr lang="en-US" sz="2400" b="1" dirty="0" smtClean="0">
                <a:solidFill>
                  <a:schemeClr val="tx2">
                    <a:lumMod val="60000"/>
                    <a:lumOff val="40000"/>
                  </a:schemeClr>
                </a:solidFill>
              </a:rPr>
              <a:t>Basic Body Structure:-</a:t>
            </a:r>
            <a:endParaRPr lang="en-US" sz="2400" b="1" dirty="0" smtClean="0">
              <a:solidFill>
                <a:schemeClr val="tx1"/>
              </a:solidFill>
            </a:endParaRPr>
          </a:p>
          <a:p>
            <a:pPr algn="l"/>
            <a:r>
              <a:rPr lang="en-US" sz="2000" b="1" dirty="0" smtClean="0">
                <a:solidFill>
                  <a:schemeClr val="tx1"/>
                </a:solidFill>
              </a:rPr>
              <a:t>All life consists of microscopic living structures called cells</a:t>
            </a:r>
          </a:p>
          <a:p>
            <a:pPr algn="l"/>
            <a:r>
              <a:rPr lang="en-US" sz="2000" dirty="0" smtClean="0">
                <a:solidFill>
                  <a:schemeClr val="tx1"/>
                </a:solidFill>
              </a:rPr>
              <a:t> </a:t>
            </a:r>
            <a:r>
              <a:rPr lang="en-US" sz="2800" b="1" dirty="0" smtClean="0">
                <a:solidFill>
                  <a:srgbClr val="FF0000"/>
                </a:solidFill>
              </a:rPr>
              <a:t>Cell</a:t>
            </a:r>
            <a:r>
              <a:rPr lang="en-US" sz="2800" b="1" dirty="0" smtClean="0">
                <a:solidFill>
                  <a:schemeClr val="tx1"/>
                </a:solidFill>
              </a:rPr>
              <a:t> :- </a:t>
            </a:r>
            <a:r>
              <a:rPr lang="en-US" sz="2400" b="1" dirty="0" smtClean="0">
                <a:solidFill>
                  <a:schemeClr val="tx1"/>
                </a:solidFill>
              </a:rPr>
              <a:t>is</a:t>
            </a:r>
            <a:r>
              <a:rPr lang="en-US" sz="2000" dirty="0" smtClean="0"/>
              <a:t> </a:t>
            </a:r>
            <a:r>
              <a:rPr lang="en-US" sz="2000" b="1" dirty="0" smtClean="0">
                <a:solidFill>
                  <a:schemeClr val="tx1"/>
                </a:solidFill>
              </a:rPr>
              <a:t>the smallest independently functioning and structural unit of a living organism.</a:t>
            </a:r>
          </a:p>
          <a:p>
            <a:pPr algn="l"/>
            <a:r>
              <a:rPr lang="en-US" sz="2000" dirty="0" smtClean="0"/>
              <a:t>. </a:t>
            </a:r>
            <a:r>
              <a:rPr lang="en-US" sz="2000" b="1" dirty="0" smtClean="0">
                <a:solidFill>
                  <a:schemeClr val="tx1"/>
                </a:solidFill>
              </a:rPr>
              <a:t>Each cell has a </a:t>
            </a:r>
            <a:r>
              <a:rPr lang="en-US" sz="2000" b="1" dirty="0" smtClean="0">
                <a:solidFill>
                  <a:srgbClr val="FF0000"/>
                </a:solidFill>
              </a:rPr>
              <a:t>cell membrane</a:t>
            </a:r>
            <a:r>
              <a:rPr lang="en-US" sz="2000" b="1" dirty="0" smtClean="0">
                <a:solidFill>
                  <a:schemeClr val="tx1"/>
                </a:solidFill>
              </a:rPr>
              <a:t>, which acts as a barrier separating the inside of the cell from its surroundings. The inside of the cell is called the </a:t>
            </a:r>
            <a:r>
              <a:rPr lang="en-US" sz="2000" b="1" dirty="0" smtClean="0">
                <a:solidFill>
                  <a:srgbClr val="FF0000"/>
                </a:solidFill>
              </a:rPr>
              <a:t>cytoplasm. </a:t>
            </a:r>
            <a:r>
              <a:rPr lang="en-US" sz="2000" b="1" dirty="0" smtClean="0">
                <a:solidFill>
                  <a:schemeClr val="tx1"/>
                </a:solidFill>
              </a:rPr>
              <a:t>The </a:t>
            </a:r>
            <a:r>
              <a:rPr lang="en-US" sz="2000" b="1" dirty="0" smtClean="0">
                <a:solidFill>
                  <a:srgbClr val="FF0000"/>
                </a:solidFill>
              </a:rPr>
              <a:t>cytoplasm</a:t>
            </a:r>
            <a:r>
              <a:rPr lang="en-US" sz="2000" b="1" dirty="0" smtClean="0">
                <a:solidFill>
                  <a:schemeClr val="tx1"/>
                </a:solidFill>
              </a:rPr>
              <a:t> contains small organs called </a:t>
            </a:r>
            <a:r>
              <a:rPr lang="en-US" sz="2000" b="1" dirty="0" smtClean="0">
                <a:solidFill>
                  <a:srgbClr val="FF0000"/>
                </a:solidFill>
              </a:rPr>
              <a:t>organelles</a:t>
            </a:r>
            <a:r>
              <a:rPr lang="en-US" sz="2000" b="1" dirty="0" smtClean="0">
                <a:solidFill>
                  <a:schemeClr val="tx1"/>
                </a:solidFill>
              </a:rPr>
              <a:t>. These organelles carry on life’s functions. The central portion of the cell is the</a:t>
            </a:r>
            <a:r>
              <a:rPr lang="en-US" sz="2000" b="1" dirty="0" smtClean="0">
                <a:solidFill>
                  <a:srgbClr val="FF0000"/>
                </a:solidFill>
              </a:rPr>
              <a:t> nucleus</a:t>
            </a:r>
            <a:r>
              <a:rPr lang="en-US" sz="2000" b="1" dirty="0" smtClean="0">
                <a:solidFill>
                  <a:schemeClr val="tx1"/>
                </a:solidFill>
              </a:rPr>
              <a:t>. The </a:t>
            </a:r>
            <a:r>
              <a:rPr lang="en-US" sz="2000" b="1" dirty="0" smtClean="0">
                <a:solidFill>
                  <a:srgbClr val="C00000"/>
                </a:solidFill>
              </a:rPr>
              <a:t>nucleus</a:t>
            </a:r>
            <a:r>
              <a:rPr lang="en-US" sz="2000" b="1" dirty="0" smtClean="0">
                <a:solidFill>
                  <a:schemeClr val="tx1"/>
                </a:solidFill>
              </a:rPr>
              <a:t> contains </a:t>
            </a:r>
            <a:r>
              <a:rPr lang="en-US" sz="2000" b="1" dirty="0" smtClean="0">
                <a:solidFill>
                  <a:srgbClr val="0070C0"/>
                </a:solidFill>
              </a:rPr>
              <a:t>DNA. </a:t>
            </a:r>
            <a:r>
              <a:rPr lang="en-US" sz="2000" b="1" dirty="0" smtClean="0">
                <a:solidFill>
                  <a:schemeClr val="tx1"/>
                </a:solidFill>
              </a:rPr>
              <a:t>Human</a:t>
            </a:r>
            <a:r>
              <a:rPr lang="en-US" sz="2000" b="1" dirty="0" smtClean="0">
                <a:solidFill>
                  <a:srgbClr val="0070C0"/>
                </a:solidFill>
              </a:rPr>
              <a:t> DNA </a:t>
            </a:r>
            <a:r>
              <a:rPr lang="en-US" sz="2000" b="1" dirty="0" smtClean="0">
                <a:solidFill>
                  <a:schemeClr val="tx1"/>
                </a:solidFill>
              </a:rPr>
              <a:t>contains thousands of </a:t>
            </a:r>
            <a:r>
              <a:rPr lang="en-US" sz="2000" b="1" dirty="0" smtClean="0">
                <a:solidFill>
                  <a:srgbClr val="FF0000"/>
                </a:solidFill>
              </a:rPr>
              <a:t>genes</a:t>
            </a:r>
            <a:r>
              <a:rPr lang="en-US" sz="2000" b="1" dirty="0" smtClean="0">
                <a:solidFill>
                  <a:schemeClr val="tx1"/>
                </a:solidFill>
              </a:rPr>
              <a:t>, which are responsible for transmitting hereditary characteristics such as the shape of the body and </a:t>
            </a:r>
            <a:r>
              <a:rPr lang="en-US" sz="2000" b="1" dirty="0" err="1" smtClean="0">
                <a:solidFill>
                  <a:schemeClr val="tx1"/>
                </a:solidFill>
              </a:rPr>
              <a:t>colour</a:t>
            </a:r>
            <a:r>
              <a:rPr lang="en-US" sz="2000" b="1" dirty="0" smtClean="0">
                <a:solidFill>
                  <a:schemeClr val="tx1"/>
                </a:solidFill>
              </a:rPr>
              <a:t> of the hair. </a:t>
            </a:r>
            <a:r>
              <a:rPr lang="en-US" sz="2000" b="1" dirty="0" smtClean="0">
                <a:solidFill>
                  <a:srgbClr val="FF0000"/>
                </a:solidFill>
              </a:rPr>
              <a:t>Chromosomes</a:t>
            </a:r>
            <a:r>
              <a:rPr lang="en-US" sz="2000" b="1" dirty="0" smtClean="0">
                <a:solidFill>
                  <a:schemeClr val="tx1"/>
                </a:solidFill>
              </a:rPr>
              <a:t> are structures in the</a:t>
            </a:r>
            <a:r>
              <a:rPr lang="en-US" sz="2000" b="1" dirty="0" smtClean="0">
                <a:solidFill>
                  <a:srgbClr val="FF0000"/>
                </a:solidFill>
              </a:rPr>
              <a:t> nucleus </a:t>
            </a:r>
            <a:r>
              <a:rPr lang="en-US" sz="2000" b="1" dirty="0" smtClean="0">
                <a:solidFill>
                  <a:schemeClr val="tx1"/>
                </a:solidFill>
              </a:rPr>
              <a:t>that carry the </a:t>
            </a:r>
            <a:r>
              <a:rPr lang="en-US" sz="2000" b="1" dirty="0" smtClean="0">
                <a:solidFill>
                  <a:srgbClr val="00B0F0"/>
                </a:solidFill>
              </a:rPr>
              <a:t>DNA</a:t>
            </a:r>
            <a:r>
              <a:rPr lang="en-US" sz="2000" b="1" dirty="0" smtClean="0">
                <a:solidFill>
                  <a:schemeClr val="tx1"/>
                </a:solidFill>
              </a:rPr>
              <a:t> and likewise the genetic information of each cell. </a:t>
            </a:r>
            <a:r>
              <a:rPr lang="en-US" sz="2000" b="1" dirty="0" smtClean="0">
                <a:solidFill>
                  <a:srgbClr val="00B0F0"/>
                </a:solidFill>
              </a:rPr>
              <a:t>DNA</a:t>
            </a:r>
            <a:r>
              <a:rPr lang="en-US" sz="2000" b="1" dirty="0" smtClean="0">
                <a:solidFill>
                  <a:schemeClr val="tx1"/>
                </a:solidFill>
              </a:rPr>
              <a:t> analysis is used to identify individuals and to prove genetic relationships. Trillions of cells make up the cellular level, which is the first level of organization of the body. </a:t>
            </a:r>
          </a:p>
          <a:p>
            <a:pPr algn="l"/>
            <a:r>
              <a:rPr lang="en-US" sz="2400" b="1" dirty="0" smtClean="0">
                <a:solidFill>
                  <a:srgbClr val="FF0000"/>
                </a:solidFill>
              </a:rPr>
              <a:t>A tissue </a:t>
            </a:r>
            <a:r>
              <a:rPr lang="en-US" sz="2000" b="1" dirty="0" smtClean="0">
                <a:solidFill>
                  <a:schemeClr val="tx1"/>
                </a:solidFill>
              </a:rPr>
              <a:t>is a group of many similar cells (though sometimes composed of a few related types) that work together to perform a specific function</a:t>
            </a:r>
            <a:r>
              <a:rPr lang="en-US" sz="2000" dirty="0" smtClean="0"/>
              <a:t>.</a:t>
            </a:r>
            <a:endParaRPr lang="en-US" sz="2000" b="1" dirty="0">
              <a:solidFill>
                <a:schemeClr val="tx1"/>
              </a:solidFill>
            </a:endParaRPr>
          </a:p>
        </p:txBody>
      </p:sp>
    </p:spTree>
    <p:extLst>
      <p:ext uri="{BB962C8B-B14F-4D97-AF65-F5344CB8AC3E}">
        <p14:creationId xmlns:p14="http://schemas.microsoft.com/office/powerpoint/2010/main" val="2863248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52400" y="152400"/>
            <a:ext cx="8991600" cy="6705600"/>
          </a:xfrm>
        </p:spPr>
        <p:txBody>
          <a:bodyPr>
            <a:normAutofit/>
          </a:bodyPr>
          <a:lstStyle/>
          <a:p>
            <a:pPr marL="0" indent="0">
              <a:buNone/>
            </a:pPr>
            <a:r>
              <a:rPr lang="en-US" sz="2400" b="1" dirty="0" smtClean="0">
                <a:solidFill>
                  <a:srgbClr val="FF0000"/>
                </a:solidFill>
              </a:rPr>
              <a:t>An organ </a:t>
            </a:r>
            <a:r>
              <a:rPr lang="en-US" sz="2000" b="1" dirty="0" smtClean="0"/>
              <a:t>is an anatomically distinct structure of the body composed of two or more tissue types each organ  performs one or more  specific physiological function</a:t>
            </a:r>
          </a:p>
          <a:p>
            <a:pPr marL="0" indent="0">
              <a:buNone/>
            </a:pPr>
            <a:r>
              <a:rPr lang="en-US" sz="2400" b="1" dirty="0" smtClean="0">
                <a:solidFill>
                  <a:srgbClr val="FF0000"/>
                </a:solidFill>
              </a:rPr>
              <a:t>A system </a:t>
            </a:r>
            <a:r>
              <a:rPr lang="en-US" sz="2000" b="1" dirty="0" smtClean="0"/>
              <a:t>is a group of organs that work together to perform major functions or meet the physiological needs of the body</a:t>
            </a:r>
            <a:r>
              <a:rPr lang="en-US" dirty="0" smtClean="0"/>
              <a:t>.</a:t>
            </a:r>
          </a:p>
          <a:p>
            <a:pPr marL="0" indent="0">
              <a:buNone/>
            </a:pPr>
            <a:r>
              <a:rPr lang="en-US" sz="2400" b="1" dirty="0" smtClean="0">
                <a:solidFill>
                  <a:srgbClr val="FF0000"/>
                </a:solidFill>
              </a:rPr>
              <a:t>The major tissue types are histology:</a:t>
            </a:r>
          </a:p>
          <a:p>
            <a:pPr marL="0" indent="0">
              <a:buNone/>
            </a:pPr>
            <a:r>
              <a:rPr lang="en-US" sz="2000" dirty="0" smtClean="0"/>
              <a:t> </a:t>
            </a:r>
            <a:r>
              <a:rPr lang="en-US" sz="2400" b="1" dirty="0" smtClean="0">
                <a:solidFill>
                  <a:srgbClr val="FF0000"/>
                </a:solidFill>
              </a:rPr>
              <a:t>1. Epithelial tissue</a:t>
            </a:r>
            <a:r>
              <a:rPr lang="en-US" sz="2000" b="1" dirty="0" smtClean="0"/>
              <a:t>: Epithelial tissue covers external surfaces of the body, lines body structures, and forms glands. The skin is an example of an organ that is made up of epithelial tissue. Mucous membrane is also made up of epithelial tissue. It is found lining the digestive, respiratory, reproductive, and urinary tracts</a:t>
            </a:r>
            <a:r>
              <a:rPr lang="en-US" sz="2000" dirty="0" smtClean="0"/>
              <a:t>.</a:t>
            </a:r>
          </a:p>
          <a:p>
            <a:pPr marL="0" indent="0">
              <a:buNone/>
            </a:pPr>
            <a:r>
              <a:rPr lang="en-US" sz="2000" dirty="0" smtClean="0"/>
              <a:t> </a:t>
            </a:r>
            <a:r>
              <a:rPr lang="en-US" sz="2400" b="1" dirty="0" smtClean="0">
                <a:solidFill>
                  <a:srgbClr val="FF0000"/>
                </a:solidFill>
              </a:rPr>
              <a:t>2. Connective tissue</a:t>
            </a:r>
            <a:r>
              <a:rPr lang="en-US" sz="2000" dirty="0" smtClean="0"/>
              <a:t>: </a:t>
            </a:r>
            <a:r>
              <a:rPr lang="en-US" sz="2000" b="1" dirty="0" smtClean="0"/>
              <a:t>Connective tissue functions to support and shape the body structures and keeps them in place. Tendons and ligaments, blood, bone, cartilage, and fat are examples of connective tissue. </a:t>
            </a:r>
          </a:p>
          <a:p>
            <a:pPr marL="0" indent="0">
              <a:buNone/>
            </a:pPr>
            <a:r>
              <a:rPr lang="en-US" sz="2400" b="1" dirty="0" smtClean="0">
                <a:solidFill>
                  <a:srgbClr val="FF0000"/>
                </a:solidFill>
              </a:rPr>
              <a:t>3. Muscle tissue</a:t>
            </a:r>
            <a:r>
              <a:rPr lang="en-US" sz="2000" b="1" dirty="0" smtClean="0"/>
              <a:t>: Muscle tissue takes its name from its location in the body; for example, in the heart it is called cardiac muscle tissue. Within organs, such as the stomach and intestines, it is called visceral muscle tissue. Muscle associated with bones is called skeletal muscle tissue. All muscles, no matter where their location, create movement of some kind. Muscle cells are not round, but long and slender. For this reason, muscle cells are often referred to as </a:t>
            </a:r>
            <a:r>
              <a:rPr lang="en-US" sz="2000" b="1" dirty="0" err="1" smtClean="0"/>
              <a:t>fibres</a:t>
            </a:r>
            <a:endParaRPr lang="en-US" sz="2000" b="1" dirty="0"/>
          </a:p>
        </p:txBody>
      </p:sp>
    </p:spTree>
    <p:extLst>
      <p:ext uri="{BB962C8B-B14F-4D97-AF65-F5344CB8AC3E}">
        <p14:creationId xmlns:p14="http://schemas.microsoft.com/office/powerpoint/2010/main" val="3339480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52400" y="0"/>
            <a:ext cx="8915400" cy="6705600"/>
          </a:xfrm>
        </p:spPr>
        <p:txBody>
          <a:bodyPr/>
          <a:lstStyle/>
          <a:p>
            <a:r>
              <a:rPr lang="en-US" sz="2400" b="1" dirty="0" smtClean="0">
                <a:solidFill>
                  <a:srgbClr val="FF0000"/>
                </a:solidFill>
              </a:rPr>
              <a:t>4-Nervous Tissue</a:t>
            </a:r>
            <a:r>
              <a:rPr lang="en-US" sz="2400" dirty="0"/>
              <a:t> </a:t>
            </a:r>
            <a:r>
              <a:rPr lang="en-US" sz="2000" b="1" dirty="0" smtClean="0"/>
              <a:t>:- </a:t>
            </a:r>
            <a:r>
              <a:rPr lang="en-US" sz="2000" b="1" dirty="0"/>
              <a:t>is made of nerve cells or neurons, all of which consists of an </a:t>
            </a:r>
            <a:r>
              <a:rPr lang="en-US" sz="2000" b="1" dirty="0" smtClean="0"/>
              <a:t>axon</a:t>
            </a:r>
            <a:endParaRPr lang="en-US" sz="2400" dirty="0"/>
          </a:p>
          <a:p>
            <a:r>
              <a:rPr lang="en-US" sz="2400" b="1" dirty="0" smtClean="0">
                <a:solidFill>
                  <a:srgbClr val="FF0000"/>
                </a:solidFill>
              </a:rPr>
              <a:t> </a:t>
            </a:r>
            <a:r>
              <a:rPr lang="en-US" sz="2000" b="1" dirty="0" smtClean="0"/>
              <a:t>Axons are long stem-like projections emerging out of the cell, responsible for communicating with other cells called the Target cells, thereby passing impulses</a:t>
            </a:r>
          </a:p>
          <a:p>
            <a:r>
              <a:rPr lang="en-US" sz="2000" b="1" dirty="0" smtClean="0"/>
              <a:t>The main part is the cell body which contains the nucleus, cytoplasm and cell organelles. Extensions of the cell membrane are referred to as processes.</a:t>
            </a:r>
          </a:p>
          <a:p>
            <a:r>
              <a:rPr lang="en-US" sz="2000" b="1" dirty="0" smtClean="0"/>
              <a:t>Dendrite is a highly branched processes, responsible for receiving information from other neurons and synapses (specialized point of contact). Information of other neurons is provided by dendrites to connect with its cell body.</a:t>
            </a:r>
          </a:p>
          <a:p>
            <a:r>
              <a:rPr lang="en-US" sz="2000" b="1" dirty="0" smtClean="0"/>
              <a:t>Information in a neuron is unidirectional as it passes through neurons from dendrites, across the cell </a:t>
            </a:r>
            <a:endParaRPr lang="en-US" sz="2400" b="1" dirty="0">
              <a:solidFill>
                <a:srgbClr val="FF0000"/>
              </a:solidFill>
            </a:endParaRPr>
          </a:p>
          <a:p>
            <a:pPr marL="0" indent="0">
              <a:buNone/>
            </a:pP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038600"/>
            <a:ext cx="80010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9336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28600" y="0"/>
            <a:ext cx="8915400" cy="6858000"/>
          </a:xfrm>
        </p:spPr>
        <p:txBody>
          <a:bodyPr>
            <a:normAutofit fontScale="92500" lnSpcReduction="10000"/>
          </a:bodyPr>
          <a:lstStyle/>
          <a:p>
            <a:r>
              <a:rPr lang="en-US" sz="2400" b="1" dirty="0" smtClean="0">
                <a:solidFill>
                  <a:srgbClr val="FF0000"/>
                </a:solidFill>
              </a:rPr>
              <a:t>Body Systems </a:t>
            </a:r>
            <a:r>
              <a:rPr lang="en-US" sz="2000" b="1" dirty="0" smtClean="0"/>
              <a:t>Groups of organs that work together to perform one of the body’s major functions form a system. These systems work together to perform all of the necessary functions of life</a:t>
            </a:r>
            <a:r>
              <a:rPr lang="en-US" sz="2000" dirty="0" smtClean="0"/>
              <a:t>.  </a:t>
            </a:r>
          </a:p>
          <a:p>
            <a:r>
              <a:rPr lang="en-US" sz="2000" b="1" dirty="0" smtClean="0">
                <a:solidFill>
                  <a:srgbClr val="FF0000"/>
                </a:solidFill>
              </a:rPr>
              <a:t>1. The integumentary system </a:t>
            </a:r>
            <a:r>
              <a:rPr lang="en-US" sz="2000" b="1" dirty="0" smtClean="0"/>
              <a:t>consists of the skin and the accessory structures derived from it—hair, nails, sweat glands, and oil glands.</a:t>
            </a:r>
          </a:p>
          <a:p>
            <a:r>
              <a:rPr lang="en-US" sz="2000" b="1" dirty="0" smtClean="0"/>
              <a:t> </a:t>
            </a:r>
            <a:r>
              <a:rPr lang="en-US" sz="2000" b="1" dirty="0" smtClean="0">
                <a:solidFill>
                  <a:srgbClr val="FF0000"/>
                </a:solidFill>
              </a:rPr>
              <a:t>2. The musculoskeletal system </a:t>
            </a:r>
            <a:r>
              <a:rPr lang="en-US" sz="2000" b="1" dirty="0" smtClean="0"/>
              <a:t>supports the body, protects organs, and provides body movement. It includes muscles, bones, and cartilage.</a:t>
            </a:r>
          </a:p>
          <a:p>
            <a:r>
              <a:rPr lang="en-US" sz="2000" b="1" dirty="0" smtClean="0"/>
              <a:t> </a:t>
            </a:r>
            <a:r>
              <a:rPr lang="en-US" sz="2000" b="1" dirty="0" smtClean="0">
                <a:solidFill>
                  <a:srgbClr val="FF0000"/>
                </a:solidFill>
              </a:rPr>
              <a:t>3. The cardiovascular system </a:t>
            </a:r>
            <a:r>
              <a:rPr lang="en-US" sz="2000" b="1" dirty="0" smtClean="0"/>
              <a:t>includes the heart and blood vessels, which pump and transport blood throughout the body. Blood carries nutrients to and removes waste from the tissues.</a:t>
            </a:r>
          </a:p>
          <a:p>
            <a:r>
              <a:rPr lang="en-US" sz="2000" b="1" dirty="0" smtClean="0">
                <a:solidFill>
                  <a:srgbClr val="FF0000"/>
                </a:solidFill>
              </a:rPr>
              <a:t> 4. The respiratory system </a:t>
            </a:r>
            <a:r>
              <a:rPr lang="en-US" sz="2000" b="1" dirty="0" smtClean="0"/>
              <a:t>includes the lungs and the airways. This system performs respiration.</a:t>
            </a:r>
          </a:p>
          <a:p>
            <a:r>
              <a:rPr lang="en-US" sz="2000" b="1" dirty="0" smtClean="0"/>
              <a:t> </a:t>
            </a:r>
            <a:r>
              <a:rPr lang="en-US" sz="2000" b="1" dirty="0" smtClean="0">
                <a:solidFill>
                  <a:srgbClr val="FF0000"/>
                </a:solidFill>
              </a:rPr>
              <a:t>5. The nervous system </a:t>
            </a:r>
            <a:r>
              <a:rPr lang="en-US" sz="2000" b="1" dirty="0" smtClean="0"/>
              <a:t>consists of the brain, spinal cord, and peripheral nerves. The nervous system regulates most body activities and sends and receives messages from the sensory organs.</a:t>
            </a:r>
          </a:p>
          <a:p>
            <a:r>
              <a:rPr lang="en-US" sz="2000" b="1" dirty="0" smtClean="0">
                <a:solidFill>
                  <a:srgbClr val="FF0000"/>
                </a:solidFill>
              </a:rPr>
              <a:t> 6. The urinary system </a:t>
            </a:r>
            <a:r>
              <a:rPr lang="en-US" sz="2000" b="1" dirty="0" smtClean="0"/>
              <a:t>includes the kidneys, ureters, bladder, and urethra. It eliminates metabolic waste, helps to maintain acid-base and water-salt balance, and helps regulate blood pressure.</a:t>
            </a:r>
          </a:p>
          <a:p>
            <a:r>
              <a:rPr lang="en-US" sz="2000" b="1" dirty="0" smtClean="0">
                <a:solidFill>
                  <a:srgbClr val="FF0000"/>
                </a:solidFill>
              </a:rPr>
              <a:t> 7. The reproductive system </a:t>
            </a:r>
            <a:r>
              <a:rPr lang="en-US" sz="2000" b="1" dirty="0" smtClean="0"/>
              <a:t>controls reproduction and heredity. The female reproductive system includes the ovaries, vagina, uterine (fallopian) tubes, uterus, and mammary glands. The male reproductive system includes the testes, penis, prostate gland, vas deferens, and the seminal vesicles.</a:t>
            </a:r>
          </a:p>
          <a:p>
            <a:r>
              <a:rPr lang="en-US" sz="2000" b="1" dirty="0" smtClean="0">
                <a:solidFill>
                  <a:srgbClr val="FF0000"/>
                </a:solidFill>
              </a:rPr>
              <a:t> 8. The blood system </a:t>
            </a:r>
            <a:r>
              <a:rPr lang="en-US" sz="2000" b="1" dirty="0" smtClean="0"/>
              <a:t>includes the blood and all its components</a:t>
            </a:r>
            <a:r>
              <a:rPr lang="en-US" sz="2000" dirty="0" smtClean="0"/>
              <a:t>. </a:t>
            </a:r>
            <a:endParaRPr lang="en-US" sz="2000" b="1" dirty="0"/>
          </a:p>
        </p:txBody>
      </p:sp>
    </p:spTree>
    <p:extLst>
      <p:ext uri="{BB962C8B-B14F-4D97-AF65-F5344CB8AC3E}">
        <p14:creationId xmlns:p14="http://schemas.microsoft.com/office/powerpoint/2010/main" val="3196785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52400" y="152400"/>
            <a:ext cx="8839200" cy="6553200"/>
          </a:xfrm>
        </p:spPr>
        <p:txBody>
          <a:bodyPr/>
          <a:lstStyle/>
          <a:p>
            <a:pPr marL="0" indent="0">
              <a:buNone/>
            </a:pPr>
            <a:r>
              <a:rPr lang="en-US" sz="2000" b="1" dirty="0" smtClean="0">
                <a:solidFill>
                  <a:srgbClr val="FF0000"/>
                </a:solidFill>
              </a:rPr>
              <a:t>9. The lymphatic and immune systems </a:t>
            </a:r>
            <a:r>
              <a:rPr lang="en-US" sz="2000" b="1" dirty="0" smtClean="0"/>
              <a:t>include the lymph, the glands of the lymphatic system, lymphatic vessels, and the nonspecific and specific </a:t>
            </a:r>
            <a:r>
              <a:rPr lang="en-US" sz="2000" b="1" dirty="0" err="1" smtClean="0"/>
              <a:t>defences</a:t>
            </a:r>
            <a:r>
              <a:rPr lang="en-US" sz="2000" b="1" dirty="0" smtClean="0"/>
              <a:t> of the immune system. </a:t>
            </a:r>
          </a:p>
          <a:p>
            <a:pPr marL="0" indent="0">
              <a:buNone/>
            </a:pPr>
            <a:r>
              <a:rPr lang="en-US" sz="2000" b="1" dirty="0" smtClean="0">
                <a:solidFill>
                  <a:srgbClr val="FF0000"/>
                </a:solidFill>
              </a:rPr>
              <a:t>10.The digestive system </a:t>
            </a:r>
            <a:r>
              <a:rPr lang="en-US" sz="2000" b="1" dirty="0" smtClean="0"/>
              <a:t>includes all the organs of digestion and excretion of waste. </a:t>
            </a:r>
          </a:p>
          <a:p>
            <a:pPr marL="0" indent="0">
              <a:buNone/>
            </a:pPr>
            <a:r>
              <a:rPr lang="en-US" sz="2000" b="1" dirty="0" smtClean="0">
                <a:solidFill>
                  <a:srgbClr val="FF0000"/>
                </a:solidFill>
              </a:rPr>
              <a:t>11.The endocrine system </a:t>
            </a:r>
            <a:r>
              <a:rPr lang="en-US" sz="2000" b="1" dirty="0" smtClean="0"/>
              <a:t>includes the glands that secrete hormones for regulation of many of the body’s activities. </a:t>
            </a:r>
          </a:p>
          <a:p>
            <a:pPr marL="0" indent="0">
              <a:buNone/>
            </a:pPr>
            <a:r>
              <a:rPr lang="en-US" sz="2000" b="1" dirty="0" smtClean="0">
                <a:solidFill>
                  <a:srgbClr val="FF0000"/>
                </a:solidFill>
              </a:rPr>
              <a:t>12.The sensory system </a:t>
            </a:r>
            <a:r>
              <a:rPr lang="en-US" sz="2000" b="1" dirty="0" smtClean="0"/>
              <a:t>covers the eyes and ears and those parts </a:t>
            </a:r>
            <a:r>
              <a:rPr lang="en-US" sz="2000" b="1" dirty="0" smtClean="0"/>
              <a:t>of+ </a:t>
            </a:r>
            <a:r>
              <a:rPr lang="en-US" sz="2000" b="1" dirty="0" smtClean="0"/>
              <a:t>other systems that are involved in the reactions of the five senses</a:t>
            </a:r>
            <a:r>
              <a:rPr lang="en-US" b="1" dirty="0" smtClean="0"/>
              <a:t>.</a:t>
            </a:r>
          </a:p>
          <a:p>
            <a:pPr marL="0" indent="0">
              <a:buNone/>
            </a:pPr>
            <a:r>
              <a:rPr lang="en-US" b="1" dirty="0" smtClean="0"/>
              <a:t> </a:t>
            </a:r>
            <a:endParaRPr lang="en-US" b="1" dirty="0"/>
          </a:p>
        </p:txBody>
      </p:sp>
      <p:pic>
        <p:nvPicPr>
          <p:cNvPr id="2050" name="Picture 2" descr="C:\Users\prog\Desktop\Screenshot 2025-01-03 17493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341523"/>
            <a:ext cx="7696200" cy="2990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4625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33801"/>
          <a:stretch/>
        </p:blipFill>
        <p:spPr bwMode="auto">
          <a:xfrm>
            <a:off x="4876800" y="914400"/>
            <a:ext cx="4010307"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t="66742"/>
          <a:stretch/>
        </p:blipFill>
        <p:spPr bwMode="auto">
          <a:xfrm>
            <a:off x="381001" y="609600"/>
            <a:ext cx="4368957"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b="70104"/>
          <a:stretch/>
        </p:blipFill>
        <p:spPr bwMode="auto">
          <a:xfrm>
            <a:off x="381001" y="3200400"/>
            <a:ext cx="38100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659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Users\prog\Desktop\Screenshot 2025-01-03 18001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772" y="0"/>
            <a:ext cx="4762128" cy="381000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prog\Desktop\Screenshot 2025-01-03 17593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2400"/>
            <a:ext cx="4572000" cy="3962400"/>
          </a:xfrm>
          <a:prstGeom prst="rect">
            <a:avLst/>
          </a:prstGeom>
          <a:noFill/>
          <a:extLst>
            <a:ext uri="{909E8E84-426E-40DD-AFC4-6F175D3DCCD1}">
              <a14:hiddenFill xmlns:a14="http://schemas.microsoft.com/office/drawing/2010/main">
                <a:solidFill>
                  <a:srgbClr val="FFFFFF"/>
                </a:solidFill>
              </a14:hiddenFill>
            </a:ext>
          </a:extLst>
        </p:spPr>
      </p:pic>
      <p:sp>
        <p:nvSpPr>
          <p:cNvPr id="4" name="مستطيل 3"/>
          <p:cNvSpPr/>
          <p:nvPr/>
        </p:nvSpPr>
        <p:spPr>
          <a:xfrm>
            <a:off x="76200" y="4140200"/>
            <a:ext cx="8991600" cy="2062103"/>
          </a:xfrm>
          <a:prstGeom prst="rect">
            <a:avLst/>
          </a:prstGeom>
        </p:spPr>
        <p:txBody>
          <a:bodyPr wrap="square">
            <a:spAutoFit/>
          </a:bodyPr>
          <a:lstStyle/>
          <a:p>
            <a:r>
              <a:rPr lang="en-US" sz="2000" b="1" dirty="0">
                <a:solidFill>
                  <a:srgbClr val="FF0000"/>
                </a:solidFill>
              </a:rPr>
              <a:t>Body Cavities and Serous Membranes </a:t>
            </a:r>
            <a:r>
              <a:rPr lang="en-US" b="1" dirty="0"/>
              <a:t>The body maintains its internal organization by means of membranes, sheaths, and other structures that separate compartments. The dorsal (posterior) cavity and the ventral (anterior) cavity are the largest body compartments </a:t>
            </a:r>
            <a:r>
              <a:rPr lang="en-US" b="1" dirty="0" smtClean="0"/>
              <a:t>(These </a:t>
            </a:r>
            <a:r>
              <a:rPr lang="en-US" b="1" dirty="0"/>
              <a:t>cavities contain and protect delicate internal organs, and the ventral cavity allows for significant changes in the size and shape of the organs as they perform their functions. The lungs, heart, stomach, and intestines, for example, can expand and contract without distorting other tissues or disrupting the activity of nearby organs.</a:t>
            </a:r>
          </a:p>
        </p:txBody>
      </p:sp>
    </p:spTree>
    <p:extLst>
      <p:ext uri="{BB962C8B-B14F-4D97-AF65-F5344CB8AC3E}">
        <p14:creationId xmlns:p14="http://schemas.microsoft.com/office/powerpoint/2010/main" val="3412039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17857"/>
          <a:stretch/>
        </p:blipFill>
        <p:spPr bwMode="auto">
          <a:xfrm>
            <a:off x="0" y="698162"/>
            <a:ext cx="5337185" cy="401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مستطيل 5"/>
          <p:cNvSpPr/>
          <p:nvPr/>
        </p:nvSpPr>
        <p:spPr>
          <a:xfrm>
            <a:off x="304800" y="4724062"/>
            <a:ext cx="8077200" cy="2062103"/>
          </a:xfrm>
          <a:prstGeom prst="rect">
            <a:avLst/>
          </a:prstGeom>
        </p:spPr>
        <p:txBody>
          <a:bodyPr wrap="square">
            <a:spAutoFit/>
          </a:bodyPr>
          <a:lstStyle/>
          <a:p>
            <a:r>
              <a:rPr lang="en-US" sz="2000" b="1" dirty="0">
                <a:solidFill>
                  <a:srgbClr val="FF0000"/>
                </a:solidFill>
              </a:rPr>
              <a:t>The Dorsal </a:t>
            </a:r>
            <a:r>
              <a:rPr lang="en-US" sz="2000" b="1" dirty="0" smtClean="0">
                <a:solidFill>
                  <a:srgbClr val="FF0000"/>
                </a:solidFill>
              </a:rPr>
              <a:t>Cavity</a:t>
            </a:r>
            <a:r>
              <a:rPr lang="en-US" dirty="0" smtClean="0"/>
              <a:t>;- </a:t>
            </a:r>
            <a:r>
              <a:rPr lang="en-US" b="1" dirty="0" smtClean="0"/>
              <a:t>The </a:t>
            </a:r>
            <a:r>
              <a:rPr lang="en-US" b="1" dirty="0"/>
              <a:t>dorsal </a:t>
            </a:r>
            <a:r>
              <a:rPr lang="en-US" b="1" dirty="0" smtClean="0"/>
              <a:t>cavity </a:t>
            </a:r>
            <a:r>
              <a:rPr lang="en-US" b="1" dirty="0"/>
              <a:t>consists of the cranial cavity that houses the brain and the vertebral (or spinal) cavity which contains the spinal cord</a:t>
            </a:r>
            <a:r>
              <a:rPr lang="en-US" b="1" dirty="0" smtClean="0"/>
              <a:t>.. </a:t>
            </a:r>
            <a:r>
              <a:rPr lang="en-US" b="1" dirty="0"/>
              <a:t>There is no physical separation between the cranial cavity and vertebral cavity. This cavity is a continuous chamber filled with cerebrospinal fluid that surrounds the brain and the spinal cord. "</a:t>
            </a:r>
            <a:r>
              <a:rPr lang="en-US" b="1" dirty="0" err="1"/>
              <a:t>Cerebro</a:t>
            </a:r>
            <a:r>
              <a:rPr lang="en-US" b="1" dirty="0"/>
              <a:t>-" means "brain" and "spinal" means "of the spine", so the liquid cerebrospinal fluid is named after what it essentially bathes, which is the brain and spine</a:t>
            </a:r>
          </a:p>
        </p:txBody>
      </p:sp>
    </p:spTree>
    <p:extLst>
      <p:ext uri="{BB962C8B-B14F-4D97-AF65-F5344CB8AC3E}">
        <p14:creationId xmlns:p14="http://schemas.microsoft.com/office/powerpoint/2010/main" val="3206407679"/>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335</TotalTime>
  <Words>1710</Words>
  <Application>Microsoft Office PowerPoint</Application>
  <PresentationFormat>عرض على الشاشة (3:4)‏</PresentationFormat>
  <Paragraphs>60</Paragraphs>
  <Slides>13</Slides>
  <Notes>2</Notes>
  <HiddenSlides>0</HiddenSlides>
  <MMClips>0</MMClips>
  <ScaleCrop>false</ScaleCrop>
  <HeadingPairs>
    <vt:vector size="4" baseType="variant">
      <vt:variant>
        <vt:lpstr>نسق</vt:lpstr>
      </vt:variant>
      <vt:variant>
        <vt:i4>1</vt:i4>
      </vt:variant>
      <vt:variant>
        <vt:lpstr>عناوين الشرائح</vt:lpstr>
      </vt:variant>
      <vt:variant>
        <vt:i4>13</vt:i4>
      </vt:variant>
    </vt:vector>
  </HeadingPairs>
  <TitlesOfParts>
    <vt:vector size="14" baseType="lpstr">
      <vt:lpstr>نسق Office</vt:lpstr>
      <vt:lpstr>عرض تقديمي في PowerPoint</vt:lpstr>
      <vt:lpstr>Body structure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SACC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Body structure</dc:title>
  <dc:creator>Maher</dc:creator>
  <cp:lastModifiedBy>Maher</cp:lastModifiedBy>
  <cp:revision>55</cp:revision>
  <dcterms:created xsi:type="dcterms:W3CDTF">2025-01-02T17:47:44Z</dcterms:created>
  <dcterms:modified xsi:type="dcterms:W3CDTF">2025-01-03T17:05:51Z</dcterms:modified>
</cp:coreProperties>
</file>