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8" r:id="rId3"/>
    <p:sldId id="257" r:id="rId4"/>
    <p:sldId id="263" r:id="rId5"/>
    <p:sldId id="259" r:id="rId6"/>
    <p:sldId id="260" r:id="rId7"/>
    <p:sldId id="273" r:id="rId8"/>
    <p:sldId id="274" r:id="rId9"/>
    <p:sldId id="262" r:id="rId10"/>
    <p:sldId id="265" r:id="rId11"/>
    <p:sldId id="266" r:id="rId12"/>
    <p:sldId id="269" r:id="rId13"/>
    <p:sldId id="268" r:id="rId14"/>
    <p:sldId id="270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4725" autoAdjust="0"/>
  </p:normalViewPr>
  <p:slideViewPr>
    <p:cSldViewPr>
      <p:cViewPr>
        <p:scale>
          <a:sx n="57" d="100"/>
          <a:sy n="57" d="100"/>
        </p:scale>
        <p:origin x="-174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D93461-D37D-4C42-8580-79F290EFF17A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366FF87-91D1-41BF-A155-3D494B7BB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6FF87-91D1-41BF-A155-3D494B7BB5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8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6FF87-91D1-41BF-A155-3D494B7BB5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5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err="1" smtClean="0">
                <a:solidFill>
                  <a:srgbClr val="000000"/>
                </a:solidFill>
                <a:effectLst/>
                <a:latin typeface="inherit"/>
              </a:rPr>
              <a:t>Cholecystostomy</a:t>
            </a:r>
            <a:endParaRPr lang="ar-IQ" sz="1200" b="0" i="0" u="none" strike="noStrike" dirty="0" smtClean="0">
              <a:effectLst/>
              <a:latin typeface="Arial"/>
            </a:endParaRPr>
          </a:p>
          <a:p>
            <a:pPr marL="0" algn="l" rtl="1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err="1" smtClean="0">
                <a:solidFill>
                  <a:srgbClr val="000000"/>
                </a:solidFill>
                <a:effectLst/>
                <a:latin typeface="inherit"/>
              </a:rPr>
              <a:t>Choledochojejunostomy</a:t>
            </a:r>
            <a:endParaRPr lang="ar-IQ" sz="1200" b="0" i="0" u="none" strike="noStrike" dirty="0" smtClean="0">
              <a:effectLst/>
              <a:latin typeface="Arial"/>
            </a:endParaRP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6FF87-91D1-41BF-A155-3D494B7BB5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0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7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9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9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5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5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68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56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9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4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0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28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10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4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0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0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7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9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6299-63B8-412D-908C-E0DE35F7B0F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3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6299-63B8-412D-908C-E0DE35F7B0F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89CC-5794-4B68-9B1F-586C646D5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1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06/12/1446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5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976664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2" y="4285365"/>
            <a:ext cx="864096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830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878363"/>
              </p:ext>
            </p:extLst>
          </p:nvPr>
        </p:nvGraphicFramePr>
        <p:xfrm>
          <a:off x="251520" y="692696"/>
          <a:ext cx="7170598" cy="5361459"/>
        </p:xfrm>
        <a:graphic>
          <a:graphicData uri="http://schemas.openxmlformats.org/drawingml/2006/table">
            <a:tbl>
              <a:tblPr/>
              <a:tblGrid>
                <a:gridCol w="2088232"/>
                <a:gridCol w="5082366"/>
              </a:tblGrid>
              <a:tr h="1039798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Liver function test (LFT)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Test of evaluate the functions of the liver including storage, metabolism, filtration, and excretion.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1039798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Liver biopsy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Biopsy is the removal of a small piece of tissue to be used for microscopic examination.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979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A procedure in which a needle is inserted into the liver to obtain a specimen.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47355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Sigmoidoscopy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Sigmoid(o) refers to the sigmoid colon.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7355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scopy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is a visual examination with a lighted instrument.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47355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The inspection of the sigmoid colon and rectum using a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sigmoidoscopy</a:t>
                      </a:r>
                      <a:endParaRPr lang="en-US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40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292625"/>
              </p:ext>
            </p:extLst>
          </p:nvPr>
        </p:nvGraphicFramePr>
        <p:xfrm>
          <a:off x="611560" y="908720"/>
          <a:ext cx="7968656" cy="5520076"/>
        </p:xfrm>
        <a:graphic>
          <a:graphicData uri="http://schemas.openxmlformats.org/drawingml/2006/table">
            <a:tbl>
              <a:tblPr/>
              <a:tblGrid>
                <a:gridCol w="2664296"/>
                <a:gridCol w="5304360"/>
              </a:tblGrid>
              <a:tr h="407675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Cholecysteostomy</a:t>
                      </a:r>
                      <a:endParaRPr lang="en-US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Chole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(o) means bile.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07675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Cys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- means bladder or sac.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69752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9752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The surgical formation of an opening into the gallbladder.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40824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Choledochojejunostomy</a:t>
                      </a:r>
                      <a:endParaRPr lang="en-US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Chole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(o) means bile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675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Doch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(o) or </a:t>
                      </a:r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dochus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 means containing.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7675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Jejun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(o) refers to the jejunum.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9752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0" dirty="0" err="1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31828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A surgical procedure to form a connection between the common </a:t>
                      </a:r>
                      <a:r>
                        <a:rPr lang="en-US" b="0" dirty="0" smtClean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bile duct and jejunum</a:t>
                      </a:r>
                      <a:r>
                        <a:rPr lang="en-US" b="0" dirty="0">
                          <a:solidFill>
                            <a:srgbClr val="00B050"/>
                          </a:solidFill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01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8640"/>
            <a:ext cx="8352928" cy="640871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Procedures of the Gastrointestinal System</a:t>
            </a:r>
          </a:p>
          <a:p>
            <a:pPr algn="l" rtl="0"/>
            <a:endParaRPr lang="en-US" sz="2000" dirty="0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90161"/>
              </p:ext>
            </p:extLst>
          </p:nvPr>
        </p:nvGraphicFramePr>
        <p:xfrm>
          <a:off x="539552" y="836712"/>
          <a:ext cx="7776864" cy="5631180"/>
        </p:xfrm>
        <a:graphic>
          <a:graphicData uri="http://schemas.openxmlformats.org/drawingml/2006/table">
            <a:tbl>
              <a:tblPr/>
              <a:tblGrid>
                <a:gridCol w="2304256"/>
                <a:gridCol w="5472608"/>
              </a:tblGrid>
              <a:tr h="55478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/>
                      </a:r>
                      <a:b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</a:b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Appendectomy also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appendicectomy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Appendic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(o) pertaining to the appendix.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ectomy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 means excision (surgical removal or cutting out)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r" rtl="0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Surgical removal of the vermiform appendix.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69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Cecostomy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Cec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(o) is pertaining to the cecum.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The surgical formation of an opening into cecum.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3769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Cholecystectomy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Chole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(o) means bile.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692">
                <a:tc>
                  <a:txBody>
                    <a:bodyPr/>
                    <a:lstStyle/>
                    <a:p>
                      <a:pPr algn="l" fontAlgn="t"/>
                      <a:endParaRPr lang="ar-IQ" sz="18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Cys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- means bladder or sac.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ectomy</a:t>
                      </a:r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 means excision (surgical removal or cutting out).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54781">
                <a:tc>
                  <a:txBody>
                    <a:bodyPr/>
                    <a:lstStyle/>
                    <a:p>
                      <a:pPr algn="l" fontAlgn="t"/>
                      <a:endParaRPr lang="ar-IQ" sz="1800" b="1">
                        <a:effectLst/>
                        <a:latin typeface="inherit"/>
                      </a:endParaRP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chemeClr val="accent5"/>
                          </a:solidFill>
                          <a:effectLst/>
                          <a:latin typeface="inherit"/>
                        </a:rPr>
                        <a:t>The surgical removal of the gallbladder.</a:t>
                      </a:r>
                    </a:p>
                  </a:txBody>
                  <a:tcPr marL="55738" marR="55738" marT="55738" marB="5573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015588"/>
              </p:ext>
            </p:extLst>
          </p:nvPr>
        </p:nvGraphicFramePr>
        <p:xfrm>
          <a:off x="467544" y="548680"/>
          <a:ext cx="8064896" cy="6155789"/>
        </p:xfrm>
        <a:graphic>
          <a:graphicData uri="http://schemas.openxmlformats.org/drawingml/2006/table">
            <a:tbl>
              <a:tblPr/>
              <a:tblGrid>
                <a:gridCol w="2376264"/>
                <a:gridCol w="5688632"/>
              </a:tblGrid>
              <a:tr h="580208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choledocholithotomy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Chole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(o) means bile.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Doch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(o) or 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dochus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means containing.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Lith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(o) means stone.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otomy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means cutting into.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6190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Surgical incision into the common bile duct for the removal of gallstones.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Colectomy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Cole- means colon.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3199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ectomy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means excision (surgical removal or cutting out).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0208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Surgical excision of part of the colon.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676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945227"/>
              </p:ext>
            </p:extLst>
          </p:nvPr>
        </p:nvGraphicFramePr>
        <p:xfrm>
          <a:off x="179512" y="764704"/>
          <a:ext cx="8964488" cy="6267755"/>
        </p:xfrm>
        <a:graphic>
          <a:graphicData uri="http://schemas.openxmlformats.org/drawingml/2006/table">
            <a:tbl>
              <a:tblPr/>
              <a:tblGrid>
                <a:gridCol w="2664296"/>
                <a:gridCol w="6300192"/>
              </a:tblGrid>
              <a:tr h="52658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inherit"/>
                        </a:rPr>
                        <a:t>Colostomy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Col(o) refers to the colon.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86509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3614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Surgical opening into the colon to form an artificial anus on the abdominal wall.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effectLst/>
                          <a:latin typeface="inherit"/>
                        </a:rPr>
                        <a:t>Esophagogastrostomy</a:t>
                      </a:r>
                      <a:endParaRPr lang="en-US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Esophag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 means esophagus.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 means stomach.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is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5098">
                <a:tc>
                  <a:txBody>
                    <a:bodyPr/>
                    <a:lstStyle/>
                    <a:p>
                      <a:pPr algn="l" fontAlgn="t"/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Anastomosis of the esophagus to a portion of the stomach.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effectLst/>
                          <a:latin typeface="inherit"/>
                        </a:rPr>
                        <a:t>Gastrectomy</a:t>
                      </a:r>
                      <a:endParaRPr lang="en-US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) means stomach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. ,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ectomy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means excision(surgical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6581">
                <a:tc>
                  <a:txBody>
                    <a:bodyPr/>
                    <a:lstStyle/>
                    <a:p>
                      <a:pPr algn="l" fontAlgn="t"/>
                      <a:endParaRPr lang="ar-IQ" b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Removal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all or part of stomach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90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827271"/>
              </p:ext>
            </p:extLst>
          </p:nvPr>
        </p:nvGraphicFramePr>
        <p:xfrm>
          <a:off x="107504" y="764704"/>
          <a:ext cx="8870430" cy="5688632"/>
        </p:xfrm>
        <a:graphic>
          <a:graphicData uri="http://schemas.openxmlformats.org/drawingml/2006/table">
            <a:tbl>
              <a:tblPr/>
              <a:tblGrid>
                <a:gridCol w="2468520"/>
                <a:gridCol w="6401910"/>
              </a:tblGrid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Ileostomy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Ile(o) refers to the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ileum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ostomy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 is the formation of an opening.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A surgical opening to bring the ileum to the surface of the abdomen.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err="1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Pyloroplasty</a:t>
                      </a:r>
                      <a:endParaRPr lang="en-US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Pylor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 refers to the pylorus.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3440">
                <a:tc>
                  <a:txBody>
                    <a:bodyPr/>
                    <a:lstStyle/>
                    <a:p>
                      <a:pPr algn="r" rtl="0" fontAlgn="t"/>
                      <a:endParaRPr lang="ar-IQ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plasty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 means surgical repair.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3253992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                                                           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Hemorrhoids</a:t>
                      </a:r>
                    </a:p>
                    <a:p>
                      <a:pPr algn="r" rtl="0" fontAlgn="t"/>
                      <a:r>
                        <a:rPr lang="en-US" b="1" baseline="0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 </a:t>
                      </a:r>
                      <a:r>
                        <a:rPr lang="en-US" b="1" baseline="0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Hemorrhoidectomy</a:t>
                      </a:r>
                      <a:endParaRPr lang="en-US" b="1" baseline="0" dirty="0" smtClean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  <a:p>
                      <a:pPr algn="r" rtl="0" fontAlgn="t"/>
                      <a:r>
                        <a:rPr lang="en-US" b="1" baseline="0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Anal fissure     </a:t>
                      </a:r>
                    </a:p>
                    <a:p>
                      <a:pPr algn="r" rtl="0" fontAlgn="t"/>
                      <a:r>
                        <a:rPr lang="en-US" b="1" baseline="0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Anal </a:t>
                      </a:r>
                      <a:r>
                        <a:rPr lang="en-US" b="1" baseline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fissurectomy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                               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   Enlargement and repair of pyloric sphincter area</a:t>
                      </a:r>
                    </a:p>
                    <a:p>
                      <a:pPr algn="l" fontAlgn="t"/>
                      <a:r>
                        <a:rPr lang="en-US" b="1" dirty="0" smtClean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    Swollen painful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  or 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painles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 bleeding rectal veins.</a:t>
                      </a:r>
                    </a:p>
                    <a:p>
                      <a:pPr algn="l" fontAlgn="t"/>
                      <a:r>
                        <a:rPr lang="en-US" b="1" baseline="0" dirty="0" smtClean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      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 Total excision of the hemorrhoids </a:t>
                      </a:r>
                    </a:p>
                    <a:p>
                      <a:pPr algn="l" fontAlgn="t"/>
                      <a:r>
                        <a:rPr lang="en-US" b="1" dirty="0" smtClean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Small painful tear in the thin moist tissue  that line anus</a:t>
                      </a:r>
                    </a:p>
                    <a:p>
                      <a:pPr algn="l" fontAlgn="t"/>
                      <a:r>
                        <a:rPr lang="en-US" b="1" dirty="0" smtClean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Total excision of the anal fissure   </a:t>
                      </a:r>
                      <a:endParaRPr lang="en-US" b="1" dirty="0">
                        <a:solidFill>
                          <a:srgbClr val="C0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3" y="30342"/>
            <a:ext cx="875042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817259" y="404664"/>
            <a:ext cx="36724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Thank you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91" y="509728"/>
            <a:ext cx="8640960" cy="63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95536" y="18863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US" sz="2800" b="1" dirty="0">
                <a:solidFill>
                  <a:srgbClr val="FF0000"/>
                </a:solidFill>
              </a:rPr>
              <a:t>Medical Terminology of the </a:t>
            </a:r>
            <a:r>
              <a:rPr lang="en-US" sz="2800" b="1" dirty="0" smtClean="0">
                <a:solidFill>
                  <a:srgbClr val="FF0000"/>
                </a:solidFill>
              </a:rPr>
              <a:t>Gastrointestinal System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0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305"/>
            <a:ext cx="8135937" cy="610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64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76672"/>
            <a:ext cx="8640960" cy="6597352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Word Root and Combining Vowel for the Gastrointestinal System</a:t>
            </a:r>
          </a:p>
          <a:p>
            <a:pPr algn="l" rtl="0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1322549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0"/>
            <a:r>
              <a:rPr lang="en-US" sz="2400" dirty="0">
                <a:solidFill>
                  <a:srgbClr val="00B0F0"/>
                </a:solidFill>
              </a:rPr>
              <a:t>Th</a:t>
            </a:r>
            <a:r>
              <a:rPr lang="en-US" sz="2400" b="1" dirty="0">
                <a:solidFill>
                  <a:srgbClr val="00B0F0"/>
                </a:solidFill>
              </a:rPr>
              <a:t>is is a list of word roots with their combining vowel used for the gastrointestinal system</a:t>
            </a:r>
            <a:r>
              <a:rPr lang="en-US" sz="2400" dirty="0">
                <a:solidFill>
                  <a:srgbClr val="00B0F0"/>
                </a:solidFill>
              </a:rPr>
              <a:t>.</a:t>
            </a:r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12319"/>
              </p:ext>
            </p:extLst>
          </p:nvPr>
        </p:nvGraphicFramePr>
        <p:xfrm>
          <a:off x="1907704" y="2132856"/>
          <a:ext cx="5976664" cy="3786060"/>
        </p:xfrm>
        <a:graphic>
          <a:graphicData uri="http://schemas.openxmlformats.org/drawingml/2006/table">
            <a:tbl>
              <a:tblPr/>
              <a:tblGrid>
                <a:gridCol w="2988332"/>
                <a:gridCol w="2988332"/>
              </a:tblGrid>
              <a:tr h="3263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cap="all" dirty="0">
                          <a:effectLst/>
                          <a:latin typeface="inherit"/>
                        </a:rPr>
                        <a:t>WORD ROOT</a:t>
                      </a:r>
                    </a:p>
                  </a:txBody>
                  <a:tcPr marL="62170" marR="62170" marT="62170" marB="621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cap="all"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62170" marR="62170" marT="62170" marB="621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  <a:tr h="15111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An(o)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pertaining to the anus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Appendic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referring to the appendix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Cec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Pertaining to the 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cecum</a:t>
                      </a:r>
                      <a:endParaRPr lang="en-US" sz="2000" b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Chol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(e)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bile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Cholangi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bile duct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Cholecyst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gallbladder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Choledoch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common bile ducts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32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inherit"/>
                        </a:rPr>
                        <a:t>Colon(o)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inherit"/>
                        </a:rPr>
                        <a:t>pertaining to the colon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22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332668"/>
              </p:ext>
            </p:extLst>
          </p:nvPr>
        </p:nvGraphicFramePr>
        <p:xfrm>
          <a:off x="323528" y="116632"/>
          <a:ext cx="8136904" cy="6469752"/>
        </p:xfrm>
        <a:graphic>
          <a:graphicData uri="http://schemas.openxmlformats.org/drawingml/2006/table">
            <a:tbl>
              <a:tblPr/>
              <a:tblGrid>
                <a:gridCol w="1776848"/>
                <a:gridCol w="6360056"/>
              </a:tblGrid>
              <a:tr h="64807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Diverticul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/(o)                                    </a:t>
                      </a:r>
                      <a:endParaRPr lang="en-US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 diverticulum         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84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Duoden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t"/>
                      <a:r>
                        <a:rPr lang="en-US" b="1" dirty="0" smtClean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duodenum                                                                                 </a:t>
                      </a:r>
                      <a:endParaRPr lang="en-US" b="1" dirty="0">
                        <a:solidFill>
                          <a:srgbClr val="00206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Enter(o)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intestine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Esophag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esophagus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(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stomach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Hepat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liver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Ile(o)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ileum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Jejun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jejunum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Pancreat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pancreas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Proct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rectum and anus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Rect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rectum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Sigmoid(o)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sigmoid colon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Splen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spleen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63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Hemat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blood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6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عنصر نائب للمحتوى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3103"/>
              </p:ext>
            </p:extLst>
          </p:nvPr>
        </p:nvGraphicFramePr>
        <p:xfrm>
          <a:off x="107504" y="260650"/>
          <a:ext cx="8928992" cy="63660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295827"/>
                <a:gridCol w="1633165"/>
              </a:tblGrid>
              <a:tr h="68806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Definition                                               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Term               </a:t>
                      </a:r>
                      <a:endParaRPr lang="en-US" sz="2800" dirty="0"/>
                    </a:p>
                  </a:txBody>
                  <a:tcPr/>
                </a:tc>
              </a:tr>
              <a:tr h="77087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 means No ,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not ,without ,is abnormal relaxation of cardiac sphincter  of stomach               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Achalasia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5671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Appendic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=Appendix , it is= inflammation of vermiform appendix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Appendicitis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036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The accumulation of large amount of fluid  in peritoneal cavity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Ascites    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7019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Chole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means bile ,lithiasis =stone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Cholelithiasis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20333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Cirrh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=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yellow , </a:t>
                      </a:r>
                      <a:r>
                        <a:rPr lang="en-US" b="1" baseline="0" dirty="0" err="1" smtClean="0">
                          <a:solidFill>
                            <a:srgbClr val="7030A0"/>
                          </a:solidFill>
                        </a:rPr>
                        <a:t>osis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=condition , degenerative disease of the  liver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Cirrhosis    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319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Dys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=bad or painful ,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phagia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means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to or to swallow ,Difficulty swallow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Dysphagia   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3198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Gastr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=stomach ,</a:t>
                      </a:r>
                      <a:r>
                        <a:rPr lang="en-US" b="1" baseline="0" dirty="0" err="1" smtClean="0">
                          <a:solidFill>
                            <a:srgbClr val="7030A0"/>
                          </a:solidFill>
                        </a:rPr>
                        <a:t>itis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=inflammation , inflammation of lining stomach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Gastritis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149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Hema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=blood ,Emesis= vomiting ,Vomiting of bright red blood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Hematemesis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15799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Hema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=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blood,chezia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means defecation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of </a:t>
                      </a:r>
                      <a:r>
                        <a:rPr lang="en-US" b="1" baseline="0" dirty="0" err="1" smtClean="0">
                          <a:solidFill>
                            <a:srgbClr val="7030A0"/>
                          </a:solidFill>
                        </a:rPr>
                        <a:t>forgin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body with passage of bright red blood in stool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Hematochezia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832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نائب للمحتوى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444911"/>
              </p:ext>
            </p:extLst>
          </p:nvPr>
        </p:nvGraphicFramePr>
        <p:xfrm>
          <a:off x="395536" y="31286"/>
          <a:ext cx="8280151" cy="676691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265494"/>
                <a:gridCol w="2014657"/>
              </a:tblGrid>
              <a:tr h="762118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dirty="0" err="1" smtClean="0">
                          <a:solidFill>
                            <a:srgbClr val="FF0000"/>
                          </a:solidFill>
                        </a:rPr>
                        <a:t>Hepat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(o) =liver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</a:rPr>
                        <a:t> ,it is means inflammation   ,So  inflammation of    </a:t>
                      </a:r>
                      <a:r>
                        <a:rPr lang="en-US" sz="2400" b="0" baseline="0" dirty="0" smtClean="0">
                          <a:solidFill>
                            <a:srgbClr val="7030A0"/>
                          </a:solidFill>
                        </a:rPr>
                        <a:t>l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</a:rPr>
                        <a:t>iver</a:t>
                      </a:r>
                      <a:r>
                        <a:rPr lang="en-US" sz="2400" b="0" baseline="0" dirty="0" smtClean="0">
                          <a:solidFill>
                            <a:srgbClr val="7030A0"/>
                          </a:solidFill>
                        </a:rPr>
                        <a:t>                                     </a:t>
                      </a:r>
                      <a:endParaRPr lang="en-US" sz="2400" b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Hepatitis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9953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Hepat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(o) means liver ,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Megaly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= large , so abnormal enlargement</a:t>
                      </a:r>
                      <a:r>
                        <a:rPr lang="en-US" b="0" dirty="0" smtClean="0">
                          <a:solidFill>
                            <a:srgbClr val="7030A0"/>
                          </a:solidFill>
                        </a:rPr>
                        <a:t>                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of the liver                                             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Hepatomegaly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118">
                <a:tc>
                  <a:txBody>
                    <a:bodyPr/>
                    <a:lstStyle/>
                    <a:p>
                      <a:pPr algn="l" rtl="0"/>
                      <a:r>
                        <a:rPr lang="ar-IQ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Means yellow ,large amount of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 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bilirubin in blood causing yellow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discoloration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  of skin</a:t>
                      </a:r>
                      <a:r>
                        <a:rPr lang="en-US" b="1" baseline="0" dirty="0" smtClean="0">
                          <a:solidFill>
                            <a:srgbClr val="00B0F0"/>
                          </a:solidFill>
                        </a:rPr>
                        <a:t> ,mucus membrane and sclera of eye</a:t>
                      </a:r>
                      <a:r>
                        <a:rPr lang="en-US" b="1" dirty="0" smtClean="0">
                          <a:solidFill>
                            <a:srgbClr val="00B0F0"/>
                          </a:solidFill>
                        </a:rPr>
                        <a:t>                                       </a:t>
                      </a:r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Jaundice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11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Black, means distinctive black stool which usually suggest digested stool                                                                                                       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Melena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9953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Odyn</a:t>
                      </a:r>
                      <a:r>
                        <a:rPr lang="en-US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means pain ,</a:t>
                      </a:r>
                      <a:r>
                        <a:rPr lang="en-US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Phagia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means to eat or swallow ,burning</a:t>
                      </a:r>
                      <a:r>
                        <a:rPr lang="en-US" b="1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squeezing pain while swallowing caused by irritation of the esophageal mucosa                                                                                             </a:t>
                      </a:r>
                      <a:endParaRPr 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Odynophagia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9953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Pyr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(o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)  means fire heat 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</a:rPr>
                        <a:t>Osis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 refers to condition so 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</a:rPr>
                        <a:t>pyrosis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means heart burn which painful  burning sensation in 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e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sophagus </a:t>
                      </a:r>
                      <a:r>
                        <a:rPr lang="en-US" b="1" baseline="0" dirty="0" err="1" smtClean="0">
                          <a:solidFill>
                            <a:srgbClr val="C00000"/>
                          </a:solidFill>
                        </a:rPr>
                        <a:t>bleow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the sternum                            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Pyrosis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     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118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Splen</a:t>
                      </a:r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(o)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= spleen  </a:t>
                      </a:r>
                      <a:r>
                        <a:rPr lang="en-US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Megaly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=large ,So, abnormal enlargement of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spleen                                                                                                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Splenomegaly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11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Steat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(o) means fat ,</a:t>
                      </a:r>
                      <a:r>
                        <a:rPr lang="en-US" b="1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rrhea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means discharge of flow  large amount of</a:t>
                      </a:r>
                      <a:r>
                        <a:rPr lang="en-US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fat in the faces that is foul smelling and foul</a:t>
                      </a:r>
                      <a:r>
                        <a:rPr lang="en-U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                      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</a:rPr>
                        <a:t>Steatorrhea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45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6264696"/>
          </a:xfrm>
        </p:spPr>
        <p:txBody>
          <a:bodyPr/>
          <a:lstStyle/>
          <a:p>
            <a:pPr algn="ctr" rtl="0" fontAlgn="base"/>
            <a:r>
              <a:rPr lang="en-US" b="1" dirty="0" smtClean="0"/>
              <a:t>Gastrointestinal Specialties</a:t>
            </a:r>
            <a:r>
              <a:rPr lang="ar-IQ" b="1" dirty="0" smtClean="0"/>
              <a:t>    </a:t>
            </a:r>
            <a:endParaRPr lang="en-US" b="1" dirty="0" smtClean="0"/>
          </a:p>
          <a:p>
            <a:pPr algn="l" rtl="0" fontAlgn="base"/>
            <a:r>
              <a:rPr lang="en-US" sz="2400" dirty="0" smtClean="0">
                <a:solidFill>
                  <a:srgbClr val="FF0000"/>
                </a:solidFill>
              </a:rPr>
              <a:t>This is a list of the gastrointestinal specialist and their general job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01103"/>
              </p:ext>
            </p:extLst>
          </p:nvPr>
        </p:nvGraphicFramePr>
        <p:xfrm>
          <a:off x="611560" y="1340767"/>
          <a:ext cx="7920880" cy="5507834"/>
        </p:xfrm>
        <a:graphic>
          <a:graphicData uri="http://schemas.openxmlformats.org/drawingml/2006/table">
            <a:tbl>
              <a:tblPr/>
              <a:tblGrid>
                <a:gridCol w="4680520"/>
                <a:gridCol w="3240360"/>
              </a:tblGrid>
              <a:tr h="948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800" b="1" cap="all" dirty="0" smtClean="0">
                          <a:effectLst/>
                          <a:latin typeface="inherit"/>
                        </a:rPr>
                        <a:t>term</a:t>
                      </a:r>
                      <a:r>
                        <a:rPr lang="en-US" sz="1600" b="1" cap="all" dirty="0" smtClean="0">
                          <a:effectLst/>
                          <a:latin typeface="inherit"/>
                        </a:rPr>
                        <a:t>       </a:t>
                      </a:r>
                      <a:r>
                        <a:rPr lang="en-US" sz="1600" b="1" cap="all" dirty="0">
                          <a:effectLst/>
                          <a:latin typeface="inherit"/>
                        </a:rPr>
                        <a:t/>
                      </a:r>
                      <a:br>
                        <a:rPr lang="en-US" sz="1600" b="1" cap="all" dirty="0">
                          <a:effectLst/>
                          <a:latin typeface="inherit"/>
                        </a:rPr>
                      </a:br>
                      <a:r>
                        <a:rPr lang="en-US" sz="1600" b="1" cap="all" dirty="0" smtClean="0">
                          <a:effectLst/>
                          <a:latin typeface="inherit"/>
                        </a:rPr>
                        <a:t>    </a:t>
                      </a:r>
                      <a:endParaRPr lang="en-US" sz="1600" b="1" cap="all" dirty="0">
                        <a:effectLst/>
                        <a:latin typeface="inherit"/>
                      </a:endParaRPr>
                    </a:p>
                  </a:txBody>
                  <a:tcPr marL="69845" marR="69845" marT="69845" marB="698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    </a:t>
                      </a:r>
                      <a:r>
                        <a:rPr lang="en-US" sz="2800" b="1" dirty="0" smtClean="0"/>
                        <a:t>Definition</a:t>
                      </a:r>
                      <a:endParaRPr lang="en-US" sz="2800" b="1" dirty="0"/>
                    </a:p>
                  </a:txBody>
                  <a:tcPr marL="83814" marR="83814" marT="41907" marB="41907">
                    <a:lnL>
                      <a:noFill/>
                    </a:lnL>
                  </a:tcPr>
                </a:tc>
              </a:tr>
              <a:tr h="40058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Gastroenterologist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Gastro means stomach.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585">
                <a:tc>
                  <a:txBody>
                    <a:bodyPr/>
                    <a:lstStyle/>
                    <a:p>
                      <a:pPr algn="l" fontAlgn="t"/>
                      <a:endParaRPr lang="ar-IQ" sz="18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Entero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 means intestine.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66010">
                <a:tc>
                  <a:txBody>
                    <a:bodyPr/>
                    <a:lstStyle/>
                    <a:p>
                      <a:pPr algn="l" fontAlgn="t"/>
                      <a:endParaRPr lang="ar-IQ" sz="18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logist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 means one who studies.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1435">
                <a:tc>
                  <a:txBody>
                    <a:bodyPr/>
                    <a:lstStyle/>
                    <a:p>
                      <a:pPr algn="l" fontAlgn="t"/>
                      <a:endParaRPr lang="ar-IQ" sz="18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A physician specializing in diseases of the gastrointestinal tract.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058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Gastroenterology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Gastro means stomach.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585">
                <a:tc>
                  <a:txBody>
                    <a:bodyPr/>
                    <a:lstStyle/>
                    <a:p>
                      <a:pPr algn="l" fontAlgn="t"/>
                      <a:endParaRPr lang="ar-IQ" sz="18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 err="1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Entero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 means intestine.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524075">
                <a:tc>
                  <a:txBody>
                    <a:bodyPr/>
                    <a:lstStyle/>
                    <a:p>
                      <a:pPr algn="l" fontAlgn="t"/>
                      <a:endParaRPr lang="ar-IQ" sz="1600" b="0" dirty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-logy means the study of.</a:t>
                      </a: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7767">
                <a:tc>
                  <a:txBody>
                    <a:bodyPr/>
                    <a:lstStyle/>
                    <a:p>
                      <a:pPr algn="l" fontAlgn="t"/>
                      <a:endParaRPr lang="ar-IQ" sz="1600" b="0"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The study of the diseases of the gastrointestinal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inherit"/>
                        </a:rPr>
                        <a:t>tract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inherit"/>
                      </a:endParaRPr>
                    </a:p>
                  </a:txBody>
                  <a:tcPr marL="69845" marR="69845" marT="69845" marB="6984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18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404664"/>
            <a:ext cx="8064896" cy="6696744"/>
          </a:xfrm>
        </p:spPr>
        <p:txBody>
          <a:bodyPr/>
          <a:lstStyle/>
          <a:p>
            <a:pPr algn="r" rtl="0" fontAlgn="base"/>
            <a:r>
              <a:rPr lang="en-US" sz="2800" b="1" dirty="0" smtClean="0">
                <a:solidFill>
                  <a:srgbClr val="FF0000"/>
                </a:solidFill>
              </a:rPr>
              <a:t>Diagnostic </a:t>
            </a:r>
            <a:r>
              <a:rPr lang="en-US" sz="2800" b="1" dirty="0">
                <a:solidFill>
                  <a:srgbClr val="FF0000"/>
                </a:solidFill>
              </a:rPr>
              <a:t>Studies of the </a:t>
            </a:r>
            <a:r>
              <a:rPr lang="en-US" sz="2800" b="1" dirty="0" smtClean="0">
                <a:solidFill>
                  <a:srgbClr val="FF0000"/>
                </a:solidFill>
              </a:rPr>
              <a:t>Gastrointestinal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33824"/>
              </p:ext>
            </p:extLst>
          </p:nvPr>
        </p:nvGraphicFramePr>
        <p:xfrm>
          <a:off x="0" y="1052736"/>
          <a:ext cx="8928992" cy="58826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5821396"/>
                <a:gridCol w="3107596"/>
              </a:tblGrid>
              <a:tr h="52018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Definition                 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200" dirty="0" smtClean="0"/>
                        <a:t>Term    </a:t>
                      </a:r>
                      <a:endParaRPr lang="en-US" sz="3200" dirty="0"/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Ultra = beyond  , farther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     Ultra sound=high frequency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  sound waves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Abdominal Ultra sound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2133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Administration of  radiopaque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barium  Sulfate liquid to visual defect of esophagus  and surrounding  area                                  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Barium test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90736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Chlo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=bile  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</a:rPr>
                        <a:t>graphy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=process of recording   , I.V  instillation  of radiopaque   contrast   to visualized  and record information about the major bile duct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Cholangiography</a:t>
                      </a:r>
                      <a:r>
                        <a:rPr lang="en-US" b="1" baseline="0" dirty="0" smtClean="0">
                          <a:solidFill>
                            <a:srgbClr val="7030A0"/>
                          </a:solidFill>
                        </a:rPr>
                        <a:t>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28536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Examination of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the  lining of the colon with colonoscopy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Colonoscopy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Endo refers to within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inside  ,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</a:rPr>
                        <a:t>scopy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a visual examination with light instrument                                                                  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Endoscopy                                    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Endo=inside, 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Cholangi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(o)=bile duct ,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Pancrea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(o ) =Pancreas    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graphy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=process of recording  Endoscopic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test to 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</a:rPr>
                        <a:t>visulize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the bile duct and pancreatic duct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                                            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Endoscopic retrograde 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Cholangio</a:t>
                      </a:r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  </a:t>
                      </a:r>
                      <a:r>
                        <a:rPr lang="en-US" b="1" dirty="0" err="1" smtClean="0">
                          <a:solidFill>
                            <a:srgbClr val="7030A0"/>
                          </a:solidFill>
                        </a:rPr>
                        <a:t>pancreatography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74938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err="1" smtClean="0">
                          <a:solidFill>
                            <a:srgbClr val="0070C0"/>
                          </a:solidFill>
                        </a:rPr>
                        <a:t>Esophag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( o ) =Esophagus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,</a:t>
                      </a:r>
                      <a:r>
                        <a:rPr lang="en-US" b="1" baseline="0" dirty="0" err="1" smtClean="0">
                          <a:solidFill>
                            <a:srgbClr val="0070C0"/>
                          </a:solidFill>
                        </a:rPr>
                        <a:t>Gastr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(o)=stomach ,duodena=duodenum ,Scope =visual examination with light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                       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>
                          <a:solidFill>
                            <a:srgbClr val="7030A0"/>
                          </a:solidFill>
                        </a:rPr>
                        <a:t>Esophagogastroduodenoscopy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42527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1102</Words>
  <Application>Microsoft Office PowerPoint</Application>
  <PresentationFormat>عرض على الشاشة (3:4)‏</PresentationFormat>
  <Paragraphs>194</Paragraphs>
  <Slides>16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18" baseType="lpstr">
      <vt:lpstr>نسق Office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236</cp:revision>
  <dcterms:created xsi:type="dcterms:W3CDTF">2022-11-12T18:02:49Z</dcterms:created>
  <dcterms:modified xsi:type="dcterms:W3CDTF">2025-06-02T08:14:05Z</dcterms:modified>
</cp:coreProperties>
</file>