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68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7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4684F28-30E3-4B0C-AAC4-3E9A6CFE4B9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1010E3D-BDDE-421B-AF7F-535839147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3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10E3D-BDDE-421B-AF7F-5358391477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9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2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5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6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3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0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8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1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0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6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A9134-1BA8-4403-A485-712B60367B4A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8DDEF-A4CB-4243-932B-D34457B4F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2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9228" y="4247575"/>
            <a:ext cx="8301608" cy="165618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b="1" dirty="0" smtClean="0">
                <a:solidFill>
                  <a:srgbClr val="FF0000"/>
                </a:solidFill>
              </a:rPr>
              <a:t>edical terminology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Dr. </a:t>
            </a:r>
            <a:r>
              <a:rPr lang="en-US" b="1" dirty="0" err="1" smtClean="0">
                <a:solidFill>
                  <a:srgbClr val="FF0000"/>
                </a:solidFill>
              </a:rPr>
              <a:t>Talip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Chichan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First grade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prog\Desktop\1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6632"/>
            <a:ext cx="475252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72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0"/>
            <a:ext cx="8784976" cy="1484784"/>
          </a:xfrm>
        </p:spPr>
        <p:txBody>
          <a:bodyPr/>
          <a:lstStyle/>
          <a:p>
            <a:pPr rtl="0"/>
            <a:r>
              <a:rPr lang="en-US" dirty="0" smtClean="0">
                <a:solidFill>
                  <a:srgbClr val="FF0000"/>
                </a:solidFill>
              </a:rPr>
              <a:t>Medical Terminology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7625480" cy="5112568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sz="2800" b="1" dirty="0" smtClean="0">
                <a:solidFill>
                  <a:srgbClr val="00B050"/>
                </a:solidFill>
              </a:rPr>
              <a:t>Prefixes</a:t>
            </a:r>
            <a:r>
              <a:rPr lang="en-US" sz="2800" b="1" dirty="0" smtClean="0">
                <a:solidFill>
                  <a:srgbClr val="C00000"/>
                </a:solidFill>
              </a:rPr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Root</a:t>
            </a:r>
            <a:r>
              <a:rPr lang="en-US" sz="2800" b="1" dirty="0" smtClean="0">
                <a:solidFill>
                  <a:srgbClr val="C00000"/>
                </a:solidFill>
              </a:rPr>
              <a:t>+</a:t>
            </a:r>
            <a:r>
              <a:rPr lang="en-US" sz="2800" b="1" dirty="0" smtClean="0">
                <a:solidFill>
                  <a:srgbClr val="0070C0"/>
                </a:solidFill>
              </a:rPr>
              <a:t>Suffixes</a:t>
            </a:r>
            <a:r>
              <a:rPr lang="en-US" sz="2800" b="1" dirty="0" smtClean="0">
                <a:solidFill>
                  <a:srgbClr val="00B050"/>
                </a:solidFill>
              </a:rPr>
              <a:t>=</a:t>
            </a:r>
            <a:r>
              <a:rPr lang="en-US" sz="2800" b="1" dirty="0" smtClean="0">
                <a:solidFill>
                  <a:srgbClr val="C00000"/>
                </a:solidFill>
              </a:rPr>
              <a:t>Medical Terminology</a:t>
            </a:r>
          </a:p>
          <a:p>
            <a:pPr algn="l" rtl="0"/>
            <a:r>
              <a:rPr lang="en-US" sz="2400" b="1" dirty="0" err="1" smtClean="0">
                <a:solidFill>
                  <a:srgbClr val="00B050"/>
                </a:solidFill>
              </a:rPr>
              <a:t>Begining</a:t>
            </a:r>
            <a:r>
              <a:rPr lang="en-US" sz="2400" b="1" dirty="0" smtClean="0">
                <a:solidFill>
                  <a:srgbClr val="00B050"/>
                </a:solidFill>
              </a:rPr>
              <a:t>    </a:t>
            </a:r>
            <a:r>
              <a:rPr lang="en-US" sz="2400" b="1" dirty="0" smtClean="0">
                <a:solidFill>
                  <a:srgbClr val="002060"/>
                </a:solidFill>
              </a:rPr>
              <a:t>middle  </a:t>
            </a:r>
            <a:r>
              <a:rPr lang="en-US" sz="2400" b="1" dirty="0" smtClean="0">
                <a:solidFill>
                  <a:srgbClr val="0070C0"/>
                </a:solidFill>
              </a:rPr>
              <a:t>ending</a:t>
            </a:r>
          </a:p>
          <a:p>
            <a:pPr algn="l" rtl="0"/>
            <a:r>
              <a:rPr lang="en-US" sz="2800" b="1" dirty="0" smtClean="0">
                <a:solidFill>
                  <a:srgbClr val="00B050"/>
                </a:solidFill>
              </a:rPr>
              <a:t>Prefixes</a:t>
            </a:r>
            <a:r>
              <a:rPr lang="en-US" sz="2800" b="1" dirty="0" smtClean="0">
                <a:solidFill>
                  <a:srgbClr val="C00000"/>
                </a:solidFill>
              </a:rPr>
              <a:t> +</a:t>
            </a:r>
            <a:r>
              <a:rPr lang="en-US" sz="2800" b="1" dirty="0" smtClean="0">
                <a:solidFill>
                  <a:srgbClr val="002060"/>
                </a:solidFill>
              </a:rPr>
              <a:t>Root                Medical  Terminology </a:t>
            </a:r>
          </a:p>
          <a:p>
            <a:pPr algn="l" rtl="0"/>
            <a:r>
              <a:rPr lang="en-US" sz="2800" b="1" dirty="0" smtClean="0">
                <a:solidFill>
                  <a:srgbClr val="002060"/>
                </a:solidFill>
              </a:rPr>
              <a:t>Root </a:t>
            </a:r>
            <a:r>
              <a:rPr lang="en-US" sz="2800" b="1" dirty="0" smtClean="0">
                <a:solidFill>
                  <a:srgbClr val="C00000"/>
                </a:solidFill>
              </a:rPr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</a:rPr>
              <a:t>Suffixes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Medical Terminology </a:t>
            </a:r>
          </a:p>
          <a:p>
            <a:pPr algn="l" rtl="0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Root</a:t>
            </a:r>
            <a:r>
              <a:rPr lang="en-US" sz="3000" b="1" dirty="0" smtClean="0">
                <a:solidFill>
                  <a:srgbClr val="0070C0"/>
                </a:solidFill>
              </a:rPr>
              <a:t> +Root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Suffix               </a:t>
            </a:r>
            <a:r>
              <a:rPr lang="en-US" sz="3000" b="1" dirty="0" smtClean="0">
                <a:solidFill>
                  <a:srgbClr val="FF0000"/>
                </a:solidFill>
              </a:rPr>
              <a:t>Medical Terminology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Word root act as the foundation of the most medical .They usually   </a:t>
            </a:r>
          </a:p>
          <a:p>
            <a:pPr algn="l" rtl="0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describe part of the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body.They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are the basic form around which  the </a:t>
            </a:r>
          </a:p>
          <a:p>
            <a:pPr algn="l" rtl="0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final word is formed.                </a:t>
            </a:r>
          </a:p>
          <a:p>
            <a:pPr algn="l" rtl="0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Most medical term have on or two roots and may be more .This term derived from  source 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lanquaqe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such as Greek or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Latain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.This provide       </a:t>
            </a:r>
          </a:p>
          <a:p>
            <a:pPr algn="l" rtl="0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meaning of  the term and is key part of term      </a:t>
            </a:r>
          </a:p>
          <a:p>
            <a:pPr algn="l" rtl="0"/>
            <a:r>
              <a:rPr lang="en-US" sz="2000" b="1" dirty="0" smtClean="0">
                <a:solidFill>
                  <a:srgbClr val="00B0F0"/>
                </a:solidFill>
              </a:rPr>
              <a:t>Suffix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 short word add at end the root  to modify its meaning       </a:t>
            </a:r>
          </a:p>
          <a:p>
            <a:pPr algn="l" rtl="0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example    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Gardiology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</a:t>
            </a:r>
            <a:r>
              <a:rPr lang="en-US" sz="2000" b="1" dirty="0" err="1" smtClean="0">
                <a:solidFill>
                  <a:srgbClr val="FF0000"/>
                </a:solidFill>
              </a:rPr>
              <a:t>Gardio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000" b="1" dirty="0" err="1" smtClean="0">
                <a:solidFill>
                  <a:srgbClr val="00B0F0"/>
                </a:solidFill>
              </a:rPr>
              <a:t>Logy</a:t>
            </a:r>
            <a:r>
              <a:rPr lang="en-US" sz="2000" b="1" dirty="0" smtClean="0">
                <a:solidFill>
                  <a:srgbClr val="00B0F0"/>
                </a:solidFill>
              </a:rPr>
              <a:t>        </a:t>
            </a:r>
          </a:p>
          <a:p>
            <a:pPr algn="l" rtl="0"/>
            <a:r>
              <a:rPr lang="en-US" sz="2000" b="1" dirty="0" smtClean="0">
                <a:solidFill>
                  <a:srgbClr val="00B0F0"/>
                </a:solidFill>
              </a:rPr>
              <a:t>                         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Root </a:t>
            </a:r>
            <a:r>
              <a:rPr lang="en-US" sz="2000" b="1" dirty="0" smtClean="0">
                <a:solidFill>
                  <a:srgbClr val="00B0F0"/>
                </a:solidFill>
              </a:rPr>
              <a:t>    Suffix</a:t>
            </a:r>
          </a:p>
        </p:txBody>
      </p:sp>
      <p:sp>
        <p:nvSpPr>
          <p:cNvPr id="15" name="سهم إلى اليمين 14"/>
          <p:cNvSpPr/>
          <p:nvPr/>
        </p:nvSpPr>
        <p:spPr>
          <a:xfrm>
            <a:off x="3491880" y="3391299"/>
            <a:ext cx="97840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6" name="سهم إلى اليمين 15"/>
          <p:cNvSpPr/>
          <p:nvPr/>
        </p:nvSpPr>
        <p:spPr>
          <a:xfrm>
            <a:off x="2555776" y="2420888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4" name="سهم إلى اليمين 3"/>
          <p:cNvSpPr/>
          <p:nvPr/>
        </p:nvSpPr>
        <p:spPr>
          <a:xfrm flipV="1">
            <a:off x="2465557" y="2883724"/>
            <a:ext cx="1065268" cy="1811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8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Combing form</a:t>
            </a:r>
            <a:r>
              <a:rPr lang="en-US" sz="2800" dirty="0" smtClean="0">
                <a:solidFill>
                  <a:srgbClr val="00B050"/>
                </a:solidFill>
              </a:rPr>
              <a:t>=</a:t>
            </a:r>
            <a:r>
              <a:rPr lang="en-US" sz="2800" dirty="0" err="1" smtClean="0">
                <a:solidFill>
                  <a:srgbClr val="00B0F0"/>
                </a:solidFill>
              </a:rPr>
              <a:t>Root</a:t>
            </a:r>
            <a:r>
              <a:rPr lang="en-US" sz="2800" dirty="0" err="1" smtClean="0">
                <a:solidFill>
                  <a:srgbClr val="FF0000"/>
                </a:solidFill>
              </a:rPr>
              <a:t>+</a:t>
            </a:r>
            <a:r>
              <a:rPr lang="en-US" sz="2800" dirty="0" err="1" smtClean="0">
                <a:solidFill>
                  <a:srgbClr val="FFC000"/>
                </a:solidFill>
              </a:rPr>
              <a:t>Vowel</a:t>
            </a:r>
            <a:r>
              <a:rPr lang="en-US" sz="2800" dirty="0" smtClean="0"/>
              <a:t>   Latters    (</a:t>
            </a:r>
            <a:r>
              <a:rPr lang="en-US" sz="2800" dirty="0" smtClean="0">
                <a:solidFill>
                  <a:srgbClr val="7030A0"/>
                </a:solidFill>
              </a:rPr>
              <a:t>a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B050"/>
                </a:solidFill>
              </a:rPr>
              <a:t>e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rgbClr val="7030A0"/>
                </a:solidFill>
              </a:rPr>
              <a:t>I</a:t>
            </a:r>
            <a:r>
              <a:rPr lang="en-US" sz="2800" dirty="0" err="1" smtClean="0"/>
              <a:t>,</a:t>
            </a:r>
            <a:r>
              <a:rPr lang="en-US" sz="2800" dirty="0" err="1" smtClean="0">
                <a:solidFill>
                  <a:srgbClr val="00B0F0"/>
                </a:solidFill>
              </a:rPr>
              <a:t>u</a:t>
            </a:r>
            <a:r>
              <a:rPr lang="en-US" sz="2800" dirty="0" smtClean="0"/>
              <a:t> ,</a:t>
            </a:r>
            <a:r>
              <a:rPr lang="en-US" sz="2800" dirty="0" smtClean="0">
                <a:solidFill>
                  <a:srgbClr val="FF0000"/>
                </a:solidFill>
              </a:rPr>
              <a:t>o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400" dirty="0" smtClean="0"/>
              <a:t>The useful of the </a:t>
            </a:r>
            <a:r>
              <a:rPr lang="en-US" sz="2400" dirty="0" err="1" smtClean="0"/>
              <a:t>the</a:t>
            </a:r>
            <a:r>
              <a:rPr lang="en-US" sz="2400" dirty="0" smtClean="0"/>
              <a:t> combing vowels  make medical </a:t>
            </a:r>
            <a:r>
              <a:rPr lang="en-US" sz="2400" b="1" dirty="0" smtClean="0"/>
              <a:t>term</a:t>
            </a:r>
            <a:r>
              <a:rPr lang="en-US" sz="2400" dirty="0" smtClean="0"/>
              <a:t> </a:t>
            </a:r>
            <a:r>
              <a:rPr lang="en-US" sz="2400" b="1" dirty="0" smtClean="0"/>
              <a:t>poss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ible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pronounce large term and easily and usual  vowel  is  </a:t>
            </a:r>
            <a:r>
              <a:rPr lang="en-US" sz="2400" dirty="0" smtClean="0">
                <a:solidFill>
                  <a:srgbClr val="FF0000"/>
                </a:solidFill>
              </a:rPr>
              <a:t>o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569371"/>
          </a:xfrm>
        </p:spPr>
        <p:txBody>
          <a:bodyPr>
            <a:normAutofit fontScale="85000" lnSpcReduction="10000"/>
          </a:bodyPr>
          <a:lstStyle/>
          <a:p>
            <a:pPr marL="0" indent="0" algn="l" rtl="0">
              <a:buNone/>
            </a:pPr>
            <a:r>
              <a:rPr lang="en-US" sz="2400" b="1" dirty="0" smtClean="0"/>
              <a:t>There are rules in using this vowel (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/>
              <a:t>)  </a:t>
            </a:r>
          </a:p>
          <a:p>
            <a:pPr marL="0" indent="0" algn="l" rtl="0">
              <a:buNone/>
            </a:pP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First rule </a:t>
            </a:r>
            <a:r>
              <a:rPr lang="en-US" sz="2400" b="1" dirty="0" smtClean="0"/>
              <a:t>deals with use of combing vowel (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/>
              <a:t>) between word root and suffix that   begins with constant letter   </a:t>
            </a:r>
          </a:p>
          <a:p>
            <a:pPr marL="0" indent="0" algn="l" rtl="0">
              <a:buNone/>
            </a:pPr>
            <a:r>
              <a:rPr lang="en-US" sz="2400" b="1" dirty="0" err="1" smtClean="0">
                <a:solidFill>
                  <a:srgbClr val="00B0F0"/>
                </a:solidFill>
              </a:rPr>
              <a:t>Root</a:t>
            </a:r>
            <a:r>
              <a:rPr lang="en-US" sz="2400" b="1" dirty="0" err="1" smtClean="0"/>
              <a:t>+</a:t>
            </a:r>
            <a:r>
              <a:rPr lang="en-US" sz="2400" b="1" dirty="0" err="1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/>
              <a:t>=</a:t>
            </a:r>
            <a:r>
              <a:rPr lang="en-US" sz="2400" b="1" dirty="0" smtClean="0">
                <a:solidFill>
                  <a:srgbClr val="00B050"/>
                </a:solidFill>
              </a:rPr>
              <a:t>Suffix </a:t>
            </a:r>
          </a:p>
          <a:p>
            <a:pPr marL="0" indent="0" algn="l" rtl="0">
              <a:buNone/>
            </a:pPr>
            <a:r>
              <a:rPr lang="en-US" sz="2400" b="1" dirty="0" err="1" smtClean="0">
                <a:solidFill>
                  <a:srgbClr val="00B0F0"/>
                </a:solidFill>
              </a:rPr>
              <a:t>Cardi</a:t>
            </a:r>
            <a:r>
              <a:rPr lang="en-US" sz="2400" b="1" dirty="0" smtClean="0">
                <a:solidFill>
                  <a:srgbClr val="00B050"/>
                </a:solidFill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00B050"/>
                </a:solidFill>
              </a:rPr>
              <a:t>  logy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Second rule</a:t>
            </a:r>
            <a:r>
              <a:rPr lang="en-US" sz="2400" b="1" dirty="0" smtClean="0">
                <a:solidFill>
                  <a:srgbClr val="00B050"/>
                </a:solidFill>
              </a:rPr>
              <a:t>;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suffix begins </a:t>
            </a:r>
            <a:r>
              <a:rPr lang="en-US" sz="2400" b="1" dirty="0" smtClean="0">
                <a:solidFill>
                  <a:srgbClr val="FF0000"/>
                </a:solidFill>
              </a:rPr>
              <a:t>vowel</a:t>
            </a:r>
            <a:r>
              <a:rPr lang="en-US" sz="2400" b="1" dirty="0" smtClean="0">
                <a:solidFill>
                  <a:srgbClr val="00B050"/>
                </a:solidFill>
              </a:rPr>
              <a:t> latter </a:t>
            </a:r>
            <a:r>
              <a:rPr lang="en-US" sz="2400" b="1" dirty="0" smtClean="0">
                <a:solidFill>
                  <a:srgbClr val="FF0000"/>
                </a:solidFill>
              </a:rPr>
              <a:t>not use </a:t>
            </a:r>
            <a:r>
              <a:rPr lang="en-US" sz="2400" b="1" dirty="0" smtClean="0">
                <a:solidFill>
                  <a:srgbClr val="00B050"/>
                </a:solidFill>
              </a:rPr>
              <a:t>combing vowel</a:t>
            </a:r>
          </a:p>
          <a:p>
            <a:pPr marL="0" indent="0" algn="l" rtl="0">
              <a:buNone/>
            </a:pPr>
            <a:r>
              <a:rPr lang="en-US" sz="2400" b="1" dirty="0" err="1" smtClean="0">
                <a:solidFill>
                  <a:srgbClr val="0070C0"/>
                </a:solidFill>
              </a:rPr>
              <a:t>Artho</a:t>
            </a:r>
            <a:r>
              <a:rPr lang="en-US" sz="2400" b="1" dirty="0" smtClean="0">
                <a:solidFill>
                  <a:srgbClr val="00B05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join</a:t>
            </a:r>
            <a:r>
              <a:rPr lang="en-US" sz="2400" b="1" dirty="0" smtClean="0">
                <a:solidFill>
                  <a:srgbClr val="00B050"/>
                </a:solidFill>
              </a:rPr>
              <a:t>t) +</a:t>
            </a:r>
            <a:r>
              <a:rPr lang="en-US" sz="2400" b="1" dirty="0" err="1" smtClean="0">
                <a:solidFill>
                  <a:srgbClr val="00B050"/>
                </a:solidFill>
              </a:rPr>
              <a:t>itis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(inflammation</a:t>
            </a:r>
            <a:r>
              <a:rPr lang="en-US" sz="2400" b="1" dirty="0" smtClean="0">
                <a:solidFill>
                  <a:srgbClr val="00B050"/>
                </a:solidFill>
              </a:rPr>
              <a:t>)          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Arthitis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l" rtl="0">
              <a:buNone/>
            </a:pP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Third rule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 deals with combing vowel is used between </a:t>
            </a:r>
            <a:r>
              <a:rPr lang="en-US" sz="2400" b="1" dirty="0" smtClean="0">
                <a:solidFill>
                  <a:srgbClr val="FF0000"/>
                </a:solidFill>
              </a:rPr>
              <a:t>two roots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even if second word root begins with vowel              </a:t>
            </a:r>
          </a:p>
          <a:p>
            <a:pPr marL="0" indent="0" algn="l" rtl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  <a:r>
              <a:rPr lang="en-US" sz="2400" b="1" dirty="0" err="1" smtClean="0">
                <a:solidFill>
                  <a:srgbClr val="FF0000"/>
                </a:solidFill>
              </a:rPr>
              <a:t>Gastr</a:t>
            </a:r>
            <a:r>
              <a:rPr lang="en-US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0070C0"/>
                </a:solidFill>
              </a:rPr>
              <a:t>o-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e</a:t>
            </a:r>
            <a:r>
              <a:rPr lang="en-US" sz="2400" b="1" dirty="0" smtClean="0">
                <a:solidFill>
                  <a:srgbClr val="FF0000"/>
                </a:solidFill>
              </a:rPr>
              <a:t>nter-</a:t>
            </a:r>
            <a:r>
              <a:rPr lang="en-US" sz="2400" b="1" dirty="0" err="1" smtClean="0">
                <a:solidFill>
                  <a:srgbClr val="FF0000"/>
                </a:solidFill>
              </a:rPr>
              <a:t>itis</a:t>
            </a:r>
            <a:r>
              <a:rPr lang="en-US" sz="2400" b="1" dirty="0" smtClean="0">
                <a:solidFill>
                  <a:srgbClr val="FF0000"/>
                </a:solidFill>
              </a:rPr>
              <a:t>                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So combing form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 consist of </a:t>
            </a:r>
            <a:r>
              <a:rPr lang="en-US" sz="2400" b="1" dirty="0" smtClean="0">
                <a:solidFill>
                  <a:srgbClr val="FF0000"/>
                </a:solidFill>
              </a:rPr>
              <a:t>root </a:t>
            </a:r>
            <a:r>
              <a:rPr lang="en-US" sz="2400" b="1" dirty="0" smtClean="0">
                <a:solidFill>
                  <a:srgbClr val="00B0F0"/>
                </a:solidFill>
              </a:rPr>
              <a:t>and</a:t>
            </a:r>
            <a:r>
              <a:rPr lang="en-US" sz="2400" b="1" dirty="0" smtClean="0">
                <a:solidFill>
                  <a:srgbClr val="FF0000"/>
                </a:solidFill>
              </a:rPr>
              <a:t> vowel       </a:t>
            </a:r>
          </a:p>
          <a:p>
            <a:pPr marL="0" indent="0" algn="l" rtl="0">
              <a:buNone/>
            </a:pP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Examples  </a:t>
            </a:r>
            <a:r>
              <a:rPr lang="en-US" sz="2400" b="1" dirty="0" err="1" smtClean="0">
                <a:solidFill>
                  <a:srgbClr val="FF0000"/>
                </a:solidFill>
              </a:rPr>
              <a:t>Arth</a:t>
            </a:r>
            <a:r>
              <a:rPr lang="en-US" sz="2400" b="1" dirty="0" smtClean="0">
                <a:solidFill>
                  <a:srgbClr val="FF0000"/>
                </a:solidFill>
              </a:rPr>
              <a:t>/o=</a:t>
            </a:r>
            <a:r>
              <a:rPr lang="en-US" sz="2400" b="1" dirty="0" smtClean="0">
                <a:solidFill>
                  <a:srgbClr val="00B050"/>
                </a:solidFill>
              </a:rPr>
              <a:t>joint</a:t>
            </a:r>
            <a:r>
              <a:rPr lang="en-US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err="1" smtClean="0">
                <a:solidFill>
                  <a:srgbClr val="FF0000"/>
                </a:solidFill>
              </a:rPr>
              <a:t>Cardi</a:t>
            </a:r>
            <a:r>
              <a:rPr lang="en-US" sz="2400" b="1" dirty="0" smtClean="0">
                <a:solidFill>
                  <a:srgbClr val="FF0000"/>
                </a:solidFill>
              </a:rPr>
              <a:t>/o</a:t>
            </a:r>
            <a:r>
              <a:rPr lang="en-US" sz="2400" b="1" dirty="0" smtClean="0">
                <a:solidFill>
                  <a:srgbClr val="00B0F0"/>
                </a:solidFill>
              </a:rPr>
              <a:t> =</a:t>
            </a:r>
            <a:r>
              <a:rPr lang="en-US" sz="2400" b="1" dirty="0" smtClean="0">
                <a:solidFill>
                  <a:srgbClr val="00B050"/>
                </a:solidFill>
              </a:rPr>
              <a:t>heart</a:t>
            </a:r>
            <a:r>
              <a:rPr lang="en-US" sz="2400" b="1" dirty="0" smtClean="0">
                <a:solidFill>
                  <a:srgbClr val="00B0F0"/>
                </a:solidFill>
              </a:rPr>
              <a:t>      </a:t>
            </a:r>
            <a:r>
              <a:rPr lang="en-US" sz="2400" b="1" dirty="0" err="1" smtClean="0">
                <a:solidFill>
                  <a:srgbClr val="FF0000"/>
                </a:solidFill>
              </a:rPr>
              <a:t>Derm</a:t>
            </a:r>
            <a:r>
              <a:rPr lang="en-US" sz="2400" b="1" dirty="0" smtClean="0">
                <a:solidFill>
                  <a:srgbClr val="FF0000"/>
                </a:solidFill>
              </a:rPr>
              <a:t>/o</a:t>
            </a:r>
            <a:r>
              <a:rPr lang="en-US" sz="2400" b="1" dirty="0" smtClean="0">
                <a:solidFill>
                  <a:srgbClr val="00B0F0"/>
                </a:solidFill>
              </a:rPr>
              <a:t> =</a:t>
            </a:r>
            <a:r>
              <a:rPr lang="en-US" sz="2400" b="1" dirty="0" smtClean="0">
                <a:solidFill>
                  <a:srgbClr val="00B050"/>
                </a:solidFill>
              </a:rPr>
              <a:t>Skin 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Gastr</a:t>
            </a:r>
            <a:r>
              <a:rPr lang="en-US" sz="2400" b="1" dirty="0" smtClean="0">
                <a:solidFill>
                  <a:srgbClr val="FF0000"/>
                </a:solidFill>
              </a:rPr>
              <a:t>/o</a:t>
            </a:r>
            <a:r>
              <a:rPr lang="en-US" sz="2400" b="1" dirty="0" smtClean="0">
                <a:solidFill>
                  <a:srgbClr val="00B0F0"/>
                </a:solidFill>
              </a:rPr>
              <a:t>=</a:t>
            </a:r>
            <a:r>
              <a:rPr lang="en-US" sz="2400" b="1" dirty="0" smtClean="0">
                <a:solidFill>
                  <a:srgbClr val="00B050"/>
                </a:solidFill>
              </a:rPr>
              <a:t>Stomach</a:t>
            </a:r>
            <a:r>
              <a:rPr lang="en-US" sz="2400" b="1" dirty="0" smtClean="0">
                <a:solidFill>
                  <a:srgbClr val="00B0F0"/>
                </a:solidFill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</a:rPr>
              <a:t>Hamat</a:t>
            </a:r>
            <a:r>
              <a:rPr lang="en-US" sz="2400" b="1" dirty="0" smtClean="0">
                <a:solidFill>
                  <a:srgbClr val="00B0F0"/>
                </a:solidFill>
              </a:rPr>
              <a:t>/o=</a:t>
            </a:r>
            <a:r>
              <a:rPr lang="en-US" sz="2400" b="1" dirty="0" smtClean="0">
                <a:solidFill>
                  <a:srgbClr val="00B050"/>
                </a:solidFill>
              </a:rPr>
              <a:t>blood</a:t>
            </a:r>
            <a:r>
              <a:rPr 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sz="2400" b="1" dirty="0" err="1" smtClean="0">
                <a:solidFill>
                  <a:srgbClr val="FF0000"/>
                </a:solidFill>
              </a:rPr>
              <a:t>Nephr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  <a:r>
              <a:rPr lang="en-US" sz="2400" b="1" dirty="0" smtClean="0">
                <a:solidFill>
                  <a:srgbClr val="00B0F0"/>
                </a:solidFill>
              </a:rPr>
              <a:t>o=kidney   </a:t>
            </a:r>
            <a:r>
              <a:rPr lang="en-US" sz="2400" b="1" dirty="0" err="1" smtClean="0">
                <a:solidFill>
                  <a:srgbClr val="FF0000"/>
                </a:solidFill>
              </a:rPr>
              <a:t>Neur</a:t>
            </a:r>
            <a:r>
              <a:rPr lang="en-US" sz="2400" b="1" dirty="0" smtClean="0">
                <a:solidFill>
                  <a:srgbClr val="00B0F0"/>
                </a:solidFill>
              </a:rPr>
              <a:t>/o=</a:t>
            </a:r>
            <a:r>
              <a:rPr lang="en-US" sz="2400" b="1" dirty="0" smtClean="0">
                <a:solidFill>
                  <a:srgbClr val="00B050"/>
                </a:solidFill>
              </a:rPr>
              <a:t>nerve</a:t>
            </a:r>
            <a:r>
              <a:rPr lang="en-US" sz="2400" b="1" dirty="0" smtClean="0">
                <a:solidFill>
                  <a:srgbClr val="00B0F0"/>
                </a:solidFill>
              </a:rPr>
              <a:t>  </a:t>
            </a:r>
          </a:p>
          <a:p>
            <a:pPr marL="0" indent="0" algn="l" rtl="0"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Ot</a:t>
            </a:r>
            <a:r>
              <a:rPr lang="en-US" sz="2400" b="1" dirty="0" smtClean="0">
                <a:solidFill>
                  <a:srgbClr val="FF0000"/>
                </a:solidFill>
              </a:rPr>
              <a:t>/o</a:t>
            </a:r>
            <a:r>
              <a:rPr lang="en-US" sz="2400" b="1" dirty="0" smtClean="0">
                <a:solidFill>
                  <a:srgbClr val="00B0F0"/>
                </a:solidFill>
              </a:rPr>
              <a:t>=ear    </a:t>
            </a:r>
            <a:r>
              <a:rPr lang="en-US" sz="2400" b="1" dirty="0" err="1" smtClean="0">
                <a:solidFill>
                  <a:srgbClr val="FF0000"/>
                </a:solidFill>
              </a:rPr>
              <a:t>Pulmon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  <a:r>
              <a:rPr lang="en-US" sz="2400" b="1" dirty="0" smtClean="0">
                <a:solidFill>
                  <a:srgbClr val="00B0F0"/>
                </a:solidFill>
              </a:rPr>
              <a:t>o=</a:t>
            </a:r>
            <a:r>
              <a:rPr lang="en-US" sz="2400" b="1" dirty="0" smtClean="0">
                <a:solidFill>
                  <a:srgbClr val="00B050"/>
                </a:solidFill>
              </a:rPr>
              <a:t>lung</a:t>
            </a:r>
            <a:r>
              <a:rPr lang="en-US" sz="2400" b="1" dirty="0" smtClean="0">
                <a:solidFill>
                  <a:srgbClr val="00B0F0"/>
                </a:solidFill>
              </a:rPr>
              <a:t>     </a:t>
            </a:r>
            <a:r>
              <a:rPr lang="en-US" sz="2400" b="1" dirty="0" err="1" smtClean="0">
                <a:solidFill>
                  <a:srgbClr val="FF0000"/>
                </a:solidFill>
              </a:rPr>
              <a:t>Rhin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  <a:r>
              <a:rPr lang="en-US" sz="2400" b="1" dirty="0" smtClean="0">
                <a:solidFill>
                  <a:srgbClr val="00B0F0"/>
                </a:solidFill>
              </a:rPr>
              <a:t>o=</a:t>
            </a:r>
            <a:r>
              <a:rPr lang="en-US" sz="2400" b="1" dirty="0" smtClean="0">
                <a:solidFill>
                  <a:srgbClr val="00B050"/>
                </a:solidFill>
              </a:rPr>
              <a:t>nose</a:t>
            </a:r>
            <a:r>
              <a:rPr 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Ur/</a:t>
            </a:r>
            <a:r>
              <a:rPr lang="en-US" sz="2400" b="1" dirty="0" smtClean="0">
                <a:solidFill>
                  <a:srgbClr val="00B0F0"/>
                </a:solidFill>
              </a:rPr>
              <a:t>o=</a:t>
            </a:r>
            <a:r>
              <a:rPr lang="en-US" sz="2400" b="1" dirty="0" smtClean="0">
                <a:solidFill>
                  <a:srgbClr val="00B050"/>
                </a:solidFill>
              </a:rPr>
              <a:t>urin</a:t>
            </a:r>
            <a:r>
              <a:rPr lang="en-US" sz="2400" b="1" dirty="0" smtClean="0">
                <a:solidFill>
                  <a:srgbClr val="00B0F0"/>
                </a:solidFill>
              </a:rPr>
              <a:t>e    urinary system         </a:t>
            </a:r>
          </a:p>
          <a:p>
            <a:pPr marL="0" indent="0" algn="l" rtl="0">
              <a:buNone/>
            </a:pPr>
            <a:endParaRPr lang="en-US" sz="2400" b="1" dirty="0" smtClean="0">
              <a:solidFill>
                <a:srgbClr val="92D050"/>
              </a:solidFill>
            </a:endParaRPr>
          </a:p>
          <a:p>
            <a:pPr marL="0" indent="0" algn="l" rtl="0">
              <a:buNone/>
            </a:pP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5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908720"/>
            <a:ext cx="8208912" cy="6309320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For example               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Pharyn</a:t>
            </a:r>
            <a:r>
              <a:rPr lang="en-US" sz="1800" b="1" dirty="0" smtClean="0">
                <a:cs typeface="+mj-cs"/>
              </a:rPr>
              <a:t>x=</a:t>
            </a: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pharyn</a:t>
            </a:r>
            <a:r>
              <a:rPr lang="en-US" sz="1800" b="1" dirty="0" smtClean="0">
                <a:cs typeface="+mj-cs"/>
              </a:rPr>
              <a:t>geal          </a:t>
            </a: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Thorax</a:t>
            </a:r>
            <a:r>
              <a:rPr lang="en-US" sz="1800" b="1" dirty="0" smtClean="0">
                <a:cs typeface="+mj-cs"/>
              </a:rPr>
              <a:t> ( chest)  =</a:t>
            </a: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Thora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c</a:t>
            </a:r>
            <a:r>
              <a:rPr lang="en-US" sz="1800" b="1" dirty="0" smtClean="0">
                <a:cs typeface="+mj-cs"/>
              </a:rPr>
              <a:t>ic    </a:t>
            </a:r>
          </a:p>
          <a:p>
            <a:pPr marL="0" indent="0" algn="l" rtl="0">
              <a:buNone/>
            </a:pPr>
            <a:r>
              <a:rPr lang="en-US" sz="1800" b="1" dirty="0">
                <a:cs typeface="+mj-cs"/>
              </a:rPr>
              <a:t> </a:t>
            </a:r>
            <a:r>
              <a:rPr lang="en-US" sz="1800" b="1" dirty="0" smtClean="0">
                <a:cs typeface="+mj-cs"/>
              </a:rPr>
              <a:t>                                                </a:t>
            </a: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Thora</a:t>
            </a:r>
            <a:r>
              <a:rPr lang="en-US" sz="1800" b="1" dirty="0" smtClean="0">
                <a:cs typeface="+mj-cs"/>
              </a:rPr>
              <a:t>cotomy          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cs typeface="+mj-cs"/>
              </a:rPr>
              <a:t>Suffix</a:t>
            </a:r>
            <a:r>
              <a:rPr lang="en-US" sz="1800" b="1" dirty="0" smtClean="0">
                <a:cs typeface="+mj-cs"/>
              </a:rPr>
              <a:t>  beginning with</a:t>
            </a: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 </a:t>
            </a:r>
            <a:r>
              <a:rPr lang="en-US" sz="1800" b="1" dirty="0" err="1" smtClean="0">
                <a:solidFill>
                  <a:srgbClr val="C00000"/>
                </a:solidFill>
                <a:cs typeface="+mj-cs"/>
              </a:rPr>
              <a:t>rh</a:t>
            </a: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   </a:t>
            </a:r>
            <a:r>
              <a:rPr lang="en-US" sz="1800" b="1" dirty="0" smtClean="0">
                <a:cs typeface="+mj-cs"/>
              </a:rPr>
              <a:t>is added to  a </a:t>
            </a:r>
            <a:r>
              <a:rPr lang="en-US" sz="1800" b="1" dirty="0" smtClean="0">
                <a:solidFill>
                  <a:srgbClr val="C00000"/>
                </a:solidFill>
                <a:cs typeface="+mj-cs"/>
              </a:rPr>
              <a:t>root</a:t>
            </a:r>
            <a:r>
              <a:rPr lang="en-US" sz="1800" b="1" dirty="0" smtClean="0">
                <a:cs typeface="+mj-cs"/>
              </a:rPr>
              <a:t>, the r  is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doubled   </a:t>
            </a:r>
            <a:r>
              <a:rPr lang="en-US" sz="1800" b="1" dirty="0" smtClean="0">
                <a:cs typeface="+mj-cs"/>
              </a:rPr>
              <a:t>  </a:t>
            </a:r>
          </a:p>
          <a:p>
            <a:pPr marL="0" indent="0" algn="l" rtl="0">
              <a:buNone/>
            </a:pPr>
            <a:r>
              <a:rPr lang="en-US" sz="1800" b="1" dirty="0" smtClean="0">
                <a:cs typeface="+mj-cs"/>
              </a:rPr>
              <a:t>For example                                                                                             </a:t>
            </a:r>
          </a:p>
          <a:p>
            <a:pPr marL="0" indent="0" algn="l" rtl="0">
              <a:buNone/>
            </a:pPr>
            <a:r>
              <a:rPr lang="en-US" sz="1800" b="1" dirty="0" smtClean="0">
                <a:cs typeface="+mj-cs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Men/o</a:t>
            </a:r>
            <a:r>
              <a:rPr lang="en-US" sz="1800" b="1" dirty="0" smtClean="0">
                <a:cs typeface="+mj-cs"/>
              </a:rPr>
              <a:t>(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menses</a:t>
            </a:r>
            <a:r>
              <a:rPr lang="en-US" sz="1800" b="1" dirty="0" smtClean="0">
                <a:cs typeface="+mj-cs"/>
              </a:rPr>
              <a:t>)   +</a:t>
            </a:r>
            <a:r>
              <a:rPr lang="en-US" sz="1800" b="1" dirty="0" smtClean="0">
                <a:solidFill>
                  <a:srgbClr val="0070C0"/>
                </a:solidFill>
                <a:cs typeface="+mj-cs"/>
              </a:rPr>
              <a:t>rhea</a:t>
            </a:r>
            <a:r>
              <a:rPr lang="en-US" sz="1800" b="1" dirty="0" smtClean="0">
                <a:cs typeface="+mj-cs"/>
              </a:rPr>
              <a:t> =</a:t>
            </a: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Meno</a:t>
            </a:r>
            <a:r>
              <a:rPr lang="en-US" sz="1800" b="1" dirty="0" smtClean="0">
                <a:cs typeface="+mj-cs"/>
              </a:rPr>
              <a:t>rrhea                                                                        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Hem/o</a:t>
            </a:r>
            <a:r>
              <a:rPr lang="en-US" sz="1800" b="1" dirty="0" smtClean="0">
                <a:cs typeface="+mj-cs"/>
              </a:rPr>
              <a:t> ( 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blood</a:t>
            </a:r>
            <a:r>
              <a:rPr lang="en-US" sz="1800" b="1" dirty="0" smtClean="0">
                <a:cs typeface="+mj-cs"/>
              </a:rPr>
              <a:t>)  +</a:t>
            </a:r>
            <a:r>
              <a:rPr lang="en-US" sz="1800" b="1" dirty="0" err="1" smtClean="0">
                <a:solidFill>
                  <a:srgbClr val="0070C0"/>
                </a:solidFill>
                <a:cs typeface="+mj-cs"/>
              </a:rPr>
              <a:t>rhage</a:t>
            </a:r>
            <a:r>
              <a:rPr lang="en-US" sz="1800" b="1" dirty="0" smtClean="0">
                <a:cs typeface="+mj-cs"/>
              </a:rPr>
              <a:t>=  </a:t>
            </a: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Hemo</a:t>
            </a:r>
            <a:r>
              <a:rPr lang="en-US" sz="1800" b="1" dirty="0" smtClean="0">
                <a:cs typeface="+mj-cs"/>
              </a:rPr>
              <a:t>rrhage                        </a:t>
            </a:r>
          </a:p>
          <a:p>
            <a:pPr marL="0" indent="0" algn="l" rtl="0">
              <a:buNone/>
            </a:pPr>
            <a:r>
              <a:rPr lang="en-US" sz="1800" b="1" dirty="0">
                <a:cs typeface="+mj-cs"/>
              </a:rPr>
              <a:t> </a:t>
            </a:r>
            <a:r>
              <a:rPr lang="en-US" sz="1800" b="1" dirty="0" smtClean="0">
                <a:cs typeface="+mj-cs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Silent letters and unusual pronunciation                                        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Letter      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 Pronunciation                        </a:t>
            </a:r>
            <a:r>
              <a:rPr lang="en-US" sz="1800" b="1" dirty="0" smtClean="0">
                <a:solidFill>
                  <a:srgbClr val="00B0F0"/>
                </a:solidFill>
                <a:cs typeface="+mj-cs"/>
              </a:rPr>
              <a:t>Example </a:t>
            </a:r>
            <a:r>
              <a:rPr lang="en-US" sz="1800" b="1" dirty="0" smtClean="0">
                <a:cs typeface="+mj-cs"/>
              </a:rPr>
              <a:t>               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cs typeface="+mj-cs"/>
              </a:rPr>
              <a:t>Ch</a:t>
            </a:r>
            <a:r>
              <a:rPr lang="en-US" sz="1800" b="1" dirty="0" smtClean="0">
                <a:cs typeface="+mj-cs"/>
              </a:rPr>
              <a:t>                           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k</a:t>
            </a:r>
            <a:r>
              <a:rPr lang="en-US" sz="1800" b="1" dirty="0" smtClean="0">
                <a:cs typeface="+mj-cs"/>
              </a:rPr>
              <a:t>                                    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Chemical</a:t>
            </a:r>
            <a:r>
              <a:rPr lang="en-US" sz="1800" b="1" dirty="0" smtClean="0">
                <a:cs typeface="+mj-cs"/>
              </a:rPr>
              <a:t>               </a:t>
            </a:r>
          </a:p>
          <a:p>
            <a:pPr marL="0" indent="0" algn="l" rtl="0">
              <a:buNone/>
            </a:pPr>
            <a:r>
              <a:rPr lang="en-US" sz="1800" b="1" dirty="0" err="1" smtClean="0">
                <a:solidFill>
                  <a:srgbClr val="FF0000"/>
                </a:solidFill>
                <a:cs typeface="+mj-cs"/>
              </a:rPr>
              <a:t>Dys</a:t>
            </a:r>
            <a:r>
              <a:rPr lang="en-US" sz="1800" b="1" dirty="0" smtClean="0">
                <a:cs typeface="+mj-cs"/>
              </a:rPr>
              <a:t>                         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Dis </a:t>
            </a:r>
            <a:r>
              <a:rPr lang="en-US" sz="1800" b="1" dirty="0" smtClean="0">
                <a:cs typeface="+mj-cs"/>
              </a:rPr>
              <a:t>                                  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Dystrophy      </a:t>
            </a:r>
          </a:p>
          <a:p>
            <a:pPr marL="0" indent="0" algn="l" rtl="0">
              <a:buNone/>
            </a:pPr>
            <a:r>
              <a:rPr lang="en-US" sz="1800" b="1" dirty="0" err="1" smtClean="0">
                <a:solidFill>
                  <a:srgbClr val="FF0000"/>
                </a:solidFill>
                <a:cs typeface="+mj-cs"/>
              </a:rPr>
              <a:t>Eu</a:t>
            </a:r>
            <a:r>
              <a:rPr lang="en-US" sz="1800" b="1" dirty="0" smtClean="0">
                <a:cs typeface="+mj-cs"/>
              </a:rPr>
              <a:t>                            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U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                                    Euphoria                            </a:t>
            </a:r>
          </a:p>
          <a:p>
            <a:pPr marL="0" indent="0" algn="l" rtl="0">
              <a:buNone/>
            </a:pPr>
            <a:r>
              <a:rPr lang="en-US" sz="1800" b="1" dirty="0" err="1" smtClean="0">
                <a:solidFill>
                  <a:srgbClr val="FF0000"/>
                </a:solidFill>
                <a:cs typeface="+mj-cs"/>
              </a:rPr>
              <a:t>Ph</a:t>
            </a: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en-US" sz="1800" b="1" dirty="0" smtClean="0">
                <a:cs typeface="+mj-cs"/>
              </a:rPr>
              <a:t>                           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F </a:t>
            </a:r>
            <a:r>
              <a:rPr lang="en-US" sz="1800" b="1" dirty="0" smtClean="0">
                <a:cs typeface="+mj-cs"/>
              </a:rPr>
              <a:t>                                   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Photophobia                           </a:t>
            </a:r>
          </a:p>
          <a:p>
            <a:pPr marL="0" indent="0" algn="l" rtl="0">
              <a:buNone/>
            </a:pPr>
            <a:r>
              <a:rPr lang="en-US" sz="1800" b="1" dirty="0" err="1" smtClean="0">
                <a:solidFill>
                  <a:srgbClr val="FF0000"/>
                </a:solidFill>
                <a:cs typeface="+mj-cs"/>
              </a:rPr>
              <a:t>Pt</a:t>
            </a:r>
            <a:r>
              <a:rPr lang="en-US" sz="1800" b="1" dirty="0" smtClean="0">
                <a:cs typeface="+mj-cs"/>
              </a:rPr>
              <a:t>                            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 T                                    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Ptosis                 </a:t>
            </a: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Rh</a:t>
            </a:r>
            <a:r>
              <a:rPr lang="en-US" sz="1800" b="1" dirty="0" smtClean="0">
                <a:cs typeface="+mj-cs"/>
              </a:rPr>
              <a:t>                            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R</a:t>
            </a:r>
            <a:r>
              <a:rPr lang="en-US" sz="1800" b="1" dirty="0" smtClean="0">
                <a:cs typeface="+mj-cs"/>
              </a:rPr>
              <a:t>                                    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Rheumatic                                     </a:t>
            </a:r>
            <a:endParaRPr lang="en-US" sz="1800" b="1" dirty="0">
              <a:solidFill>
                <a:srgbClr val="7030A0"/>
              </a:solidFill>
              <a:cs typeface="+mj-cs"/>
            </a:endParaRPr>
          </a:p>
          <a:p>
            <a:pPr marL="0" indent="0" algn="l" rtl="0">
              <a:buNone/>
            </a:pP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X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                                Z                                     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Xiphoid         </a:t>
            </a:r>
          </a:p>
          <a:p>
            <a:pPr marL="0" indent="0" algn="l" rtl="0">
              <a:buNone/>
            </a:pPr>
            <a:r>
              <a:rPr lang="en-US" sz="1800" b="1" dirty="0" err="1" smtClean="0">
                <a:solidFill>
                  <a:srgbClr val="FF0000"/>
                </a:solidFill>
                <a:cs typeface="+mj-cs"/>
              </a:rPr>
              <a:t>Pn</a:t>
            </a:r>
            <a:r>
              <a:rPr lang="en-US" sz="18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en-US" sz="1800" b="1" dirty="0" smtClean="0">
                <a:cs typeface="+mj-cs"/>
              </a:rPr>
              <a:t>                            </a:t>
            </a:r>
            <a:r>
              <a:rPr lang="en-US" sz="1800" b="1" dirty="0" smtClean="0">
                <a:solidFill>
                  <a:srgbClr val="00B050"/>
                </a:solidFill>
                <a:cs typeface="+mj-cs"/>
              </a:rPr>
              <a:t> N                                     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Pneumonia             </a:t>
            </a:r>
          </a:p>
          <a:p>
            <a:pPr marL="0" indent="0" algn="l" rtl="0">
              <a:buNone/>
            </a:pPr>
            <a:r>
              <a:rPr lang="en-US" sz="1800" b="1" dirty="0">
                <a:solidFill>
                  <a:srgbClr val="7030A0"/>
                </a:solidFill>
                <a:cs typeface="+mj-cs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              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                  </a:t>
            </a:r>
            <a:r>
              <a:rPr lang="en-US" sz="1800" b="1" dirty="0" smtClean="0">
                <a:solidFill>
                  <a:srgbClr val="7030A0"/>
                </a:solidFill>
                <a:cs typeface="+mj-cs"/>
              </a:rPr>
              <a:t>        </a:t>
            </a:r>
            <a:endParaRPr lang="en-US" sz="1800" b="1" dirty="0">
              <a:solidFill>
                <a:srgbClr val="7030A0"/>
              </a:solidFill>
              <a:cs typeface="+mj-cs"/>
            </a:endParaRPr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>
                <a:solidFill>
                  <a:srgbClr val="FF0000"/>
                </a:solidFill>
              </a:rPr>
              <a:t>Word ending </a:t>
            </a:r>
            <a:r>
              <a:rPr lang="en-US" sz="2400" dirty="0" smtClean="0"/>
              <a:t>in(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smtClean="0"/>
              <a:t>)      </a:t>
            </a:r>
            <a:br>
              <a:rPr lang="en-US" sz="2000" dirty="0" smtClean="0"/>
            </a:br>
            <a:r>
              <a:rPr lang="en-US" sz="2000" dirty="0" smtClean="0"/>
              <a:t>When </a:t>
            </a:r>
            <a:r>
              <a:rPr lang="en-US" sz="2000" dirty="0" smtClean="0">
                <a:solidFill>
                  <a:srgbClr val="FF0000"/>
                </a:solidFill>
              </a:rPr>
              <a:t>word ends  </a:t>
            </a:r>
            <a:r>
              <a:rPr lang="en-US" sz="2000" dirty="0" smtClean="0"/>
              <a:t>with latter ( </a:t>
            </a:r>
            <a:r>
              <a:rPr lang="en-US" sz="2000" dirty="0" smtClean="0">
                <a:solidFill>
                  <a:srgbClr val="0070C0"/>
                </a:solidFill>
              </a:rPr>
              <a:t>X</a:t>
            </a:r>
            <a:r>
              <a:rPr lang="en-US" sz="2000" dirty="0" smtClean="0"/>
              <a:t>) and added </a:t>
            </a:r>
            <a:r>
              <a:rPr lang="en-US" sz="2000" dirty="0" smtClean="0">
                <a:solidFill>
                  <a:srgbClr val="00B0F0"/>
                </a:solidFill>
              </a:rPr>
              <a:t>suffix</a:t>
            </a:r>
            <a:r>
              <a:rPr lang="en-US" sz="2000" dirty="0" smtClean="0"/>
              <a:t>. The x  is changed into ( </a:t>
            </a:r>
            <a:r>
              <a:rPr lang="en-US" sz="2000" dirty="0" smtClean="0">
                <a:solidFill>
                  <a:srgbClr val="00B050"/>
                </a:solidFill>
              </a:rPr>
              <a:t>g</a:t>
            </a:r>
            <a:r>
              <a:rPr lang="en-US" sz="2000" dirty="0" smtClean="0"/>
              <a:t>)  or( </a:t>
            </a:r>
            <a:r>
              <a:rPr lang="en-US" sz="2000" dirty="0" smtClean="0">
                <a:solidFill>
                  <a:srgbClr val="00B050"/>
                </a:solidFill>
              </a:rPr>
              <a:t>c</a:t>
            </a:r>
            <a:r>
              <a:rPr lang="en-US" sz="2000" dirty="0" smtClean="0"/>
              <a:t> )                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16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-531440"/>
            <a:ext cx="9144000" cy="68580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 </a:t>
            </a:r>
            <a:r>
              <a:rPr lang="en-US" sz="2800" dirty="0" smtClean="0">
                <a:solidFill>
                  <a:srgbClr val="FF0000"/>
                </a:solidFill>
              </a:rPr>
              <a:t>General rules for plural       </a:t>
            </a:r>
          </a:p>
          <a:p>
            <a:pPr marL="0" indent="0" algn="l" rtl="0">
              <a:buNone/>
            </a:pPr>
            <a:r>
              <a:rPr lang="en-US" sz="2800" u="sng" dirty="0">
                <a:solidFill>
                  <a:srgbClr val="FF0000"/>
                </a:solidFill>
              </a:rPr>
              <a:t>  </a:t>
            </a:r>
            <a:r>
              <a:rPr lang="en-US" sz="2800" u="sng" dirty="0" smtClean="0">
                <a:solidFill>
                  <a:srgbClr val="FF0000"/>
                </a:solidFill>
              </a:rPr>
              <a:t>       w</a:t>
            </a:r>
            <a:r>
              <a:rPr lang="en-US" sz="2400" u="sng" dirty="0" smtClean="0">
                <a:solidFill>
                  <a:srgbClr val="FF0000"/>
                </a:solidFill>
              </a:rPr>
              <a:t>ord end        </a:t>
            </a:r>
            <a:r>
              <a:rPr lang="en-US" sz="2400" u="sng" dirty="0" smtClean="0">
                <a:solidFill>
                  <a:srgbClr val="0070C0"/>
                </a:solidFill>
              </a:rPr>
              <a:t>Singular </a:t>
            </a:r>
            <a:r>
              <a:rPr lang="en-US" sz="2400" u="sng" dirty="0" smtClean="0">
                <a:solidFill>
                  <a:srgbClr val="FF0000"/>
                </a:solidFill>
              </a:rPr>
              <a:t>          </a:t>
            </a:r>
            <a:r>
              <a:rPr lang="en-US" sz="2400" u="sng" dirty="0" smtClean="0">
                <a:solidFill>
                  <a:srgbClr val="00B050"/>
                </a:solidFill>
              </a:rPr>
              <a:t> plural              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- A                   </a:t>
            </a:r>
            <a:r>
              <a:rPr lang="en-US" sz="2400" dirty="0" smtClean="0">
                <a:solidFill>
                  <a:srgbClr val="0070C0"/>
                </a:solidFill>
              </a:rPr>
              <a:t>vertebra</a:t>
            </a:r>
            <a:r>
              <a:rPr lang="en-US" sz="2400" dirty="0" smtClean="0">
                <a:solidFill>
                  <a:srgbClr val="FF0000"/>
                </a:solidFill>
              </a:rPr>
              <a:t>           </a:t>
            </a:r>
            <a:r>
              <a:rPr lang="en-US" sz="2400" dirty="0" smtClean="0">
                <a:solidFill>
                  <a:srgbClr val="00B050"/>
                </a:solidFill>
              </a:rPr>
              <a:t>vertebrae</a:t>
            </a:r>
            <a:r>
              <a:rPr lang="en-US" sz="2400" dirty="0" smtClean="0">
                <a:solidFill>
                  <a:srgbClr val="FF0000"/>
                </a:solidFill>
              </a:rPr>
              <a:t>     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-Ex or –Ix       </a:t>
            </a:r>
            <a:r>
              <a:rPr lang="en-US" sz="2400" dirty="0" smtClean="0">
                <a:solidFill>
                  <a:srgbClr val="0070C0"/>
                </a:solidFill>
              </a:rPr>
              <a:t>Appendix</a:t>
            </a:r>
            <a:r>
              <a:rPr lang="en-US" sz="2400" dirty="0" smtClean="0">
                <a:solidFill>
                  <a:srgbClr val="FF0000"/>
                </a:solidFill>
              </a:rPr>
              <a:t>          </a:t>
            </a:r>
            <a:r>
              <a:rPr lang="en-US" sz="2400" dirty="0" smtClean="0">
                <a:solidFill>
                  <a:srgbClr val="00B050"/>
                </a:solidFill>
              </a:rPr>
              <a:t>Appendices 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- Ax                 </a:t>
            </a:r>
            <a:r>
              <a:rPr lang="en-US" sz="2400" dirty="0" smtClean="0">
                <a:solidFill>
                  <a:srgbClr val="0070C0"/>
                </a:solidFill>
              </a:rPr>
              <a:t>Thorax  </a:t>
            </a:r>
            <a:r>
              <a:rPr lang="en-US" sz="2400" dirty="0" smtClean="0">
                <a:solidFill>
                  <a:srgbClr val="FF0000"/>
                </a:solidFill>
              </a:rPr>
              <a:t>              </a:t>
            </a:r>
            <a:r>
              <a:rPr lang="en-US" sz="2400" dirty="0" smtClean="0">
                <a:solidFill>
                  <a:srgbClr val="00B050"/>
                </a:solidFill>
              </a:rPr>
              <a:t>Thoraces</a:t>
            </a:r>
            <a:r>
              <a:rPr lang="en-US" sz="2400" dirty="0" smtClean="0">
                <a:solidFill>
                  <a:srgbClr val="FF0000"/>
                </a:solidFill>
              </a:rPr>
              <a:t>      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-Is                  </a:t>
            </a:r>
            <a:r>
              <a:rPr lang="en-US" sz="2400" dirty="0" smtClean="0">
                <a:solidFill>
                  <a:srgbClr val="0070C0"/>
                </a:solidFill>
              </a:rPr>
              <a:t>metastasis </a:t>
            </a:r>
            <a:r>
              <a:rPr lang="en-US" sz="2400" dirty="0" smtClean="0">
                <a:solidFill>
                  <a:srgbClr val="FF0000"/>
                </a:solidFill>
              </a:rPr>
              <a:t>        </a:t>
            </a:r>
            <a:r>
              <a:rPr lang="en-US" sz="2400" dirty="0" smtClean="0">
                <a:solidFill>
                  <a:srgbClr val="00B050"/>
                </a:solidFill>
              </a:rPr>
              <a:t>Metastases</a:t>
            </a:r>
            <a:r>
              <a:rPr lang="en-US" sz="2400" dirty="0" smtClean="0">
                <a:solidFill>
                  <a:srgbClr val="FF0000"/>
                </a:solidFill>
              </a:rPr>
              <a:t>        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- Ma               </a:t>
            </a:r>
            <a:r>
              <a:rPr lang="en-US" sz="2400" dirty="0" smtClean="0">
                <a:solidFill>
                  <a:srgbClr val="0070C0"/>
                </a:solidFill>
              </a:rPr>
              <a:t>Sarcoma </a:t>
            </a:r>
            <a:r>
              <a:rPr lang="en-US" sz="2400" dirty="0" smtClean="0">
                <a:solidFill>
                  <a:srgbClr val="FF0000"/>
                </a:solidFill>
              </a:rPr>
              <a:t>         </a:t>
            </a:r>
            <a:r>
              <a:rPr lang="en-US" sz="2400" dirty="0" smtClean="0">
                <a:solidFill>
                  <a:srgbClr val="00B050"/>
                </a:solidFill>
              </a:rPr>
              <a:t> Sarcomata     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- </a:t>
            </a:r>
            <a:r>
              <a:rPr lang="en-US" sz="2400" dirty="0" err="1" smtClean="0">
                <a:solidFill>
                  <a:srgbClr val="FF0000"/>
                </a:solidFill>
              </a:rPr>
              <a:t>Nx</a:t>
            </a:r>
            <a:r>
              <a:rPr lang="en-US" sz="2400" dirty="0" smtClean="0">
                <a:solidFill>
                  <a:srgbClr val="FF0000"/>
                </a:solidFill>
              </a:rPr>
              <a:t>                 </a:t>
            </a:r>
            <a:r>
              <a:rPr lang="en-US" sz="2400" dirty="0" smtClean="0">
                <a:solidFill>
                  <a:srgbClr val="0070C0"/>
                </a:solidFill>
              </a:rPr>
              <a:t> phalanx </a:t>
            </a:r>
            <a:r>
              <a:rPr lang="en-US" sz="2400" dirty="0" smtClean="0">
                <a:solidFill>
                  <a:srgbClr val="00B050"/>
                </a:solidFill>
              </a:rPr>
              <a:t>          phalanges        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- On                </a:t>
            </a:r>
            <a:r>
              <a:rPr lang="en-US" sz="2400" dirty="0" smtClean="0">
                <a:solidFill>
                  <a:srgbClr val="0070C0"/>
                </a:solidFill>
              </a:rPr>
              <a:t> ganglion          </a:t>
            </a:r>
            <a:r>
              <a:rPr lang="en-US" sz="2400" dirty="0" smtClean="0">
                <a:solidFill>
                  <a:srgbClr val="00B050"/>
                </a:solidFill>
              </a:rPr>
              <a:t>ganglia </a:t>
            </a:r>
            <a:r>
              <a:rPr lang="en-US" sz="2400" dirty="0" smtClean="0">
                <a:solidFill>
                  <a:srgbClr val="FF0000"/>
                </a:solidFill>
              </a:rPr>
              <a:t>           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- Um               </a:t>
            </a:r>
            <a:r>
              <a:rPr lang="en-US" sz="2400" dirty="0" smtClean="0">
                <a:solidFill>
                  <a:srgbClr val="0070C0"/>
                </a:solidFill>
              </a:rPr>
              <a:t>Ovum</a:t>
            </a:r>
            <a:r>
              <a:rPr lang="en-US" sz="2400" dirty="0" smtClean="0">
                <a:solidFill>
                  <a:srgbClr val="FF0000"/>
                </a:solidFill>
              </a:rPr>
              <a:t>                 </a:t>
            </a:r>
            <a:r>
              <a:rPr lang="en-US" sz="2400" dirty="0" smtClean="0">
                <a:solidFill>
                  <a:srgbClr val="00B050"/>
                </a:solidFill>
              </a:rPr>
              <a:t> Ova                     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- Y                  </a:t>
            </a:r>
            <a:r>
              <a:rPr lang="en-US" sz="2400" dirty="0" smtClean="0">
                <a:solidFill>
                  <a:srgbClr val="0070C0"/>
                </a:solidFill>
              </a:rPr>
              <a:t> Biopsy               </a:t>
            </a:r>
            <a:r>
              <a:rPr lang="en-US" sz="2400" dirty="0" smtClean="0">
                <a:solidFill>
                  <a:srgbClr val="00B050"/>
                </a:solidFill>
              </a:rPr>
              <a:t>biopsies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- Us                   </a:t>
            </a:r>
            <a:r>
              <a:rPr lang="en-US" sz="2400" dirty="0" smtClean="0">
                <a:solidFill>
                  <a:srgbClr val="0070C0"/>
                </a:solidFill>
              </a:rPr>
              <a:t>nucleus</a:t>
            </a:r>
            <a:r>
              <a:rPr lang="en-US" sz="2400" dirty="0" smtClean="0">
                <a:solidFill>
                  <a:srgbClr val="FF0000"/>
                </a:solidFill>
              </a:rPr>
              <a:t>              </a:t>
            </a:r>
            <a:r>
              <a:rPr lang="en-US" sz="2400" dirty="0" smtClean="0">
                <a:solidFill>
                  <a:srgbClr val="00B050"/>
                </a:solidFill>
              </a:rPr>
              <a:t>nuclei </a:t>
            </a:r>
            <a:r>
              <a:rPr lang="en-US" sz="2400" dirty="0" smtClean="0">
                <a:solidFill>
                  <a:srgbClr val="FF0000"/>
                </a:solidFill>
              </a:rPr>
              <a:t>          </a:t>
            </a:r>
          </a:p>
          <a:p>
            <a:pPr marL="0" indent="0" algn="l" rtl="0">
              <a:buNone/>
            </a:pPr>
            <a:r>
              <a:rPr lang="en-US" sz="2400" dirty="0" smtClean="0"/>
              <a:t>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568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476672"/>
            <a:ext cx="8424936" cy="5976664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b="1" dirty="0" smtClean="0"/>
              <a:t>             </a:t>
            </a:r>
            <a:r>
              <a:rPr lang="en-US" b="1" dirty="0" smtClean="0">
                <a:solidFill>
                  <a:srgbClr val="FF0000"/>
                </a:solidFill>
              </a:rPr>
              <a:t>Example of   Roots</a:t>
            </a:r>
          </a:p>
          <a:p>
            <a:pPr marL="0" indent="0" algn="l" rtl="0">
              <a:buNone/>
            </a:pPr>
            <a:r>
              <a:rPr lang="en-US" b="1" dirty="0" smtClean="0"/>
              <a:t>     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FF0000"/>
                </a:solidFill>
              </a:rPr>
              <a:t>Abdomen  </a:t>
            </a:r>
            <a:r>
              <a:rPr lang="en-US" sz="2000" b="1" dirty="0" smtClean="0"/>
              <a:t>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Abdomino</a:t>
            </a:r>
            <a:r>
              <a:rPr lang="en-US" sz="2000" b="1" dirty="0" smtClean="0">
                <a:solidFill>
                  <a:srgbClr val="0070C0"/>
                </a:solidFill>
              </a:rPr>
              <a:t>  </a:t>
            </a:r>
            <a:r>
              <a:rPr lang="en-US" sz="2000" b="1" dirty="0" smtClean="0"/>
              <a:t>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Thyroid gland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Thyro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Arm  </a:t>
            </a:r>
            <a:r>
              <a:rPr lang="en-US" sz="2000" b="1" dirty="0" smtClean="0">
                <a:solidFill>
                  <a:srgbClr val="0070C0"/>
                </a:solidFill>
              </a:rPr>
              <a:t>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Brachio</a:t>
            </a:r>
            <a:r>
              <a:rPr lang="en-US" sz="2000" b="1" dirty="0" smtClean="0">
                <a:solidFill>
                  <a:srgbClr val="0070C0"/>
                </a:solidFill>
              </a:rPr>
              <a:t>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Viscera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Viscero</a:t>
            </a:r>
            <a:r>
              <a:rPr lang="en-US" sz="2000" b="1" dirty="0" smtClean="0"/>
              <a:t>    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Bronchus 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Bronch</a:t>
            </a:r>
            <a:r>
              <a:rPr lang="en-US" sz="2000" b="1" dirty="0" smtClean="0">
                <a:solidFill>
                  <a:srgbClr val="0070C0"/>
                </a:solidFill>
              </a:rPr>
              <a:t>-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Liver 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Hepto</a:t>
            </a:r>
            <a:r>
              <a:rPr lang="en-US" sz="2000" b="1" dirty="0" smtClean="0">
                <a:solidFill>
                  <a:srgbClr val="0070C0"/>
                </a:solidFill>
              </a:rPr>
              <a:t>-       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Cancer </a:t>
            </a:r>
            <a:r>
              <a:rPr lang="en-US" sz="2000" b="1" dirty="0" smtClean="0"/>
              <a:t>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Carcino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/>
              <a:t>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 Kidney 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Renal </a:t>
            </a:r>
            <a:r>
              <a:rPr lang="en-US" sz="2000" b="1" dirty="0" smtClean="0"/>
              <a:t>  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Heart</a:t>
            </a:r>
            <a:r>
              <a:rPr lang="en-US" sz="2000" b="1" dirty="0" smtClean="0"/>
              <a:t>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Cardio-</a:t>
            </a:r>
            <a:r>
              <a:rPr lang="en-US" sz="2000" b="1" dirty="0" smtClean="0"/>
              <a:t>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Tumor/ Mass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Onco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 algn="l" rtl="0">
              <a:buNone/>
            </a:pP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 Colon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Colo</a:t>
            </a:r>
            <a:r>
              <a:rPr lang="en-US" sz="2000" b="1" dirty="0" smtClean="0">
                <a:solidFill>
                  <a:srgbClr val="0070C0"/>
                </a:solidFill>
              </a:rPr>
              <a:t>-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Bone </a:t>
            </a:r>
            <a:r>
              <a:rPr lang="en-US" sz="2000" b="1" dirty="0" smtClean="0"/>
              <a:t>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Osteo</a:t>
            </a:r>
            <a:r>
              <a:rPr lang="en-US" sz="2000" b="1" dirty="0" smtClean="0">
                <a:solidFill>
                  <a:srgbClr val="0070C0"/>
                </a:solidFill>
              </a:rPr>
              <a:t>  -</a:t>
            </a:r>
            <a:r>
              <a:rPr lang="en-US" sz="2000" b="1" dirty="0" smtClean="0"/>
              <a:t>   </a:t>
            </a:r>
          </a:p>
          <a:p>
            <a:pPr marL="0" indent="0" algn="l" rtl="0">
              <a:buNone/>
            </a:pP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Cell </a:t>
            </a:r>
            <a:r>
              <a:rPr lang="en-US" sz="2000" b="1" dirty="0" smtClean="0"/>
              <a:t>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Cyto</a:t>
            </a:r>
            <a:r>
              <a:rPr lang="en-US" sz="2000" b="1" dirty="0" smtClean="0">
                <a:solidFill>
                  <a:srgbClr val="0070C0"/>
                </a:solidFill>
              </a:rPr>
              <a:t>  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Skull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Cranio</a:t>
            </a:r>
            <a:r>
              <a:rPr lang="en-US" sz="2000" b="1" dirty="0" smtClean="0"/>
              <a:t> --   </a:t>
            </a:r>
          </a:p>
          <a:p>
            <a:pPr marL="0" indent="0" algn="l" rtl="0">
              <a:buNone/>
            </a:pPr>
            <a:r>
              <a:rPr lang="en-US" sz="2000" b="1" dirty="0" smtClean="0"/>
              <a:t>                                                                                             </a:t>
            </a:r>
            <a:r>
              <a:rPr lang="en-US" sz="2000" b="1" dirty="0" err="1" smtClean="0">
                <a:solidFill>
                  <a:srgbClr val="FF0000"/>
                </a:solidFill>
              </a:rPr>
              <a:t>Fat,Fatty</a:t>
            </a:r>
            <a:r>
              <a:rPr lang="en-US" sz="2000" b="1" dirty="0" smtClean="0">
                <a:solidFill>
                  <a:srgbClr val="FF0000"/>
                </a:solidFill>
              </a:rPr>
              <a:t> Tissue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Adipos</a:t>
            </a:r>
            <a:r>
              <a:rPr lang="en-US" sz="2000" b="1" dirty="0" smtClean="0">
                <a:solidFill>
                  <a:srgbClr val="0070C0"/>
                </a:solidFill>
              </a:rPr>
              <a:t>-    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Brain  </a:t>
            </a:r>
            <a:r>
              <a:rPr lang="en-US" sz="2000" b="1" dirty="0" smtClean="0"/>
              <a:t>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Encephalo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/>
              <a:t>                     </a:t>
            </a:r>
            <a:r>
              <a:rPr lang="en-US" sz="2000" b="1" dirty="0" err="1" smtClean="0">
                <a:solidFill>
                  <a:srgbClr val="FF0000"/>
                </a:solidFill>
              </a:rPr>
              <a:t>Adernal</a:t>
            </a:r>
            <a:r>
              <a:rPr lang="en-US" sz="2000" b="1" dirty="0" smtClean="0">
                <a:solidFill>
                  <a:srgbClr val="FF0000"/>
                </a:solidFill>
              </a:rPr>
              <a:t> gland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Aderno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/>
              <a:t> -- 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Intestine </a:t>
            </a:r>
            <a:r>
              <a:rPr lang="en-US" sz="2000" b="1" dirty="0" smtClean="0"/>
              <a:t>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Intestino</a:t>
            </a:r>
            <a:r>
              <a:rPr lang="en-US" sz="2000" b="1" dirty="0" smtClean="0"/>
              <a:t>-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Joint </a:t>
            </a:r>
            <a:r>
              <a:rPr lang="en-US" sz="2000" b="1" dirty="0" smtClean="0"/>
              <a:t>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Artho</a:t>
            </a:r>
            <a:r>
              <a:rPr lang="en-US" sz="2000" b="1" dirty="0" smtClean="0">
                <a:solidFill>
                  <a:srgbClr val="0070C0"/>
                </a:solidFill>
              </a:rPr>
              <a:t>-   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 Stomach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Gastro</a:t>
            </a:r>
            <a:r>
              <a:rPr lang="en-US" sz="2000" b="1" dirty="0" smtClean="0"/>
              <a:t>                                      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Articulo</a:t>
            </a:r>
            <a:r>
              <a:rPr lang="en-US" sz="2000" b="1" dirty="0" smtClean="0"/>
              <a:t>-  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Muscle  </a:t>
            </a:r>
            <a:r>
              <a:rPr lang="en-US" sz="2000" b="1" dirty="0" smtClean="0"/>
              <a:t>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Myo</a:t>
            </a:r>
            <a:r>
              <a:rPr lang="en-US" sz="2000" b="1" dirty="0" smtClean="0">
                <a:solidFill>
                  <a:srgbClr val="0070C0"/>
                </a:solidFill>
              </a:rPr>
              <a:t>-</a:t>
            </a:r>
            <a:r>
              <a:rPr lang="en-US" sz="2000" b="1" dirty="0" smtClean="0">
                <a:solidFill>
                  <a:srgbClr val="FF0000"/>
                </a:solidFill>
              </a:rPr>
              <a:t>                              Head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Cephalo</a:t>
            </a:r>
            <a:r>
              <a:rPr lang="en-US" sz="2000" b="1" dirty="0" smtClean="0">
                <a:solidFill>
                  <a:srgbClr val="0070C0"/>
                </a:solidFill>
              </a:rPr>
              <a:t> -</a:t>
            </a:r>
            <a:r>
              <a:rPr lang="en-US" sz="2000" b="1" dirty="0" smtClean="0"/>
              <a:t>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Nerve- </a:t>
            </a:r>
            <a:r>
              <a:rPr lang="en-US" sz="2000" b="1" dirty="0" smtClean="0"/>
              <a:t>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Neuro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/>
              <a:t>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Lung </a:t>
            </a:r>
            <a:r>
              <a:rPr lang="en-US" sz="2000" b="1" dirty="0" smtClean="0"/>
              <a:t>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Pneumo</a:t>
            </a:r>
            <a:r>
              <a:rPr lang="en-US" sz="2000" b="1" dirty="0" smtClean="0"/>
              <a:t> -     </a:t>
            </a: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Eye </a:t>
            </a:r>
            <a:r>
              <a:rPr lang="en-US" sz="2000" b="1" dirty="0" smtClean="0"/>
              <a:t>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Oculo</a:t>
            </a:r>
            <a:r>
              <a:rPr lang="en-US" sz="2000" b="1" dirty="0" smtClean="0">
                <a:solidFill>
                  <a:srgbClr val="0070C0"/>
                </a:solidFill>
              </a:rPr>
              <a:t>-/</a:t>
            </a:r>
            <a:r>
              <a:rPr lang="en-US" sz="2000" b="1" dirty="0" err="1" smtClean="0">
                <a:solidFill>
                  <a:srgbClr val="0070C0"/>
                </a:solidFill>
              </a:rPr>
              <a:t>Opthalmo</a:t>
            </a:r>
            <a:r>
              <a:rPr lang="en-US" sz="2000" b="1" dirty="0" smtClean="0">
                <a:solidFill>
                  <a:srgbClr val="0070C0"/>
                </a:solidFill>
              </a:rPr>
              <a:t>-         </a:t>
            </a:r>
            <a:r>
              <a:rPr lang="en-US" sz="2000" b="1" dirty="0" smtClean="0">
                <a:solidFill>
                  <a:srgbClr val="FF0000"/>
                </a:solidFill>
              </a:rPr>
              <a:t>Cerebellum</a:t>
            </a:r>
            <a:r>
              <a:rPr lang="en-US" sz="2000" b="1" dirty="0" smtClean="0">
                <a:solidFill>
                  <a:srgbClr val="0070C0"/>
                </a:solidFill>
              </a:rPr>
              <a:t>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Cerebello</a:t>
            </a:r>
            <a:r>
              <a:rPr lang="en-US" sz="2000" b="1" dirty="0" smtClean="0">
                <a:solidFill>
                  <a:srgbClr val="0070C0"/>
                </a:solidFill>
              </a:rPr>
              <a:t> -</a:t>
            </a:r>
          </a:p>
          <a:p>
            <a:pPr marL="0" indent="0" algn="l" rtl="0">
              <a:buNone/>
            </a:pP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 Ear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Oto</a:t>
            </a:r>
            <a:r>
              <a:rPr lang="en-US" sz="2000" b="1" dirty="0" smtClean="0">
                <a:solidFill>
                  <a:srgbClr val="0070C0"/>
                </a:solidFill>
              </a:rPr>
              <a:t>-   </a:t>
            </a:r>
            <a:r>
              <a:rPr lang="en-US" sz="2000" b="1" dirty="0" smtClean="0"/>
              <a:t>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Cerebrum </a:t>
            </a:r>
            <a:r>
              <a:rPr lang="en-US" sz="2000" b="1" dirty="0" smtClean="0"/>
              <a:t>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Cerebro</a:t>
            </a:r>
            <a:r>
              <a:rPr lang="en-US" sz="2000" b="1" dirty="0" smtClean="0"/>
              <a:t>-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 algn="l" rtl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Chest/ Thorax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Thoraco</a:t>
            </a:r>
            <a:r>
              <a:rPr lang="en-US" sz="2000" b="1" dirty="0" smtClean="0">
                <a:solidFill>
                  <a:srgbClr val="0070C0"/>
                </a:solidFill>
              </a:rPr>
              <a:t>-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Urinary  Bladder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Cysto</a:t>
            </a:r>
            <a:r>
              <a:rPr lang="en-US" sz="2000" b="1" dirty="0" smtClean="0">
                <a:solidFill>
                  <a:srgbClr val="0070C0"/>
                </a:solidFill>
              </a:rPr>
              <a:t>-   </a:t>
            </a:r>
          </a:p>
        </p:txBody>
      </p:sp>
    </p:spTree>
    <p:extLst>
      <p:ext uri="{BB962C8B-B14F-4D97-AF65-F5344CB8AC3E}">
        <p14:creationId xmlns:p14="http://schemas.microsoft.com/office/powerpoint/2010/main" val="372609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19256" cy="6120680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2000" b="1" dirty="0" smtClean="0"/>
              <a:t>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Duodenum </a:t>
            </a:r>
            <a:r>
              <a:rPr lang="en-US" sz="2000" b="1" dirty="0" smtClean="0"/>
              <a:t>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Duodeno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Gland  </a:t>
            </a:r>
            <a:r>
              <a:rPr lang="en-US" sz="2000" b="1" dirty="0" smtClean="0"/>
              <a:t>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Adeno</a:t>
            </a:r>
            <a:r>
              <a:rPr lang="en-US" sz="2000" b="1" dirty="0" smtClean="0">
                <a:solidFill>
                  <a:srgbClr val="0070C0"/>
                </a:solidFill>
              </a:rPr>
              <a:t>-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Cheek  </a:t>
            </a:r>
            <a:r>
              <a:rPr lang="en-US" sz="2000" b="1" dirty="0" smtClean="0"/>
              <a:t>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Bucco</a:t>
            </a:r>
            <a:r>
              <a:rPr lang="en-US" sz="2000" b="1" dirty="0" smtClean="0">
                <a:solidFill>
                  <a:srgbClr val="0070C0"/>
                </a:solidFill>
              </a:rPr>
              <a:t>    -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Wrist </a:t>
            </a:r>
            <a:r>
              <a:rPr lang="en-US" sz="2000" b="1" dirty="0" smtClean="0">
                <a:solidFill>
                  <a:srgbClr val="0070C0"/>
                </a:solidFill>
              </a:rPr>
              <a:t>  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Carpo</a:t>
            </a:r>
            <a:r>
              <a:rPr lang="en-US" sz="2000" b="1" dirty="0" smtClean="0">
                <a:solidFill>
                  <a:srgbClr val="0070C0"/>
                </a:solidFill>
              </a:rPr>
              <a:t>-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Tongue </a:t>
            </a:r>
            <a:r>
              <a:rPr lang="en-US" sz="2000" b="1" dirty="0" smtClean="0"/>
              <a:t>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Glosso</a:t>
            </a:r>
            <a:r>
              <a:rPr lang="en-US" sz="2000" b="1" dirty="0" smtClean="0">
                <a:solidFill>
                  <a:srgbClr val="0070C0"/>
                </a:solidFill>
              </a:rPr>
              <a:t>  -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Gallbladder  </a:t>
            </a:r>
            <a:r>
              <a:rPr lang="en-US" sz="2000" b="1" dirty="0" smtClean="0"/>
              <a:t>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Cholecysto</a:t>
            </a:r>
            <a:r>
              <a:rPr lang="en-US" sz="2000" b="1" dirty="0" smtClean="0">
                <a:solidFill>
                  <a:srgbClr val="0070C0"/>
                </a:solidFill>
              </a:rPr>
              <a:t>  -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Larynx</a:t>
            </a:r>
            <a:r>
              <a:rPr lang="en-US" sz="2000" b="1" dirty="0" smtClean="0"/>
              <a:t>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Laryngo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Skin </a:t>
            </a:r>
            <a:r>
              <a:rPr lang="en-US" sz="2000" b="1" dirty="0" smtClean="0"/>
              <a:t>    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Cutaneo</a:t>
            </a:r>
            <a:r>
              <a:rPr lang="en-US" sz="2000" b="1" dirty="0" smtClean="0">
                <a:solidFill>
                  <a:srgbClr val="0070C0"/>
                </a:solidFill>
              </a:rPr>
              <a:t> -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Muscle</a:t>
            </a:r>
            <a:r>
              <a:rPr lang="en-US" sz="2000" b="1" dirty="0" smtClean="0"/>
              <a:t>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Musculo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Rib       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Costo</a:t>
            </a:r>
            <a:r>
              <a:rPr lang="en-US" sz="2000" b="1" dirty="0" smtClean="0">
                <a:solidFill>
                  <a:srgbClr val="0070C0"/>
                </a:solidFill>
              </a:rPr>
              <a:t> -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Nose </a:t>
            </a:r>
            <a:r>
              <a:rPr lang="en-US" sz="2000" b="1" dirty="0" smtClean="0"/>
              <a:t>  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Naso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Gums  </a:t>
            </a:r>
            <a:r>
              <a:rPr lang="en-US" sz="2000" b="1" dirty="0" smtClean="0"/>
              <a:t>    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Gingivo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/>
              <a:t>-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Armpit </a:t>
            </a:r>
            <a:r>
              <a:rPr lang="en-US" sz="2000" b="1" dirty="0" smtClean="0"/>
              <a:t>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Axillo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Lip        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Labio</a:t>
            </a:r>
            <a:r>
              <a:rPr lang="en-US" sz="2000" b="1" dirty="0" smtClean="0">
                <a:solidFill>
                  <a:srgbClr val="0070C0"/>
                </a:solidFill>
              </a:rPr>
              <a:t> -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Kidney  </a:t>
            </a:r>
            <a:r>
              <a:rPr lang="en-US" sz="2000" b="1" dirty="0" smtClean="0"/>
              <a:t>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Reno -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Tongue </a:t>
            </a:r>
            <a:r>
              <a:rPr lang="en-US" sz="2000" b="1" dirty="0" smtClean="0"/>
              <a:t>  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Lingua/</a:t>
            </a:r>
            <a:r>
              <a:rPr lang="en-US" sz="2000" b="1" dirty="0" err="1" smtClean="0">
                <a:solidFill>
                  <a:srgbClr val="0070C0"/>
                </a:solidFill>
              </a:rPr>
              <a:t>Linguo</a:t>
            </a:r>
            <a:r>
              <a:rPr lang="en-US" sz="2000" b="1" dirty="0" smtClean="0">
                <a:solidFill>
                  <a:srgbClr val="0070C0"/>
                </a:solidFill>
              </a:rPr>
              <a:t>  -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Sigmoid  Colon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Sigmoido</a:t>
            </a:r>
            <a:r>
              <a:rPr lang="en-US" sz="2000" b="1" dirty="0" smtClean="0">
                <a:solidFill>
                  <a:srgbClr val="0070C0"/>
                </a:solidFill>
              </a:rPr>
              <a:t>  -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Bone Marrow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Myelo</a:t>
            </a:r>
            <a:r>
              <a:rPr lang="en-US" sz="2000" b="1" dirty="0" smtClean="0">
                <a:solidFill>
                  <a:srgbClr val="0070C0"/>
                </a:solidFill>
              </a:rPr>
              <a:t>-</a:t>
            </a:r>
          </a:p>
          <a:p>
            <a:pPr marL="0" indent="0" algn="l" rtl="0">
              <a:buNone/>
            </a:pP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Trachea       </a:t>
            </a:r>
            <a:r>
              <a:rPr lang="en-US" sz="2000" b="1" dirty="0" smtClean="0"/>
              <a:t>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Tarcheo</a:t>
            </a:r>
            <a:r>
              <a:rPr lang="en-US" sz="2000" b="1" dirty="0" smtClean="0">
                <a:solidFill>
                  <a:srgbClr val="0070C0"/>
                </a:solidFill>
              </a:rPr>
              <a:t>-   </a:t>
            </a:r>
            <a:r>
              <a:rPr lang="en-US" sz="2000" b="1" dirty="0" smtClean="0"/>
              <a:t>                   </a:t>
            </a:r>
            <a:r>
              <a:rPr lang="en-US" sz="2000" b="1" dirty="0" err="1" smtClean="0">
                <a:solidFill>
                  <a:srgbClr val="FF0000"/>
                </a:solidFill>
              </a:rPr>
              <a:t>SpinalCord</a:t>
            </a:r>
            <a:r>
              <a:rPr lang="en-US" sz="2000" b="1" dirty="0" smtClean="0">
                <a:solidFill>
                  <a:srgbClr val="FF0000"/>
                </a:solidFill>
              </a:rPr>
              <a:t>                       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Myelo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Umbilicus </a:t>
            </a:r>
            <a:r>
              <a:rPr lang="en-US" sz="2000" b="1" dirty="0" smtClean="0"/>
              <a:t>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Umbilico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Teeth </a:t>
            </a:r>
            <a:r>
              <a:rPr lang="en-US" sz="2000" b="1" dirty="0" smtClean="0"/>
              <a:t>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Odonto</a:t>
            </a:r>
            <a:r>
              <a:rPr lang="en-US" sz="2000" b="1" dirty="0" smtClean="0"/>
              <a:t>-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Nose</a:t>
            </a:r>
            <a:r>
              <a:rPr lang="en-US" sz="2000" b="1" dirty="0" smtClean="0"/>
              <a:t>      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Rhino -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Pelvis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Pelvo</a:t>
            </a:r>
            <a:r>
              <a:rPr lang="en-US" sz="2000" b="1" dirty="0" smtClean="0">
                <a:solidFill>
                  <a:srgbClr val="0070C0"/>
                </a:solidFill>
              </a:rPr>
              <a:t>  -        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Eardrum</a:t>
            </a:r>
            <a:r>
              <a:rPr lang="en-US" sz="2000" b="1" dirty="0" smtClean="0"/>
              <a:t>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Tympano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Spine /</a:t>
            </a:r>
            <a:r>
              <a:rPr lang="en-US" sz="2000" b="1" dirty="0" err="1" smtClean="0">
                <a:solidFill>
                  <a:srgbClr val="FF0000"/>
                </a:solidFill>
              </a:rPr>
              <a:t>Vertabra</a:t>
            </a:r>
            <a:r>
              <a:rPr lang="en-US" sz="2000" b="1" dirty="0" smtClean="0">
                <a:solidFill>
                  <a:srgbClr val="FF0000"/>
                </a:solidFill>
              </a:rPr>
              <a:t>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Spondylo</a:t>
            </a:r>
            <a:r>
              <a:rPr lang="en-US" sz="2000" b="1" dirty="0" smtClean="0">
                <a:solidFill>
                  <a:srgbClr val="0070C0"/>
                </a:solidFill>
              </a:rPr>
              <a:t> -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Blood Vessel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Vasculo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Mouth </a:t>
            </a:r>
            <a:r>
              <a:rPr lang="en-US" sz="2000" b="1" dirty="0" smtClean="0"/>
              <a:t>  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Oro -                                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Bladder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Vesico</a:t>
            </a:r>
            <a:r>
              <a:rPr lang="en-US" sz="2000" b="1" dirty="0" smtClean="0">
                <a:solidFill>
                  <a:srgbClr val="0070C0"/>
                </a:solidFill>
              </a:rPr>
              <a:t> -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Spleen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Spleno</a:t>
            </a:r>
            <a:r>
              <a:rPr lang="en-US" sz="2000" b="1" dirty="0" smtClean="0">
                <a:solidFill>
                  <a:srgbClr val="0070C0"/>
                </a:solidFill>
              </a:rPr>
              <a:t>-</a:t>
            </a:r>
            <a:r>
              <a:rPr lang="en-US" sz="2000" b="1" dirty="0" smtClean="0"/>
              <a:t>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Cartilage</a:t>
            </a:r>
            <a:r>
              <a:rPr lang="en-US" sz="2000" b="1" dirty="0" smtClean="0"/>
              <a:t>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Chondro</a:t>
            </a:r>
            <a:r>
              <a:rPr lang="en-US" sz="2000" b="1" dirty="0" smtClean="0">
                <a:solidFill>
                  <a:srgbClr val="0070C0"/>
                </a:solidFill>
              </a:rPr>
              <a:t>-                    </a:t>
            </a:r>
            <a:r>
              <a:rPr lang="en-US" sz="2000" b="1" dirty="0" err="1" smtClean="0">
                <a:solidFill>
                  <a:srgbClr val="FF0000"/>
                </a:solidFill>
              </a:rPr>
              <a:t>Arota</a:t>
            </a:r>
            <a:r>
              <a:rPr lang="en-US" sz="2000" b="1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Aroto</a:t>
            </a:r>
            <a:r>
              <a:rPr lang="en-US" sz="2000" b="1" dirty="0" smtClean="0">
                <a:solidFill>
                  <a:srgbClr val="0070C0"/>
                </a:solidFill>
              </a:rPr>
              <a:t>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Chest  </a:t>
            </a:r>
            <a:r>
              <a:rPr lang="en-US" sz="2000" b="1" dirty="0" smtClean="0"/>
              <a:t>               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Stetho</a:t>
            </a:r>
            <a:r>
              <a:rPr lang="en-US" sz="2000" b="1" dirty="0" smtClean="0">
                <a:solidFill>
                  <a:srgbClr val="0070C0"/>
                </a:solidFill>
              </a:rPr>
              <a:t>-</a:t>
            </a:r>
            <a:r>
              <a:rPr lang="en-US" sz="2000" b="1" dirty="0" smtClean="0"/>
              <a:t>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forehead  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Fronto</a:t>
            </a:r>
            <a:r>
              <a:rPr lang="en-US" sz="2000" b="1" dirty="0" smtClean="0">
                <a:solidFill>
                  <a:srgbClr val="0070C0"/>
                </a:solidFill>
              </a:rPr>
              <a:t>-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96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9937104" cy="6192688"/>
          </a:xfrm>
        </p:spPr>
        <p:txBody>
          <a:bodyPr>
            <a:normAutofit/>
          </a:bodyPr>
          <a:lstStyle/>
          <a:p>
            <a:pPr algn="l" rtl="0"/>
            <a:r>
              <a:rPr lang="en-US" sz="2000" b="1" dirty="0" smtClean="0">
                <a:solidFill>
                  <a:srgbClr val="0070C0"/>
                </a:solidFill>
              </a:rPr>
              <a:t>-                 </a:t>
            </a: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666097"/>
              </p:ext>
            </p:extLst>
          </p:nvPr>
        </p:nvGraphicFramePr>
        <p:xfrm>
          <a:off x="2123728" y="548680"/>
          <a:ext cx="4752528" cy="579211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76264"/>
                <a:gridCol w="2376264"/>
              </a:tblGrid>
              <a:tr h="3360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003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</a:rPr>
                        <a:t>Acro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 -  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Extremities/Top</a:t>
                      </a:r>
                      <a:endParaRPr lang="en-US" dirty="0"/>
                    </a:p>
                  </a:txBody>
                  <a:tcPr/>
                </a:tc>
              </a:tr>
              <a:tr h="580037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</a:rPr>
                        <a:t>Dorso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Back</a:t>
                      </a:r>
                      <a:endParaRPr lang="en-US" sz="2000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58003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 Chemo-       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Chemical</a:t>
                      </a:r>
                      <a:endParaRPr lang="en-US" dirty="0"/>
                    </a:p>
                  </a:txBody>
                  <a:tcPr/>
                </a:tc>
              </a:tr>
              <a:tr h="580037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</a:rPr>
                        <a:t>Hidro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Sweat</a:t>
                      </a:r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80037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</a:rPr>
                        <a:t>Kypho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Humped</a:t>
                      </a:r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580037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</a:rPr>
                        <a:t>Myco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Fungus</a:t>
                      </a:r>
                      <a:endParaRPr lang="en-US" sz="1800" b="1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36054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                          </a:t>
                      </a: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</a:rPr>
                        <a:t>Myringo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         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Eardrum</a:t>
                      </a:r>
                    </a:p>
                  </a:txBody>
                  <a:tcPr/>
                </a:tc>
              </a:tr>
              <a:tr h="336054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</a:rPr>
                        <a:t>Patho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b="1" dirty="0" smtClean="0"/>
                        <a:t>-</a:t>
                      </a:r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Disease</a:t>
                      </a:r>
                      <a:endParaRPr lang="en-US" sz="1800" b="1" dirty="0" smtClean="0"/>
                    </a:p>
                  </a:txBody>
                  <a:tcPr/>
                </a:tc>
              </a:tr>
              <a:tr h="33605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</a:rPr>
                        <a:t>Scolio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</a:rPr>
                        <a:t>      </a:t>
                      </a:r>
                    </a:p>
                    <a:p>
                      <a:endParaRPr lang="en-US" sz="18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Twisted/Crooked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064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99954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54426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3105</TotalTime>
  <Words>610</Words>
  <Application>Microsoft Office PowerPoint</Application>
  <PresentationFormat>عرض على الشاشة (3:4)‏</PresentationFormat>
  <Paragraphs>115</Paragraphs>
  <Slides>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Medical terminology  Dr. Talip Chichan First grade</vt:lpstr>
      <vt:lpstr>Medical Terminology</vt:lpstr>
      <vt:lpstr>Combing form=Root+Vowel   Latters    (a, e, I,u ,o)  The useful of the the combing vowels  make medical term possible  pronounce large term and easily and usual  vowel  is  o .</vt:lpstr>
      <vt:lpstr>Word ending in( X  )       When word ends  with latter ( X) and added suffix. The x  is changed into ( g)  or( c )                    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Terminology</dc:title>
  <dc:creator>Maher</dc:creator>
  <cp:lastModifiedBy>Maher</cp:lastModifiedBy>
  <cp:revision>195</cp:revision>
  <dcterms:created xsi:type="dcterms:W3CDTF">2022-10-15T06:30:35Z</dcterms:created>
  <dcterms:modified xsi:type="dcterms:W3CDTF">2025-01-03T16:55:10Z</dcterms:modified>
</cp:coreProperties>
</file>