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notesMasterIdLst>
    <p:notesMasterId r:id="rId15"/>
  </p:notesMasterIdLst>
  <p:sldIdLst>
    <p:sldId id="275" r:id="rId3"/>
    <p:sldId id="272" r:id="rId4"/>
    <p:sldId id="257" r:id="rId5"/>
    <p:sldId id="256" r:id="rId6"/>
    <p:sldId id="273" r:id="rId7"/>
    <p:sldId id="258" r:id="rId8"/>
    <p:sldId id="259" r:id="rId9"/>
    <p:sldId id="260" r:id="rId10"/>
    <p:sldId id="261" r:id="rId11"/>
    <p:sldId id="262" r:id="rId12"/>
    <p:sldId id="263" r:id="rId13"/>
    <p:sldId id="271" r:id="rId1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83088" autoAdjust="0"/>
    <p:restoredTop sz="78863" autoAdjust="0"/>
  </p:normalViewPr>
  <p:slideViewPr>
    <p:cSldViewPr>
      <p:cViewPr varScale="1">
        <p:scale>
          <a:sx n="54" d="100"/>
          <a:sy n="54" d="100"/>
        </p:scale>
        <p:origin x="-16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ED100B6-417D-4110-9FE8-BD72F4136E2A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72C8EF1-EAFD-4F9F-B316-5E518331D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445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C8EF1-EAFD-4F9F-B316-5E518331DA3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08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C8EF1-EAFD-4F9F-B316-5E518331DA3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066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C8EF1-EAFD-4F9F-B316-5E518331DA3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020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C8EF1-EAFD-4F9F-B316-5E518331DA3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79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6D77-5876-4893-BE03-D362D02284C5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1745F-FDA4-455C-8927-3DC422DF2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489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6D77-5876-4893-BE03-D362D02284C5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1745F-FDA4-455C-8927-3DC422DF2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3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6D77-5876-4893-BE03-D362D02284C5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1745F-FDA4-455C-8927-3DC422DF2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695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06/12/1446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4363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06/12/1446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9172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06/12/1446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8670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06/12/1446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7143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06/12/1446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879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06/12/1446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4442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06/12/1446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6327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06/12/1446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15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6D77-5876-4893-BE03-D362D02284C5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1745F-FDA4-455C-8927-3DC422DF2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7160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06/12/1446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2505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06/12/1446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3185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06/12/1446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915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6D77-5876-4893-BE03-D362D02284C5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1745F-FDA4-455C-8927-3DC422DF2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75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6D77-5876-4893-BE03-D362D02284C5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1745F-FDA4-455C-8927-3DC422DF2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689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6D77-5876-4893-BE03-D362D02284C5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1745F-FDA4-455C-8927-3DC422DF2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727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6D77-5876-4893-BE03-D362D02284C5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1745F-FDA4-455C-8927-3DC422DF2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99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6D77-5876-4893-BE03-D362D02284C5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1745F-FDA4-455C-8927-3DC422DF2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370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6D77-5876-4893-BE03-D362D02284C5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1745F-FDA4-455C-8927-3DC422DF2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038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6D77-5876-4893-BE03-D362D02284C5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1745F-FDA4-455C-8927-3DC422DF2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19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E6D77-5876-4893-BE03-D362D02284C5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1745F-FDA4-455C-8927-3DC422DF2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180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06/12/1446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986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03448"/>
            <a:ext cx="9144000" cy="7605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5462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874" y="116632"/>
            <a:ext cx="8784976" cy="7920880"/>
          </a:xfrm>
        </p:spPr>
        <p:txBody>
          <a:bodyPr/>
          <a:lstStyle/>
          <a:p>
            <a:pPr marL="0" indent="0" algn="l" rtl="0">
              <a:buNone/>
            </a:pP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Diseases and Conditions of the Respiratory system  </a:t>
            </a:r>
            <a:endParaRPr lang="en-US" b="1" dirty="0">
              <a:solidFill>
                <a:srgbClr val="FF0000"/>
              </a:solidFill>
            </a:endParaRPr>
          </a:p>
          <a:p>
            <a:pPr algn="l" rtl="0"/>
            <a:endParaRPr lang="en-US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237773"/>
              </p:ext>
            </p:extLst>
          </p:nvPr>
        </p:nvGraphicFramePr>
        <p:xfrm>
          <a:off x="4009" y="885409"/>
          <a:ext cx="9139991" cy="591706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659817"/>
                <a:gridCol w="2480174"/>
              </a:tblGrid>
              <a:tr h="54715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Definition                          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Term             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62340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The</a:t>
                      </a:r>
                      <a:r>
                        <a:rPr lang="en-US" sz="20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condition of the lung caused by the inhalation of foreign</a:t>
                      </a:r>
                      <a:endParaRPr lang="en-US" sz="20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 Aspiration</a:t>
                      </a:r>
                      <a:r>
                        <a:rPr lang="en-US" sz="2000" b="1" baseline="0" dirty="0" smtClean="0">
                          <a:solidFill>
                            <a:srgbClr val="FF0000"/>
                          </a:solidFill>
                        </a:rPr>
                        <a:t> pneumonia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50314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Respiratory condition caused by constriction of  the bronchi causing  wheeze ,cough &amp;thick</a:t>
                      </a:r>
                      <a:r>
                        <a:rPr lang="en-US" sz="20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bronchi secretion                       </a:t>
                      </a:r>
                      <a:endParaRPr lang="en-US" sz="20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Asthma                  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50314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 elect (Greek )  =Incomplete , ecstasies = dilation , extenuation  collapse of the alveoli which prevent gas exchange in</a:t>
                      </a:r>
                      <a:r>
                        <a:rPr lang="en-US" sz="20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the  alveoli               </a:t>
                      </a:r>
                      <a:endParaRPr lang="en-US" sz="20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Atelectasis              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62340">
                <a:tc>
                  <a:txBody>
                    <a:bodyPr/>
                    <a:lstStyle/>
                    <a:p>
                      <a:pPr algn="l" rtl="0"/>
                      <a:r>
                        <a:rPr lang="ar-IQ" sz="2000" b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Inflammation of tracheo –bronchiole</a:t>
                      </a:r>
                      <a:r>
                        <a:rPr lang="en-US" sz="2000" b="1" baseline="0" dirty="0" smtClean="0">
                          <a:solidFill>
                            <a:srgbClr val="0070C0"/>
                          </a:solidFill>
                        </a:rPr>
                        <a:t> tree caused  by viral or bacterial    infection                           </a:t>
                      </a:r>
                      <a:endParaRPr 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Bronchitis             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50314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Asthma  ,Chronic </a:t>
                      </a:r>
                      <a:r>
                        <a:rPr lang="en-US" sz="2000" b="1" dirty="0" err="1" smtClean="0">
                          <a:solidFill>
                            <a:srgbClr val="0070C0"/>
                          </a:solidFill>
                        </a:rPr>
                        <a:t>bronchitis,Emphyemia</a:t>
                      </a:r>
                      <a:r>
                        <a:rPr lang="en-US" sz="2000" b="1" baseline="0" dirty="0" smtClean="0">
                          <a:solidFill>
                            <a:srgbClr val="0070C0"/>
                          </a:solidFill>
                        </a:rPr>
                        <a:t> Chronic bronchiectasis lead to difficulty in inspiration  &amp; expiration                                      </a:t>
                      </a:r>
                      <a:endParaRPr 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Chronic obstructive</a:t>
                      </a:r>
                      <a:r>
                        <a:rPr lang="en-US" sz="2000" b="1" baseline="0" dirty="0" smtClean="0">
                          <a:solidFill>
                            <a:srgbClr val="FF0000"/>
                          </a:solidFill>
                        </a:rPr>
                        <a:t>  ,diseases (COPD  )                        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37905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rgbClr val="0070C0"/>
                          </a:solidFill>
                        </a:rPr>
                        <a:t>Em</a:t>
                      </a:r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=in ,on, </a:t>
                      </a:r>
                      <a:r>
                        <a:rPr lang="en-US" sz="2000" b="1" dirty="0" err="1" smtClean="0">
                          <a:solidFill>
                            <a:srgbClr val="0070C0"/>
                          </a:solidFill>
                        </a:rPr>
                        <a:t>physema</a:t>
                      </a:r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  = over inflation  or   destruction of alveolar wall causing and decreased gas exchange                                           </a:t>
                      </a:r>
                      <a:endParaRPr 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Emphysema            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2152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عنصر نائب للمحتوى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8356029"/>
              </p:ext>
            </p:extLst>
          </p:nvPr>
        </p:nvGraphicFramePr>
        <p:xfrm>
          <a:off x="83127" y="0"/>
          <a:ext cx="9024254" cy="274317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893898"/>
                <a:gridCol w="2130356"/>
              </a:tblGrid>
              <a:tr h="144016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84567"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 Hyper =Excessive   ,Ventilation means air in and out of the lung  (expiration and inspiration)      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Hyper ventilation                   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78446"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Hypo =</a:t>
                      </a:r>
                      <a:r>
                        <a:rPr lang="en-US" b="1" dirty="0" err="1" smtClean="0">
                          <a:solidFill>
                            <a:srgbClr val="7030A0"/>
                          </a:solidFill>
                        </a:rPr>
                        <a:t>insuffcient</a:t>
                      </a:r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 means decrease in amount</a:t>
                      </a:r>
                      <a:r>
                        <a:rPr lang="en-US" b="1" baseline="0" dirty="0" smtClean="0">
                          <a:solidFill>
                            <a:srgbClr val="7030A0"/>
                          </a:solidFill>
                        </a:rPr>
                        <a:t> of air taken in which is inadequate  to  metabolic  demands                                                                                    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Hypo ventilation              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78446"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err="1" smtClean="0">
                          <a:solidFill>
                            <a:srgbClr val="7030A0"/>
                          </a:solidFill>
                        </a:rPr>
                        <a:t>Pulmon</a:t>
                      </a:r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=</a:t>
                      </a:r>
                      <a:r>
                        <a:rPr lang="en-US" b="1" baseline="0" dirty="0" smtClean="0">
                          <a:solidFill>
                            <a:srgbClr val="7030A0"/>
                          </a:solidFill>
                        </a:rPr>
                        <a:t> lung , embolism= thrombus, air or object that circulate  in                                                 blood stream  causing blockage of pulmonary  artery  by thrombus usually travelling from peripheral  vein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Pulmonary embolism     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2939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640"/>
            <a:ext cx="9252520" cy="6525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شكل بيضاوي 3"/>
          <p:cNvSpPr/>
          <p:nvPr/>
        </p:nvSpPr>
        <p:spPr>
          <a:xfrm>
            <a:off x="1835696" y="836712"/>
            <a:ext cx="6120680" cy="28083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</a:rPr>
              <a:t>Good luck </a:t>
            </a:r>
          </a:p>
          <a:p>
            <a:pPr algn="ctr"/>
            <a:r>
              <a:rPr lang="en-US" sz="5400" b="1" dirty="0" smtClean="0">
                <a:solidFill>
                  <a:srgbClr val="FF0000"/>
                </a:solidFill>
              </a:rPr>
              <a:t>Thank you</a:t>
            </a:r>
            <a:endParaRPr lang="en-US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015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Respiratory System Crossword | Medical Terminolog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836"/>
            <a:ext cx="8640960" cy="6593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7056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/>
          <a:lstStyle/>
          <a:p>
            <a:pPr rtl="0"/>
            <a:r>
              <a:rPr lang="en-US" b="1" dirty="0" smtClean="0">
                <a:solidFill>
                  <a:srgbClr val="FF0000"/>
                </a:solidFill>
              </a:rPr>
              <a:t>The respiratory system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95153" y="1124744"/>
            <a:ext cx="8928992" cy="5400600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Helvetica Neue"/>
              </a:rPr>
              <a:t>T</a:t>
            </a:r>
            <a:r>
              <a:rPr lang="en-US" sz="2800" b="1" i="0" dirty="0" smtClean="0">
                <a:solidFill>
                  <a:schemeClr val="tx2">
                    <a:lumMod val="50000"/>
                  </a:schemeClr>
                </a:solidFill>
                <a:effectLst/>
                <a:latin typeface="Helvetica Neue"/>
              </a:rPr>
              <a:t>here are two parts of the respiratory system 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  <a:latin typeface="Helvetica Neue"/>
              </a:rPr>
              <a:t>; </a:t>
            </a:r>
            <a:r>
              <a:rPr lang="en-US" sz="2800" b="1" i="0" dirty="0" smtClean="0">
                <a:solidFill>
                  <a:schemeClr val="tx2">
                    <a:lumMod val="50000"/>
                  </a:schemeClr>
                </a:solidFill>
                <a:effectLst/>
                <a:latin typeface="Helvetica Neue"/>
              </a:rPr>
              <a:t>    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00B050"/>
                </a:solidFill>
                <a:latin typeface="Helvetica Neue"/>
              </a:rPr>
              <a:t>1-Upper respiratory tract consist of the   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00B050"/>
                </a:solidFill>
                <a:latin typeface="Helvetica Neue"/>
              </a:rPr>
              <a:t>A-</a:t>
            </a:r>
            <a:r>
              <a:rPr lang="en-US" sz="2400" b="1" dirty="0" smtClean="0">
                <a:solidFill>
                  <a:srgbClr val="FF0000"/>
                </a:solidFill>
                <a:latin typeface="Helvetica Neue"/>
              </a:rPr>
              <a:t>Nose</a:t>
            </a:r>
            <a:r>
              <a:rPr lang="en-US" sz="2400" b="1" dirty="0" smtClean="0">
                <a:solidFill>
                  <a:srgbClr val="00B050"/>
                </a:solidFill>
                <a:latin typeface="Helvetica Neue"/>
              </a:rPr>
              <a:t>( </a:t>
            </a:r>
            <a:r>
              <a:rPr lang="en-US" sz="2400" b="1" dirty="0" smtClean="0">
                <a:solidFill>
                  <a:srgbClr val="0070C0"/>
                </a:solidFill>
                <a:latin typeface="Helvetica Neue"/>
              </a:rPr>
              <a:t>nasal cavity</a:t>
            </a:r>
            <a:r>
              <a:rPr lang="en-US" sz="2400" b="1" baseline="-25000" dirty="0">
                <a:solidFill>
                  <a:srgbClr val="0070C0"/>
                </a:solidFill>
                <a:latin typeface="Helvetica Neue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Helvetica Neue"/>
              </a:rPr>
              <a:t> + nasal sinuses</a:t>
            </a:r>
            <a:r>
              <a:rPr lang="en-US" sz="2400" b="1" dirty="0" smtClean="0">
                <a:solidFill>
                  <a:srgbClr val="00B050"/>
                </a:solidFill>
                <a:latin typeface="Helvetica Neue"/>
              </a:rPr>
              <a:t>)  B-</a:t>
            </a:r>
            <a:r>
              <a:rPr lang="en-US" sz="2400" b="1" dirty="0" smtClean="0">
                <a:solidFill>
                  <a:srgbClr val="FF0000"/>
                </a:solidFill>
                <a:latin typeface="Helvetica Neue"/>
              </a:rPr>
              <a:t>Pharynx</a:t>
            </a:r>
            <a:r>
              <a:rPr lang="en-US" sz="2400" b="1" dirty="0" smtClean="0">
                <a:solidFill>
                  <a:srgbClr val="00B050"/>
                </a:solidFill>
                <a:latin typeface="Helvetica Neue"/>
              </a:rPr>
              <a:t> C- </a:t>
            </a:r>
            <a:r>
              <a:rPr lang="en-US" sz="2400" b="1" dirty="0" smtClean="0">
                <a:solidFill>
                  <a:srgbClr val="FF0000"/>
                </a:solidFill>
                <a:latin typeface="Helvetica Neue"/>
              </a:rPr>
              <a:t>Larynx 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00B050"/>
                </a:solidFill>
                <a:latin typeface="Helvetica Neue"/>
              </a:rPr>
              <a:t>2-Lower respiratory tract consist of the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00B050"/>
                </a:solidFill>
                <a:latin typeface="Helvetica Neue"/>
              </a:rPr>
              <a:t>A-</a:t>
            </a:r>
            <a:r>
              <a:rPr lang="en-US" sz="2400" b="1" dirty="0" smtClean="0">
                <a:solidFill>
                  <a:srgbClr val="FF0000"/>
                </a:solidFill>
                <a:latin typeface="Helvetica Neue"/>
              </a:rPr>
              <a:t>Trachea</a:t>
            </a:r>
            <a:r>
              <a:rPr lang="en-US" sz="2400" b="1" dirty="0" smtClean="0">
                <a:solidFill>
                  <a:srgbClr val="00B050"/>
                </a:solidFill>
                <a:latin typeface="Helvetica Neue"/>
              </a:rPr>
              <a:t>   B</a:t>
            </a:r>
            <a:r>
              <a:rPr lang="en-US" sz="2400" b="1" dirty="0" smtClean="0">
                <a:solidFill>
                  <a:srgbClr val="FF0000"/>
                </a:solidFill>
                <a:latin typeface="Helvetica Neue"/>
              </a:rPr>
              <a:t>-Bronchi</a:t>
            </a:r>
            <a:r>
              <a:rPr lang="en-US" sz="2400" b="1" dirty="0" smtClean="0">
                <a:solidFill>
                  <a:srgbClr val="00B050"/>
                </a:solidFill>
                <a:latin typeface="Helvetica Neue"/>
              </a:rPr>
              <a:t>(</a:t>
            </a:r>
            <a:r>
              <a:rPr lang="en-US" sz="2400" b="1" dirty="0" err="1" smtClean="0">
                <a:solidFill>
                  <a:srgbClr val="0070C0"/>
                </a:solidFill>
                <a:latin typeface="Helvetica Neue"/>
              </a:rPr>
              <a:t>left+right</a:t>
            </a:r>
            <a:r>
              <a:rPr lang="en-US" sz="2400" b="1" dirty="0" smtClean="0">
                <a:solidFill>
                  <a:srgbClr val="00B050"/>
                </a:solidFill>
                <a:latin typeface="Helvetica Neue"/>
              </a:rPr>
              <a:t>)  C-</a:t>
            </a:r>
            <a:r>
              <a:rPr lang="en-US" sz="2400" b="1" dirty="0" smtClean="0">
                <a:solidFill>
                  <a:srgbClr val="FF0000"/>
                </a:solidFill>
                <a:latin typeface="Helvetica Neue"/>
              </a:rPr>
              <a:t>Lungs</a:t>
            </a:r>
            <a:r>
              <a:rPr lang="en-US" sz="2400" b="1" dirty="0" smtClean="0">
                <a:solidFill>
                  <a:srgbClr val="00B050"/>
                </a:solidFill>
                <a:latin typeface="Helvetica Neue"/>
              </a:rPr>
              <a:t>(</a:t>
            </a:r>
            <a:r>
              <a:rPr lang="en-US" sz="2400" b="1" dirty="0" smtClean="0">
                <a:solidFill>
                  <a:srgbClr val="0070C0"/>
                </a:solidFill>
                <a:latin typeface="Helvetica Neue"/>
              </a:rPr>
              <a:t>RT+LF</a:t>
            </a:r>
            <a:r>
              <a:rPr lang="en-US" sz="2400" b="1" dirty="0" smtClean="0">
                <a:solidFill>
                  <a:srgbClr val="00B050"/>
                </a:solidFill>
                <a:latin typeface="Helvetica Neue"/>
              </a:rPr>
              <a:t>) each </a:t>
            </a:r>
            <a:r>
              <a:rPr lang="en-US" sz="2400" b="1" dirty="0" smtClean="0">
                <a:solidFill>
                  <a:srgbClr val="FF0000"/>
                </a:solidFill>
                <a:latin typeface="Helvetica Neue"/>
              </a:rPr>
              <a:t>lung</a:t>
            </a:r>
            <a:r>
              <a:rPr lang="en-US" sz="2400" b="1" dirty="0" smtClean="0">
                <a:solidFill>
                  <a:srgbClr val="00B050"/>
                </a:solidFill>
                <a:latin typeface="Helvetica Neue"/>
              </a:rPr>
              <a:t> consist of  (</a:t>
            </a:r>
            <a:r>
              <a:rPr lang="en-US" sz="2400" b="1" dirty="0" err="1" smtClean="0">
                <a:solidFill>
                  <a:srgbClr val="0070C0"/>
                </a:solidFill>
                <a:latin typeface="Helvetica Neue"/>
              </a:rPr>
              <a:t>bronchus+bronchioles+alveoli</a:t>
            </a:r>
            <a:r>
              <a:rPr lang="en-US" sz="2400" b="1" dirty="0" smtClean="0">
                <a:solidFill>
                  <a:srgbClr val="00B050"/>
                </a:solidFill>
                <a:latin typeface="Helvetica Neue"/>
              </a:rPr>
              <a:t>)    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Neue"/>
              </a:rPr>
              <a:t>Respiration process is achieved by two steps </a:t>
            </a:r>
            <a:r>
              <a:rPr lang="en-US" sz="2400" b="1" dirty="0" smtClean="0">
                <a:solidFill>
                  <a:srgbClr val="00B050"/>
                </a:solidFill>
                <a:latin typeface="Helvetica Neue"/>
              </a:rPr>
              <a:t>;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Helvetica Neue"/>
              </a:rPr>
              <a:t>A-inspiration  = inhalation    Breathing in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002060"/>
                </a:solidFill>
                <a:latin typeface="Helvetica Neue"/>
              </a:rPr>
              <a:t>B- expiration = exhalation     Breathing out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Helvetica Neue"/>
              </a:rPr>
              <a:t>The diaphragm and intercostal muscles help in respiration 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Helvetica Neue"/>
              </a:rPr>
              <a:t>mainly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077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23528" y="260648"/>
            <a:ext cx="8568952" cy="6480720"/>
          </a:xfrm>
        </p:spPr>
        <p:txBody>
          <a:bodyPr/>
          <a:lstStyle/>
          <a:p>
            <a:pPr rtl="0"/>
            <a:r>
              <a:rPr lang="en-US" sz="2800" b="1" dirty="0">
                <a:solidFill>
                  <a:srgbClr val="C00000"/>
                </a:solidFill>
              </a:rPr>
              <a:t>Word Root and Combining Vowel for the Respiratory </a:t>
            </a:r>
            <a:r>
              <a:rPr lang="en-US" b="1" dirty="0">
                <a:solidFill>
                  <a:srgbClr val="C00000"/>
                </a:solidFill>
              </a:rPr>
              <a:t>System</a:t>
            </a:r>
          </a:p>
          <a:p>
            <a:endParaRPr lang="en-US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124947"/>
              </p:ext>
            </p:extLst>
          </p:nvPr>
        </p:nvGraphicFramePr>
        <p:xfrm>
          <a:off x="467544" y="1266040"/>
          <a:ext cx="8496944" cy="55919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500825"/>
                <a:gridCol w="1996119"/>
              </a:tblGrid>
              <a:tr h="38519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Definition    </a:t>
                      </a:r>
                      <a:r>
                        <a:rPr lang="en-US" dirty="0" smtClean="0"/>
                        <a:t>                                                                                 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Root         </a:t>
                      </a:r>
                      <a:endParaRPr lang="en-US" sz="2400" dirty="0"/>
                    </a:p>
                  </a:txBody>
                  <a:tcPr/>
                </a:tc>
              </a:tr>
              <a:tr h="522600">
                <a:tc>
                  <a:txBody>
                    <a:bodyPr/>
                    <a:lstStyle/>
                    <a:p>
                      <a:pPr algn="l" rtl="0"/>
                      <a:r>
                        <a:rPr lang="ar-IQ" sz="2000" b="1" dirty="0" smtClean="0"/>
                        <a:t>  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 bronchus                     </a:t>
                      </a:r>
                      <a:r>
                        <a:rPr lang="en-US" sz="2000" b="1" dirty="0" err="1" smtClean="0">
                          <a:solidFill>
                            <a:srgbClr val="C00000"/>
                          </a:solidFill>
                        </a:rPr>
                        <a:t>Trach</a:t>
                      </a:r>
                      <a:r>
                        <a:rPr lang="en-US" sz="2000" b="1" dirty="0" smtClean="0">
                          <a:solidFill>
                            <a:srgbClr val="C00000"/>
                          </a:solidFill>
                        </a:rPr>
                        <a:t>(o)</a:t>
                      </a:r>
                      <a:r>
                        <a:rPr lang="en-US" sz="2000" b="1" baseline="0" dirty="0" smtClean="0">
                          <a:solidFill>
                            <a:srgbClr val="C00000"/>
                          </a:solidFill>
                        </a:rPr>
                        <a:t>                 </a:t>
                      </a:r>
                      <a:r>
                        <a:rPr lang="en-US" sz="2000" b="1" baseline="0" dirty="0" smtClean="0">
                          <a:solidFill>
                            <a:srgbClr val="0070C0"/>
                          </a:solidFill>
                        </a:rPr>
                        <a:t>Trachea</a:t>
                      </a:r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2000" b="1" dirty="0" smtClean="0"/>
                        <a:t>                                                                      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</a:rPr>
                        <a:t>Bronch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( (o)     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68864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Bronchioles  </a:t>
                      </a:r>
                      <a:r>
                        <a:rPr lang="en-US" sz="2000" b="1" dirty="0" smtClean="0"/>
                        <a:t>                   </a:t>
                      </a:r>
                      <a:r>
                        <a:rPr lang="en-US" sz="2000" b="1" dirty="0" err="1" smtClean="0">
                          <a:solidFill>
                            <a:srgbClr val="C00000"/>
                          </a:solidFill>
                        </a:rPr>
                        <a:t>Pharyng</a:t>
                      </a:r>
                      <a:r>
                        <a:rPr lang="en-US" sz="2000" b="1" dirty="0" smtClean="0">
                          <a:solidFill>
                            <a:srgbClr val="C00000"/>
                          </a:solidFill>
                        </a:rPr>
                        <a:t>(o)             </a:t>
                      </a:r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Pharynx                                                        </a:t>
                      </a:r>
                      <a:endParaRPr 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Bronchi(o)      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68864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Larynx</a:t>
                      </a:r>
                      <a:r>
                        <a:rPr lang="en-US" sz="2000" b="1" baseline="0" dirty="0" smtClean="0">
                          <a:solidFill>
                            <a:srgbClr val="0070C0"/>
                          </a:solidFill>
                        </a:rPr>
                        <a:t>    </a:t>
                      </a:r>
                      <a:r>
                        <a:rPr lang="en-US" sz="2000" b="1" baseline="0" dirty="0" smtClean="0"/>
                        <a:t>                            </a:t>
                      </a:r>
                      <a:r>
                        <a:rPr lang="en-US" sz="2000" b="1" baseline="0" dirty="0" err="1" smtClean="0">
                          <a:solidFill>
                            <a:srgbClr val="C00000"/>
                          </a:solidFill>
                        </a:rPr>
                        <a:t>Thorac</a:t>
                      </a:r>
                      <a:r>
                        <a:rPr lang="en-US" sz="2000" b="1" baseline="0" dirty="0" smtClean="0">
                          <a:solidFill>
                            <a:srgbClr val="C00000"/>
                          </a:solidFill>
                        </a:rPr>
                        <a:t>(o)                 </a:t>
                      </a:r>
                      <a:r>
                        <a:rPr lang="en-US" sz="2000" b="1" baseline="0" dirty="0" smtClean="0">
                          <a:solidFill>
                            <a:srgbClr val="0070C0"/>
                          </a:solidFill>
                        </a:rPr>
                        <a:t>chest  </a:t>
                      </a:r>
                      <a:r>
                        <a:rPr lang="en-US" sz="2000" b="1" baseline="0" dirty="0" smtClean="0"/>
                        <a:t>                                                 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</a:rPr>
                        <a:t>Laryng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(o)      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68864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Lob                                       </a:t>
                      </a:r>
                      <a:r>
                        <a:rPr lang="en-US" sz="2000" b="1" dirty="0" err="1" smtClean="0">
                          <a:solidFill>
                            <a:srgbClr val="C00000"/>
                          </a:solidFill>
                        </a:rPr>
                        <a:t>pleur</a:t>
                      </a:r>
                      <a:r>
                        <a:rPr lang="en-US" sz="2000" b="1" dirty="0" smtClean="0">
                          <a:solidFill>
                            <a:srgbClr val="C00000"/>
                          </a:solidFill>
                        </a:rPr>
                        <a:t>(o)                  </a:t>
                      </a:r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Pleura  </a:t>
                      </a:r>
                      <a:r>
                        <a:rPr lang="en-US" sz="2000" b="1" dirty="0" smtClean="0"/>
                        <a:t>                                    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Lob (o)           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68864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Nose                                      </a:t>
                      </a:r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</a:rPr>
                        <a:t>Epiglott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                 Epiglottis</a:t>
                      </a:r>
                      <a:endParaRPr 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</a:rPr>
                        <a:t>Nos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(o) ,</a:t>
                      </a:r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</a:rPr>
                        <a:t>Rhin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(o)           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68864">
                <a:tc>
                  <a:txBody>
                    <a:bodyPr/>
                    <a:lstStyle/>
                    <a:p>
                      <a:pPr algn="l" rtl="0"/>
                      <a:r>
                        <a:rPr lang="ar-IQ" sz="2000" b="1" dirty="0" smtClean="0">
                          <a:solidFill>
                            <a:srgbClr val="0070C0"/>
                          </a:solidFill>
                        </a:rPr>
                        <a:t>  </a:t>
                      </a:r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Lung ,air                              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Ox i</a:t>
                      </a:r>
                      <a:r>
                        <a:rPr lang="en-US" sz="2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000" b="1" baseline="0" dirty="0" smtClean="0">
                          <a:solidFill>
                            <a:srgbClr val="0070C0"/>
                          </a:solidFill>
                        </a:rPr>
                        <a:t>                     pressure of  O2</a:t>
                      </a:r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                                                </a:t>
                      </a:r>
                      <a:endParaRPr 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Plum(o)        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68864">
                <a:tc>
                  <a:txBody>
                    <a:bodyPr/>
                    <a:lstStyle/>
                    <a:p>
                      <a:pPr algn="l" rtl="0"/>
                      <a:r>
                        <a:rPr lang="ar-IQ" sz="2000" b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Lung                                       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Ox </a:t>
                      </a:r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</a:rPr>
                        <a:t>ia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                   </a:t>
                      </a:r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condition</a:t>
                      </a:r>
                      <a:r>
                        <a:rPr lang="en-US" sz="2000" b="1" baseline="0" dirty="0" smtClean="0">
                          <a:solidFill>
                            <a:srgbClr val="0070C0"/>
                          </a:solidFill>
                        </a:rPr>
                        <a:t> of O2     </a:t>
                      </a:r>
                      <a:endParaRPr 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</a:rPr>
                        <a:t>Pneum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(o)    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68864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Lung                                     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diaphragm</a:t>
                      </a:r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             </a:t>
                      </a:r>
                      <a:r>
                        <a:rPr lang="en-US" sz="2000" b="1" dirty="0" err="1" smtClean="0">
                          <a:solidFill>
                            <a:srgbClr val="0070C0"/>
                          </a:solidFill>
                        </a:rPr>
                        <a:t>phren</a:t>
                      </a:r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-           </a:t>
                      </a:r>
                      <a:endParaRPr 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</a:rPr>
                        <a:t>Pneumon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(o)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9608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7517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عنصر نائب للمحتوى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5889501"/>
              </p:ext>
            </p:extLst>
          </p:nvPr>
        </p:nvGraphicFramePr>
        <p:xfrm>
          <a:off x="158504" y="188913"/>
          <a:ext cx="8733976" cy="640044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871473"/>
                <a:gridCol w="1862503"/>
              </a:tblGrid>
              <a:tr h="575791">
                <a:tc>
                  <a:txBody>
                    <a:bodyPr/>
                    <a:lstStyle/>
                    <a:p>
                      <a:pPr algn="l"/>
                      <a:r>
                        <a:rPr lang="en-US" sz="3600" dirty="0" err="1" smtClean="0">
                          <a:solidFill>
                            <a:srgbClr val="FF0000"/>
                          </a:solidFill>
                        </a:rPr>
                        <a:t>Meann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Term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Cessation of breathing                                                     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FF0000"/>
                          </a:solidFill>
                        </a:rPr>
                        <a:t>Aponea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    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Elevated of respiratory rate more than 24b/m             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FF0000"/>
                          </a:solidFill>
                        </a:rPr>
                        <a:t>Tachy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b="1" dirty="0" err="1" smtClean="0">
                          <a:solidFill>
                            <a:srgbClr val="FF0000"/>
                          </a:solidFill>
                        </a:rPr>
                        <a:t>ponea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Decreased of respiratory rate less than 12b/m           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Brady </a:t>
                      </a:r>
                      <a:r>
                        <a:rPr lang="en-US" b="1" dirty="0" err="1" smtClean="0">
                          <a:solidFill>
                            <a:srgbClr val="FF0000"/>
                          </a:solidFill>
                        </a:rPr>
                        <a:t>ponea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Inability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 to breath easily except in upright position  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FF0000"/>
                          </a:solidFill>
                        </a:rPr>
                        <a:t>Orthoponea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Difficult breathing or shortness of breath                   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FF0000"/>
                          </a:solidFill>
                        </a:rPr>
                        <a:t>Dysponea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 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ar-IQ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 Coughing up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blood from lower respiratory  tract mixed with sputum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Hemoptysis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Blood accumulating in pleural space                                             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FF0000"/>
                          </a:solidFill>
                        </a:rPr>
                        <a:t>Hemothorax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Drainage of large amount of fluid from the nose                     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Rhinorrhea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sharp  Pain during respiration ( specially  during inspiration  )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Pleurisy    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8377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Inflammation of the   pleura</a:t>
                      </a:r>
                      <a:r>
                        <a:rPr lang="en-US" b="1" baseline="0" dirty="0" smtClean="0"/>
                        <a:t>                                           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Pleuritis  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Inflammation of nasal sinuses                                        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Sinusitis  </a:t>
                      </a:r>
                      <a:r>
                        <a:rPr lang="en-US" dirty="0" smtClean="0"/>
                        <a:t>   </a:t>
                      </a:r>
                      <a:endParaRPr lang="en-US" dirty="0"/>
                    </a:p>
                  </a:txBody>
                  <a:tcPr/>
                </a:tc>
              </a:tr>
              <a:tr h="13321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Pain in diaphragm                                                      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phrenalagia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62352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Inflammation of the alveoli                                     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FF0000"/>
                          </a:solidFill>
                        </a:rPr>
                        <a:t>Alveolitis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 Hypo means insufficient    </a:t>
                      </a:r>
                      <a:r>
                        <a:rPr lang="en-US" b="1" dirty="0" err="1" smtClean="0">
                          <a:solidFill>
                            <a:schemeClr val="tx1"/>
                          </a:solidFill>
                        </a:rPr>
                        <a:t>oxi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 =oxygen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 so inadequate   oxygen in the body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Hypoxi</a:t>
                      </a:r>
                      <a:r>
                        <a:rPr lang="en-US" b="1" baseline="0" dirty="0" smtClean="0">
                          <a:solidFill>
                            <a:srgbClr val="FF0000"/>
                          </a:solidFill>
                        </a:rPr>
                        <a:t>a 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1441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611312"/>
              </p:ext>
            </p:extLst>
          </p:nvPr>
        </p:nvGraphicFramePr>
        <p:xfrm>
          <a:off x="179388" y="188913"/>
          <a:ext cx="8856662" cy="552992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532182"/>
                <a:gridCol w="23244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Meaning   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                                                     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Term   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0072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Inflammation of the  bronchiole                                             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Bronchiolitis   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Inflammation</a:t>
                      </a:r>
                      <a:r>
                        <a:rPr lang="en-US" b="1" baseline="0" dirty="0" smtClean="0"/>
                        <a:t> of the lung                                                        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pneumonitis   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The</a:t>
                      </a:r>
                      <a:r>
                        <a:rPr lang="en-US" b="1" baseline="0" dirty="0" smtClean="0"/>
                        <a:t> lung contains cyst                                                           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Pneumocystis     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Infection of the lung                                                               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Pneumonia         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 pain in the trachea                                                               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Trachealagia       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Bleeding from trachea                                                          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Tracherrhagia      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Inflammation of the trachea                                                  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Tracheitis       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Inflammation of larynx                                                         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Laryngitis          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/>
                        <a:t>The instrument  is used   to visualize</a:t>
                      </a:r>
                      <a:r>
                        <a:rPr lang="en-US" b="1" baseline="0" dirty="0" smtClean="0"/>
                        <a:t> the larynx                                      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Laryngoscope       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 complete excision of the larynx                                         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Laryngoectomy   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Inflammation of the pharynx                                            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Pharyngitis        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The instrument  is used to visualize the nose</a:t>
                      </a:r>
                      <a:r>
                        <a:rPr lang="en-US" b="1" baseline="0" dirty="0" smtClean="0"/>
                        <a:t>                                      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Nasoscope      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Pain in the pharynx                                                                           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Pharyngalagia       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3117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332656"/>
            <a:ext cx="8280920" cy="6264696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Diagnostic Studies of the Respiratory System</a:t>
            </a:r>
          </a:p>
          <a:p>
            <a:pPr algn="l" rtl="0"/>
            <a:endParaRPr lang="en-US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944599"/>
              </p:ext>
            </p:extLst>
          </p:nvPr>
        </p:nvGraphicFramePr>
        <p:xfrm>
          <a:off x="611560" y="1052736"/>
          <a:ext cx="7934326" cy="426720"/>
        </p:xfrm>
        <a:graphic>
          <a:graphicData uri="http://schemas.openxmlformats.org/drawingml/2006/table">
            <a:tbl>
              <a:tblPr/>
              <a:tblGrid>
                <a:gridCol w="3967163"/>
                <a:gridCol w="3967163"/>
              </a:tblGrid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b="1" cap="all">
                          <a:effectLst/>
                          <a:latin typeface="inherit"/>
                        </a:rPr>
                        <a:t>TERM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b="1" cap="all" dirty="0">
                          <a:effectLst/>
                          <a:latin typeface="inherit"/>
                        </a:rPr>
                        <a:t>DEFINITION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058898"/>
              </p:ext>
            </p:extLst>
          </p:nvPr>
        </p:nvGraphicFramePr>
        <p:xfrm>
          <a:off x="251521" y="1484785"/>
          <a:ext cx="8496944" cy="1371600"/>
        </p:xfrm>
        <a:graphic>
          <a:graphicData uri="http://schemas.openxmlformats.org/drawingml/2006/table">
            <a:tbl>
              <a:tblPr/>
              <a:tblGrid>
                <a:gridCol w="3428592"/>
                <a:gridCol w="5068352"/>
              </a:tblGrid>
              <a:tr h="1080119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  <a:latin typeface="inherit"/>
                        </a:rPr>
                        <a:t>  Arterial 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inherit"/>
                        </a:rPr>
                        <a:t>blood gases (ABGs</a:t>
                      </a:r>
                      <a:r>
                        <a:rPr lang="en-US" sz="2000" b="1" dirty="0">
                          <a:effectLst/>
                          <a:latin typeface="inherit"/>
                        </a:rPr>
                        <a:t>)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1" dirty="0">
                          <a:solidFill>
                            <a:srgbClr val="00B0F0"/>
                          </a:solidFill>
                          <a:effectLst/>
                          <a:latin typeface="inherit"/>
                        </a:rPr>
                        <a:t>The </a:t>
                      </a:r>
                      <a:r>
                        <a:rPr lang="en-US" sz="2000" b="1" dirty="0" smtClean="0">
                          <a:solidFill>
                            <a:srgbClr val="00B0F0"/>
                          </a:solidFill>
                          <a:effectLst/>
                          <a:latin typeface="inherit"/>
                        </a:rPr>
                        <a:t>measurement of the oxygen and </a:t>
                      </a:r>
                      <a:r>
                        <a:rPr lang="en-US" sz="2000" b="1" dirty="0">
                          <a:solidFill>
                            <a:srgbClr val="00B0F0"/>
                          </a:solidFill>
                          <a:effectLst/>
                          <a:latin typeface="inherit"/>
                        </a:rPr>
                        <a:t>the carbon dioxide contents in arterial blood. </a:t>
                      </a:r>
                      <a:r>
                        <a:rPr lang="en-US" sz="2000" b="1" dirty="0" smtClean="0">
                          <a:solidFill>
                            <a:srgbClr val="00B0F0"/>
                          </a:solidFill>
                          <a:effectLst/>
                          <a:latin typeface="inherit"/>
                        </a:rPr>
                        <a:t>This </a:t>
                      </a:r>
                      <a:r>
                        <a:rPr lang="en-US" sz="2000" b="1" dirty="0">
                          <a:solidFill>
                            <a:srgbClr val="00B0F0"/>
                          </a:solidFill>
                          <a:effectLst/>
                          <a:latin typeface="inherit"/>
                        </a:rPr>
                        <a:t>gives </a:t>
                      </a:r>
                      <a:r>
                        <a:rPr lang="en-US" sz="2000" b="1" dirty="0">
                          <a:effectLst/>
                          <a:latin typeface="inherit"/>
                        </a:rPr>
                        <a:t>information about acid </a:t>
                      </a:r>
                      <a:r>
                        <a:rPr lang="en-US" sz="2000" b="1" dirty="0" smtClean="0">
                          <a:effectLst/>
                          <a:latin typeface="inherit"/>
                        </a:rPr>
                        <a:t>base  balance and </a:t>
                      </a:r>
                      <a:r>
                        <a:rPr lang="en-US" sz="2000" b="1" dirty="0">
                          <a:effectLst/>
                          <a:latin typeface="inherit"/>
                        </a:rPr>
                        <a:t>oxygenation.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296061"/>
              </p:ext>
            </p:extLst>
          </p:nvPr>
        </p:nvGraphicFramePr>
        <p:xfrm>
          <a:off x="539552" y="3212976"/>
          <a:ext cx="8208912" cy="1524000"/>
        </p:xfrm>
        <a:graphic>
          <a:graphicData uri="http://schemas.openxmlformats.org/drawingml/2006/table">
            <a:tbl>
              <a:tblPr/>
              <a:tblGrid>
                <a:gridCol w="3931098"/>
                <a:gridCol w="4277814"/>
              </a:tblGrid>
              <a:tr h="648073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dirty="0">
                          <a:effectLst/>
                          <a:latin typeface="inherit"/>
                        </a:rPr>
                        <a:t/>
                      </a:r>
                      <a:br>
                        <a:rPr lang="en-US" sz="2000" b="0" dirty="0">
                          <a:effectLst/>
                          <a:latin typeface="inherit"/>
                        </a:rPr>
                      </a:b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inherit"/>
                        </a:rPr>
                        <a:t>Bronchoscopy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 err="1" smtClean="0">
                          <a:solidFill>
                            <a:srgbClr val="00B0F0"/>
                          </a:solidFill>
                          <a:effectLst/>
                          <a:latin typeface="inherit"/>
                        </a:rPr>
                        <a:t>Bronch</a:t>
                      </a:r>
                      <a:r>
                        <a:rPr lang="en-US" sz="2000" b="1" dirty="0" smtClean="0">
                          <a:solidFill>
                            <a:srgbClr val="00B0F0"/>
                          </a:solidFill>
                          <a:effectLst/>
                          <a:latin typeface="inherit"/>
                        </a:rPr>
                        <a:t>(o) refers to the bronchus</a:t>
                      </a:r>
                      <a:endParaRPr lang="en-US" sz="2000" b="1" dirty="0">
                        <a:solidFill>
                          <a:srgbClr val="00B0F0"/>
                        </a:solidFill>
                        <a:effectLst/>
                        <a:latin typeface="inherit"/>
                      </a:endParaRP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l" fontAlgn="t"/>
                      <a:endParaRPr lang="ar-IQ" sz="2000" b="0" dirty="0">
                        <a:effectLst/>
                        <a:latin typeface="inherit"/>
                      </a:endParaRP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 smtClean="0">
                          <a:solidFill>
                            <a:srgbClr val="00B0F0"/>
                          </a:solidFill>
                          <a:effectLst/>
                          <a:latin typeface="inherit"/>
                        </a:rPr>
                        <a:t>-</a:t>
                      </a:r>
                      <a:r>
                        <a:rPr lang="en-US" sz="2000" b="1" dirty="0" err="1" smtClean="0">
                          <a:solidFill>
                            <a:srgbClr val="00B0F0"/>
                          </a:solidFill>
                          <a:effectLst/>
                          <a:latin typeface="inherit"/>
                        </a:rPr>
                        <a:t>scopy</a:t>
                      </a:r>
                      <a:r>
                        <a:rPr lang="en-US" sz="2000" b="1" dirty="0" smtClean="0">
                          <a:solidFill>
                            <a:srgbClr val="00B0F0"/>
                          </a:solidFill>
                          <a:effectLst/>
                          <a:latin typeface="inherit"/>
                        </a:rPr>
                        <a:t> is the visual examination with a lighted instrument.</a:t>
                      </a:r>
                      <a:endParaRPr lang="en-US" sz="2000" b="1" dirty="0">
                        <a:solidFill>
                          <a:srgbClr val="00B0F0"/>
                        </a:solidFill>
                        <a:effectLst/>
                        <a:latin typeface="inherit"/>
                      </a:endParaRP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7337535"/>
              </p:ext>
            </p:extLst>
          </p:nvPr>
        </p:nvGraphicFramePr>
        <p:xfrm>
          <a:off x="179512" y="4688161"/>
          <a:ext cx="8424936" cy="1981200"/>
        </p:xfrm>
        <a:graphic>
          <a:graphicData uri="http://schemas.openxmlformats.org/drawingml/2006/table">
            <a:tbl>
              <a:tblPr/>
              <a:tblGrid>
                <a:gridCol w="3415640"/>
                <a:gridCol w="5009296"/>
              </a:tblGrid>
              <a:tr h="1656184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  <a:latin typeface="inherit"/>
                        </a:rPr>
                        <a:t>Computed 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inherit"/>
                        </a:rPr>
                        <a:t>tomography (CT)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1" dirty="0">
                          <a:solidFill>
                            <a:srgbClr val="00B0F0"/>
                          </a:solidFill>
                          <a:effectLst/>
                          <a:latin typeface="inherit"/>
                        </a:rPr>
                        <a:t>A technique that uses radiographic to produce an image of the cross section of tissue. This procedure can be used </a:t>
                      </a:r>
                      <a:r>
                        <a:rPr lang="en-US" sz="2000" b="1" dirty="0" smtClean="0">
                          <a:solidFill>
                            <a:srgbClr val="00B0F0"/>
                          </a:solidFill>
                          <a:effectLst/>
                          <a:latin typeface="inherit"/>
                        </a:rPr>
                        <a:t>   to find masses or tumors in  lung </a:t>
                      </a:r>
                    </a:p>
                    <a:p>
                      <a:pPr algn="l" rtl="0" fontAlgn="t"/>
                      <a:r>
                        <a:rPr lang="en-US" sz="2000" b="1" dirty="0" smtClean="0">
                          <a:solidFill>
                            <a:srgbClr val="00B0F0"/>
                          </a:solidFill>
                          <a:effectLst/>
                          <a:latin typeface="inherit"/>
                        </a:rPr>
                        <a:t>                                                 </a:t>
                      </a:r>
                    </a:p>
                    <a:p>
                      <a:pPr algn="l" rtl="0" fontAlgn="t"/>
                      <a:endParaRPr lang="en-US" sz="2000" b="1" dirty="0">
                        <a:solidFill>
                          <a:srgbClr val="00B0F0"/>
                        </a:solidFill>
                        <a:effectLst/>
                        <a:latin typeface="inherit"/>
                      </a:endParaRP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2191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0589407"/>
              </p:ext>
            </p:extLst>
          </p:nvPr>
        </p:nvGraphicFramePr>
        <p:xfrm>
          <a:off x="323528" y="0"/>
          <a:ext cx="7920880" cy="426720"/>
        </p:xfrm>
        <a:graphic>
          <a:graphicData uri="http://schemas.openxmlformats.org/drawingml/2006/table">
            <a:tbl>
              <a:tblPr/>
              <a:tblGrid>
                <a:gridCol w="3960440"/>
                <a:gridCol w="3960440"/>
              </a:tblGrid>
              <a:tr h="216024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b="1" dirty="0">
                          <a:solidFill>
                            <a:srgbClr val="FF0000"/>
                          </a:solidFill>
                          <a:effectLst/>
                          <a:latin typeface="inherit"/>
                        </a:rPr>
                        <a:t>Laryngoscopy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1" dirty="0" err="1">
                          <a:solidFill>
                            <a:srgbClr val="7030A0"/>
                          </a:solidFill>
                          <a:effectLst/>
                          <a:latin typeface="inherit"/>
                        </a:rPr>
                        <a:t>Laryng</a:t>
                      </a:r>
                      <a:r>
                        <a:rPr lang="en-US" b="1" dirty="0">
                          <a:solidFill>
                            <a:srgbClr val="7030A0"/>
                          </a:solidFill>
                          <a:effectLst/>
                          <a:latin typeface="inherit"/>
                        </a:rPr>
                        <a:t>(o) refers to larynx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34509"/>
              </p:ext>
            </p:extLst>
          </p:nvPr>
        </p:nvGraphicFramePr>
        <p:xfrm>
          <a:off x="395536" y="908720"/>
          <a:ext cx="7848872" cy="2651760"/>
        </p:xfrm>
        <a:graphic>
          <a:graphicData uri="http://schemas.openxmlformats.org/drawingml/2006/table">
            <a:tbl>
              <a:tblPr/>
              <a:tblGrid>
                <a:gridCol w="3924436"/>
                <a:gridCol w="3924436"/>
              </a:tblGrid>
              <a:tr h="516113">
                <a:tc>
                  <a:txBody>
                    <a:bodyPr/>
                    <a:lstStyle/>
                    <a:p>
                      <a:pPr algn="l" fontAlgn="t"/>
                      <a:r>
                        <a:rPr lang="en-US" b="1" dirty="0">
                          <a:solidFill>
                            <a:srgbClr val="FF0000"/>
                          </a:solidFill>
                          <a:effectLst/>
                          <a:latin typeface="inherit"/>
                        </a:rPr>
                        <a:t>Lung biopsy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b="1" dirty="0">
                          <a:solidFill>
                            <a:srgbClr val="7030A0"/>
                          </a:solidFill>
                          <a:effectLst/>
                          <a:latin typeface="inherit"/>
                        </a:rPr>
                        <a:t>A test to gather specimen of pulmonary tissue for diagnosis.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32120">
                <a:tc>
                  <a:txBody>
                    <a:bodyPr/>
                    <a:lstStyle/>
                    <a:p>
                      <a:pPr algn="l" fontAlgn="t"/>
                      <a:r>
                        <a:rPr lang="en-US" b="1" dirty="0">
                          <a:solidFill>
                            <a:srgbClr val="FF0000"/>
                          </a:solidFill>
                          <a:effectLst/>
                          <a:latin typeface="inherit"/>
                        </a:rPr>
                        <a:t>Lung scan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1" dirty="0">
                          <a:solidFill>
                            <a:srgbClr val="7030A0"/>
                          </a:solidFill>
                          <a:effectLst/>
                          <a:latin typeface="inherit"/>
                        </a:rPr>
                        <a:t>A radiographic examination of the lung to gather information about the lung and the function of the lung.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95983">
                <a:tc>
                  <a:txBody>
                    <a:bodyPr/>
                    <a:lstStyle/>
                    <a:p>
                      <a:pPr algn="l" fontAlgn="t"/>
                      <a:r>
                        <a:rPr lang="en-US" b="1" dirty="0">
                          <a:solidFill>
                            <a:srgbClr val="FF0000"/>
                          </a:solidFill>
                          <a:effectLst/>
                          <a:latin typeface="inherit"/>
                        </a:rPr>
                        <a:t>Magnetic Resonance Imaging (MRI)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endParaRPr lang="en-US" b="1" dirty="0">
                        <a:effectLst/>
                        <a:latin typeface="inherit"/>
                      </a:endParaRP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239782"/>
              </p:ext>
            </p:extLst>
          </p:nvPr>
        </p:nvGraphicFramePr>
        <p:xfrm>
          <a:off x="467544" y="3501008"/>
          <a:ext cx="8280920" cy="1524000"/>
        </p:xfrm>
        <a:graphic>
          <a:graphicData uri="http://schemas.openxmlformats.org/drawingml/2006/table">
            <a:tbl>
              <a:tblPr/>
              <a:tblGrid>
                <a:gridCol w="4140460"/>
                <a:gridCol w="4140460"/>
              </a:tblGrid>
              <a:tr h="1296144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b="1" dirty="0">
                          <a:solidFill>
                            <a:srgbClr val="FF0000"/>
                          </a:solidFill>
                          <a:effectLst/>
                          <a:latin typeface="inherit"/>
                        </a:rPr>
                        <a:t>Pulmonary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effectLst/>
                          <a:latin typeface="inherit"/>
                        </a:rPr>
                        <a:t>angiography </a:t>
                      </a:r>
                      <a:endParaRPr lang="en-US" b="1" dirty="0">
                        <a:solidFill>
                          <a:srgbClr val="FF0000"/>
                        </a:solidFill>
                        <a:effectLst/>
                        <a:latin typeface="inherit"/>
                      </a:endParaRP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b="1" dirty="0">
                          <a:solidFill>
                            <a:srgbClr val="7030A0"/>
                          </a:solidFill>
                          <a:effectLst/>
                          <a:latin typeface="inherit"/>
                        </a:rPr>
                        <a:t>Pulmonary means pertaining to </a:t>
                      </a:r>
                      <a:r>
                        <a:rPr lang="en-US" b="1" dirty="0" smtClean="0">
                          <a:solidFill>
                            <a:srgbClr val="7030A0"/>
                          </a:solidFill>
                          <a:effectLst/>
                          <a:latin typeface="inherit"/>
                        </a:rPr>
                        <a:t>the  lungs, </a:t>
                      </a:r>
                      <a:r>
                        <a:rPr lang="en-US" b="1" dirty="0" err="1" smtClean="0">
                          <a:solidFill>
                            <a:srgbClr val="7030A0"/>
                          </a:solidFill>
                          <a:effectLst/>
                          <a:latin typeface="inherit"/>
                        </a:rPr>
                        <a:t>Angio</a:t>
                      </a:r>
                      <a:r>
                        <a:rPr lang="en-US" b="1" dirty="0" smtClean="0">
                          <a:solidFill>
                            <a:srgbClr val="7030A0"/>
                          </a:solidFill>
                          <a:effectLst/>
                          <a:latin typeface="inherit"/>
                        </a:rPr>
                        <a:t> refers to Blood vessel ,</a:t>
                      </a:r>
                      <a:r>
                        <a:rPr lang="en-US" b="1" dirty="0" err="1" smtClean="0">
                          <a:solidFill>
                            <a:srgbClr val="7030A0"/>
                          </a:solidFill>
                          <a:effectLst/>
                          <a:latin typeface="inherit"/>
                        </a:rPr>
                        <a:t>graphy</a:t>
                      </a:r>
                      <a:r>
                        <a:rPr lang="en-US" b="1" dirty="0" smtClean="0">
                          <a:solidFill>
                            <a:srgbClr val="7030A0"/>
                          </a:solidFill>
                          <a:effectLst/>
                          <a:latin typeface="inherit"/>
                        </a:rPr>
                        <a:t> refers to the </a:t>
                      </a:r>
                      <a:r>
                        <a:rPr lang="en-US" b="1" dirty="0" err="1" smtClean="0">
                          <a:solidFill>
                            <a:srgbClr val="7030A0"/>
                          </a:solidFill>
                          <a:effectLst/>
                          <a:latin typeface="inherit"/>
                        </a:rPr>
                        <a:t>proccess</a:t>
                      </a:r>
                      <a:r>
                        <a:rPr lang="en-US" b="1" dirty="0" smtClean="0">
                          <a:solidFill>
                            <a:srgbClr val="7030A0"/>
                          </a:solidFill>
                          <a:effectLst/>
                          <a:latin typeface="inherit"/>
                        </a:rPr>
                        <a:t> of recording  so examination of blood vessel of lung</a:t>
                      </a:r>
                      <a:endParaRPr lang="en-US" b="1" dirty="0">
                        <a:solidFill>
                          <a:srgbClr val="7030A0"/>
                        </a:solidFill>
                        <a:effectLst/>
                        <a:latin typeface="inherit"/>
                      </a:endParaRP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جدول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453114"/>
              </p:ext>
            </p:extLst>
          </p:nvPr>
        </p:nvGraphicFramePr>
        <p:xfrm>
          <a:off x="395536" y="5085184"/>
          <a:ext cx="7934326" cy="975360"/>
        </p:xfrm>
        <a:graphic>
          <a:graphicData uri="http://schemas.openxmlformats.org/drawingml/2006/table">
            <a:tbl>
              <a:tblPr/>
              <a:tblGrid>
                <a:gridCol w="3967163"/>
                <a:gridCol w="3967163"/>
              </a:tblGrid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en-US" b="1" dirty="0" err="1">
                          <a:solidFill>
                            <a:srgbClr val="FF0000"/>
                          </a:solidFill>
                          <a:effectLst/>
                          <a:latin typeface="inherit"/>
                        </a:rPr>
                        <a:t>Oximetry</a:t>
                      </a:r>
                      <a:endParaRPr lang="en-US" b="1" dirty="0">
                        <a:solidFill>
                          <a:srgbClr val="FF0000"/>
                        </a:solidFill>
                        <a:effectLst/>
                        <a:latin typeface="inherit"/>
                      </a:endParaRP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b="0" dirty="0" smtClean="0">
                          <a:effectLst/>
                          <a:latin typeface="inherit"/>
                        </a:rPr>
                        <a:t>,</a:t>
                      </a:r>
                      <a:r>
                        <a:rPr lang="en-US" b="1" dirty="0" err="1" smtClean="0">
                          <a:solidFill>
                            <a:srgbClr val="7030A0"/>
                          </a:solidFill>
                          <a:effectLst/>
                          <a:latin typeface="inherit"/>
                        </a:rPr>
                        <a:t>Oxi</a:t>
                      </a:r>
                      <a:r>
                        <a:rPr lang="en-US" b="1" dirty="0" smtClean="0">
                          <a:solidFill>
                            <a:srgbClr val="7030A0"/>
                          </a:solidFill>
                          <a:effectLst/>
                          <a:latin typeface="inherit"/>
                        </a:rPr>
                        <a:t>- </a:t>
                      </a:r>
                      <a:r>
                        <a:rPr lang="en-US" b="1" dirty="0">
                          <a:solidFill>
                            <a:srgbClr val="7030A0"/>
                          </a:solidFill>
                          <a:effectLst/>
                          <a:latin typeface="inherit"/>
                        </a:rPr>
                        <a:t>refers to </a:t>
                      </a:r>
                      <a:r>
                        <a:rPr lang="en-US" b="1" dirty="0" smtClean="0">
                          <a:solidFill>
                            <a:srgbClr val="7030A0"/>
                          </a:solidFill>
                          <a:effectLst/>
                          <a:latin typeface="inherit"/>
                        </a:rPr>
                        <a:t>oxygen=method</a:t>
                      </a:r>
                      <a:r>
                        <a:rPr lang="en-US" b="1" baseline="0" dirty="0" smtClean="0">
                          <a:solidFill>
                            <a:srgbClr val="7030A0"/>
                          </a:solidFill>
                          <a:effectLst/>
                          <a:latin typeface="inherit"/>
                        </a:rPr>
                        <a:t> for measuring of oxygen in arterial </a:t>
                      </a:r>
                      <a:r>
                        <a:rPr lang="en-US" b="1" baseline="0" dirty="0" smtClean="0">
                          <a:effectLst/>
                          <a:latin typeface="inherit"/>
                        </a:rPr>
                        <a:t>blood</a:t>
                      </a:r>
                      <a:endParaRPr lang="en-US" b="1" dirty="0">
                        <a:effectLst/>
                        <a:latin typeface="inherit"/>
                      </a:endParaRP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جدول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5325312"/>
              </p:ext>
            </p:extLst>
          </p:nvPr>
        </p:nvGraphicFramePr>
        <p:xfrm>
          <a:off x="395536" y="5805264"/>
          <a:ext cx="8064896" cy="975360"/>
        </p:xfrm>
        <a:graphic>
          <a:graphicData uri="http://schemas.openxmlformats.org/drawingml/2006/table">
            <a:tbl>
              <a:tblPr/>
              <a:tblGrid>
                <a:gridCol w="3960440"/>
                <a:gridCol w="4104456"/>
              </a:tblGrid>
              <a:tr h="903352">
                <a:tc>
                  <a:txBody>
                    <a:bodyPr/>
                    <a:lstStyle/>
                    <a:p>
                      <a:pPr algn="l" fontAlgn="t"/>
                      <a:r>
                        <a:rPr lang="en-US" b="1" dirty="0">
                          <a:solidFill>
                            <a:srgbClr val="FF0000"/>
                          </a:solidFill>
                          <a:effectLst/>
                          <a:latin typeface="inherit"/>
                        </a:rPr>
                        <a:t>Pulmonary function test (PFT</a:t>
                      </a:r>
                      <a:r>
                        <a:rPr lang="en-US" b="0" dirty="0">
                          <a:effectLst/>
                          <a:latin typeface="inherit"/>
                        </a:rPr>
                        <a:t>)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b="1" dirty="0">
                          <a:solidFill>
                            <a:srgbClr val="7030A0"/>
                          </a:solidFill>
                          <a:effectLst/>
                          <a:latin typeface="inherit"/>
                        </a:rPr>
                        <a:t>An examination that test the ability of the lungs to exchange oxygen and </a:t>
                      </a:r>
                      <a:r>
                        <a:rPr lang="en-US" b="1" dirty="0" smtClean="0">
                          <a:solidFill>
                            <a:srgbClr val="7030A0"/>
                          </a:solidFill>
                          <a:effectLst/>
                          <a:latin typeface="inherit"/>
                        </a:rPr>
                        <a:t>carbon </a:t>
                      </a:r>
                      <a:r>
                        <a:rPr lang="en-US" b="1" dirty="0" err="1" smtClean="0">
                          <a:solidFill>
                            <a:srgbClr val="7030A0"/>
                          </a:solidFill>
                          <a:effectLst/>
                          <a:latin typeface="inherit"/>
                        </a:rPr>
                        <a:t>dioxid</a:t>
                      </a:r>
                      <a:endParaRPr lang="en-US" b="1" dirty="0">
                        <a:solidFill>
                          <a:srgbClr val="7030A0"/>
                        </a:solidFill>
                        <a:effectLst/>
                        <a:latin typeface="inherit"/>
                      </a:endParaRP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4013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08712"/>
          </a:xfrm>
        </p:spPr>
        <p:txBody>
          <a:bodyPr/>
          <a:lstStyle/>
          <a:p>
            <a:pPr algn="ctr" rtl="0"/>
            <a:r>
              <a:rPr lang="en-US" b="1" dirty="0"/>
              <a:t>Procedures of the Respiratory System</a:t>
            </a:r>
          </a:p>
          <a:p>
            <a:pPr algn="l" rtl="0"/>
            <a:endParaRPr lang="en-US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7335431"/>
              </p:ext>
            </p:extLst>
          </p:nvPr>
        </p:nvGraphicFramePr>
        <p:xfrm>
          <a:off x="467544" y="980726"/>
          <a:ext cx="8088560" cy="58216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686262"/>
                <a:gridCol w="2402298"/>
              </a:tblGrid>
              <a:tr h="864098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Endo=inward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</a:rPr>
                        <a:t> ,within   tracheal= trachea  intubation refers to insertion of the tube in  opening in body                     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b="1" dirty="0" smtClean="0">
                          <a:solidFill>
                            <a:srgbClr val="FFC000"/>
                          </a:solidFill>
                        </a:rPr>
                        <a:t>Endo-tracheal</a:t>
                      </a:r>
                      <a:r>
                        <a:rPr lang="en-US" sz="2400" b="1" baseline="0" dirty="0" smtClean="0">
                          <a:solidFill>
                            <a:srgbClr val="FFC000"/>
                          </a:solidFill>
                        </a:rPr>
                        <a:t> 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en-US" sz="2400" b="1" baseline="0" dirty="0" smtClean="0">
                          <a:solidFill>
                            <a:srgbClr val="FFC000"/>
                          </a:solidFill>
                        </a:rPr>
                        <a:t>ntubation 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  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40429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Surgical puncture in the chest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 to remove or aspirate the fluid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rgbClr val="FF0000"/>
                          </a:solidFill>
                        </a:rPr>
                        <a:t>Tharcocentesis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   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04792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Opening in the chest wall                                                    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rgbClr val="FF0000"/>
                          </a:solidFill>
                        </a:rPr>
                        <a:t>Tharcotomy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13171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Formation of an opening through the neck into trachea to access to airway below blockage                                                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smtClean="0">
                          <a:solidFill>
                            <a:srgbClr val="FF0000"/>
                          </a:solidFill>
                        </a:rPr>
                        <a:t>Tracheostomy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665274"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 smtClean="0">
                          <a:solidFill>
                            <a:srgbClr val="0070C0"/>
                          </a:solidFill>
                        </a:rPr>
                        <a:t>Person</a:t>
                      </a:r>
                      <a:r>
                        <a:rPr lang="en-US" sz="2800" b="1" baseline="0" dirty="0" smtClean="0">
                          <a:solidFill>
                            <a:srgbClr val="0070C0"/>
                          </a:solidFill>
                        </a:rPr>
                        <a:t> is skilled in pulmonology  </a:t>
                      </a:r>
                    </a:p>
                    <a:p>
                      <a:pPr algn="l"/>
                      <a:r>
                        <a:rPr lang="en-US" sz="2800" b="1" baseline="0" dirty="0" smtClean="0">
                          <a:solidFill>
                            <a:srgbClr val="0070C0"/>
                          </a:solidFill>
                        </a:rPr>
                        <a:t> Science dealing with anatomy ,physiology and pathology of the lung </a:t>
                      </a:r>
                      <a:endParaRPr lang="en-US" sz="28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800" b="1" dirty="0" smtClean="0">
                          <a:solidFill>
                            <a:srgbClr val="0070C0"/>
                          </a:solidFill>
                        </a:rPr>
                        <a:t>Pulmonologist </a:t>
                      </a:r>
                      <a:r>
                        <a:rPr lang="en-US" sz="2800" dirty="0" smtClean="0">
                          <a:solidFill>
                            <a:srgbClr val="0070C0"/>
                          </a:solidFill>
                        </a:rPr>
                        <a:t>     </a:t>
                      </a:r>
                      <a:r>
                        <a:rPr lang="en-US" sz="2800" b="1" dirty="0" smtClean="0">
                          <a:solidFill>
                            <a:srgbClr val="0070C0"/>
                          </a:solidFill>
                        </a:rPr>
                        <a:t>Pulmonology </a:t>
                      </a:r>
                      <a:endParaRPr lang="en-US" sz="28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789505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2044</TotalTime>
  <Words>811</Words>
  <Application>Microsoft Office PowerPoint</Application>
  <PresentationFormat>عرض على الشاشة (3:4)‏</PresentationFormat>
  <Paragraphs>151</Paragraphs>
  <Slides>12</Slides>
  <Notes>4</Notes>
  <HiddenSlides>0</HiddenSlides>
  <MMClips>0</MMClips>
  <ScaleCrop>false</ScaleCrop>
  <HeadingPairs>
    <vt:vector size="4" baseType="variant">
      <vt:variant>
        <vt:lpstr>نسق</vt:lpstr>
      </vt:variant>
      <vt:variant>
        <vt:i4>2</vt:i4>
      </vt:variant>
      <vt:variant>
        <vt:lpstr>عناوين الشرائح</vt:lpstr>
      </vt:variant>
      <vt:variant>
        <vt:i4>12</vt:i4>
      </vt:variant>
    </vt:vector>
  </HeadingPairs>
  <TitlesOfParts>
    <vt:vector size="14" baseType="lpstr">
      <vt:lpstr>نسق Office</vt:lpstr>
      <vt:lpstr>سمة Office</vt:lpstr>
      <vt:lpstr>عرض تقديمي في PowerPoint</vt:lpstr>
      <vt:lpstr>عرض تقديمي في PowerPoint</vt:lpstr>
      <vt:lpstr>The respiratory system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Maher</dc:creator>
  <cp:lastModifiedBy>Maher</cp:lastModifiedBy>
  <cp:revision>246</cp:revision>
  <dcterms:created xsi:type="dcterms:W3CDTF">2022-11-20T17:47:20Z</dcterms:created>
  <dcterms:modified xsi:type="dcterms:W3CDTF">2025-06-02T08:12:44Z</dcterms:modified>
</cp:coreProperties>
</file>