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96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2377" y="2130425"/>
            <a:ext cx="4167554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Lecture (10 )</a:t>
            </a:r>
            <a:br>
              <a:rPr lang="en-US" sz="2400" b="1" dirty="0" smtClean="0"/>
            </a:br>
            <a:r>
              <a:rPr sz="2400" b="1" dirty="0" smtClean="0"/>
              <a:t>Lipids</a:t>
            </a:r>
            <a:endParaRPr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lgerian" pitchFamily="82" charset="0"/>
              </a:rPr>
              <a:t>M.S.c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lgerian" pitchFamily="82" charset="0"/>
              </a:rPr>
              <a:t>Saja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lgerian" pitchFamily="82" charset="0"/>
              </a:rPr>
              <a:t>Jawad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lgerian" pitchFamily="82" charset="0"/>
              </a:rPr>
              <a:t>Obaid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Biochemistry</a:t>
            </a:r>
            <a:endParaRPr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20" y="238123"/>
            <a:ext cx="1468316" cy="12653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2" y="189504"/>
            <a:ext cx="1132498" cy="122021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110154" y="476444"/>
            <a:ext cx="457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/>
              <a:t>Ministry of Higher Education and Scientific </a:t>
            </a:r>
            <a:r>
              <a:rPr lang="en-US" sz="2400" b="1" dirty="0" smtClean="0"/>
              <a:t>Research</a:t>
            </a:r>
          </a:p>
          <a:p>
            <a:pPr algn="ctr"/>
            <a:r>
              <a:rPr lang="en-US" sz="2400" b="1" dirty="0" smtClean="0"/>
              <a:t>Al- </a:t>
            </a:r>
            <a:r>
              <a:rPr lang="en-US" sz="2400" b="1" dirty="0" err="1" smtClean="0"/>
              <a:t>Mustabal</a:t>
            </a:r>
            <a:r>
              <a:rPr lang="en-US" sz="2400" b="1" dirty="0" smtClean="0"/>
              <a:t> University </a:t>
            </a:r>
          </a:p>
          <a:p>
            <a:pPr algn="ctr"/>
            <a:r>
              <a:rPr lang="en-US" sz="2400" b="1" dirty="0" smtClean="0"/>
              <a:t>College of </a:t>
            </a:r>
            <a:r>
              <a:rPr lang="en-US" sz="2400" b="1" dirty="0"/>
              <a:t>Science</a:t>
            </a:r>
            <a:endParaRPr lang="ar-IQ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" y="826478"/>
            <a:ext cx="8475785" cy="519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2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t>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- Four fused hydrocarbon rings</a:t>
            </a:r>
          </a:p>
          <a:p>
            <a:r>
              <a:rPr dirty="0"/>
              <a:t>- Cholesterol: Membranes, hormones, vitamin 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Waxes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dirty="0"/>
              <a:t>- Long-chain fatty acids + alcohols</a:t>
            </a:r>
          </a:p>
          <a:p>
            <a:r>
              <a:rPr dirty="0"/>
              <a:t>- Waterproofing and protection in nature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Biological Functions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dirty="0"/>
              <a:t>- Energy storage, structural roles</a:t>
            </a:r>
          </a:p>
          <a:p>
            <a:r>
              <a:rPr dirty="0"/>
              <a:t>- Insulation and protection</a:t>
            </a:r>
          </a:p>
          <a:p>
            <a:r>
              <a:rPr dirty="0"/>
              <a:t>- Signaling molecules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Clinical Correlations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- Hyperlipidemia, lipid storage diseases (e.g., </a:t>
            </a:r>
            <a:r>
              <a:rPr dirty="0" err="1"/>
              <a:t>Tay</a:t>
            </a:r>
            <a:r>
              <a:rPr dirty="0"/>
              <a:t>-Sachs)</a:t>
            </a:r>
          </a:p>
          <a:p>
            <a:r>
              <a:rPr dirty="0"/>
              <a:t>- Essential fatty acid deficiency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The End </a:t>
            </a:r>
            <a:endParaRPr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Algerian" pitchFamily="82" charset="0"/>
              </a:rPr>
              <a:t>Thank You </a:t>
            </a:r>
          </a:p>
          <a:p>
            <a:pPr marL="0" indent="0" algn="ctr">
              <a:buNone/>
            </a:pPr>
            <a:r>
              <a:rPr lang="ar-IQ" sz="80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sz="72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Definition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dirty="0"/>
              <a:t>Lipids are hydrophobic or amphipathic organic molecules, insoluble in water but soluble in nonpolar solvents.</a:t>
            </a:r>
          </a:p>
          <a:p>
            <a:endParaRPr dirty="0"/>
          </a:p>
          <a:p>
            <a:r>
              <a:rPr dirty="0"/>
              <a:t>Biological significance: Energy storage, membrane structure, insulation, signaling.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Classification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dirty="0"/>
              <a:t>- Fatty acids: Energy metabolism</a:t>
            </a:r>
          </a:p>
          <a:p>
            <a:pPr marL="0" indent="0">
              <a:buNone/>
            </a:pPr>
            <a:r>
              <a:rPr dirty="0"/>
              <a:t>- Triglycerides: Long-term energy storage</a:t>
            </a:r>
          </a:p>
          <a:p>
            <a:pPr marL="0" indent="0">
              <a:buNone/>
            </a:pPr>
            <a:r>
              <a:rPr dirty="0"/>
              <a:t>- Phospholipids: Membrane structure</a:t>
            </a:r>
          </a:p>
          <a:p>
            <a:pPr marL="0" indent="0">
              <a:buNone/>
            </a:pPr>
            <a:r>
              <a:rPr dirty="0"/>
              <a:t>- Steroids: Hormone synthesis</a:t>
            </a:r>
          </a:p>
          <a:p>
            <a:pPr marL="0" indent="0">
              <a:buNone/>
            </a:pPr>
            <a:r>
              <a:rPr dirty="0"/>
              <a:t>- Waxes: Protection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1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dirty="0"/>
              <a:t>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dirty="0"/>
              <a:t>- Hydrocarbon chains with carboxylic acid</a:t>
            </a:r>
          </a:p>
          <a:p>
            <a:pPr marL="0" indent="0">
              <a:buNone/>
            </a:pPr>
            <a:r>
              <a:rPr dirty="0"/>
              <a:t>- Saturated: No double bonds</a:t>
            </a:r>
          </a:p>
          <a:p>
            <a:pPr marL="0" indent="0">
              <a:buNone/>
            </a:pPr>
            <a:r>
              <a:rPr dirty="0"/>
              <a:t>- Unsaturated: One or more double bonds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dirty="0" smtClean="0"/>
              <a:t>Effect </a:t>
            </a:r>
            <a:r>
              <a:rPr dirty="0"/>
              <a:t>on melting point and membrane fluidity.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277"/>
            <a:ext cx="8255977" cy="579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8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dirty="0" err="1"/>
              <a:t>Triacylglycerols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dirty="0"/>
              <a:t>- Glycerol esterified to three fatty acids</a:t>
            </a:r>
          </a:p>
          <a:p>
            <a:pPr marL="0" indent="0">
              <a:buNone/>
            </a:pPr>
            <a:r>
              <a:rPr dirty="0"/>
              <a:t>- Main energy storage in adipose tissue</a:t>
            </a:r>
          </a:p>
          <a:p>
            <a:pPr marL="0" indent="0">
              <a:buNone/>
            </a:pPr>
            <a:r>
              <a:rPr dirty="0"/>
              <a:t>- High ATP yield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659423"/>
            <a:ext cx="8088923" cy="546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70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dirty="0"/>
              <a:t>- Amphipathic: Hydrophilic head, hydrophobic tails</a:t>
            </a:r>
          </a:p>
          <a:p>
            <a:pPr marL="0" indent="0">
              <a:buNone/>
            </a:pPr>
            <a:r>
              <a:rPr dirty="0"/>
              <a:t>- Form cell membrane bilayers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216</Words>
  <Application>Microsoft Office PowerPoint</Application>
  <PresentationFormat>عرض على الشاشة (3:4)‏</PresentationFormat>
  <Paragraphs>45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Lecture (10 ) Lipids</vt:lpstr>
      <vt:lpstr>Definition of Lipids</vt:lpstr>
      <vt:lpstr>Classification of Lipids</vt:lpstr>
      <vt:lpstr>عرض تقديمي في PowerPoint</vt:lpstr>
      <vt:lpstr>Fatty Acids</vt:lpstr>
      <vt:lpstr>عرض تقديمي في PowerPoint</vt:lpstr>
      <vt:lpstr>Triacylglycerols</vt:lpstr>
      <vt:lpstr>عرض تقديمي في PowerPoint</vt:lpstr>
      <vt:lpstr>Phospholipids</vt:lpstr>
      <vt:lpstr>عرض تقديمي في PowerPoint</vt:lpstr>
      <vt:lpstr>Steroids</vt:lpstr>
      <vt:lpstr>Waxes</vt:lpstr>
      <vt:lpstr>Biological Functions of Lipids</vt:lpstr>
      <vt:lpstr>Clinical Correlations</vt:lpstr>
      <vt:lpstr>The End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Lecture: Lipids</dc:title>
  <dc:creator>Dr.Saja Seelawi</dc:creator>
  <dc:description>generated using python-pptx</dc:description>
  <cp:lastModifiedBy>user</cp:lastModifiedBy>
  <cp:revision>7</cp:revision>
  <dcterms:created xsi:type="dcterms:W3CDTF">2013-01-27T09:14:16Z</dcterms:created>
  <dcterms:modified xsi:type="dcterms:W3CDTF">2025-04-21T22:05:48Z</dcterms:modified>
</cp:coreProperties>
</file>