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1" r:id="rId19"/>
    <p:sldId id="262" r:id="rId20"/>
    <p:sldId id="276" r:id="rId2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788" y="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76324" y="912621"/>
            <a:ext cx="266509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12188952" y="0"/>
                </a:moveTo>
                <a:lnTo>
                  <a:pt x="0" y="0"/>
                </a:lnTo>
                <a:lnTo>
                  <a:pt x="0" y="457199"/>
                </a:lnTo>
                <a:lnTo>
                  <a:pt x="12188952" y="457199"/>
                </a:lnTo>
                <a:lnTo>
                  <a:pt x="12188952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3743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12188952" y="0"/>
                </a:moveTo>
                <a:lnTo>
                  <a:pt x="0" y="0"/>
                </a:lnTo>
                <a:lnTo>
                  <a:pt x="0" y="64007"/>
                </a:lnTo>
                <a:lnTo>
                  <a:pt x="12188952" y="64007"/>
                </a:lnTo>
                <a:lnTo>
                  <a:pt x="12188952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79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3744"/>
            <a:ext cx="12192000" cy="67310"/>
          </a:xfrm>
          <a:custGeom>
            <a:avLst/>
            <a:gdLst/>
            <a:ahLst/>
            <a:cxnLst/>
            <a:rect l="l" t="t" r="r" b="b"/>
            <a:pathLst>
              <a:path w="12192000" h="67310">
                <a:moveTo>
                  <a:pt x="12192000" y="0"/>
                </a:moveTo>
                <a:lnTo>
                  <a:pt x="0" y="0"/>
                </a:lnTo>
                <a:lnTo>
                  <a:pt x="0" y="67055"/>
                </a:lnTo>
                <a:lnTo>
                  <a:pt x="12192000" y="67055"/>
                </a:lnTo>
                <a:lnTo>
                  <a:pt x="12192000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6324" y="299084"/>
            <a:ext cx="822007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8069" y="1809115"/>
            <a:ext cx="10055860" cy="308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7008" y="4343400"/>
            <a:ext cx="9875520" cy="0"/>
          </a:xfrm>
          <a:custGeom>
            <a:avLst/>
            <a:gdLst/>
            <a:ahLst/>
            <a:cxnLst/>
            <a:rect l="l" t="t" r="r" b="b"/>
            <a:pathLst>
              <a:path w="9875520">
                <a:moveTo>
                  <a:pt x="0" y="0"/>
                </a:moveTo>
                <a:lnTo>
                  <a:pt x="98755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90600" y="2212940"/>
            <a:ext cx="7771130" cy="782320"/>
            <a:chOff x="2249420" y="1815032"/>
            <a:chExt cx="7771130" cy="7823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9420" y="1815032"/>
              <a:ext cx="7770881" cy="7819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7552" y="1839848"/>
              <a:ext cx="7714361" cy="71653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8991600" y="2193857"/>
            <a:ext cx="2433955" cy="716915"/>
            <a:chOff x="4942303" y="2893914"/>
            <a:chExt cx="2433955" cy="71691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2303" y="2893914"/>
              <a:ext cx="2433884" cy="7165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58842" y="2909950"/>
              <a:ext cx="2368550" cy="659892"/>
            </a:xfrm>
            <a:prstGeom prst="rect">
              <a:avLst/>
            </a:prstGeom>
          </p:spPr>
        </p:pic>
      </p:grpSp>
      <p:sp>
        <p:nvSpPr>
          <p:cNvPr id="24" name="object 3"/>
          <p:cNvSpPr txBox="1"/>
          <p:nvPr/>
        </p:nvSpPr>
        <p:spPr>
          <a:xfrm>
            <a:off x="3070414" y="3505200"/>
            <a:ext cx="6148705" cy="25269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5"/>
              </a:spcBef>
            </a:pPr>
            <a:r>
              <a:rPr lang="en-US" sz="3200" b="1" i="1" spc="-50" dirty="0" smtClean="0">
                <a:latin typeface="Arial"/>
                <a:cs typeface="Arial"/>
              </a:rPr>
              <a:t>Dr</a:t>
            </a:r>
            <a:r>
              <a:rPr sz="3200" b="1" i="1" spc="-50" dirty="0" smtClean="0">
                <a:latin typeface="Arial"/>
                <a:cs typeface="Arial"/>
              </a:rPr>
              <a:t>.</a:t>
            </a:r>
            <a:r>
              <a:rPr sz="3200" b="1" i="1" spc="-175" dirty="0" smtClean="0">
                <a:latin typeface="Arial"/>
                <a:cs typeface="Arial"/>
              </a:rPr>
              <a:t> </a:t>
            </a:r>
            <a:r>
              <a:rPr lang="en-US" sz="3200" b="1" i="1" spc="-175" dirty="0" smtClean="0">
                <a:latin typeface="Arial"/>
                <a:cs typeface="Arial"/>
              </a:rPr>
              <a:t>Ahmed Jamil Al- Taie</a:t>
            </a:r>
          </a:p>
          <a:p>
            <a:pPr marL="12700" algn="ctr" rtl="0">
              <a:lnSpc>
                <a:spcPct val="100000"/>
              </a:lnSpc>
              <a:spcBef>
                <a:spcPts val="105"/>
              </a:spcBef>
            </a:pPr>
            <a:endParaRPr lang="en-US" sz="3200" i="1" spc="-175" dirty="0">
              <a:latin typeface="Arial"/>
              <a:cs typeface="Arial"/>
            </a:endParaRPr>
          </a:p>
          <a:p>
            <a:pPr marL="12700" algn="ctr" rtl="0">
              <a:lnSpc>
                <a:spcPct val="100000"/>
              </a:lnSpc>
              <a:spcBef>
                <a:spcPts val="105"/>
              </a:spcBef>
            </a:pPr>
            <a:r>
              <a:rPr lang="en-US" sz="3200" b="1" i="1" spc="-175" dirty="0" smtClean="0">
                <a:latin typeface="Arial"/>
                <a:cs typeface="Arial"/>
              </a:rPr>
              <a:t>Laboratory: 3 </a:t>
            </a:r>
          </a:p>
          <a:p>
            <a:pPr marL="12700" algn="ctr" rtl="0">
              <a:spcBef>
                <a:spcPts val="105"/>
              </a:spcBef>
            </a:pPr>
            <a:r>
              <a:rPr lang="en-US" sz="3200" b="1" i="1" spc="-175" dirty="0" smtClean="0">
                <a:latin typeface="Arial"/>
                <a:cs typeface="Arial"/>
              </a:rPr>
              <a:t>First stage  </a:t>
            </a:r>
            <a:endParaRPr lang="en-US" sz="3200" b="1" dirty="0" smtClean="0">
              <a:latin typeface="Arial MT"/>
              <a:cs typeface="Arial MT"/>
            </a:endParaRPr>
          </a:p>
          <a:p>
            <a:pPr marL="12700" rtl="0">
              <a:lnSpc>
                <a:spcPct val="100000"/>
              </a:lnSpc>
              <a:spcBef>
                <a:spcPts val="105"/>
              </a:spcBef>
            </a:pPr>
            <a:endParaRPr sz="3200" b="1" dirty="0">
              <a:latin typeface="Arial MT"/>
              <a:cs typeface="Arial M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76200"/>
            <a:ext cx="1238130" cy="144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3310" y="76200"/>
            <a:ext cx="1318208" cy="1440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49396" y="861348"/>
            <a:ext cx="5990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3200" b="1" i="1" spc="-175" dirty="0">
                <a:latin typeface="Arial"/>
              </a:rPr>
              <a:t>Medical laboratories instruments </a:t>
            </a:r>
            <a:endParaRPr lang="en-US" sz="3200" b="1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799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88952" y="457199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12188952" y="64007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28800" y="229845"/>
            <a:ext cx="215480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pipette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750822" y="782777"/>
            <a:ext cx="785037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en-US" sz="2000" b="1" spc="-10" dirty="0" smtClean="0">
                <a:latin typeface="Times New Roman"/>
                <a:cs typeface="Times New Roman"/>
              </a:rPr>
              <a:t>A</a:t>
            </a:r>
            <a:r>
              <a:rPr sz="2000" b="1" spc="-10" dirty="0" smtClean="0">
                <a:latin typeface="Times New Roman"/>
                <a:cs typeface="Times New Roman"/>
              </a:rPr>
              <a:t>-</a:t>
            </a:r>
            <a:r>
              <a:rPr sz="2000" b="1" dirty="0">
                <a:latin typeface="Times New Roman"/>
                <a:cs typeface="Times New Roman"/>
              </a:rPr>
              <a:t>-</a:t>
            </a:r>
            <a:r>
              <a:rPr sz="2000" b="1" dirty="0">
                <a:solidFill>
                  <a:srgbClr val="E38312"/>
                </a:solidFill>
                <a:latin typeface="Times New Roman"/>
                <a:cs typeface="Times New Roman"/>
              </a:rPr>
              <a:t>WBC</a:t>
            </a:r>
            <a:r>
              <a:rPr sz="2000" b="1" spc="-20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38312"/>
                </a:solidFill>
                <a:latin typeface="Times New Roman"/>
                <a:cs typeface="Times New Roman"/>
              </a:rPr>
              <a:t>pipette</a:t>
            </a:r>
            <a:r>
              <a:rPr sz="2000" b="1" spc="-5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have white bead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 the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bulb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its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mark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b="1" dirty="0">
                <a:latin typeface="Times New Roman"/>
                <a:cs typeface="Times New Roman"/>
              </a:rPr>
              <a:t>0.5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000" b="1" dirty="0">
                <a:latin typeface="Times New Roman"/>
                <a:cs typeface="Times New Roman"/>
              </a:rPr>
              <a:t>,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11</a:t>
            </a:r>
            <a:r>
              <a:rPr sz="2000" spc="-25" dirty="0"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  <a:p>
            <a:pPr marL="12700" rtl="0">
              <a:lnSpc>
                <a:spcPct val="100000"/>
              </a:lnSpc>
              <a:spcBef>
                <a:spcPts val="5"/>
              </a:spcBef>
            </a:pPr>
            <a:r>
              <a:rPr lang="en-US" sz="2000" spc="-10" dirty="0" smtClean="0">
                <a:latin typeface="Times New Roman"/>
                <a:cs typeface="Times New Roman"/>
              </a:rPr>
              <a:t>B- </a:t>
            </a:r>
            <a:r>
              <a:rPr sz="20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While</a:t>
            </a:r>
            <a:r>
              <a:rPr sz="2000" b="1" spc="-15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RBC</a:t>
            </a:r>
            <a:r>
              <a:rPr sz="2000" b="1" spc="-2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pipette</a:t>
            </a:r>
            <a:r>
              <a:rPr sz="2000" b="1" spc="-1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have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bead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bulb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its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mark </a:t>
            </a:r>
            <a:r>
              <a:rPr sz="2000" b="1" dirty="0">
                <a:latin typeface="Times New Roman"/>
                <a:cs typeface="Times New Roman"/>
              </a:rPr>
              <a:t>(0.5,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000" b="1" dirty="0">
                <a:latin typeface="Times New Roman"/>
                <a:cs typeface="Times New Roman"/>
              </a:rPr>
              <a:t>,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101)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1850863"/>
            <a:ext cx="6883907" cy="40431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60" dirty="0"/>
              <a:t>Procedure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1084580" y="1824354"/>
            <a:ext cx="960247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1-</a:t>
            </a:r>
            <a:r>
              <a:rPr sz="28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Ensure</a:t>
            </a:r>
            <a:r>
              <a:rPr sz="2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 smtClean="0">
                <a:solidFill>
                  <a:srgbClr val="9B8356"/>
                </a:solidFill>
                <a:latin typeface="Times New Roman"/>
                <a:cs typeface="Times New Roman"/>
              </a:rPr>
              <a:t>H</a:t>
            </a:r>
            <a:r>
              <a:rPr lang="en-US" sz="2800" b="1" spc="-10" dirty="0">
                <a:solidFill>
                  <a:srgbClr val="9B8356"/>
                </a:solidFill>
                <a:latin typeface="Times New Roman"/>
                <a:cs typeface="Times New Roman"/>
              </a:rPr>
              <a:t>a</a:t>
            </a:r>
            <a:r>
              <a:rPr sz="2800" b="1" spc="-10" dirty="0" smtClean="0">
                <a:solidFill>
                  <a:srgbClr val="9B8356"/>
                </a:solidFill>
                <a:latin typeface="Times New Roman"/>
                <a:cs typeface="Times New Roman"/>
              </a:rPr>
              <a:t>emocytometer</a:t>
            </a:r>
            <a:r>
              <a:rPr sz="2800" b="1" spc="-65" dirty="0" smtClean="0">
                <a:solidFill>
                  <a:srgbClr val="9B8356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chamber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coverslips</a:t>
            </a:r>
            <a:r>
              <a:rPr sz="2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E38312"/>
                </a:solidFill>
                <a:latin typeface="Times New Roman"/>
                <a:cs typeface="Times New Roman"/>
              </a:rPr>
              <a:t>lenses</a:t>
            </a:r>
            <a:r>
              <a:rPr sz="2800" b="1" spc="-40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E38312"/>
                </a:solidFill>
                <a:latin typeface="Times New Roman"/>
                <a:cs typeface="Times New Roman"/>
              </a:rPr>
              <a:t>of </a:t>
            </a:r>
            <a:r>
              <a:rPr sz="2800" b="1" dirty="0">
                <a:solidFill>
                  <a:srgbClr val="E38312"/>
                </a:solidFill>
                <a:latin typeface="Times New Roman"/>
                <a:cs typeface="Times New Roman"/>
              </a:rPr>
              <a:t>the</a:t>
            </a:r>
            <a:r>
              <a:rPr sz="2800" b="1" spc="-45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E38312"/>
                </a:solidFill>
                <a:latin typeface="Times New Roman"/>
                <a:cs typeface="Times New Roman"/>
              </a:rPr>
              <a:t>microscope</a:t>
            </a:r>
            <a:r>
              <a:rPr sz="2800" b="1" spc="-55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clean,</a:t>
            </a:r>
            <a:r>
              <a:rPr sz="2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BC572C"/>
                </a:solidFill>
                <a:latin typeface="Times New Roman"/>
                <a:cs typeface="Times New Roman"/>
              </a:rPr>
              <a:t>WBC</a:t>
            </a:r>
            <a:r>
              <a:rPr sz="2800" b="1" spc="-30" dirty="0">
                <a:solidFill>
                  <a:srgbClr val="BC572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BC572C"/>
                </a:solidFill>
                <a:latin typeface="Times New Roman"/>
                <a:cs typeface="Times New Roman"/>
              </a:rPr>
              <a:t>pipette</a:t>
            </a:r>
            <a:r>
              <a:rPr sz="2800" b="1" spc="-40" dirty="0">
                <a:solidFill>
                  <a:srgbClr val="BC572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dray.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2971800"/>
            <a:ext cx="7318247" cy="313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7019" y="3276600"/>
            <a:ext cx="1828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WBC pipette</a:t>
            </a:r>
            <a:endParaRPr lang="ar-IQ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3392334"/>
            <a:ext cx="20589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Haemocytometer</a:t>
            </a:r>
            <a:endParaRPr lang="ar-IQ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186343" y="3392334"/>
            <a:ext cx="20589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microscope</a:t>
            </a:r>
            <a:endParaRPr lang="ar-IQ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799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88952" y="457199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12188952" y="64007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74826" y="391413"/>
            <a:ext cx="6631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0000"/>
                </a:solidFill>
              </a:rPr>
              <a:t>2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28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Sterilize</a:t>
            </a:r>
            <a:r>
              <a:rPr sz="28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28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tip</a:t>
            </a:r>
            <a:r>
              <a:rPr sz="28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28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2800" b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middle</a:t>
            </a:r>
            <a:r>
              <a:rPr sz="28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finger</a:t>
            </a:r>
            <a:r>
              <a:rPr sz="2800"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28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hand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548" y="1402080"/>
            <a:ext cx="7203948" cy="275234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74826" y="4554728"/>
            <a:ext cx="925576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Times New Roman"/>
                <a:cs typeface="Times New Roman"/>
              </a:rPr>
              <a:t>3</a:t>
            </a:r>
            <a:r>
              <a:rPr sz="2800" dirty="0">
                <a:latin typeface="Times New Roman"/>
                <a:cs typeface="Times New Roman"/>
              </a:rPr>
              <a:t>.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Suck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blood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up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0.5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marking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WBC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pipette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followed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by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diluting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fluid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(Thomas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solution)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up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11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marking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without </a:t>
            </a:r>
            <a:r>
              <a:rPr sz="2800" dirty="0">
                <a:latin typeface="Times New Roman"/>
                <a:cs typeface="Times New Roman"/>
              </a:rPr>
              <a:t>any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air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bubble.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2152" y="334517"/>
            <a:ext cx="8472170" cy="5665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030" indent="-354330" rtl="0">
              <a:lnSpc>
                <a:spcPct val="100000"/>
              </a:lnSpc>
              <a:spcBef>
                <a:spcPts val="95"/>
              </a:spcBef>
              <a:buSzPct val="98214"/>
              <a:buFont typeface="Times New Roman"/>
              <a:buAutoNum type="arabicPeriod" startAt="4"/>
              <a:tabLst>
                <a:tab pos="367030" algn="l"/>
              </a:tabLst>
            </a:pPr>
            <a:r>
              <a:rPr sz="2800" dirty="0">
                <a:latin typeface="Times New Roman"/>
                <a:cs typeface="Times New Roman"/>
              </a:rPr>
              <a:t>Mixing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done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by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rotating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pipette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between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palms</a:t>
            </a:r>
            <a:endParaRPr sz="2800">
              <a:latin typeface="Times New Roman"/>
              <a:cs typeface="Times New Roman"/>
            </a:endParaRPr>
          </a:p>
          <a:p>
            <a:pPr rtl="0">
              <a:lnSpc>
                <a:spcPct val="100000"/>
              </a:lnSpc>
              <a:spcBef>
                <a:spcPts val="140"/>
              </a:spcBef>
              <a:buFont typeface="Times New Roman"/>
              <a:buAutoNum type="arabicPeriod" startAt="4"/>
            </a:pPr>
            <a:endParaRPr sz="2800">
              <a:latin typeface="Times New Roman"/>
              <a:cs typeface="Times New Roman"/>
            </a:endParaRPr>
          </a:p>
          <a:p>
            <a:pPr marL="12700" marR="207645" indent="354330" rtl="0">
              <a:lnSpc>
                <a:spcPct val="100000"/>
              </a:lnSpc>
              <a:buSzPct val="98214"/>
              <a:buFont typeface="Times New Roman"/>
              <a:buAutoNum type="arabicPeriod" startAt="4"/>
              <a:tabLst>
                <a:tab pos="367030" algn="l"/>
              </a:tabLst>
            </a:pPr>
            <a:r>
              <a:rPr sz="2800" dirty="0">
                <a:latin typeface="Times New Roman"/>
                <a:cs typeface="Times New Roman"/>
              </a:rPr>
              <a:t>After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mixing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blood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with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diluting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fluid,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keep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it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aside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3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minutes</a:t>
            </a:r>
            <a:endParaRPr sz="2800">
              <a:latin typeface="Times New Roman"/>
              <a:cs typeface="Times New Roman"/>
            </a:endParaRPr>
          </a:p>
          <a:p>
            <a:pPr rtl="0">
              <a:lnSpc>
                <a:spcPct val="100000"/>
              </a:lnSpc>
              <a:spcBef>
                <a:spcPts val="140"/>
              </a:spcBef>
              <a:buFont typeface="Times New Roman"/>
              <a:buAutoNum type="arabicPeriod" startAt="4"/>
            </a:pPr>
            <a:endParaRPr sz="2800">
              <a:latin typeface="Times New Roman"/>
              <a:cs typeface="Times New Roman"/>
            </a:endParaRPr>
          </a:p>
          <a:p>
            <a:pPr marL="12700" marR="34925" indent="-8890" rtl="0">
              <a:lnSpc>
                <a:spcPct val="100000"/>
              </a:lnSpc>
              <a:buSzPct val="98214"/>
              <a:buFont typeface="Times New Roman"/>
              <a:buAutoNum type="arabicPeriod" startAt="4"/>
              <a:tabLst>
                <a:tab pos="278130" algn="l"/>
              </a:tabLst>
            </a:pPr>
            <a:r>
              <a:rPr sz="2800" spc="-20" dirty="0">
                <a:latin typeface="Times New Roman"/>
                <a:cs typeface="Times New Roman"/>
              </a:rPr>
              <a:t>	Touch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tip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pipette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surface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counting </a:t>
            </a:r>
            <a:r>
              <a:rPr sz="2800" dirty="0">
                <a:latin typeface="Times New Roman"/>
                <a:cs typeface="Times New Roman"/>
              </a:rPr>
              <a:t>chamber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angle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45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degree.</a:t>
            </a:r>
            <a:endParaRPr sz="2800">
              <a:latin typeface="Times New Roman"/>
              <a:cs typeface="Times New Roman"/>
            </a:endParaRPr>
          </a:p>
          <a:p>
            <a:pPr rtl="0">
              <a:lnSpc>
                <a:spcPct val="100000"/>
              </a:lnSpc>
              <a:spcBef>
                <a:spcPts val="145"/>
              </a:spcBef>
              <a:buFont typeface="Times New Roman"/>
              <a:buAutoNum type="arabicPeriod" startAt="4"/>
            </a:pPr>
            <a:endParaRPr sz="2800">
              <a:latin typeface="Times New Roman"/>
              <a:cs typeface="Times New Roman"/>
            </a:endParaRPr>
          </a:p>
          <a:p>
            <a:pPr marL="12700" marR="476884" indent="354330" rtl="0">
              <a:lnSpc>
                <a:spcPct val="100000"/>
              </a:lnSpc>
              <a:buSzPct val="98214"/>
              <a:buFont typeface="Times New Roman"/>
              <a:buAutoNum type="arabicPeriod" startAt="4"/>
              <a:tabLst>
                <a:tab pos="367030" algn="l"/>
              </a:tabLst>
            </a:pPr>
            <a:r>
              <a:rPr sz="2800" dirty="0">
                <a:latin typeface="Times New Roman"/>
                <a:cs typeface="Times New Roman"/>
              </a:rPr>
              <a:t>Place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chamber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stage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microscope</a:t>
            </a:r>
            <a:r>
              <a:rPr sz="2800" spc="-25" dirty="0">
                <a:latin typeface="Times New Roman"/>
                <a:cs typeface="Times New Roman"/>
              </a:rPr>
              <a:t> and </a:t>
            </a:r>
            <a:r>
              <a:rPr sz="2800" dirty="0">
                <a:latin typeface="Times New Roman"/>
                <a:cs typeface="Times New Roman"/>
              </a:rPr>
              <a:t>allow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minutes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cells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settle.</a:t>
            </a:r>
            <a:endParaRPr sz="2800">
              <a:latin typeface="Times New Roman"/>
              <a:cs typeface="Times New Roman"/>
            </a:endParaRPr>
          </a:p>
          <a:p>
            <a:pPr rtl="0">
              <a:lnSpc>
                <a:spcPct val="100000"/>
              </a:lnSpc>
              <a:spcBef>
                <a:spcPts val="140"/>
              </a:spcBef>
              <a:buFont typeface="Times New Roman"/>
              <a:buAutoNum type="arabicPeriod" startAt="4"/>
            </a:pPr>
            <a:endParaRPr sz="2800">
              <a:latin typeface="Times New Roman"/>
              <a:cs typeface="Times New Roman"/>
            </a:endParaRPr>
          </a:p>
          <a:p>
            <a:pPr marL="12700" marR="154305" indent="354330" rtl="0">
              <a:lnSpc>
                <a:spcPct val="100000"/>
              </a:lnSpc>
              <a:spcBef>
                <a:spcPts val="5"/>
              </a:spcBef>
              <a:buSzPct val="98214"/>
              <a:buFont typeface="Times New Roman"/>
              <a:buAutoNum type="arabicPeriod" startAt="4"/>
              <a:tabLst>
                <a:tab pos="367030" algn="l"/>
              </a:tabLst>
            </a:pPr>
            <a:r>
              <a:rPr sz="2800" dirty="0">
                <a:latin typeface="Times New Roman"/>
                <a:cs typeface="Times New Roman"/>
              </a:rPr>
              <a:t>Scan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counting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area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with 10x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objective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lens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40x </a:t>
            </a:r>
            <a:r>
              <a:rPr sz="2800" spc="-10" dirty="0">
                <a:latin typeface="Times New Roman"/>
                <a:cs typeface="Times New Roman"/>
              </a:rPr>
              <a:t>objective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912621"/>
            <a:ext cx="44361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5" dirty="0"/>
              <a:t>Mixing</a:t>
            </a:r>
            <a:r>
              <a:rPr sz="4800" spc="-215" dirty="0"/>
              <a:t> </a:t>
            </a:r>
            <a:r>
              <a:rPr sz="4800" dirty="0"/>
              <a:t>of</a:t>
            </a:r>
            <a:r>
              <a:rPr sz="4800" spc="-215" dirty="0"/>
              <a:t> </a:t>
            </a:r>
            <a:r>
              <a:rPr sz="4800" spc="-25" dirty="0"/>
              <a:t>sample</a:t>
            </a:r>
            <a:endParaRPr sz="4800"/>
          </a:p>
        </p:txBody>
      </p:sp>
      <p:grpSp>
        <p:nvGrpSpPr>
          <p:cNvPr id="3" name="object 3"/>
          <p:cNvGrpSpPr/>
          <p:nvPr/>
        </p:nvGrpSpPr>
        <p:grpSpPr>
          <a:xfrm>
            <a:off x="1097280" y="2043683"/>
            <a:ext cx="8688705" cy="3560445"/>
            <a:chOff x="1097280" y="2043683"/>
            <a:chExt cx="8688705" cy="35604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280" y="2043683"/>
              <a:ext cx="4698492" cy="35600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5771" y="2063495"/>
              <a:ext cx="3989831" cy="3520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672" y="547116"/>
            <a:ext cx="4067555" cy="513588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65776" y="547116"/>
            <a:ext cx="4506468" cy="489203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799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88952" y="457199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12188952" y="64007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23962" y="122922"/>
            <a:ext cx="8220075" cy="788806"/>
          </a:xfrm>
          <a:prstGeom prst="rect">
            <a:avLst/>
          </a:prstGeom>
        </p:spPr>
        <p:txBody>
          <a:bodyPr vert="horz" wrap="square" lIns="0" tIns="232537" rIns="0" bIns="0" rtlCol="0">
            <a:spAutoFit/>
          </a:bodyPr>
          <a:lstStyle/>
          <a:p>
            <a:pPr marL="1645285">
              <a:lnSpc>
                <a:spcPct val="100000"/>
              </a:lnSpc>
              <a:spcBef>
                <a:spcPts val="105"/>
              </a:spcBef>
            </a:pPr>
            <a:r>
              <a:rPr sz="3600" dirty="0"/>
              <a:t>Calculation</a:t>
            </a:r>
            <a:r>
              <a:rPr sz="3600" spc="-65" dirty="0"/>
              <a:t> </a:t>
            </a:r>
            <a:r>
              <a:rPr sz="3600" dirty="0"/>
              <a:t>number</a:t>
            </a:r>
            <a:r>
              <a:rPr sz="3600" spc="-65" dirty="0"/>
              <a:t> </a:t>
            </a:r>
            <a:r>
              <a:rPr sz="3600" dirty="0"/>
              <a:t>of</a:t>
            </a:r>
            <a:r>
              <a:rPr sz="3600" spc="-85" dirty="0"/>
              <a:t> </a:t>
            </a:r>
            <a:r>
              <a:rPr sz="3600" spc="-20" dirty="0"/>
              <a:t>WBCs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84047" y="1202436"/>
            <a:ext cx="4692650" cy="4975860"/>
            <a:chOff x="384047" y="1202436"/>
            <a:chExt cx="4692650" cy="497586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047" y="1202436"/>
              <a:ext cx="4692396" cy="31821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3336" y="4424298"/>
              <a:ext cx="3561588" cy="1753997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0" y="1307591"/>
            <a:ext cx="3561588" cy="39441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799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88952" y="457199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12188952" y="64007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76324" y="299084"/>
            <a:ext cx="8220075" cy="727199"/>
          </a:xfrm>
          <a:prstGeom prst="rect">
            <a:avLst/>
          </a:prstGeom>
        </p:spPr>
        <p:txBody>
          <a:bodyPr vert="horz" wrap="square" lIns="0" tIns="171526" rIns="0" bIns="0" rtlCol="0">
            <a:spAutoFit/>
          </a:bodyPr>
          <a:lstStyle/>
          <a:p>
            <a:pPr marL="3373120">
              <a:lnSpc>
                <a:spcPct val="100000"/>
              </a:lnSpc>
              <a:spcBef>
                <a:spcPts val="105"/>
              </a:spcBef>
            </a:pPr>
            <a:r>
              <a:rPr sz="3600" spc="-10" dirty="0"/>
              <a:t>Calculation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89710" y="1407414"/>
            <a:ext cx="6436360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Times New Roman"/>
                <a:cs typeface="Times New Roman"/>
              </a:rPr>
              <a:t>The</a:t>
            </a:r>
            <a:r>
              <a:rPr sz="3600" b="1" spc="-4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total</a:t>
            </a:r>
            <a:r>
              <a:rPr sz="3600" b="1" spc="-2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number</a:t>
            </a:r>
            <a:r>
              <a:rPr sz="3600" b="1" spc="-9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of</a:t>
            </a:r>
            <a:r>
              <a:rPr sz="3600" b="1" spc="-95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WBCs/mm3 </a:t>
            </a:r>
            <a:r>
              <a:rPr sz="3600" b="1" spc="-25" dirty="0">
                <a:latin typeface="Times New Roman"/>
                <a:cs typeface="Times New Roman"/>
              </a:rPr>
              <a:t>of</a:t>
            </a:r>
            <a:endParaRPr sz="3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b="1" dirty="0">
                <a:latin typeface="Times New Roman"/>
                <a:cs typeface="Times New Roman"/>
              </a:rPr>
              <a:t>4</a:t>
            </a:r>
            <a:r>
              <a:rPr sz="3600" b="1" spc="-2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sequares</a:t>
            </a:r>
            <a:r>
              <a:rPr sz="3600" b="1" spc="-3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=</a:t>
            </a:r>
            <a:r>
              <a:rPr sz="3600" b="1" spc="-15" dirty="0"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×</a:t>
            </a:r>
            <a:r>
              <a:rPr sz="3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50.</a:t>
            </a:r>
            <a:endParaRPr sz="3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36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600" b="1" dirty="0">
                <a:latin typeface="Times New Roman"/>
                <a:cs typeface="Times New Roman"/>
              </a:rPr>
              <a:t>The</a:t>
            </a:r>
            <a:r>
              <a:rPr sz="3600" b="1" spc="-4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total</a:t>
            </a:r>
            <a:r>
              <a:rPr sz="3600" b="1" spc="-2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number</a:t>
            </a:r>
            <a:r>
              <a:rPr sz="3600" b="1" spc="-9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of</a:t>
            </a:r>
            <a:r>
              <a:rPr sz="3600" b="1" spc="-95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WBCs/mm3 </a:t>
            </a:r>
            <a:r>
              <a:rPr sz="3600" b="1" spc="-25" dirty="0">
                <a:latin typeface="Times New Roman"/>
                <a:cs typeface="Times New Roman"/>
              </a:rPr>
              <a:t>of</a:t>
            </a:r>
            <a:endParaRPr sz="3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b="1" dirty="0">
                <a:latin typeface="Times New Roman"/>
                <a:cs typeface="Times New Roman"/>
              </a:rPr>
              <a:t>2</a:t>
            </a:r>
            <a:r>
              <a:rPr sz="3600" b="1" spc="-2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sequares</a:t>
            </a:r>
            <a:r>
              <a:rPr sz="3600" b="1" spc="-3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=</a:t>
            </a:r>
            <a:r>
              <a:rPr sz="3600" b="1" spc="-15" dirty="0"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×</a:t>
            </a:r>
            <a:r>
              <a:rPr sz="3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100.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912621"/>
            <a:ext cx="10177476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  <a:tabLst>
                <a:tab pos="2762250" algn="l"/>
              </a:tabLst>
            </a:pPr>
            <a:r>
              <a:rPr sz="4800" spc="-10" dirty="0"/>
              <a:t>Increased</a:t>
            </a:r>
            <a:r>
              <a:rPr sz="4800" dirty="0"/>
              <a:t>	</a:t>
            </a:r>
            <a:r>
              <a:rPr sz="4800" spc="-25" dirty="0" smtClean="0"/>
              <a:t>W</a:t>
            </a:r>
            <a:r>
              <a:rPr lang="en-US" sz="4800" spc="-25" dirty="0" smtClean="0"/>
              <a:t>BCs </a:t>
            </a:r>
            <a:r>
              <a:rPr lang="en-US" sz="4800" spc="-25" dirty="0"/>
              <a:t>I</a:t>
            </a:r>
            <a:r>
              <a:rPr lang="en-US" sz="4800" spc="-25" dirty="0" smtClean="0"/>
              <a:t>n counts </a:t>
            </a:r>
            <a:endParaRPr sz="4800" dirty="0"/>
          </a:p>
        </p:txBody>
      </p:sp>
      <p:sp>
        <p:nvSpPr>
          <p:cNvPr id="3" name="object 3"/>
          <p:cNvSpPr txBox="1"/>
          <p:nvPr/>
        </p:nvSpPr>
        <p:spPr>
          <a:xfrm>
            <a:off x="1084580" y="1809115"/>
            <a:ext cx="9745980" cy="3942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ts val="4105"/>
              </a:lnSpc>
              <a:spcBef>
                <a:spcPts val="100"/>
              </a:spcBef>
            </a:pPr>
            <a:r>
              <a:rPr sz="3600" dirty="0">
                <a:solidFill>
                  <a:srgbClr val="404040"/>
                </a:solidFill>
                <a:latin typeface="Times New Roman"/>
                <a:cs typeface="Times New Roman"/>
              </a:rPr>
              <a:t>Increased</a:t>
            </a:r>
            <a:r>
              <a:rPr sz="36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36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04040"/>
                </a:solidFill>
                <a:latin typeface="Times New Roman"/>
                <a:cs typeface="Times New Roman"/>
              </a:rPr>
              <a:t>numbers</a:t>
            </a:r>
            <a:r>
              <a:rPr sz="36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3600" spc="-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04040"/>
                </a:solidFill>
                <a:latin typeface="Times New Roman"/>
                <a:cs typeface="Times New Roman"/>
              </a:rPr>
              <a:t>WBC</a:t>
            </a:r>
            <a:r>
              <a:rPr sz="36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36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(Leukocytosis)</a:t>
            </a:r>
            <a:endParaRPr sz="3600" dirty="0">
              <a:latin typeface="Times New Roman"/>
              <a:cs typeface="Times New Roman"/>
            </a:endParaRPr>
          </a:p>
          <a:p>
            <a:pPr marL="12700" rtl="0">
              <a:lnSpc>
                <a:spcPts val="4105"/>
              </a:lnSpc>
            </a:pPr>
            <a:r>
              <a:rPr sz="36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36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04040"/>
                </a:solidFill>
                <a:latin typeface="Times New Roman"/>
                <a:cs typeface="Times New Roman"/>
              </a:rPr>
              <a:t>is due to:</a:t>
            </a:r>
            <a:r>
              <a:rPr sz="36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600" spc="-50" dirty="0" smtClean="0">
                <a:solidFill>
                  <a:srgbClr val="404040"/>
                </a:solidFill>
                <a:latin typeface="Times New Roman"/>
                <a:cs typeface="Times New Roman"/>
              </a:rPr>
              <a:t>-</a:t>
            </a:r>
            <a:endParaRPr lang="ar-IQ" sz="3600" dirty="0">
              <a:latin typeface="Times New Roman"/>
              <a:cs typeface="Times New Roman"/>
            </a:endParaRPr>
          </a:p>
          <a:p>
            <a:pPr marL="12700" rtl="0">
              <a:lnSpc>
                <a:spcPts val="4105"/>
              </a:lnSpc>
            </a:pPr>
            <a:endParaRPr sz="3600" dirty="0">
              <a:latin typeface="Times New Roman"/>
              <a:cs typeface="Times New Roman"/>
            </a:endParaRPr>
          </a:p>
          <a:p>
            <a:pPr marL="12700" marR="495934" indent="494665" rtl="0">
              <a:lnSpc>
                <a:spcPts val="3890"/>
              </a:lnSpc>
              <a:buAutoNum type="arabicPlain"/>
              <a:tabLst>
                <a:tab pos="507365" algn="l"/>
              </a:tabLst>
            </a:pPr>
            <a:r>
              <a:rPr sz="3600" dirty="0">
                <a:solidFill>
                  <a:srgbClr val="404040"/>
                </a:solidFill>
                <a:latin typeface="Times New Roman"/>
                <a:cs typeface="Times New Roman"/>
              </a:rPr>
              <a:t>Bacterial</a:t>
            </a:r>
            <a:r>
              <a:rPr sz="3600" spc="-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04040"/>
                </a:solidFill>
                <a:latin typeface="Times New Roman"/>
                <a:cs typeface="Times New Roman"/>
              </a:rPr>
              <a:t>infection,</a:t>
            </a:r>
            <a:r>
              <a:rPr sz="3600" spc="-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04040"/>
                </a:solidFill>
                <a:latin typeface="Times New Roman"/>
                <a:cs typeface="Times New Roman"/>
              </a:rPr>
              <a:t>Inflammation,</a:t>
            </a:r>
            <a:r>
              <a:rPr sz="3600" spc="-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04040"/>
                </a:solidFill>
                <a:latin typeface="Times New Roman"/>
                <a:cs typeface="Times New Roman"/>
              </a:rPr>
              <a:t>Parasites</a:t>
            </a:r>
            <a:r>
              <a:rPr sz="3600" spc="-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6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3600" spc="-10" dirty="0">
                <a:solidFill>
                  <a:srgbClr val="404040"/>
                </a:solidFill>
                <a:latin typeface="Times New Roman"/>
                <a:cs typeface="Times New Roman"/>
              </a:rPr>
              <a:t>Leukemia</a:t>
            </a:r>
            <a:endParaRPr sz="3600" dirty="0">
              <a:latin typeface="Times New Roman"/>
              <a:cs typeface="Times New Roman"/>
            </a:endParaRPr>
          </a:p>
          <a:p>
            <a:pPr marL="507365" indent="-494665" rtl="0">
              <a:lnSpc>
                <a:spcPct val="100000"/>
              </a:lnSpc>
              <a:spcBef>
                <a:spcPts val="915"/>
              </a:spcBef>
              <a:buAutoNum type="arabicPlain"/>
              <a:tabLst>
                <a:tab pos="507365" algn="l"/>
              </a:tabLst>
            </a:pPr>
            <a:r>
              <a:rPr sz="3600" dirty="0">
                <a:solidFill>
                  <a:srgbClr val="404040"/>
                </a:solidFill>
                <a:latin typeface="Times New Roman"/>
                <a:cs typeface="Times New Roman"/>
              </a:rPr>
              <a:t>Physiology</a:t>
            </a:r>
            <a:r>
              <a:rPr sz="36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04040"/>
                </a:solidFill>
                <a:latin typeface="Times New Roman"/>
                <a:cs typeface="Times New Roman"/>
              </a:rPr>
              <a:t>leukocytosis</a:t>
            </a:r>
            <a:r>
              <a:rPr sz="36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36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404040"/>
                </a:solidFill>
                <a:latin typeface="Times New Roman"/>
                <a:cs typeface="Times New Roman"/>
              </a:rPr>
              <a:t>exercise</a:t>
            </a:r>
            <a:endParaRPr sz="3600" dirty="0">
              <a:latin typeface="Times New Roman"/>
              <a:cs typeface="Times New Roman"/>
            </a:endParaRPr>
          </a:p>
          <a:p>
            <a:pPr marL="508000" indent="-495300" rtl="0">
              <a:lnSpc>
                <a:spcPct val="100000"/>
              </a:lnSpc>
              <a:spcBef>
                <a:spcPts val="975"/>
              </a:spcBef>
              <a:buAutoNum type="arabicPlain"/>
              <a:tabLst>
                <a:tab pos="508000" algn="l"/>
              </a:tabLst>
            </a:pPr>
            <a:r>
              <a:rPr sz="3600" spc="-10" dirty="0" smtClean="0">
                <a:solidFill>
                  <a:srgbClr val="404040"/>
                </a:solidFill>
                <a:latin typeface="Times New Roman"/>
                <a:cs typeface="Times New Roman"/>
              </a:rPr>
              <a:t>Pregnancy</a:t>
            </a:r>
            <a:r>
              <a:rPr lang="ar-IQ" sz="3600" spc="-10" dirty="0" smtClean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the final month </a:t>
            </a:r>
            <a:endParaRPr sz="3600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1020521"/>
            <a:ext cx="10101276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sz="4800" spc="-60" dirty="0"/>
              <a:t>Decreased</a:t>
            </a:r>
            <a:r>
              <a:rPr sz="4800" spc="-225" dirty="0"/>
              <a:t> </a:t>
            </a:r>
            <a:r>
              <a:rPr lang="en-US" sz="4800" spc="-25" dirty="0"/>
              <a:t>WBCs In counts </a:t>
            </a:r>
            <a:endParaRPr sz="480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114097" y="1755228"/>
            <a:ext cx="10009832" cy="298094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9209" marR="5080" rtl="0">
              <a:lnSpc>
                <a:spcPts val="3890"/>
              </a:lnSpc>
              <a:spcBef>
                <a:spcPts val="585"/>
              </a:spcBef>
            </a:pPr>
            <a:r>
              <a:rPr dirty="0"/>
              <a:t>Decreased</a:t>
            </a:r>
            <a:r>
              <a:rPr spc="-55" dirty="0"/>
              <a:t> </a:t>
            </a:r>
            <a:r>
              <a:rPr dirty="0"/>
              <a:t>in</a:t>
            </a:r>
            <a:r>
              <a:rPr spc="-65" dirty="0"/>
              <a:t> </a:t>
            </a:r>
            <a:r>
              <a:rPr dirty="0"/>
              <a:t>numbers</a:t>
            </a:r>
            <a:r>
              <a:rPr spc="-50" dirty="0"/>
              <a:t> </a:t>
            </a:r>
            <a:r>
              <a:rPr dirty="0"/>
              <a:t>of</a:t>
            </a:r>
            <a:r>
              <a:rPr spc="-125" dirty="0"/>
              <a:t> </a:t>
            </a:r>
            <a:r>
              <a:rPr dirty="0"/>
              <a:t>WBC</a:t>
            </a:r>
            <a:r>
              <a:rPr spc="-50" dirty="0"/>
              <a:t> </a:t>
            </a:r>
            <a:r>
              <a:rPr dirty="0"/>
              <a:t>called</a:t>
            </a:r>
            <a:r>
              <a:rPr spc="-65" dirty="0"/>
              <a:t> </a:t>
            </a:r>
            <a:r>
              <a:rPr dirty="0"/>
              <a:t>(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Leukopenia</a:t>
            </a:r>
            <a:r>
              <a:rPr dirty="0"/>
              <a:t>)</a:t>
            </a:r>
            <a:r>
              <a:rPr spc="-60" dirty="0"/>
              <a:t> </a:t>
            </a:r>
            <a:r>
              <a:rPr spc="-25" dirty="0"/>
              <a:t>it </a:t>
            </a:r>
            <a:r>
              <a:rPr dirty="0"/>
              <a:t>is due </a:t>
            </a:r>
            <a:r>
              <a:rPr spc="-20" dirty="0"/>
              <a:t>to:-</a:t>
            </a:r>
          </a:p>
          <a:p>
            <a:pPr marL="516255" indent="-487045" rtl="0">
              <a:lnSpc>
                <a:spcPct val="100000"/>
              </a:lnSpc>
              <a:spcBef>
                <a:spcPts val="905"/>
              </a:spcBef>
              <a:buAutoNum type="arabicPlain"/>
              <a:tabLst>
                <a:tab pos="516255" algn="l"/>
              </a:tabLst>
            </a:pPr>
            <a:r>
              <a:rPr spc="-20" dirty="0"/>
              <a:t>Viral</a:t>
            </a:r>
            <a:r>
              <a:rPr spc="-130" dirty="0"/>
              <a:t> </a:t>
            </a:r>
            <a:r>
              <a:rPr dirty="0" smtClean="0"/>
              <a:t>infection</a:t>
            </a:r>
            <a:r>
              <a:rPr lang="en-US" dirty="0" smtClean="0"/>
              <a:t> (HIV, Hepatitis) </a:t>
            </a:r>
            <a:endParaRPr spc="-10" dirty="0"/>
          </a:p>
          <a:p>
            <a:pPr marL="516255" indent="-487045" rtl="0">
              <a:lnSpc>
                <a:spcPct val="100000"/>
              </a:lnSpc>
              <a:spcBef>
                <a:spcPts val="975"/>
              </a:spcBef>
              <a:buAutoNum type="arabicPlain"/>
              <a:tabLst>
                <a:tab pos="516255" algn="l"/>
              </a:tabLst>
            </a:pPr>
            <a:r>
              <a:rPr lang="en-US" dirty="0" smtClean="0"/>
              <a:t>Nutritional </a:t>
            </a:r>
            <a:r>
              <a:rPr lang="en-US" dirty="0"/>
              <a:t>deficiency such as (vitamin B12, folate deficiency)</a:t>
            </a:r>
            <a:endParaRPr spc="-1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912621"/>
            <a:ext cx="78085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0" dirty="0"/>
              <a:t>White</a:t>
            </a:r>
            <a:r>
              <a:rPr sz="4800" spc="-280" dirty="0"/>
              <a:t> </a:t>
            </a:r>
            <a:r>
              <a:rPr sz="4800" spc="-20" dirty="0"/>
              <a:t>blood</a:t>
            </a:r>
            <a:r>
              <a:rPr sz="4800" spc="-245" dirty="0"/>
              <a:t> </a:t>
            </a:r>
            <a:r>
              <a:rPr sz="4800" spc="-40" dirty="0"/>
              <a:t>cells</a:t>
            </a:r>
            <a:r>
              <a:rPr sz="4800" spc="-260" dirty="0"/>
              <a:t> </a:t>
            </a:r>
            <a:r>
              <a:rPr sz="4800" spc="-30" dirty="0"/>
              <a:t>(Leukocytes)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1084580" y="1689691"/>
            <a:ext cx="9449435" cy="393636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-A</a:t>
            </a:r>
            <a:r>
              <a:rPr sz="3200" spc="-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type</a:t>
            </a:r>
            <a:r>
              <a:rPr sz="3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blood</a:t>
            </a:r>
            <a:r>
              <a:rPr sz="3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cell</a:t>
            </a:r>
            <a:r>
              <a:rPr sz="3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E38312"/>
                </a:solidFill>
                <a:latin typeface="Times New Roman"/>
                <a:cs typeface="Times New Roman"/>
              </a:rPr>
              <a:t>made</a:t>
            </a:r>
            <a:r>
              <a:rPr sz="3200" b="1" spc="-10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E38312"/>
                </a:solidFill>
                <a:latin typeface="Times New Roman"/>
                <a:cs typeface="Times New Roman"/>
              </a:rPr>
              <a:t>in</a:t>
            </a:r>
            <a:r>
              <a:rPr sz="3200" b="1" spc="-25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E38312"/>
                </a:solidFill>
                <a:latin typeface="Times New Roman"/>
                <a:cs typeface="Times New Roman"/>
              </a:rPr>
              <a:t>the</a:t>
            </a:r>
            <a:r>
              <a:rPr sz="3200" b="1" spc="-5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E38312"/>
                </a:solidFill>
                <a:latin typeface="Times New Roman"/>
                <a:cs typeface="Times New Roman"/>
              </a:rPr>
              <a:t>bone</a:t>
            </a:r>
            <a:r>
              <a:rPr sz="3200" b="1" spc="-25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E38312"/>
                </a:solidFill>
                <a:latin typeface="Times New Roman"/>
                <a:cs typeface="Times New Roman"/>
              </a:rPr>
              <a:t>marrow</a:t>
            </a:r>
            <a:endParaRPr sz="3200" dirty="0">
              <a:latin typeface="Times New Roman"/>
              <a:cs typeface="Times New Roman"/>
            </a:endParaRPr>
          </a:p>
          <a:p>
            <a:pPr marL="12700" marR="220979" rtl="0">
              <a:lnSpc>
                <a:spcPct val="80300"/>
              </a:lnSpc>
              <a:spcBef>
                <a:spcPts val="1380"/>
              </a:spcBef>
            </a:pP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-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WBCs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(Leukocytes)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round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shaped,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 smtClean="0">
                <a:solidFill>
                  <a:srgbClr val="404040"/>
                </a:solidFill>
                <a:latin typeface="Calibri"/>
                <a:cs typeface="Calibri"/>
              </a:rPr>
              <a:t>nucleated</a:t>
            </a:r>
            <a:r>
              <a:rPr lang="en-US" sz="2800" dirty="0" smtClean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colorless</a:t>
            </a:r>
            <a:r>
              <a:rPr sz="2800" spc="-75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cells.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They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are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found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throughout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body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including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blood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lymphatic system.</a:t>
            </a:r>
            <a:endParaRPr sz="2800" dirty="0">
              <a:latin typeface="Calibri"/>
              <a:cs typeface="Calibri"/>
            </a:endParaRPr>
          </a:p>
          <a:p>
            <a:pPr marL="12700" marR="807085">
              <a:lnSpc>
                <a:spcPts val="3070"/>
              </a:lnSpc>
              <a:spcBef>
                <a:spcPts val="1375"/>
              </a:spcBef>
            </a:pP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-they</a:t>
            </a:r>
            <a:r>
              <a:rPr sz="3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3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much</a:t>
            </a:r>
            <a:r>
              <a:rPr sz="3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fewer</a:t>
            </a:r>
            <a:r>
              <a:rPr sz="3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in number</a:t>
            </a:r>
            <a:r>
              <a:rPr sz="3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than</a:t>
            </a:r>
            <a:r>
              <a:rPr sz="3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red</a:t>
            </a:r>
            <a:r>
              <a:rPr sz="3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blood</a:t>
            </a:r>
            <a:r>
              <a:rPr sz="3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Times New Roman"/>
                <a:cs typeface="Times New Roman"/>
              </a:rPr>
              <a:t>cells,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accounting</a:t>
            </a:r>
            <a:r>
              <a:rPr sz="3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3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E38312"/>
                </a:solidFill>
                <a:latin typeface="Times New Roman"/>
                <a:cs typeface="Times New Roman"/>
              </a:rPr>
              <a:t>about</a:t>
            </a:r>
            <a:r>
              <a:rPr sz="3200" b="1" spc="-50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E38312"/>
                </a:solidFill>
                <a:latin typeface="Times New Roman"/>
                <a:cs typeface="Times New Roman"/>
              </a:rPr>
              <a:t>1</a:t>
            </a:r>
            <a:r>
              <a:rPr sz="3200" b="1" spc="-15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E38312"/>
                </a:solidFill>
                <a:latin typeface="Times New Roman"/>
                <a:cs typeface="Times New Roman"/>
              </a:rPr>
              <a:t>percent</a:t>
            </a:r>
            <a:r>
              <a:rPr sz="3200" b="1" spc="-10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E38312"/>
                </a:solidFill>
                <a:latin typeface="Times New Roman"/>
                <a:cs typeface="Times New Roman"/>
              </a:rPr>
              <a:t>of</a:t>
            </a:r>
            <a:r>
              <a:rPr sz="3200" b="1" spc="-35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E38312"/>
                </a:solidFill>
                <a:latin typeface="Times New Roman"/>
                <a:cs typeface="Times New Roman"/>
              </a:rPr>
              <a:t>your</a:t>
            </a:r>
            <a:r>
              <a:rPr sz="3200" b="1" spc="-85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E38312"/>
                </a:solidFill>
                <a:latin typeface="Times New Roman"/>
                <a:cs typeface="Times New Roman"/>
              </a:rPr>
              <a:t>blood</a:t>
            </a:r>
            <a:r>
              <a:rPr sz="3200" spc="-10" dirty="0">
                <a:solidFill>
                  <a:srgbClr val="E38312"/>
                </a:solidFill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-White</a:t>
            </a:r>
            <a:r>
              <a:rPr sz="3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blood</a:t>
            </a:r>
            <a:r>
              <a:rPr sz="3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cells</a:t>
            </a:r>
            <a:r>
              <a:rPr sz="3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3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part</a:t>
            </a:r>
            <a:r>
              <a:rPr sz="3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3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3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body's</a:t>
            </a:r>
            <a:r>
              <a:rPr sz="3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immune</a:t>
            </a:r>
            <a:r>
              <a:rPr sz="3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system.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3200" dirty="0">
                <a:solidFill>
                  <a:srgbClr val="0D171F"/>
                </a:solidFill>
                <a:latin typeface="Times New Roman"/>
                <a:cs typeface="Times New Roman"/>
              </a:rPr>
              <a:t>-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They</a:t>
            </a:r>
            <a:r>
              <a:rPr sz="3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help</a:t>
            </a:r>
            <a:r>
              <a:rPr sz="3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body</a:t>
            </a:r>
            <a:r>
              <a:rPr sz="3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fight</a:t>
            </a:r>
            <a:r>
              <a:rPr sz="3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infection</a:t>
            </a:r>
            <a:r>
              <a:rPr sz="32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3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other</a:t>
            </a:r>
            <a:r>
              <a:rPr sz="32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diseases.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-163242"/>
            <a:ext cx="12192000" cy="6568552"/>
            <a:chOff x="1" y="-163242"/>
            <a:chExt cx="12192000" cy="6568552"/>
          </a:xfrm>
        </p:grpSpPr>
        <p:pic>
          <p:nvPicPr>
            <p:cNvPr id="3" name="Picture 2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-163242"/>
              <a:ext cx="12192000" cy="6552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8400" y="-74690"/>
              <a:ext cx="6768000" cy="6480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/>
            </p:cNvPicPr>
            <p:nvPr/>
          </p:nvPicPr>
          <p:blipFill rotWithShape="1">
            <a:blip r:embed="rId4"/>
            <a:srcRect t="13740"/>
            <a:stretch/>
          </p:blipFill>
          <p:spPr>
            <a:xfrm>
              <a:off x="1600200" y="4605310"/>
              <a:ext cx="8270376" cy="18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824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92000" y="4571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92000" cy="67310"/>
            </a:xfrm>
            <a:custGeom>
              <a:avLst/>
              <a:gdLst/>
              <a:ahLst/>
              <a:cxnLst/>
              <a:rect l="l" t="t" r="r" b="b"/>
              <a:pathLst>
                <a:path w="12192000" h="67310">
                  <a:moveTo>
                    <a:pt x="12192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12192000" y="670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90600" y="838200"/>
            <a:ext cx="9359900" cy="3788857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marR="5080" rtl="0">
              <a:lnSpc>
                <a:spcPts val="3070"/>
              </a:lnSpc>
              <a:spcBef>
                <a:spcPts val="844"/>
              </a:spcBef>
            </a:pPr>
            <a:r>
              <a:rPr sz="3200" dirty="0" smtClean="0">
                <a:solidFill>
                  <a:srgbClr val="404040"/>
                </a:solidFill>
                <a:latin typeface="Times New Roman"/>
                <a:cs typeface="Times New Roman"/>
              </a:rPr>
              <a:t>-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he </a:t>
            </a:r>
            <a:r>
              <a:rPr sz="3200" b="1" dirty="0" smtClean="0">
                <a:solidFill>
                  <a:srgbClr val="E38312"/>
                </a:solidFill>
                <a:latin typeface="Times New Roman"/>
                <a:cs typeface="Times New Roman"/>
              </a:rPr>
              <a:t>White</a:t>
            </a:r>
            <a:r>
              <a:rPr sz="3200" b="1" spc="-40" dirty="0" smtClean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E38312"/>
                </a:solidFill>
                <a:latin typeface="Times New Roman"/>
                <a:cs typeface="Times New Roman"/>
              </a:rPr>
              <a:t>blood</a:t>
            </a:r>
            <a:r>
              <a:rPr sz="3200" b="1" spc="-35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E38312"/>
                </a:solidFill>
                <a:latin typeface="Times New Roman"/>
                <a:cs typeface="Times New Roman"/>
              </a:rPr>
              <a:t>cells</a:t>
            </a:r>
            <a:r>
              <a:rPr sz="3200" b="1" spc="-30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E38312"/>
                </a:solidFill>
                <a:latin typeface="Times New Roman"/>
                <a:cs typeface="Times New Roman"/>
              </a:rPr>
              <a:t>count</a:t>
            </a:r>
            <a:r>
              <a:rPr sz="3200" b="1" spc="-10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3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important</a:t>
            </a:r>
            <a:r>
              <a:rPr sz="3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3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3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diagnosis</a:t>
            </a:r>
            <a:r>
              <a:rPr sz="3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3200" spc="-10" dirty="0">
                <a:solidFill>
                  <a:srgbClr val="404040"/>
                </a:solidFill>
                <a:latin typeface="Times New Roman"/>
                <a:cs typeface="Times New Roman"/>
              </a:rPr>
              <a:t>disease</a:t>
            </a: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50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-Normal</a:t>
            </a:r>
            <a:r>
              <a:rPr sz="32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Value</a:t>
            </a:r>
            <a:r>
              <a:rPr lang="ar-IQ" sz="32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of Whit </a:t>
            </a:r>
            <a:r>
              <a:rPr lang="en-US" sz="3200" b="1" spc="-10" smtClean="0">
                <a:solidFill>
                  <a:srgbClr val="FF0000"/>
                </a:solidFill>
                <a:latin typeface="Times New Roman"/>
                <a:cs typeface="Times New Roman"/>
              </a:rPr>
              <a:t>blood cells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Infants</a:t>
            </a:r>
            <a:r>
              <a:rPr sz="3200" b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15,000-20,000</a:t>
            </a:r>
            <a:r>
              <a:rPr sz="3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Times New Roman"/>
                <a:cs typeface="Times New Roman"/>
              </a:rPr>
              <a:t>cell/mm3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Children</a:t>
            </a:r>
            <a:r>
              <a:rPr sz="3200" b="1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4,500-13,500</a:t>
            </a:r>
            <a:r>
              <a:rPr sz="32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Times New Roman"/>
                <a:cs typeface="Times New Roman"/>
              </a:rPr>
              <a:t>cell/mm3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Adult</a:t>
            </a:r>
            <a:r>
              <a:rPr sz="3200" b="1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4,000-11,000</a:t>
            </a:r>
            <a:r>
              <a:rPr sz="32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Times New Roman"/>
                <a:cs typeface="Times New Roman"/>
              </a:rPr>
              <a:t>cell/mm3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93291" y="1100271"/>
            <a:ext cx="9966960" cy="640715"/>
            <a:chOff x="1193291" y="1100271"/>
            <a:chExt cx="9966960" cy="640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4814" y="1100271"/>
              <a:ext cx="6788660" cy="5998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4645" y="1115314"/>
              <a:ext cx="6745173" cy="55689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11376" y="1801494"/>
            <a:ext cx="10828224" cy="6290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95"/>
              </a:spcBef>
            </a:pPr>
            <a:r>
              <a:rPr sz="4000" spc="-10" dirty="0" smtClean="0">
                <a:solidFill>
                  <a:schemeClr val="tx1"/>
                </a:solidFill>
              </a:rPr>
              <a:t>1.Granulocytes</a:t>
            </a:r>
            <a:r>
              <a:rPr lang="ar-IQ" sz="4000" spc="-10" dirty="0" smtClean="0"/>
              <a:t/>
            </a:r>
            <a:br>
              <a:rPr lang="ar-IQ" sz="4000" spc="-10" dirty="0" smtClean="0"/>
            </a:br>
            <a:r>
              <a:rPr lang="en-US" sz="3600" spc="-10" dirty="0" smtClean="0"/>
              <a:t>A- basophil            </a:t>
            </a:r>
            <a:r>
              <a:rPr lang="en-US" sz="3600" spc="-10" dirty="0">
                <a:solidFill>
                  <a:srgbClr val="00B050"/>
                </a:solidFill>
              </a:rPr>
              <a:t>B- eosinophilic </a:t>
            </a:r>
            <a:r>
              <a:rPr lang="en-US" sz="3600" spc="-10" dirty="0" smtClean="0">
                <a:solidFill>
                  <a:srgbClr val="00B050"/>
                </a:solidFill>
              </a:rPr>
              <a:t>      </a:t>
            </a:r>
            <a:r>
              <a:rPr lang="en-US" sz="3600" spc="-10" dirty="0" smtClean="0">
                <a:solidFill>
                  <a:srgbClr val="00B0F0"/>
                </a:solidFill>
              </a:rPr>
              <a:t>C- </a:t>
            </a:r>
            <a:r>
              <a:rPr lang="en-US" sz="3600" spc="-10" dirty="0">
                <a:solidFill>
                  <a:srgbClr val="00B0F0"/>
                </a:solidFill>
              </a:rPr>
              <a:t>neutrophilic </a:t>
            </a:r>
            <a:r>
              <a:rPr lang="en-US" sz="4000" spc="-10" dirty="0" smtClean="0">
                <a:solidFill>
                  <a:schemeClr val="tx1"/>
                </a:solidFill>
              </a:rPr>
              <a:t/>
            </a:r>
            <a:br>
              <a:rPr lang="en-US" sz="4000" spc="-10" dirty="0" smtClean="0">
                <a:solidFill>
                  <a:schemeClr val="tx1"/>
                </a:solidFill>
              </a:rPr>
            </a:br>
            <a:r>
              <a:rPr lang="en-US" sz="4000" spc="-10" dirty="0" smtClean="0">
                <a:solidFill>
                  <a:schemeClr val="tx1"/>
                </a:solidFill>
              </a:rPr>
              <a:t>2- A granulocytes</a:t>
            </a:r>
            <a:br>
              <a:rPr lang="en-US" sz="4000" spc="-10" dirty="0" smtClean="0">
                <a:solidFill>
                  <a:schemeClr val="tx1"/>
                </a:solidFill>
              </a:rPr>
            </a:br>
            <a:r>
              <a:rPr lang="en-US" sz="3600" spc="-10" dirty="0"/>
              <a:t>A</a:t>
            </a:r>
            <a:r>
              <a:rPr lang="en-US" sz="3600" spc="-10" dirty="0" smtClean="0"/>
              <a:t>-</a:t>
            </a:r>
            <a:r>
              <a:rPr lang="en-US" sz="3600" spc="-10" dirty="0" smtClean="0">
                <a:solidFill>
                  <a:srgbClr val="002060"/>
                </a:solidFill>
              </a:rPr>
              <a:t> </a:t>
            </a:r>
            <a:r>
              <a:rPr lang="en-US" sz="3600" spc="-10" dirty="0" smtClean="0"/>
              <a:t>monocytes </a:t>
            </a:r>
            <a:r>
              <a:rPr lang="en-US" sz="3600" spc="-10" dirty="0" smtClean="0">
                <a:solidFill>
                  <a:srgbClr val="002060"/>
                </a:solidFill>
              </a:rPr>
              <a:t>          </a:t>
            </a:r>
            <a:r>
              <a:rPr lang="en-US" sz="3600" spc="-10" dirty="0" smtClean="0">
                <a:solidFill>
                  <a:schemeClr val="accent1"/>
                </a:solidFill>
              </a:rPr>
              <a:t>B- </a:t>
            </a:r>
            <a:r>
              <a:rPr lang="en-US" sz="3600" spc="-10" dirty="0">
                <a:solidFill>
                  <a:schemeClr val="accent1"/>
                </a:solidFill>
              </a:rPr>
              <a:t>lymphocytes </a:t>
            </a:r>
            <a:r>
              <a:rPr lang="en-US" sz="4000" spc="-10" dirty="0" smtClean="0"/>
              <a:t/>
            </a:r>
            <a:br>
              <a:rPr lang="en-US" sz="4000" spc="-10" dirty="0" smtClean="0"/>
            </a:br>
            <a:r>
              <a:rPr lang="en-US" sz="4000" spc="-10" dirty="0" smtClean="0"/>
              <a:t/>
            </a:r>
            <a:br>
              <a:rPr lang="en-US" sz="4000" spc="-10" dirty="0" smtClean="0"/>
            </a:br>
            <a:r>
              <a:rPr lang="en-US" sz="4000" spc="-10" dirty="0" smtClean="0"/>
              <a:t> </a:t>
            </a:r>
            <a:r>
              <a:rPr lang="ar-IQ" sz="4000" spc="-10" dirty="0"/>
              <a:t/>
            </a:r>
            <a:br>
              <a:rPr lang="ar-IQ" sz="4000" spc="-10" dirty="0"/>
            </a:b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820341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4999" y="2133600"/>
            <a:ext cx="7812000" cy="3636000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1176324" y="1056003"/>
            <a:ext cx="3311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4000" spc="-10" smtClean="0"/>
              <a:t>1.Granulocytes</a:t>
            </a:r>
            <a:endParaRPr lang="en-US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914400"/>
            <a:ext cx="43605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2.</a:t>
            </a:r>
            <a:r>
              <a:rPr sz="4800" spc="-270" dirty="0"/>
              <a:t> </a:t>
            </a:r>
            <a:r>
              <a:rPr sz="4800" spc="-10" dirty="0"/>
              <a:t>Agranulocytes</a:t>
            </a:r>
            <a:endParaRPr sz="48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1981200"/>
            <a:ext cx="6948000" cy="370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92000" y="4571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92000" cy="67310"/>
            </a:xfrm>
            <a:custGeom>
              <a:avLst/>
              <a:gdLst/>
              <a:ahLst/>
              <a:cxnLst/>
              <a:rect l="l" t="t" r="r" b="b"/>
              <a:pathLst>
                <a:path w="12192000" h="67310">
                  <a:moveTo>
                    <a:pt x="12192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12192000" y="670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184135" y="612635"/>
            <a:ext cx="2744470" cy="543560"/>
            <a:chOff x="1184135" y="612635"/>
            <a:chExt cx="2744470" cy="54356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4135" y="612635"/>
              <a:ext cx="2743980" cy="5433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3545" y="626491"/>
              <a:ext cx="2698369" cy="498729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4021771" y="612644"/>
            <a:ext cx="522605" cy="433705"/>
            <a:chOff x="4021771" y="612644"/>
            <a:chExt cx="522605" cy="43370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1771" y="612644"/>
              <a:ext cx="522098" cy="43358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036948" y="632967"/>
              <a:ext cx="469265" cy="377190"/>
            </a:xfrm>
            <a:custGeom>
              <a:avLst/>
              <a:gdLst/>
              <a:ahLst/>
              <a:cxnLst/>
              <a:rect l="l" t="t" r="r" b="b"/>
              <a:pathLst>
                <a:path w="469264" h="377190">
                  <a:moveTo>
                    <a:pt x="116204" y="112903"/>
                  </a:moveTo>
                  <a:lnTo>
                    <a:pt x="67897" y="122840"/>
                  </a:lnTo>
                  <a:lnTo>
                    <a:pt x="31114" y="152781"/>
                  </a:lnTo>
                  <a:lnTo>
                    <a:pt x="7794" y="196024"/>
                  </a:lnTo>
                  <a:lnTo>
                    <a:pt x="86" y="244983"/>
                  </a:lnTo>
                  <a:lnTo>
                    <a:pt x="0" y="246126"/>
                  </a:lnTo>
                  <a:lnTo>
                    <a:pt x="1841" y="270462"/>
                  </a:lnTo>
                  <a:lnTo>
                    <a:pt x="1903" y="271270"/>
                  </a:lnTo>
                  <a:lnTo>
                    <a:pt x="17091" y="316938"/>
                  </a:lnTo>
                  <a:lnTo>
                    <a:pt x="47190" y="354701"/>
                  </a:lnTo>
                  <a:lnTo>
                    <a:pt x="90485" y="374461"/>
                  </a:lnTo>
                  <a:lnTo>
                    <a:pt x="116966" y="376936"/>
                  </a:lnTo>
                  <a:lnTo>
                    <a:pt x="144069" y="374225"/>
                  </a:lnTo>
                  <a:lnTo>
                    <a:pt x="168052" y="366109"/>
                  </a:lnTo>
                  <a:lnTo>
                    <a:pt x="179795" y="358521"/>
                  </a:lnTo>
                  <a:lnTo>
                    <a:pt x="107950" y="358521"/>
                  </a:lnTo>
                  <a:lnTo>
                    <a:pt x="100711" y="355219"/>
                  </a:lnTo>
                  <a:lnTo>
                    <a:pt x="81787" y="319913"/>
                  </a:lnTo>
                  <a:lnTo>
                    <a:pt x="78341" y="280622"/>
                  </a:lnTo>
                  <a:lnTo>
                    <a:pt x="78295" y="241167"/>
                  </a:lnTo>
                  <a:lnTo>
                    <a:pt x="78656" y="226978"/>
                  </a:lnTo>
                  <a:lnTo>
                    <a:pt x="78724" y="224282"/>
                  </a:lnTo>
                  <a:lnTo>
                    <a:pt x="78827" y="220218"/>
                  </a:lnTo>
                  <a:lnTo>
                    <a:pt x="83103" y="168669"/>
                  </a:lnTo>
                  <a:lnTo>
                    <a:pt x="104648" y="134397"/>
                  </a:lnTo>
                  <a:lnTo>
                    <a:pt x="117221" y="131826"/>
                  </a:lnTo>
                  <a:lnTo>
                    <a:pt x="179720" y="131826"/>
                  </a:lnTo>
                  <a:lnTo>
                    <a:pt x="176656" y="129667"/>
                  </a:lnTo>
                  <a:lnTo>
                    <a:pt x="162371" y="122332"/>
                  </a:lnTo>
                  <a:lnTo>
                    <a:pt x="147526" y="117094"/>
                  </a:lnTo>
                  <a:lnTo>
                    <a:pt x="132133" y="113950"/>
                  </a:lnTo>
                  <a:lnTo>
                    <a:pt x="116204" y="112903"/>
                  </a:lnTo>
                  <a:close/>
                </a:path>
                <a:path w="469264" h="377190">
                  <a:moveTo>
                    <a:pt x="179720" y="131826"/>
                  </a:moveTo>
                  <a:lnTo>
                    <a:pt x="124713" y="131826"/>
                  </a:lnTo>
                  <a:lnTo>
                    <a:pt x="130683" y="133731"/>
                  </a:lnTo>
                  <a:lnTo>
                    <a:pt x="135381" y="137414"/>
                  </a:lnTo>
                  <a:lnTo>
                    <a:pt x="152481" y="172293"/>
                  </a:lnTo>
                  <a:lnTo>
                    <a:pt x="155237" y="218678"/>
                  </a:lnTo>
                  <a:lnTo>
                    <a:pt x="155295" y="226978"/>
                  </a:lnTo>
                  <a:lnTo>
                    <a:pt x="155161" y="241167"/>
                  </a:lnTo>
                  <a:lnTo>
                    <a:pt x="155114" y="246126"/>
                  </a:lnTo>
                  <a:lnTo>
                    <a:pt x="153987" y="288305"/>
                  </a:lnTo>
                  <a:lnTo>
                    <a:pt x="149987" y="326517"/>
                  </a:lnTo>
                  <a:lnTo>
                    <a:pt x="124205" y="358521"/>
                  </a:lnTo>
                  <a:lnTo>
                    <a:pt x="179795" y="358521"/>
                  </a:lnTo>
                  <a:lnTo>
                    <a:pt x="218517" y="314848"/>
                  </a:lnTo>
                  <a:lnTo>
                    <a:pt x="231991" y="270462"/>
                  </a:lnTo>
                  <a:lnTo>
                    <a:pt x="233679" y="244983"/>
                  </a:lnTo>
                  <a:lnTo>
                    <a:pt x="232775" y="226978"/>
                  </a:lnTo>
                  <a:lnTo>
                    <a:pt x="219201" y="177419"/>
                  </a:lnTo>
                  <a:lnTo>
                    <a:pt x="189805" y="138932"/>
                  </a:lnTo>
                  <a:lnTo>
                    <a:pt x="179720" y="131826"/>
                  </a:lnTo>
                  <a:close/>
                </a:path>
                <a:path w="469264" h="377190">
                  <a:moveTo>
                    <a:pt x="411352" y="359791"/>
                  </a:moveTo>
                  <a:lnTo>
                    <a:pt x="264540" y="359791"/>
                  </a:lnTo>
                  <a:lnTo>
                    <a:pt x="264540" y="369443"/>
                  </a:lnTo>
                  <a:lnTo>
                    <a:pt x="411352" y="369443"/>
                  </a:lnTo>
                  <a:lnTo>
                    <a:pt x="411352" y="359791"/>
                  </a:lnTo>
                  <a:close/>
                </a:path>
                <a:path w="469264" h="377190">
                  <a:moveTo>
                    <a:pt x="374650" y="146431"/>
                  </a:moveTo>
                  <a:lnTo>
                    <a:pt x="300863" y="146431"/>
                  </a:lnTo>
                  <a:lnTo>
                    <a:pt x="300863" y="319405"/>
                  </a:lnTo>
                  <a:lnTo>
                    <a:pt x="300696" y="328642"/>
                  </a:lnTo>
                  <a:lnTo>
                    <a:pt x="275056" y="359791"/>
                  </a:lnTo>
                  <a:lnTo>
                    <a:pt x="401983" y="359791"/>
                  </a:lnTo>
                  <a:lnTo>
                    <a:pt x="374983" y="330735"/>
                  </a:lnTo>
                  <a:lnTo>
                    <a:pt x="374650" y="319405"/>
                  </a:lnTo>
                  <a:lnTo>
                    <a:pt x="374650" y="146431"/>
                  </a:lnTo>
                  <a:close/>
                </a:path>
                <a:path w="469264" h="377190">
                  <a:moveTo>
                    <a:pt x="411352" y="120396"/>
                  </a:moveTo>
                  <a:lnTo>
                    <a:pt x="264540" y="120396"/>
                  </a:lnTo>
                  <a:lnTo>
                    <a:pt x="264540" y="146431"/>
                  </a:lnTo>
                  <a:lnTo>
                    <a:pt x="411352" y="146431"/>
                  </a:lnTo>
                  <a:lnTo>
                    <a:pt x="411352" y="120396"/>
                  </a:lnTo>
                  <a:close/>
                </a:path>
                <a:path w="469264" h="377190">
                  <a:moveTo>
                    <a:pt x="404749" y="0"/>
                  </a:moveTo>
                  <a:lnTo>
                    <a:pt x="361711" y="6381"/>
                  </a:lnTo>
                  <a:lnTo>
                    <a:pt x="328675" y="25527"/>
                  </a:lnTo>
                  <a:lnTo>
                    <a:pt x="302351" y="71050"/>
                  </a:lnTo>
                  <a:lnTo>
                    <a:pt x="300609" y="89408"/>
                  </a:lnTo>
                  <a:lnTo>
                    <a:pt x="300863" y="101981"/>
                  </a:lnTo>
                  <a:lnTo>
                    <a:pt x="300863" y="120396"/>
                  </a:lnTo>
                  <a:lnTo>
                    <a:pt x="374650" y="120396"/>
                  </a:lnTo>
                  <a:lnTo>
                    <a:pt x="374650" y="88646"/>
                  </a:lnTo>
                  <a:lnTo>
                    <a:pt x="374458" y="71050"/>
                  </a:lnTo>
                  <a:lnTo>
                    <a:pt x="374339" y="60198"/>
                  </a:lnTo>
                  <a:lnTo>
                    <a:pt x="374245" y="51562"/>
                  </a:lnTo>
                  <a:lnTo>
                    <a:pt x="387096" y="15112"/>
                  </a:lnTo>
                  <a:lnTo>
                    <a:pt x="456601" y="15112"/>
                  </a:lnTo>
                  <a:lnTo>
                    <a:pt x="453389" y="12192"/>
                  </a:lnTo>
                  <a:lnTo>
                    <a:pt x="444361" y="6858"/>
                  </a:lnTo>
                  <a:lnTo>
                    <a:pt x="433260" y="3048"/>
                  </a:lnTo>
                  <a:lnTo>
                    <a:pt x="420064" y="762"/>
                  </a:lnTo>
                  <a:lnTo>
                    <a:pt x="404749" y="0"/>
                  </a:lnTo>
                  <a:close/>
                </a:path>
                <a:path w="469264" h="377190">
                  <a:moveTo>
                    <a:pt x="456601" y="15112"/>
                  </a:moveTo>
                  <a:lnTo>
                    <a:pt x="396239" y="15112"/>
                  </a:lnTo>
                  <a:lnTo>
                    <a:pt x="399796" y="16510"/>
                  </a:lnTo>
                  <a:lnTo>
                    <a:pt x="402589" y="19177"/>
                  </a:lnTo>
                  <a:lnTo>
                    <a:pt x="404749" y="20955"/>
                  </a:lnTo>
                  <a:lnTo>
                    <a:pt x="405764" y="23622"/>
                  </a:lnTo>
                  <a:lnTo>
                    <a:pt x="405764" y="30099"/>
                  </a:lnTo>
                  <a:lnTo>
                    <a:pt x="405493" y="32087"/>
                  </a:lnTo>
                  <a:lnTo>
                    <a:pt x="405384" y="32893"/>
                  </a:lnTo>
                  <a:lnTo>
                    <a:pt x="404749" y="35941"/>
                  </a:lnTo>
                  <a:lnTo>
                    <a:pt x="403605" y="40894"/>
                  </a:lnTo>
                  <a:lnTo>
                    <a:pt x="403098" y="44196"/>
                  </a:lnTo>
                  <a:lnTo>
                    <a:pt x="403098" y="51562"/>
                  </a:lnTo>
                  <a:lnTo>
                    <a:pt x="405891" y="56896"/>
                  </a:lnTo>
                  <a:lnTo>
                    <a:pt x="411225" y="61722"/>
                  </a:lnTo>
                  <a:lnTo>
                    <a:pt x="416687" y="66548"/>
                  </a:lnTo>
                  <a:lnTo>
                    <a:pt x="424052" y="68961"/>
                  </a:lnTo>
                  <a:lnTo>
                    <a:pt x="433197" y="68961"/>
                  </a:lnTo>
                  <a:lnTo>
                    <a:pt x="467197" y="51562"/>
                  </a:lnTo>
                  <a:lnTo>
                    <a:pt x="469138" y="47371"/>
                  </a:lnTo>
                  <a:lnTo>
                    <a:pt x="469101" y="39098"/>
                  </a:lnTo>
                  <a:lnTo>
                    <a:pt x="468267" y="32893"/>
                  </a:lnTo>
                  <a:lnTo>
                    <a:pt x="468159" y="32087"/>
                  </a:lnTo>
                  <a:lnTo>
                    <a:pt x="465216" y="25114"/>
                  </a:lnTo>
                  <a:lnTo>
                    <a:pt x="460297" y="18474"/>
                  </a:lnTo>
                  <a:lnTo>
                    <a:pt x="456601" y="1511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08957" y="758697"/>
              <a:ext cx="89408" cy="23888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036948" y="632967"/>
              <a:ext cx="469265" cy="377190"/>
            </a:xfrm>
            <a:custGeom>
              <a:avLst/>
              <a:gdLst/>
              <a:ahLst/>
              <a:cxnLst/>
              <a:rect l="l" t="t" r="r" b="b"/>
              <a:pathLst>
                <a:path w="469264" h="377190">
                  <a:moveTo>
                    <a:pt x="116204" y="112903"/>
                  </a:moveTo>
                  <a:lnTo>
                    <a:pt x="162371" y="122332"/>
                  </a:lnTo>
                  <a:lnTo>
                    <a:pt x="201263" y="149971"/>
                  </a:lnTo>
                  <a:lnTo>
                    <a:pt x="225536" y="193208"/>
                  </a:lnTo>
                  <a:lnTo>
                    <a:pt x="233679" y="244983"/>
                  </a:lnTo>
                  <a:lnTo>
                    <a:pt x="231991" y="270462"/>
                  </a:lnTo>
                  <a:lnTo>
                    <a:pt x="218517" y="314848"/>
                  </a:lnTo>
                  <a:lnTo>
                    <a:pt x="188940" y="352611"/>
                  </a:lnTo>
                  <a:lnTo>
                    <a:pt x="144069" y="374225"/>
                  </a:lnTo>
                  <a:lnTo>
                    <a:pt x="116966" y="376936"/>
                  </a:lnTo>
                  <a:lnTo>
                    <a:pt x="90485" y="374461"/>
                  </a:lnTo>
                  <a:lnTo>
                    <a:pt x="47190" y="354701"/>
                  </a:lnTo>
                  <a:lnTo>
                    <a:pt x="17091" y="316938"/>
                  </a:lnTo>
                  <a:lnTo>
                    <a:pt x="1903" y="271270"/>
                  </a:lnTo>
                  <a:lnTo>
                    <a:pt x="0" y="246126"/>
                  </a:lnTo>
                  <a:lnTo>
                    <a:pt x="1950" y="220218"/>
                  </a:lnTo>
                  <a:lnTo>
                    <a:pt x="17520" y="173545"/>
                  </a:lnTo>
                  <a:lnTo>
                    <a:pt x="48071" y="135298"/>
                  </a:lnTo>
                  <a:lnTo>
                    <a:pt x="90604" y="115383"/>
                  </a:lnTo>
                  <a:lnTo>
                    <a:pt x="116204" y="112903"/>
                  </a:lnTo>
                  <a:close/>
                </a:path>
                <a:path w="469264" h="377190">
                  <a:moveTo>
                    <a:pt x="404749" y="0"/>
                  </a:moveTo>
                  <a:lnTo>
                    <a:pt x="444361" y="6858"/>
                  </a:lnTo>
                  <a:lnTo>
                    <a:pt x="469138" y="39370"/>
                  </a:lnTo>
                  <a:lnTo>
                    <a:pt x="469138" y="47371"/>
                  </a:lnTo>
                  <a:lnTo>
                    <a:pt x="433197" y="68961"/>
                  </a:lnTo>
                  <a:lnTo>
                    <a:pt x="424052" y="68961"/>
                  </a:lnTo>
                  <a:lnTo>
                    <a:pt x="416687" y="66548"/>
                  </a:lnTo>
                  <a:lnTo>
                    <a:pt x="411225" y="61722"/>
                  </a:lnTo>
                  <a:lnTo>
                    <a:pt x="405891" y="56896"/>
                  </a:lnTo>
                  <a:lnTo>
                    <a:pt x="403098" y="51562"/>
                  </a:lnTo>
                  <a:lnTo>
                    <a:pt x="403098" y="45720"/>
                  </a:lnTo>
                  <a:lnTo>
                    <a:pt x="403098" y="44196"/>
                  </a:lnTo>
                  <a:lnTo>
                    <a:pt x="403605" y="40894"/>
                  </a:lnTo>
                  <a:lnTo>
                    <a:pt x="404749" y="35941"/>
                  </a:lnTo>
                  <a:lnTo>
                    <a:pt x="405384" y="32893"/>
                  </a:lnTo>
                  <a:lnTo>
                    <a:pt x="405764" y="30099"/>
                  </a:lnTo>
                  <a:lnTo>
                    <a:pt x="405764" y="27432"/>
                  </a:lnTo>
                  <a:lnTo>
                    <a:pt x="405764" y="23622"/>
                  </a:lnTo>
                  <a:lnTo>
                    <a:pt x="404749" y="20955"/>
                  </a:lnTo>
                  <a:lnTo>
                    <a:pt x="402589" y="19177"/>
                  </a:lnTo>
                  <a:lnTo>
                    <a:pt x="399796" y="16510"/>
                  </a:lnTo>
                  <a:lnTo>
                    <a:pt x="396239" y="15112"/>
                  </a:lnTo>
                  <a:lnTo>
                    <a:pt x="392175" y="15112"/>
                  </a:lnTo>
                  <a:lnTo>
                    <a:pt x="387096" y="15112"/>
                  </a:lnTo>
                  <a:lnTo>
                    <a:pt x="382777" y="17272"/>
                  </a:lnTo>
                  <a:lnTo>
                    <a:pt x="379222" y="21462"/>
                  </a:lnTo>
                  <a:lnTo>
                    <a:pt x="375792" y="25781"/>
                  </a:lnTo>
                  <a:lnTo>
                    <a:pt x="374141" y="32639"/>
                  </a:lnTo>
                  <a:lnTo>
                    <a:pt x="374141" y="42037"/>
                  </a:lnTo>
                  <a:lnTo>
                    <a:pt x="374650" y="88646"/>
                  </a:lnTo>
                  <a:lnTo>
                    <a:pt x="374650" y="120396"/>
                  </a:lnTo>
                  <a:lnTo>
                    <a:pt x="411352" y="120396"/>
                  </a:lnTo>
                  <a:lnTo>
                    <a:pt x="411352" y="146431"/>
                  </a:lnTo>
                  <a:lnTo>
                    <a:pt x="374650" y="146431"/>
                  </a:lnTo>
                  <a:lnTo>
                    <a:pt x="374650" y="319405"/>
                  </a:lnTo>
                  <a:lnTo>
                    <a:pt x="392049" y="357997"/>
                  </a:lnTo>
                  <a:lnTo>
                    <a:pt x="411352" y="359791"/>
                  </a:lnTo>
                  <a:lnTo>
                    <a:pt x="411352" y="369443"/>
                  </a:lnTo>
                  <a:lnTo>
                    <a:pt x="264540" y="369443"/>
                  </a:lnTo>
                  <a:lnTo>
                    <a:pt x="264540" y="359791"/>
                  </a:lnTo>
                  <a:lnTo>
                    <a:pt x="275843" y="359664"/>
                  </a:lnTo>
                  <a:lnTo>
                    <a:pt x="283717" y="358394"/>
                  </a:lnTo>
                  <a:lnTo>
                    <a:pt x="288416" y="355981"/>
                  </a:lnTo>
                  <a:lnTo>
                    <a:pt x="293115" y="353568"/>
                  </a:lnTo>
                  <a:lnTo>
                    <a:pt x="296417" y="350266"/>
                  </a:lnTo>
                  <a:lnTo>
                    <a:pt x="300863" y="319405"/>
                  </a:lnTo>
                  <a:lnTo>
                    <a:pt x="300863" y="146431"/>
                  </a:lnTo>
                  <a:lnTo>
                    <a:pt x="264540" y="146431"/>
                  </a:lnTo>
                  <a:lnTo>
                    <a:pt x="264540" y="120396"/>
                  </a:lnTo>
                  <a:lnTo>
                    <a:pt x="300863" y="120396"/>
                  </a:lnTo>
                  <a:lnTo>
                    <a:pt x="300863" y="101981"/>
                  </a:lnTo>
                  <a:lnTo>
                    <a:pt x="300609" y="89408"/>
                  </a:lnTo>
                  <a:lnTo>
                    <a:pt x="302351" y="71050"/>
                  </a:lnTo>
                  <a:lnTo>
                    <a:pt x="328675" y="25527"/>
                  </a:lnTo>
                  <a:lnTo>
                    <a:pt x="361711" y="6381"/>
                  </a:lnTo>
                  <a:lnTo>
                    <a:pt x="381986" y="1595"/>
                  </a:lnTo>
                  <a:lnTo>
                    <a:pt x="404749" y="0"/>
                  </a:lnTo>
                  <a:close/>
                </a:path>
              </a:pathLst>
            </a:custGeom>
            <a:ln w="12192">
              <a:solidFill>
                <a:srgbClr val="6378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710682" y="612558"/>
            <a:ext cx="5568315" cy="435609"/>
            <a:chOff x="4710682" y="612558"/>
            <a:chExt cx="5568315" cy="435609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10682" y="612558"/>
              <a:ext cx="5567935" cy="43522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20081" y="626491"/>
              <a:ext cx="5522341" cy="390271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084580" y="1688530"/>
            <a:ext cx="9850755" cy="3604260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800" dirty="0">
                <a:solidFill>
                  <a:srgbClr val="E38312"/>
                </a:solidFill>
                <a:latin typeface="Times New Roman"/>
                <a:cs typeface="Times New Roman"/>
              </a:rPr>
              <a:t>.</a:t>
            </a:r>
            <a:r>
              <a:rPr sz="2800" spc="-85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8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Principle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  <a:tabLst>
                <a:tab pos="4504055" algn="l"/>
              </a:tabLst>
            </a:pPr>
            <a:r>
              <a:rPr sz="2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-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blood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diluted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20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times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8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WBCs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diluting</a:t>
            </a:r>
            <a:r>
              <a:rPr sz="2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fluid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3190"/>
              </a:lnSpc>
              <a:spcBef>
                <a:spcPts val="1070"/>
              </a:spcBef>
            </a:pPr>
            <a:r>
              <a:rPr sz="2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-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leukocytes</a:t>
            </a:r>
            <a:r>
              <a:rPr sz="2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2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counted</a:t>
            </a:r>
            <a:r>
              <a:rPr sz="2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4</a:t>
            </a:r>
            <a:r>
              <a:rPr sz="28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corners</a:t>
            </a:r>
            <a:r>
              <a:rPr sz="28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squares</a:t>
            </a:r>
            <a:r>
              <a:rPr sz="28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3190"/>
              </a:lnSpc>
            </a:pP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improved</a:t>
            </a:r>
            <a:r>
              <a:rPr sz="2800" b="1" spc="-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Neubauer</a:t>
            </a:r>
            <a:r>
              <a:rPr sz="2800" b="1" spc="-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chamber.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Purpose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ts val="3020"/>
              </a:lnSpc>
              <a:spcBef>
                <a:spcPts val="1455"/>
              </a:spcBef>
            </a:pP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8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WBCs</a:t>
            </a:r>
            <a:r>
              <a:rPr sz="2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count</a:t>
            </a:r>
            <a:r>
              <a:rPr sz="2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8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E38312"/>
                </a:solidFill>
                <a:latin typeface="Times New Roman"/>
                <a:cs typeface="Times New Roman"/>
              </a:rPr>
              <a:t>to</a:t>
            </a:r>
            <a:r>
              <a:rPr sz="2800" b="1" spc="-35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E38312"/>
                </a:solidFill>
                <a:latin typeface="Times New Roman"/>
                <a:cs typeface="Times New Roman"/>
              </a:rPr>
              <a:t>determine</a:t>
            </a:r>
            <a:r>
              <a:rPr sz="2800" b="1" spc="-45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E38312"/>
                </a:solidFill>
                <a:latin typeface="Times New Roman"/>
                <a:cs typeface="Times New Roman"/>
              </a:rPr>
              <a:t>the</a:t>
            </a:r>
            <a:r>
              <a:rPr sz="2800" b="1" spc="-40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E38312"/>
                </a:solidFill>
                <a:latin typeface="Times New Roman"/>
                <a:cs typeface="Times New Roman"/>
              </a:rPr>
              <a:t>number</a:t>
            </a:r>
            <a:r>
              <a:rPr sz="2800" b="1" spc="-75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E38312"/>
                </a:solidFill>
                <a:latin typeface="Times New Roman"/>
                <a:cs typeface="Times New Roman"/>
              </a:rPr>
              <a:t>of</a:t>
            </a:r>
            <a:r>
              <a:rPr sz="2800" b="1" spc="-40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E38312"/>
                </a:solidFill>
                <a:latin typeface="Times New Roman"/>
                <a:cs typeface="Times New Roman"/>
              </a:rPr>
              <a:t>circulating</a:t>
            </a:r>
            <a:r>
              <a:rPr sz="2800" b="1" spc="-95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E38312"/>
                </a:solidFill>
                <a:latin typeface="Times New Roman"/>
                <a:cs typeface="Times New Roman"/>
              </a:rPr>
              <a:t>WBCs </a:t>
            </a:r>
            <a:r>
              <a:rPr sz="2800" b="1" dirty="0">
                <a:solidFill>
                  <a:srgbClr val="E38312"/>
                </a:solidFill>
                <a:latin typeface="Times New Roman"/>
                <a:cs typeface="Times New Roman"/>
              </a:rPr>
              <a:t>in</a:t>
            </a:r>
            <a:r>
              <a:rPr sz="2800" b="1" spc="-20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E38312"/>
                </a:solidFill>
                <a:latin typeface="Times New Roman"/>
                <a:cs typeface="Times New Roman"/>
              </a:rPr>
              <a:t>the</a:t>
            </a:r>
            <a:r>
              <a:rPr sz="2800" b="1" spc="-25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E38312"/>
                </a:solidFill>
                <a:latin typeface="Times New Roman"/>
                <a:cs typeface="Times New Roman"/>
              </a:rPr>
              <a:t>body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en-US" sz="4800" dirty="0"/>
              <a:t>Materials</a:t>
            </a:r>
            <a:r>
              <a:rPr sz="4800" spc="-260" dirty="0" smtClean="0"/>
              <a:t> </a:t>
            </a:r>
            <a:r>
              <a:rPr sz="4800" dirty="0" smtClean="0"/>
              <a:t>and</a:t>
            </a:r>
            <a:r>
              <a:rPr lang="ar-IQ" sz="4800" dirty="0" smtClean="0"/>
              <a:t> </a:t>
            </a:r>
            <a:r>
              <a:rPr lang="en-US" sz="4800" dirty="0" smtClean="0"/>
              <a:t>instruments </a:t>
            </a:r>
            <a:endParaRPr sz="4800" dirty="0"/>
          </a:p>
        </p:txBody>
      </p:sp>
      <p:sp>
        <p:nvSpPr>
          <p:cNvPr id="3" name="object 3"/>
          <p:cNvSpPr txBox="1"/>
          <p:nvPr/>
        </p:nvSpPr>
        <p:spPr>
          <a:xfrm>
            <a:off x="1084580" y="1824354"/>
            <a:ext cx="9985375" cy="403097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942975" indent="384810" rtl="0">
              <a:lnSpc>
                <a:spcPts val="3020"/>
              </a:lnSpc>
              <a:spcBef>
                <a:spcPts val="480"/>
              </a:spcBef>
              <a:buSzPct val="98214"/>
              <a:buFont typeface="Times New Roman"/>
              <a:buAutoNum type="arabicPlain"/>
              <a:tabLst>
                <a:tab pos="397510" algn="l"/>
                <a:tab pos="7092950" algn="l"/>
              </a:tabLst>
            </a:pP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Hemocytometer</a:t>
            </a:r>
            <a:r>
              <a:rPr sz="2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counting</a:t>
            </a:r>
            <a:r>
              <a:rPr sz="2800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chamber</a:t>
            </a:r>
            <a:r>
              <a:rPr sz="2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(Neubauer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	chamber</a:t>
            </a:r>
            <a:r>
              <a:rPr sz="2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with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coverslip).</a:t>
            </a:r>
            <a:endParaRPr sz="2800" dirty="0">
              <a:latin typeface="Times New Roman"/>
              <a:cs typeface="Times New Roman"/>
            </a:endParaRPr>
          </a:p>
          <a:p>
            <a:pPr marL="397510" indent="-384810" rtl="0">
              <a:lnSpc>
                <a:spcPct val="100000"/>
              </a:lnSpc>
              <a:spcBef>
                <a:spcPts val="1030"/>
              </a:spcBef>
              <a:buSzPct val="98214"/>
              <a:buFont typeface="Times New Roman"/>
              <a:buAutoNum type="arabicPlain"/>
              <a:tabLst>
                <a:tab pos="397510" algn="l"/>
              </a:tabLst>
            </a:pP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WBCs</a:t>
            </a:r>
            <a:r>
              <a:rPr sz="2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counting</a:t>
            </a:r>
            <a:r>
              <a:rPr sz="2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pipette.</a:t>
            </a:r>
            <a:endParaRPr sz="2800" dirty="0">
              <a:latin typeface="Times New Roman"/>
              <a:cs typeface="Times New Roman"/>
            </a:endParaRPr>
          </a:p>
          <a:p>
            <a:pPr marL="12700" marR="5080" indent="384810" rtl="0">
              <a:lnSpc>
                <a:spcPts val="3020"/>
              </a:lnSpc>
              <a:spcBef>
                <a:spcPts val="1450"/>
              </a:spcBef>
              <a:buSzPct val="98214"/>
              <a:buFont typeface="Times New Roman"/>
              <a:buAutoNum type="arabicPlain"/>
              <a:tabLst>
                <a:tab pos="397510" algn="l"/>
                <a:tab pos="1622425" algn="l"/>
              </a:tabLst>
            </a:pP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Rubber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	tube</a:t>
            </a:r>
            <a:r>
              <a:rPr sz="2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plastic</a:t>
            </a:r>
            <a:r>
              <a:rPr sz="2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mouth</a:t>
            </a:r>
            <a:r>
              <a:rPr sz="2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piece</a:t>
            </a:r>
            <a:r>
              <a:rPr sz="2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drawing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fluid</a:t>
            </a:r>
            <a:r>
              <a:rPr sz="2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2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pipette.</a:t>
            </a:r>
            <a:endParaRPr sz="2800" dirty="0">
              <a:latin typeface="Times New Roman"/>
              <a:cs typeface="Times New Roman"/>
            </a:endParaRPr>
          </a:p>
          <a:p>
            <a:pPr marL="486409" indent="-473709" rtl="0">
              <a:lnSpc>
                <a:spcPct val="100000"/>
              </a:lnSpc>
              <a:spcBef>
                <a:spcPts val="1019"/>
              </a:spcBef>
              <a:buSzPct val="98214"/>
              <a:buFont typeface="Times New Roman"/>
              <a:buAutoNum type="arabicPlain"/>
              <a:tabLst>
                <a:tab pos="486409" algn="l"/>
              </a:tabLst>
            </a:pP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Microscope</a:t>
            </a:r>
            <a:endParaRPr sz="2800" dirty="0">
              <a:latin typeface="Times New Roman"/>
              <a:cs typeface="Times New Roman"/>
            </a:endParaRPr>
          </a:p>
          <a:p>
            <a:pPr marL="397510" indent="-384810" rtl="0">
              <a:lnSpc>
                <a:spcPct val="100000"/>
              </a:lnSpc>
              <a:spcBef>
                <a:spcPts val="1070"/>
              </a:spcBef>
              <a:buSzPct val="98214"/>
              <a:buFont typeface="Times New Roman"/>
              <a:buAutoNum type="arabicPlain"/>
              <a:tabLst>
                <a:tab pos="397510" algn="l"/>
              </a:tabLst>
            </a:pP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Diluting</a:t>
            </a:r>
            <a:r>
              <a:rPr sz="28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fluid.</a:t>
            </a:r>
            <a:endParaRPr sz="2800" dirty="0">
              <a:latin typeface="Times New Roman"/>
              <a:cs typeface="Times New Roman"/>
            </a:endParaRPr>
          </a:p>
          <a:p>
            <a:pPr marL="308610" indent="-302895" rtl="0">
              <a:lnSpc>
                <a:spcPct val="100000"/>
              </a:lnSpc>
              <a:spcBef>
                <a:spcPts val="1065"/>
              </a:spcBef>
              <a:buSzPct val="98214"/>
              <a:buFont typeface="Times New Roman"/>
              <a:buAutoNum type="arabicPlain"/>
              <a:tabLst>
                <a:tab pos="308610" algn="l"/>
              </a:tabLst>
            </a:pP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Disposable</a:t>
            </a:r>
            <a:r>
              <a:rPr sz="2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blood</a:t>
            </a:r>
            <a:r>
              <a:rPr sz="2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lancet,</a:t>
            </a:r>
            <a:r>
              <a:rPr sz="2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sterile</a:t>
            </a:r>
            <a:r>
              <a:rPr sz="2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cotton,</a:t>
            </a:r>
            <a:r>
              <a:rPr sz="2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&amp;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70%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alcohol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40" dirty="0"/>
              <a:t>Diluting</a:t>
            </a:r>
            <a:r>
              <a:rPr sz="4800" spc="-245" dirty="0"/>
              <a:t> </a:t>
            </a:r>
            <a:r>
              <a:rPr sz="4800" spc="-25" dirty="0"/>
              <a:t>fluid</a:t>
            </a:r>
            <a:r>
              <a:rPr sz="4800" spc="-245" dirty="0"/>
              <a:t> </a:t>
            </a:r>
            <a:r>
              <a:rPr sz="4800" spc="-35" dirty="0" smtClean="0"/>
              <a:t>(</a:t>
            </a:r>
            <a:r>
              <a:rPr lang="en-US" sz="4000" dirty="0"/>
              <a:t>Turk’s solution </a:t>
            </a:r>
            <a:r>
              <a:rPr sz="4800" spc="-10" dirty="0" smtClean="0"/>
              <a:t>)</a:t>
            </a:r>
            <a:endParaRPr sz="4800" dirty="0"/>
          </a:p>
        </p:txBody>
      </p:sp>
      <p:sp>
        <p:nvSpPr>
          <p:cNvPr id="3" name="object 3"/>
          <p:cNvSpPr txBox="1"/>
          <p:nvPr/>
        </p:nvSpPr>
        <p:spPr>
          <a:xfrm>
            <a:off x="1084580" y="2249850"/>
            <a:ext cx="9921875" cy="2658745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170"/>
              </a:spcBef>
            </a:pP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fluid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diluting</a:t>
            </a:r>
            <a:r>
              <a:rPr sz="2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blood,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composed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of:</a:t>
            </a:r>
            <a:endParaRPr sz="2800" dirty="0">
              <a:latin typeface="Times New Roman"/>
              <a:cs typeface="Times New Roman"/>
            </a:endParaRPr>
          </a:p>
          <a:p>
            <a:pPr marL="12700" marR="317500" indent="384810" rtl="0">
              <a:lnSpc>
                <a:spcPts val="3020"/>
              </a:lnSpc>
              <a:spcBef>
                <a:spcPts val="1455"/>
              </a:spcBef>
              <a:buClr>
                <a:srgbClr val="404040"/>
              </a:buClr>
              <a:buAutoNum type="arabicPlain"/>
              <a:tabLst>
                <a:tab pos="397510" algn="l"/>
              </a:tabLst>
            </a:pPr>
            <a:r>
              <a:rPr sz="2800" b="1" dirty="0">
                <a:solidFill>
                  <a:srgbClr val="E38312"/>
                </a:solidFill>
                <a:latin typeface="Times New Roman"/>
                <a:cs typeface="Times New Roman"/>
              </a:rPr>
              <a:t>Glacial</a:t>
            </a:r>
            <a:r>
              <a:rPr sz="2800" b="1" spc="-50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E38312"/>
                </a:solidFill>
                <a:latin typeface="Times New Roman"/>
                <a:cs typeface="Times New Roman"/>
              </a:rPr>
              <a:t>acetic</a:t>
            </a:r>
            <a:r>
              <a:rPr sz="2800" b="1" spc="-40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E38312"/>
                </a:solidFill>
                <a:latin typeface="Times New Roman"/>
                <a:cs typeface="Times New Roman"/>
              </a:rPr>
              <a:t>acid</a:t>
            </a:r>
            <a:r>
              <a:rPr sz="2800" b="1" spc="-35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E38312"/>
                </a:solidFill>
                <a:latin typeface="Times New Roman"/>
                <a:cs typeface="Times New Roman"/>
              </a:rPr>
              <a:t>(1.5</a:t>
            </a:r>
            <a:r>
              <a:rPr sz="2800" b="1" spc="-30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E38312"/>
                </a:solidFill>
                <a:latin typeface="Times New Roman"/>
                <a:cs typeface="Times New Roman"/>
              </a:rPr>
              <a:t>ml)</a:t>
            </a:r>
            <a:r>
              <a:rPr sz="2800" b="1" spc="-20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(hemolyzes</a:t>
            </a:r>
            <a:r>
              <a:rPr sz="2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RBCs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without</a:t>
            </a:r>
            <a:r>
              <a:rPr sz="2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affecting WBCs).</a:t>
            </a:r>
            <a:endParaRPr sz="2800" dirty="0">
              <a:latin typeface="Times New Roman"/>
              <a:cs typeface="Times New Roman"/>
            </a:endParaRPr>
          </a:p>
          <a:p>
            <a:pPr marL="398145" indent="-385445" rtl="0">
              <a:lnSpc>
                <a:spcPct val="100000"/>
              </a:lnSpc>
              <a:spcBef>
                <a:spcPts val="1015"/>
              </a:spcBef>
              <a:buClr>
                <a:srgbClr val="404040"/>
              </a:buClr>
              <a:buAutoNum type="arabicPlain"/>
              <a:tabLst>
                <a:tab pos="398145" algn="l"/>
              </a:tabLst>
            </a:pPr>
            <a:r>
              <a:rPr sz="2800" b="1" dirty="0">
                <a:solidFill>
                  <a:srgbClr val="E38312"/>
                </a:solidFill>
                <a:latin typeface="Times New Roman"/>
                <a:cs typeface="Times New Roman"/>
              </a:rPr>
              <a:t>Gentian</a:t>
            </a:r>
            <a:r>
              <a:rPr sz="2800" b="1" spc="-25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E38312"/>
                </a:solidFill>
                <a:latin typeface="Times New Roman"/>
                <a:cs typeface="Times New Roman"/>
              </a:rPr>
              <a:t>violet</a:t>
            </a:r>
            <a:r>
              <a:rPr sz="2800" b="1" spc="-50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E38312"/>
                </a:solidFill>
                <a:latin typeface="Times New Roman"/>
                <a:cs typeface="Times New Roman"/>
              </a:rPr>
              <a:t>(1%</a:t>
            </a:r>
            <a:r>
              <a:rPr sz="2800" b="1" spc="-40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E38312"/>
                </a:solidFill>
                <a:latin typeface="Times New Roman"/>
                <a:cs typeface="Times New Roman"/>
              </a:rPr>
              <a:t>solution)</a:t>
            </a:r>
            <a:r>
              <a:rPr sz="2800" b="1" spc="-35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(1.5</a:t>
            </a:r>
            <a:r>
              <a:rPr sz="2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ml)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(stains</a:t>
            </a:r>
            <a:r>
              <a:rPr sz="2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nuclei</a:t>
            </a:r>
            <a:r>
              <a:rPr sz="2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8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WBC).</a:t>
            </a:r>
            <a:endParaRPr sz="2800" dirty="0">
              <a:latin typeface="Times New Roman"/>
              <a:cs typeface="Times New Roman"/>
            </a:endParaRPr>
          </a:p>
          <a:p>
            <a:pPr marL="397510" indent="-384810" rtl="0">
              <a:lnSpc>
                <a:spcPct val="100000"/>
              </a:lnSpc>
              <a:spcBef>
                <a:spcPts val="1075"/>
              </a:spcBef>
              <a:buClr>
                <a:srgbClr val="404040"/>
              </a:buClr>
              <a:buAutoNum type="arabicPlain"/>
              <a:tabLst>
                <a:tab pos="397510" algn="l"/>
              </a:tabLst>
            </a:pPr>
            <a:r>
              <a:rPr sz="2800" b="1" dirty="0">
                <a:solidFill>
                  <a:srgbClr val="E38312"/>
                </a:solidFill>
                <a:latin typeface="Times New Roman"/>
                <a:cs typeface="Times New Roman"/>
              </a:rPr>
              <a:t>Distilled</a:t>
            </a:r>
            <a:r>
              <a:rPr sz="2800" b="1" spc="-45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E38312"/>
                </a:solidFill>
                <a:latin typeface="Times New Roman"/>
                <a:cs typeface="Times New Roman"/>
              </a:rPr>
              <a:t>water</a:t>
            </a:r>
            <a:r>
              <a:rPr sz="2800" b="1" spc="-5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 smtClean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r>
              <a:rPr lang="en-US" sz="2800" dirty="0" smtClean="0">
                <a:solidFill>
                  <a:srgbClr val="404040"/>
                </a:solidFill>
                <a:latin typeface="Times New Roman"/>
                <a:cs typeface="Times New Roman"/>
              </a:rPr>
              <a:t>97</a:t>
            </a:r>
            <a:r>
              <a:rPr sz="2800" spc="-35" dirty="0" smtClean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0" dirty="0" smtClean="0">
                <a:solidFill>
                  <a:srgbClr val="404040"/>
                </a:solidFill>
                <a:latin typeface="Times New Roman"/>
                <a:cs typeface="Times New Roman"/>
              </a:rPr>
              <a:t>ml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).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452</Words>
  <Application>Microsoft Office PowerPoint</Application>
  <PresentationFormat>Widescreen</PresentationFormat>
  <Paragraphs>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MT</vt:lpstr>
      <vt:lpstr>Calibri</vt:lpstr>
      <vt:lpstr>Times New Roman</vt:lpstr>
      <vt:lpstr>Office Theme</vt:lpstr>
      <vt:lpstr>PowerPoint Presentation</vt:lpstr>
      <vt:lpstr>White blood cells (Leukocytes)</vt:lpstr>
      <vt:lpstr>PowerPoint Presentation</vt:lpstr>
      <vt:lpstr>1.Granulocytes A- basophil            B- eosinophilic       C- neutrophilic  2- A granulocytes A- monocytes           B- lymphocytes     </vt:lpstr>
      <vt:lpstr>PowerPoint Presentation</vt:lpstr>
      <vt:lpstr>2. Agranulocytes</vt:lpstr>
      <vt:lpstr>PowerPoint Presentation</vt:lpstr>
      <vt:lpstr>Materials and instruments </vt:lpstr>
      <vt:lpstr>Diluting fluid (Turk’s solution )</vt:lpstr>
      <vt:lpstr>pipette</vt:lpstr>
      <vt:lpstr>Procedure</vt:lpstr>
      <vt:lpstr>2. Sterilize the tip of the middle finger of hand</vt:lpstr>
      <vt:lpstr>PowerPoint Presentation</vt:lpstr>
      <vt:lpstr>Mixing of sample</vt:lpstr>
      <vt:lpstr>PowerPoint Presentation</vt:lpstr>
      <vt:lpstr>Calculation number of WBCs</vt:lpstr>
      <vt:lpstr>Calculation</vt:lpstr>
      <vt:lpstr>Increased WBCs In counts </vt:lpstr>
      <vt:lpstr>Decreased WBCs In counts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Blood Cells count Assist.Lec. Mohammed ali nadhum</dc:title>
  <dc:creator>mohmaster025@gmail.com</dc:creator>
  <cp:lastModifiedBy>Maher</cp:lastModifiedBy>
  <cp:revision>19</cp:revision>
  <dcterms:created xsi:type="dcterms:W3CDTF">2025-03-27T07:40:22Z</dcterms:created>
  <dcterms:modified xsi:type="dcterms:W3CDTF">2025-04-18T18:14:59Z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2022-11-08T00:00:00Z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2025-03-27T00:00:00Z</vt:filetime>
  </property>
  <property fmtid="{D5CDD505-2E9C-101B-9397-08002B2CF9AE}" pid="5" name="Producer">
    <vt:lpwstr>Microsoft® PowerPoint® 2019</vt:lpwstr>
  </property>
</Properties>
</file>