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14/05/42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Specimen Collection and Processing</a:t>
            </a:r>
            <a:endParaRPr lang="ar-SA" sz="3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  <a:p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2114206" y="908720"/>
            <a:ext cx="5077608" cy="135421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spc="300" dirty="0">
                <a:ln w="11430" cmpd="sng">
                  <a:solidFill>
                    <a:srgbClr val="7FD13B">
                      <a:lumMod val="60000"/>
                      <a:lumOff val="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glow rad="63500">
                    <a:srgbClr val="EA157A">
                      <a:satMod val="175000"/>
                      <a:alpha val="40000"/>
                    </a:srgbClr>
                  </a:glo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>Clinical Chemistry</a:t>
            </a:r>
          </a:p>
          <a:p>
            <a:endParaRPr lang="en-US" b="1" spc="300" dirty="0">
              <a:ln w="11430" cmpd="sng">
                <a:solidFill>
                  <a:srgbClr val="7FD13B">
                    <a:lumMod val="60000"/>
                    <a:lumOff val="40000"/>
                  </a:srgbClr>
                </a:solidFill>
                <a:prstDash val="solid"/>
                <a:miter lim="800000"/>
              </a:ln>
              <a:solidFill>
                <a:srgbClr val="D6ECFF">
                  <a:lumMod val="50000"/>
                </a:srgbClr>
              </a:solidFill>
              <a:effectLst>
                <a:glow rad="63500">
                  <a:srgbClr val="EA157A">
                    <a:satMod val="175000"/>
                    <a:alpha val="40000"/>
                  </a:srgbClr>
                </a:glow>
              </a:effectLst>
              <a:latin typeface="Lucida Calligraphy" pitchFamily="66" charset="0"/>
            </a:endParaRPr>
          </a:p>
          <a:p>
            <a:pPr algn="ctr" rtl="0"/>
            <a:endParaRPr lang="en-US" sz="3200" b="1" dirty="0">
              <a:ln w="10541" cmpd="sng">
                <a:solidFill>
                  <a:srgbClr val="7FD13B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7FD13B">
                      <a:tint val="40000"/>
                      <a:satMod val="250000"/>
                    </a:srgbClr>
                  </a:gs>
                  <a:gs pos="9000">
                    <a:srgbClr val="7FD13B">
                      <a:tint val="52000"/>
                      <a:satMod val="300000"/>
                    </a:srgbClr>
                  </a:gs>
                  <a:gs pos="50000">
                    <a:srgbClr val="7FD13B">
                      <a:shade val="20000"/>
                      <a:satMod val="300000"/>
                    </a:srgbClr>
                  </a:gs>
                  <a:gs pos="79000">
                    <a:srgbClr val="7FD13B">
                      <a:tint val="52000"/>
                      <a:satMod val="300000"/>
                    </a:srgbClr>
                  </a:gs>
                  <a:gs pos="100000">
                    <a:srgbClr val="7FD13B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Lucida Calligraphy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2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99592" y="1060443"/>
            <a:ext cx="7272808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endParaRPr lang="ar-SA" sz="2400" dirty="0"/>
          </a:p>
        </p:txBody>
      </p:sp>
      <p:sp>
        <p:nvSpPr>
          <p:cNvPr id="2" name="مستطيل 1"/>
          <p:cNvSpPr/>
          <p:nvPr/>
        </p:nvSpPr>
        <p:spPr>
          <a:xfrm>
            <a:off x="611560" y="692696"/>
            <a:ext cx="7776864" cy="5011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b="1" i="1" dirty="0">
                <a:latin typeface="Times New Roman"/>
              </a:rPr>
              <a:t>Sodium Fluoride</a:t>
            </a:r>
          </a:p>
          <a:p>
            <a:pPr algn="just" rtl="0">
              <a:lnSpc>
                <a:spcPct val="150000"/>
              </a:lnSpc>
            </a:pPr>
            <a:r>
              <a:rPr lang="en-US" sz="2400" dirty="0">
                <a:latin typeface="Times New Roman"/>
              </a:rPr>
              <a:t>Sodium fluoride is a weak anticoagulant that is often added as </a:t>
            </a:r>
            <a:r>
              <a:rPr lang="en-US" sz="2400" dirty="0" smtClean="0">
                <a:latin typeface="Times New Roman"/>
              </a:rPr>
              <a:t>a preservative </a:t>
            </a:r>
            <a:r>
              <a:rPr lang="en-US" sz="2400" dirty="0">
                <a:latin typeface="Times New Roman"/>
              </a:rPr>
              <a:t>for blood glucose. As a preservative, together with </a:t>
            </a:r>
            <a:r>
              <a:rPr lang="en-US" sz="2400" dirty="0" smtClean="0">
                <a:latin typeface="Times New Roman"/>
              </a:rPr>
              <a:t>another anticoagulant </a:t>
            </a:r>
            <a:r>
              <a:rPr lang="en-US" sz="2400" dirty="0">
                <a:latin typeface="Times New Roman"/>
              </a:rPr>
              <a:t>such as potassium oxalate, it is effective at a </a:t>
            </a:r>
            <a:r>
              <a:rPr lang="en-US" sz="2400" dirty="0" smtClean="0">
                <a:latin typeface="Times New Roman"/>
              </a:rPr>
              <a:t>concentration of </a:t>
            </a:r>
            <a:r>
              <a:rPr lang="en-US" sz="2400" dirty="0">
                <a:latin typeface="Times New Roman"/>
              </a:rPr>
              <a:t>approximately 2 g/L blood. It exerts its preservative action </a:t>
            </a:r>
            <a:r>
              <a:rPr lang="en-US" sz="2400" dirty="0" smtClean="0">
                <a:latin typeface="Times New Roman"/>
              </a:rPr>
              <a:t>by inhibiting </a:t>
            </a:r>
            <a:r>
              <a:rPr lang="en-US" sz="2400" dirty="0">
                <a:latin typeface="Times New Roman"/>
              </a:rPr>
              <a:t>the enzyme systems involved in glycolysis, although </a:t>
            </a:r>
            <a:r>
              <a:rPr lang="en-US" sz="2400" dirty="0" smtClean="0">
                <a:latin typeface="Times New Roman"/>
              </a:rPr>
              <a:t>such inhibition </a:t>
            </a:r>
            <a:r>
              <a:rPr lang="en-US" sz="2400" dirty="0">
                <a:latin typeface="Times New Roman"/>
              </a:rPr>
              <a:t>is not immediate and a certain amount of degradation </a:t>
            </a:r>
            <a:r>
              <a:rPr lang="en-US" sz="2400" dirty="0" smtClean="0">
                <a:latin typeface="Times New Roman"/>
              </a:rPr>
              <a:t>occurs during </a:t>
            </a:r>
            <a:r>
              <a:rPr lang="en-US" sz="2400" dirty="0">
                <a:latin typeface="Times New Roman"/>
              </a:rPr>
              <a:t>the first hour after collection.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03837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4" y="335846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i="1" dirty="0">
                <a:latin typeface="Times New Roman"/>
              </a:rPr>
              <a:t>Citrate</a:t>
            </a:r>
          </a:p>
          <a:p>
            <a:pPr algn="just" rtl="0"/>
            <a:r>
              <a:rPr lang="en-US" sz="2400" dirty="0">
                <a:latin typeface="Times New Roman"/>
              </a:rPr>
              <a:t>Sodium citrate solution, at a concentration of 34 to 38 g/L in a ratio of </a:t>
            </a:r>
            <a:r>
              <a:rPr lang="en-US" sz="2400" dirty="0" smtClean="0">
                <a:latin typeface="Times New Roman"/>
              </a:rPr>
              <a:t>1 part </a:t>
            </a:r>
            <a:r>
              <a:rPr lang="en-US" sz="2400" dirty="0">
                <a:latin typeface="Times New Roman"/>
              </a:rPr>
              <a:t>to 9 parts of blood, is widely used for coagulation studies, </a:t>
            </a:r>
            <a:r>
              <a:rPr lang="en-US" sz="2400" dirty="0" smtClean="0">
                <a:latin typeface="Times New Roman"/>
              </a:rPr>
              <a:t>although the </a:t>
            </a:r>
            <a:r>
              <a:rPr lang="en-US" sz="2400" dirty="0">
                <a:latin typeface="Times New Roman"/>
              </a:rPr>
              <a:t>correct ratio of blood to anticoagulant is critical because the effect </a:t>
            </a:r>
            <a:r>
              <a:rPr lang="en-US" sz="2400" dirty="0" smtClean="0">
                <a:latin typeface="Times New Roman"/>
              </a:rPr>
              <a:t>is easily reversible </a:t>
            </a:r>
            <a:r>
              <a:rPr lang="en-US" sz="2400" dirty="0">
                <a:latin typeface="Times New Roman"/>
              </a:rPr>
              <a:t>by addition of standard amounts of Ca2+ that are </a:t>
            </a:r>
            <a:r>
              <a:rPr lang="en-US" sz="2400" dirty="0" smtClean="0">
                <a:latin typeface="Times New Roman"/>
              </a:rPr>
              <a:t>based on </a:t>
            </a:r>
            <a:r>
              <a:rPr lang="en-US" sz="2400" dirty="0">
                <a:latin typeface="Times New Roman"/>
              </a:rPr>
              <a:t>a proper collection </a:t>
            </a:r>
            <a:r>
              <a:rPr lang="en-US" sz="2400" dirty="0" smtClean="0">
                <a:latin typeface="Times New Roman"/>
              </a:rPr>
              <a:t>volume. Because </a:t>
            </a:r>
            <a:r>
              <a:rPr lang="en-US" sz="2400" dirty="0">
                <a:latin typeface="Times New Roman"/>
              </a:rPr>
              <a:t>citrate chelates calcium, it is unsuitable as an anticoagulant </a:t>
            </a:r>
            <a:r>
              <a:rPr lang="en-US" sz="2400" dirty="0" smtClean="0">
                <a:latin typeface="Times New Roman"/>
              </a:rPr>
              <a:t>for specimens </a:t>
            </a:r>
            <a:r>
              <a:rPr lang="en-US" sz="2400" dirty="0">
                <a:latin typeface="Times New Roman"/>
              </a:rPr>
              <a:t>for measurement of this element. It also inhibits</a:t>
            </a:r>
          </a:p>
          <a:p>
            <a:pPr algn="just" rtl="0"/>
            <a:r>
              <a:rPr lang="en-US" sz="2400" dirty="0">
                <a:latin typeface="Times New Roman"/>
              </a:rPr>
              <a:t>aminotransferases and alkaline phosphatase but stimulates </a:t>
            </a:r>
            <a:r>
              <a:rPr lang="en-US" sz="2400" dirty="0" smtClean="0">
                <a:latin typeface="Times New Roman"/>
              </a:rPr>
              <a:t>acid phosphatase </a:t>
            </a:r>
            <a:r>
              <a:rPr lang="en-US" sz="2400" dirty="0">
                <a:latin typeface="Times New Roman"/>
              </a:rPr>
              <a:t>when </a:t>
            </a:r>
            <a:r>
              <a:rPr lang="en-US" sz="2400" dirty="0" err="1">
                <a:latin typeface="Times New Roman"/>
              </a:rPr>
              <a:t>phenylphosphate</a:t>
            </a:r>
            <a:r>
              <a:rPr lang="en-US" sz="2400" dirty="0">
                <a:latin typeface="Times New Roman"/>
              </a:rPr>
              <a:t> is used as </a:t>
            </a:r>
            <a:r>
              <a:rPr lang="en-US" sz="2400" dirty="0" smtClean="0">
                <a:latin typeface="Times New Roman"/>
              </a:rPr>
              <a:t>a substrate</a:t>
            </a:r>
            <a:r>
              <a:rPr lang="en-US" sz="2400" dirty="0">
                <a:latin typeface="Times New Roman"/>
              </a:rPr>
              <a:t>. Because </a:t>
            </a:r>
            <a:r>
              <a:rPr lang="en-US" sz="2400" dirty="0" smtClean="0">
                <a:latin typeface="Times New Roman"/>
              </a:rPr>
              <a:t>citrate complexes </a:t>
            </a:r>
            <a:r>
              <a:rPr lang="en-US" sz="2400" dirty="0" err="1">
                <a:latin typeface="Times New Roman"/>
              </a:rPr>
              <a:t>molybdate</a:t>
            </a:r>
            <a:r>
              <a:rPr lang="en-US" sz="2400" dirty="0">
                <a:latin typeface="Times New Roman"/>
              </a:rPr>
              <a:t>, it decreases the color yield in </a:t>
            </a:r>
            <a:r>
              <a:rPr lang="en-US" sz="2400" dirty="0" smtClean="0">
                <a:latin typeface="Times New Roman"/>
              </a:rPr>
              <a:t>phosphate measurements </a:t>
            </a:r>
            <a:r>
              <a:rPr lang="en-US" sz="2400" dirty="0">
                <a:latin typeface="Times New Roman"/>
              </a:rPr>
              <a:t>that involve </a:t>
            </a:r>
            <a:r>
              <a:rPr lang="en-US" sz="2400" dirty="0" err="1">
                <a:latin typeface="Times New Roman"/>
              </a:rPr>
              <a:t>molybdate</a:t>
            </a:r>
            <a:r>
              <a:rPr lang="en-US" sz="2400" dirty="0">
                <a:latin typeface="Times New Roman"/>
              </a:rPr>
              <a:t> ions and produces low results.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583672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115616" y="197346"/>
            <a:ext cx="73448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i="1" dirty="0">
                <a:latin typeface="Times New Roman"/>
              </a:rPr>
              <a:t>Oxalates</a:t>
            </a:r>
          </a:p>
          <a:p>
            <a:pPr algn="just" rtl="0"/>
            <a:r>
              <a:rPr lang="en-US" sz="2400" dirty="0">
                <a:latin typeface="Times New Roman"/>
              </a:rPr>
              <a:t>Sodium, potassium, ammonium, and lithium oxalates inhibit </a:t>
            </a:r>
            <a:r>
              <a:rPr lang="en-US" sz="2400" dirty="0" smtClean="0">
                <a:latin typeface="Times New Roman"/>
              </a:rPr>
              <a:t>blood coagulation </a:t>
            </a:r>
            <a:r>
              <a:rPr lang="en-US" sz="2400" dirty="0">
                <a:latin typeface="Times New Roman"/>
              </a:rPr>
              <a:t>by forming rather insoluble complexes with calcium </a:t>
            </a:r>
            <a:r>
              <a:rPr lang="en-US" sz="2400" dirty="0" smtClean="0">
                <a:latin typeface="Times New Roman"/>
              </a:rPr>
              <a:t>ions. Potassium </a:t>
            </a:r>
            <a:r>
              <a:rPr lang="en-US" sz="2400" dirty="0">
                <a:latin typeface="Times New Roman"/>
              </a:rPr>
              <a:t>oxalate (K2C2O4</a:t>
            </a:r>
            <a:r>
              <a:rPr lang="en-US" sz="2400" dirty="0">
                <a:latin typeface="Times New Roman"/>
                <a:cs typeface="Times New Roman"/>
              </a:rPr>
              <a:t>•H2O), at a concentration of approximately 1</a:t>
            </a:r>
          </a:p>
          <a:p>
            <a:pPr algn="just" rtl="0"/>
            <a:r>
              <a:rPr lang="en-US" sz="2400" dirty="0">
                <a:latin typeface="Times New Roman"/>
              </a:rPr>
              <a:t>to 2 g/L of blood, is the most widely used oxalate. At concentrations </a:t>
            </a:r>
            <a:r>
              <a:rPr lang="en-US" sz="2400" dirty="0" smtClean="0">
                <a:latin typeface="Times New Roman"/>
              </a:rPr>
              <a:t>of greater </a:t>
            </a:r>
            <a:r>
              <a:rPr lang="en-US" sz="2400" dirty="0">
                <a:latin typeface="Times New Roman"/>
              </a:rPr>
              <a:t>than 3 g oxalate per liter, hemolysis is likely to </a:t>
            </a:r>
            <a:r>
              <a:rPr lang="en-US" sz="2400" dirty="0" smtClean="0">
                <a:latin typeface="Times New Roman"/>
              </a:rPr>
              <a:t>occur. Combined </a:t>
            </a:r>
            <a:r>
              <a:rPr lang="en-US" sz="2400" dirty="0">
                <a:latin typeface="Times New Roman"/>
              </a:rPr>
              <a:t>ammonium and/or potassium oxalate does not cause </a:t>
            </a:r>
            <a:r>
              <a:rPr lang="en-US" sz="2400" dirty="0" smtClean="0">
                <a:latin typeface="Times New Roman"/>
              </a:rPr>
              <a:t>shrinkage of erythrocytes</a:t>
            </a:r>
            <a:r>
              <a:rPr lang="en-US" sz="2400" dirty="0">
                <a:latin typeface="Times New Roman"/>
              </a:rPr>
              <a:t>. However, other oxalates have been known to </a:t>
            </a:r>
            <a:r>
              <a:rPr lang="en-US" sz="2400" dirty="0" smtClean="0">
                <a:latin typeface="Times New Roman"/>
              </a:rPr>
              <a:t>cause shrinkage </a:t>
            </a:r>
            <a:r>
              <a:rPr lang="en-US" sz="2400" dirty="0">
                <a:latin typeface="Times New Roman"/>
              </a:rPr>
              <a:t>by drawing water into the plasma. Reduction in hematocrit </a:t>
            </a:r>
            <a:r>
              <a:rPr lang="en-US" sz="2400" dirty="0" smtClean="0">
                <a:latin typeface="Times New Roman"/>
              </a:rPr>
              <a:t>may be </a:t>
            </a:r>
            <a:r>
              <a:rPr lang="en-US" sz="2400" dirty="0">
                <a:latin typeface="Times New Roman"/>
              </a:rPr>
              <a:t>as much as 10%, causing a reduction in the concentration of </a:t>
            </a:r>
            <a:r>
              <a:rPr lang="en-US" sz="2400" dirty="0" smtClean="0">
                <a:latin typeface="Times New Roman"/>
              </a:rPr>
              <a:t>plasma constituents </a:t>
            </a:r>
            <a:r>
              <a:rPr lang="en-US" sz="2400" dirty="0">
                <a:latin typeface="Times New Roman"/>
              </a:rPr>
              <a:t>of 5%. As fluid is lost from the cells, an exchange </a:t>
            </a:r>
            <a:r>
              <a:rPr lang="en-US" sz="2400" dirty="0" smtClean="0">
                <a:latin typeface="Times New Roman"/>
              </a:rPr>
              <a:t>of electrolytes </a:t>
            </a:r>
            <a:r>
              <a:rPr lang="en-US" sz="2400" dirty="0">
                <a:latin typeface="Times New Roman"/>
              </a:rPr>
              <a:t>and other constituents across the cell membrane occurs.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715335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683568" y="332656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dirty="0">
                <a:latin typeface="Times New Roman"/>
              </a:rPr>
              <a:t>Oxalate inhibits several enzymes, including acid and </a:t>
            </a:r>
            <a:r>
              <a:rPr lang="en-US" sz="2400" dirty="0" smtClean="0">
                <a:latin typeface="Times New Roman"/>
              </a:rPr>
              <a:t>alkaline phosphatases</a:t>
            </a:r>
            <a:r>
              <a:rPr lang="en-US" sz="2400" dirty="0">
                <a:latin typeface="Times New Roman"/>
              </a:rPr>
              <a:t>, amylase, and lactate dehydrogenase, and may </a:t>
            </a:r>
            <a:r>
              <a:rPr lang="en-US" sz="2400" dirty="0" smtClean="0">
                <a:latin typeface="Times New Roman"/>
              </a:rPr>
              <a:t>cause precipitation </a:t>
            </a:r>
            <a:r>
              <a:rPr lang="en-US" sz="2400" dirty="0">
                <a:latin typeface="Times New Roman"/>
              </a:rPr>
              <a:t>of calcium as the oxalate salt.</a:t>
            </a:r>
            <a:endParaRPr lang="ar-SA" sz="2400" dirty="0"/>
          </a:p>
        </p:txBody>
      </p:sp>
      <p:sp>
        <p:nvSpPr>
          <p:cNvPr id="4" name="مستطيل 3"/>
          <p:cNvSpPr/>
          <p:nvPr/>
        </p:nvSpPr>
        <p:spPr>
          <a:xfrm>
            <a:off x="706826" y="1844824"/>
            <a:ext cx="79696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dirty="0">
                <a:solidFill>
                  <a:srgbClr val="000000"/>
                </a:solidFill>
                <a:latin typeface="Times New Roman"/>
              </a:rPr>
              <a:t>Influence of Site of Collection on Blood Composition</a:t>
            </a:r>
          </a:p>
          <a:p>
            <a:pPr algn="just" rtl="0"/>
            <a:r>
              <a:rPr lang="en-US" sz="2400" dirty="0">
                <a:solidFill>
                  <a:srgbClr val="000000"/>
                </a:solidFill>
                <a:latin typeface="Times New Roman"/>
              </a:rPr>
              <a:t>Blood obtained from different sites differs in composition. Skin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puncture blood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is more like arterial blood than venous blood. Thus there are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no clinically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significant differences between freely flowing capillary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blood and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arterial blood in pH, </a:t>
            </a:r>
            <a:r>
              <a:rPr lang="en-US" sz="2400" i="1" dirty="0" smtClean="0">
                <a:solidFill>
                  <a:srgbClr val="000000"/>
                </a:solidFill>
                <a:latin typeface="Times New Roman"/>
              </a:rPr>
              <a:t>P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CO2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2400" i="1" dirty="0" smtClean="0">
                <a:solidFill>
                  <a:srgbClr val="000000"/>
                </a:solidFill>
                <a:latin typeface="Times New Roman"/>
              </a:rPr>
              <a:t>P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O2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, and oxygen saturation. The </a:t>
            </a:r>
            <a:r>
              <a:rPr lang="en-US" sz="2400" i="1" dirty="0" smtClean="0">
                <a:solidFill>
                  <a:srgbClr val="000000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CO2 of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venous blood is up to 6 to 7 mm Hg (0.8 to 0.9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kPa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)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higher. Venous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blood glucose is as much as 70 mg/L (0.39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mmol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/L) less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than capillary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blood glucose. Blood obtained by skin puncture is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contaminated to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some extent with interstitial and intracellular fluids. The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major differences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between venous serum and capillary serum are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illustrated in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Table 7-5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2566774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7016058" cy="4675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998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971600" y="612845"/>
            <a:ext cx="7416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dirty="0">
                <a:solidFill>
                  <a:srgbClr val="D00040"/>
                </a:solidFill>
                <a:latin typeface="Times New Roman"/>
              </a:rPr>
              <a:t>Urine</a:t>
            </a:r>
          </a:p>
          <a:p>
            <a:pPr algn="just" rtl="0"/>
            <a:r>
              <a:rPr lang="en-US" sz="2400" dirty="0">
                <a:solidFill>
                  <a:srgbClr val="000000"/>
                </a:solidFill>
                <a:latin typeface="Times New Roman"/>
              </a:rPr>
              <a:t>The type of urine specimen to be collected is dictated by the tests to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be performed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. Untimed or random specimens are suitable for only a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few chemical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tests; usually, urine specimens must be collected over a</a:t>
            </a:r>
          </a:p>
          <a:p>
            <a:pPr algn="just" rtl="0"/>
            <a:r>
              <a:rPr lang="en-US" sz="2400" dirty="0">
                <a:solidFill>
                  <a:srgbClr val="000000"/>
                </a:solidFill>
                <a:latin typeface="Times New Roman"/>
              </a:rPr>
              <a:t>predetermined interval of time, such as 4, 12, or 24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hours.</a:t>
            </a:r>
            <a:endParaRPr lang="en-US" sz="2400" dirty="0">
              <a:solidFill>
                <a:srgbClr val="000000"/>
              </a:solidFill>
              <a:latin typeface="Times New Roman"/>
            </a:endParaRPr>
          </a:p>
          <a:p>
            <a:pPr algn="just" rtl="0"/>
            <a:r>
              <a:rPr lang="en-US" sz="2400" dirty="0">
                <a:solidFill>
                  <a:srgbClr val="000000"/>
                </a:solidFill>
                <a:latin typeface="Times New Roman"/>
              </a:rPr>
              <a:t>A clean, early morning, fasting specimen is usually the most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concentrated specimen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, and thus is preferred for microscopic examinations and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for the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detection of abnormal amounts of constituents, such as proteins, or of</a:t>
            </a:r>
          </a:p>
          <a:p>
            <a:pPr algn="just" rtl="0"/>
            <a:r>
              <a:rPr lang="en-US" sz="2400" dirty="0">
                <a:solidFill>
                  <a:srgbClr val="000000"/>
                </a:solidFill>
                <a:latin typeface="Times New Roman"/>
              </a:rPr>
              <a:t>unusual compounds, such as chorionic gonadotropin.</a:t>
            </a:r>
          </a:p>
          <a:p>
            <a:pPr algn="just" rtl="0"/>
            <a:r>
              <a:rPr lang="en-US" sz="2400" dirty="0">
                <a:solidFill>
                  <a:srgbClr val="000000"/>
                </a:solidFill>
                <a:latin typeface="Times New Roman"/>
              </a:rPr>
              <a:t>The clean timed specimen is one obtained at specific times of the day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or during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certain phases of the act of micturition.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29180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endParaRPr lang="ar-SA" sz="2800" dirty="0"/>
          </a:p>
        </p:txBody>
      </p:sp>
      <p:sp>
        <p:nvSpPr>
          <p:cNvPr id="7" name="مستطيل 6"/>
          <p:cNvSpPr/>
          <p:nvPr/>
        </p:nvSpPr>
        <p:spPr>
          <a:xfrm>
            <a:off x="1224112" y="531303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</a:rPr>
              <a:t>Specimen Collection and Processing</a:t>
            </a:r>
            <a:endParaRPr lang="ar-SA" dirty="0"/>
          </a:p>
        </p:txBody>
      </p:sp>
      <p:sp>
        <p:nvSpPr>
          <p:cNvPr id="3" name="مستطيل 2"/>
          <p:cNvSpPr/>
          <p:nvPr/>
        </p:nvSpPr>
        <p:spPr>
          <a:xfrm>
            <a:off x="1331640" y="1720840"/>
            <a:ext cx="68407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dirty="0">
                <a:latin typeface="Times New Roman"/>
              </a:rPr>
              <a:t>Anticoagulants and Preservatives for Blood</a:t>
            </a:r>
          </a:p>
          <a:p>
            <a:pPr algn="just" rtl="0"/>
            <a:r>
              <a:rPr lang="en-US" sz="2400" dirty="0">
                <a:latin typeface="Times New Roman"/>
              </a:rPr>
              <a:t>Serum is defined as the watery portion of blood that remains </a:t>
            </a:r>
            <a:r>
              <a:rPr lang="en-US" sz="2400" dirty="0" smtClean="0">
                <a:latin typeface="Times New Roman"/>
              </a:rPr>
              <a:t>after coagulation </a:t>
            </a:r>
            <a:r>
              <a:rPr lang="en-US" sz="2400" dirty="0">
                <a:latin typeface="Times New Roman"/>
              </a:rPr>
              <a:t>has occurred and is the specimen of choice for </a:t>
            </a:r>
            <a:r>
              <a:rPr lang="en-US" sz="2400" dirty="0" smtClean="0">
                <a:latin typeface="Times New Roman"/>
              </a:rPr>
              <a:t>many analyses</a:t>
            </a:r>
            <a:r>
              <a:rPr lang="en-US" sz="2400" dirty="0">
                <a:latin typeface="Times New Roman"/>
              </a:rPr>
              <a:t>, including viral screening and protein </a:t>
            </a:r>
            <a:r>
              <a:rPr lang="en-US" sz="2400" dirty="0" smtClean="0">
                <a:latin typeface="Times New Roman"/>
              </a:rPr>
              <a:t>electrophoresis. Samples </a:t>
            </a:r>
            <a:r>
              <a:rPr lang="en-US" sz="2400" dirty="0">
                <a:latin typeface="Times New Roman"/>
              </a:rPr>
              <a:t>are collected into tubes with no additive or with a clot </a:t>
            </a:r>
            <a:r>
              <a:rPr lang="en-US" sz="2400" dirty="0" smtClean="0">
                <a:latin typeface="Times New Roman"/>
              </a:rPr>
              <a:t>activator and </a:t>
            </a:r>
            <a:r>
              <a:rPr lang="en-US" sz="2400" dirty="0">
                <a:latin typeface="Times New Roman"/>
              </a:rPr>
              <a:t>must be allowed to complete the coagulation process before </a:t>
            </a:r>
            <a:r>
              <a:rPr lang="en-US" sz="2400" dirty="0" smtClean="0">
                <a:latin typeface="Times New Roman"/>
              </a:rPr>
              <a:t>further processing</a:t>
            </a:r>
            <a:r>
              <a:rPr lang="en-US" sz="2400" dirty="0">
                <a:latin typeface="Times New Roman"/>
              </a:rPr>
              <a:t>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419682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59632" y="889844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dirty="0">
                <a:solidFill>
                  <a:srgbClr val="000000"/>
                </a:solidFill>
                <a:latin typeface="Times New Roman"/>
              </a:rPr>
              <a:t>Plasma is defined as the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noncellular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component of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anticoagulated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whole blood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and is increasingly being used for routine chemistry testing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to decrease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turnaround time. Sometimes considerable differences may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be observed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between the concentrations of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analytes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in serum and in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plasma, as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shown in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Table 7-4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. For molecular diagnostics,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anticoagulated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whole blood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or plasma is more likely to be the specimen of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choice. A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number of anticoagulants are available, including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heparin,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</a:rPr>
              <a:t>ethylenediaminetetraacetic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acid (EDTA), sodium fluoride, citrate,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acid </a:t>
            </a:r>
            <a:r>
              <a:rPr lang="it-IT" sz="2400" dirty="0" smtClean="0">
                <a:solidFill>
                  <a:srgbClr val="000000"/>
                </a:solidFill>
                <a:latin typeface="Times New Roman"/>
              </a:rPr>
              <a:t>citrate </a:t>
            </a:r>
            <a:r>
              <a:rPr lang="it-IT" sz="2400" dirty="0">
                <a:solidFill>
                  <a:srgbClr val="000000"/>
                </a:solidFill>
                <a:latin typeface="Times New Roman"/>
              </a:rPr>
              <a:t>dextrose (ACD, oxalate, and </a:t>
            </a:r>
            <a:r>
              <a:rPr lang="it-IT" sz="2400" dirty="0" smtClean="0">
                <a:solidFill>
                  <a:srgbClr val="000000"/>
                </a:solidFill>
                <a:latin typeface="Times New Roman"/>
              </a:rPr>
              <a:t>iodoacetate 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62109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9"/>
            <a:ext cx="7056784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96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1600" y="620688"/>
            <a:ext cx="7200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b="1" dirty="0">
                <a:latin typeface="Times New Roman"/>
              </a:rPr>
              <a:t>Heparin</a:t>
            </a:r>
          </a:p>
          <a:p>
            <a:pPr algn="just" rtl="0">
              <a:lnSpc>
                <a:spcPct val="150000"/>
              </a:lnSpc>
            </a:pPr>
            <a:r>
              <a:rPr lang="en-US" sz="2400" dirty="0">
                <a:latin typeface="Times New Roman"/>
              </a:rPr>
              <a:t>Heparin is the most widely used anticoagulant for chemistry </a:t>
            </a:r>
            <a:r>
              <a:rPr lang="en-US" sz="2400" dirty="0" smtClean="0">
                <a:latin typeface="Times New Roman"/>
              </a:rPr>
              <a:t>and hematology </a:t>
            </a:r>
            <a:r>
              <a:rPr lang="en-US" sz="2400" dirty="0">
                <a:latin typeface="Times New Roman"/>
              </a:rPr>
              <a:t>testing. It is a </a:t>
            </a:r>
            <a:r>
              <a:rPr lang="en-US" sz="2400" dirty="0" err="1">
                <a:latin typeface="Times New Roman"/>
              </a:rPr>
              <a:t>mucoitin</a:t>
            </a:r>
            <a:r>
              <a:rPr lang="en-US" sz="2400" dirty="0">
                <a:latin typeface="Times New Roman"/>
              </a:rPr>
              <a:t> </a:t>
            </a:r>
            <a:r>
              <a:rPr lang="en-US" sz="2400" dirty="0" err="1">
                <a:latin typeface="Times New Roman"/>
              </a:rPr>
              <a:t>polysulfuric</a:t>
            </a:r>
            <a:r>
              <a:rPr lang="en-US" sz="2400" dirty="0">
                <a:latin typeface="Times New Roman"/>
              </a:rPr>
              <a:t> acid and is available </a:t>
            </a:r>
            <a:r>
              <a:rPr lang="en-US" sz="2400" dirty="0" smtClean="0">
                <a:latin typeface="Times New Roman"/>
              </a:rPr>
              <a:t>as sodium</a:t>
            </a:r>
            <a:r>
              <a:rPr lang="en-US" sz="2400" dirty="0">
                <a:latin typeface="Times New Roman"/>
              </a:rPr>
              <a:t>, potassium, lithium, and ammonium salts, all of which </a:t>
            </a:r>
            <a:r>
              <a:rPr lang="en-US" sz="2400" dirty="0" smtClean="0">
                <a:latin typeface="Times New Roman"/>
              </a:rPr>
              <a:t>adequately prevent coagulation. This </a:t>
            </a:r>
            <a:r>
              <a:rPr lang="en-US" sz="2400" dirty="0">
                <a:latin typeface="Times New Roman"/>
              </a:rPr>
              <a:t>anticoagulant accelerates the action of </a:t>
            </a:r>
            <a:r>
              <a:rPr lang="en-US" sz="2400" dirty="0" err="1">
                <a:latin typeface="Times New Roman"/>
              </a:rPr>
              <a:t>antithrombin</a:t>
            </a:r>
            <a:r>
              <a:rPr lang="en-US" sz="2400" dirty="0">
                <a:latin typeface="Times New Roman"/>
              </a:rPr>
              <a:t> III, </a:t>
            </a:r>
            <a:r>
              <a:rPr lang="en-US" sz="2400" dirty="0" smtClean="0">
                <a:latin typeface="Times New Roman"/>
              </a:rPr>
              <a:t>which neutralizes </a:t>
            </a:r>
            <a:r>
              <a:rPr lang="en-US" sz="2400" dirty="0">
                <a:latin typeface="Times New Roman"/>
              </a:rPr>
              <a:t>thrombin and thus prevents the formation of fibrin </a:t>
            </a:r>
            <a:r>
              <a:rPr lang="en-US" sz="2400" dirty="0" smtClean="0">
                <a:latin typeface="Times New Roman"/>
              </a:rPr>
              <a:t>from fibrinogen</a:t>
            </a:r>
            <a:r>
              <a:rPr lang="en-US" sz="2400" dirty="0">
                <a:latin typeface="Times New Roman"/>
              </a:rPr>
              <a:t>. Most blood tubes are prepared with approximately 0.2 </a:t>
            </a:r>
            <a:r>
              <a:rPr lang="en-US" sz="2400" dirty="0" smtClean="0">
                <a:latin typeface="Times New Roman"/>
              </a:rPr>
              <a:t>mg heparin </a:t>
            </a:r>
            <a:r>
              <a:rPr lang="en-US" sz="2400" dirty="0">
                <a:latin typeface="Times New Roman"/>
              </a:rPr>
              <a:t>for each milliliter of blood (1000 units/mL) to be collected</a:t>
            </a:r>
            <a:r>
              <a:rPr lang="en-US" dirty="0">
                <a:latin typeface="Times New Roman"/>
              </a:rPr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24389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43608" y="908720"/>
            <a:ext cx="7272808" cy="5565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dirty="0">
                <a:latin typeface="Times New Roman"/>
              </a:rPr>
              <a:t>The heparin is usually present as a dry powder that is hygroscopic </a:t>
            </a:r>
            <a:r>
              <a:rPr lang="en-US" sz="2400" dirty="0" smtClean="0">
                <a:latin typeface="Times New Roman"/>
              </a:rPr>
              <a:t>and dissolves </a:t>
            </a:r>
            <a:r>
              <a:rPr lang="en-US" sz="2400" dirty="0">
                <a:latin typeface="Times New Roman"/>
              </a:rPr>
              <a:t>rapidly. Heparin has the disadvantages of high cost and a </a:t>
            </a:r>
            <a:r>
              <a:rPr lang="en-US" sz="2400" dirty="0" smtClean="0">
                <a:latin typeface="Times New Roman"/>
              </a:rPr>
              <a:t>more temporary </a:t>
            </a:r>
            <a:r>
              <a:rPr lang="en-US" sz="2400" dirty="0">
                <a:latin typeface="Times New Roman"/>
              </a:rPr>
              <a:t>action of anticoagulation than is attained by chemical </a:t>
            </a:r>
            <a:r>
              <a:rPr lang="en-US" sz="2400" dirty="0" smtClean="0">
                <a:latin typeface="Times New Roman"/>
              </a:rPr>
              <a:t>means, such </a:t>
            </a:r>
            <a:r>
              <a:rPr lang="en-US" sz="2400" dirty="0">
                <a:latin typeface="Times New Roman"/>
              </a:rPr>
              <a:t>as those discussed below. It produces a </a:t>
            </a:r>
            <a:r>
              <a:rPr lang="en-US" sz="2400" dirty="0" smtClean="0">
                <a:latin typeface="Times New Roman"/>
              </a:rPr>
              <a:t>blue background </a:t>
            </a:r>
            <a:r>
              <a:rPr lang="en-US" sz="2400" dirty="0">
                <a:latin typeface="Times New Roman"/>
              </a:rPr>
              <a:t>in </a:t>
            </a:r>
            <a:r>
              <a:rPr lang="en-US" sz="2400" dirty="0" smtClean="0">
                <a:latin typeface="Times New Roman"/>
              </a:rPr>
              <a:t>blood </a:t>
            </a:r>
            <a:r>
              <a:rPr lang="en-US" sz="2400" dirty="0" smtClean="0">
                <a:latin typeface="Times New Roman"/>
                <a:cs typeface="Times New Roman"/>
              </a:rPr>
              <a:t>smears </a:t>
            </a:r>
            <a:r>
              <a:rPr lang="en-US" sz="2400" dirty="0">
                <a:latin typeface="Times New Roman"/>
                <a:cs typeface="Times New Roman"/>
              </a:rPr>
              <a:t>that are stained with Wright’s </a:t>
            </a:r>
            <a:r>
              <a:rPr lang="en-US" sz="2400" dirty="0" smtClean="0">
                <a:latin typeface="Times New Roman"/>
                <a:cs typeface="Times New Roman"/>
              </a:rPr>
              <a:t>stain. </a:t>
            </a:r>
            <a:r>
              <a:rPr lang="en-US" sz="2400" dirty="0" smtClean="0">
                <a:latin typeface="Times New Roman"/>
              </a:rPr>
              <a:t>In </a:t>
            </a:r>
            <a:r>
              <a:rPr lang="en-US" sz="2400" dirty="0">
                <a:latin typeface="Times New Roman"/>
              </a:rPr>
              <a:t>addition, heparin is said to inhibit acid phosphatase activity and </a:t>
            </a:r>
            <a:r>
              <a:rPr lang="en-US" sz="2400" dirty="0" smtClean="0">
                <a:latin typeface="Times New Roman"/>
              </a:rPr>
              <a:t>to interfere </a:t>
            </a:r>
            <a:r>
              <a:rPr lang="en-US" sz="2400" dirty="0">
                <a:latin typeface="Times New Roman"/>
              </a:rPr>
              <a:t>with the binding of calcium to EDTA in analytical methods </a:t>
            </a:r>
            <a:r>
              <a:rPr lang="en-US" sz="2400" dirty="0" smtClean="0">
                <a:latin typeface="Times New Roman"/>
              </a:rPr>
              <a:t>for calcium </a:t>
            </a:r>
            <a:r>
              <a:rPr lang="en-US" sz="2400" dirty="0">
                <a:latin typeface="Times New Roman"/>
              </a:rPr>
              <a:t>involving </a:t>
            </a:r>
            <a:r>
              <a:rPr lang="en-US" sz="2400" dirty="0" err="1">
                <a:latin typeface="Times New Roman"/>
              </a:rPr>
              <a:t>complexing</a:t>
            </a:r>
            <a:r>
              <a:rPr lang="en-US" sz="2400" dirty="0">
                <a:latin typeface="Times New Roman"/>
              </a:rPr>
              <a:t> with EDTA.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7420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55261" y="980728"/>
            <a:ext cx="7344816" cy="4457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dirty="0">
                <a:latin typeface="Times New Roman"/>
              </a:rPr>
              <a:t>It should be noted that heparin is unacceptable for most tests </a:t>
            </a:r>
            <a:r>
              <a:rPr lang="en-US" sz="2400" dirty="0" smtClean="0">
                <a:latin typeface="Times New Roman"/>
              </a:rPr>
              <a:t>performed using </a:t>
            </a:r>
            <a:r>
              <a:rPr lang="en-US" sz="2400" dirty="0">
                <a:latin typeface="Times New Roman"/>
              </a:rPr>
              <a:t>the polymerase chain reaction (PCR) because of inhibition of </a:t>
            </a:r>
            <a:r>
              <a:rPr lang="en-US" sz="2400" dirty="0" smtClean="0">
                <a:latin typeface="Times New Roman"/>
              </a:rPr>
              <a:t>the polymerase </a:t>
            </a:r>
            <a:r>
              <a:rPr lang="en-US" sz="2400" dirty="0">
                <a:latin typeface="Times New Roman"/>
              </a:rPr>
              <a:t>enzyme by this large molecule. In some </a:t>
            </a:r>
            <a:r>
              <a:rPr lang="en-US" sz="2400" dirty="0" smtClean="0">
                <a:latin typeface="Times New Roman"/>
              </a:rPr>
              <a:t>special circumstances</a:t>
            </a:r>
            <a:r>
              <a:rPr lang="en-US" sz="2400" dirty="0">
                <a:latin typeface="Times New Roman"/>
              </a:rPr>
              <a:t>, a heparin tube can be shared with a molecular </a:t>
            </a:r>
            <a:r>
              <a:rPr lang="en-US" sz="2400" dirty="0" smtClean="0">
                <a:latin typeface="Times New Roman"/>
              </a:rPr>
              <a:t>diagnostic laboratory </a:t>
            </a:r>
            <a:r>
              <a:rPr lang="en-US" sz="2400" dirty="0">
                <a:latin typeface="Times New Roman"/>
              </a:rPr>
              <a:t>if a </a:t>
            </a:r>
            <a:r>
              <a:rPr lang="en-US" sz="2400" dirty="0" err="1">
                <a:latin typeface="Times New Roman"/>
              </a:rPr>
              <a:t>nonheparinized</a:t>
            </a:r>
            <a:r>
              <a:rPr lang="en-US" sz="2400" dirty="0">
                <a:latin typeface="Times New Roman"/>
              </a:rPr>
              <a:t> tube is not available. DNA can </a:t>
            </a:r>
            <a:r>
              <a:rPr lang="en-US" sz="2400" dirty="0" smtClean="0">
                <a:latin typeface="Times New Roman"/>
              </a:rPr>
              <a:t>be extracted </a:t>
            </a:r>
            <a:r>
              <a:rPr lang="en-US" sz="2400" dirty="0">
                <a:latin typeface="Times New Roman"/>
              </a:rPr>
              <a:t>from heparinized samples, but amplification may be reduced.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63353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99592" y="548680"/>
            <a:ext cx="7344816" cy="6119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b="1" i="1" dirty="0" err="1">
                <a:latin typeface="Times New Roman"/>
              </a:rPr>
              <a:t>Ethylenediaminetetraacetic</a:t>
            </a:r>
            <a:r>
              <a:rPr lang="en-US" sz="2400" b="1" i="1" dirty="0">
                <a:latin typeface="Times New Roman"/>
              </a:rPr>
              <a:t> Acid</a:t>
            </a:r>
          </a:p>
          <a:p>
            <a:pPr algn="just" rtl="0">
              <a:lnSpc>
                <a:spcPct val="150000"/>
              </a:lnSpc>
            </a:pPr>
            <a:r>
              <a:rPr lang="en-US" sz="2400" dirty="0">
                <a:latin typeface="Times New Roman"/>
              </a:rPr>
              <a:t>EDTA is a chelating agent of divalent </a:t>
            </a:r>
            <a:r>
              <a:rPr lang="en-US" sz="2400" dirty="0" err="1">
                <a:latin typeface="Times New Roman"/>
              </a:rPr>
              <a:t>cations</a:t>
            </a:r>
            <a:r>
              <a:rPr lang="en-US" sz="2400" dirty="0">
                <a:latin typeface="Times New Roman"/>
              </a:rPr>
              <a:t> such as Ca2+ and Mg2+ </a:t>
            </a:r>
            <a:r>
              <a:rPr lang="en-US" sz="2400" dirty="0" smtClean="0">
                <a:latin typeface="Times New Roman"/>
              </a:rPr>
              <a:t>that is </a:t>
            </a:r>
            <a:r>
              <a:rPr lang="en-US" sz="2400" dirty="0">
                <a:latin typeface="Times New Roman"/>
              </a:rPr>
              <a:t>particularly useful for (1) hematologic examinations, (2) isolation </a:t>
            </a:r>
            <a:r>
              <a:rPr lang="en-US" sz="2400" dirty="0" smtClean="0">
                <a:latin typeface="Times New Roman"/>
              </a:rPr>
              <a:t>of genomic </a:t>
            </a:r>
            <a:r>
              <a:rPr lang="en-US" sz="2400" dirty="0">
                <a:latin typeface="Times New Roman"/>
              </a:rPr>
              <a:t>DNA, and (3) qualitative and quantitative virus </a:t>
            </a:r>
            <a:r>
              <a:rPr lang="en-US" sz="2400" dirty="0" smtClean="0">
                <a:latin typeface="Times New Roman"/>
              </a:rPr>
              <a:t>determinations by </a:t>
            </a:r>
            <a:r>
              <a:rPr lang="en-US" sz="2400" dirty="0">
                <a:latin typeface="Times New Roman"/>
              </a:rPr>
              <a:t>molecular techniques, because it preserves the cellular components </a:t>
            </a:r>
            <a:r>
              <a:rPr lang="en-US" sz="2400" dirty="0" smtClean="0">
                <a:latin typeface="Times New Roman"/>
              </a:rPr>
              <a:t>of blood</a:t>
            </a:r>
            <a:r>
              <a:rPr lang="en-US" sz="2400" dirty="0">
                <a:latin typeface="Times New Roman"/>
              </a:rPr>
              <a:t>. It is used as the disodium, </a:t>
            </a:r>
            <a:r>
              <a:rPr lang="en-US" sz="2400" dirty="0" err="1">
                <a:latin typeface="Times New Roman"/>
              </a:rPr>
              <a:t>dipotassium</a:t>
            </a:r>
            <a:r>
              <a:rPr lang="en-US" sz="2400" dirty="0">
                <a:latin typeface="Times New Roman"/>
              </a:rPr>
              <a:t>, or </a:t>
            </a:r>
            <a:r>
              <a:rPr lang="en-US" sz="2400" dirty="0" err="1">
                <a:latin typeface="Times New Roman"/>
              </a:rPr>
              <a:t>tripotassium</a:t>
            </a:r>
            <a:r>
              <a:rPr lang="en-US" sz="2400" dirty="0">
                <a:latin typeface="Times New Roman"/>
              </a:rPr>
              <a:t> salt, </a:t>
            </a:r>
            <a:r>
              <a:rPr lang="en-US" sz="2400" dirty="0" smtClean="0">
                <a:latin typeface="Times New Roman"/>
              </a:rPr>
              <a:t>the last </a:t>
            </a:r>
            <a:r>
              <a:rPr lang="en-US" sz="2400" dirty="0">
                <a:latin typeface="Times New Roman"/>
              </a:rPr>
              <a:t>two being more soluble. It is effective at a final concentration of 1 </a:t>
            </a:r>
            <a:r>
              <a:rPr lang="en-US" sz="2400" dirty="0" smtClean="0">
                <a:latin typeface="Times New Roman"/>
              </a:rPr>
              <a:t>to 2 </a:t>
            </a:r>
            <a:r>
              <a:rPr lang="en-US" sz="2400" dirty="0">
                <a:latin typeface="Times New Roman"/>
              </a:rPr>
              <a:t>g/L of blood. Higher concentrations </a:t>
            </a:r>
            <a:r>
              <a:rPr lang="en-US" sz="2400" dirty="0" err="1">
                <a:latin typeface="Times New Roman"/>
              </a:rPr>
              <a:t>hypertonically</a:t>
            </a:r>
            <a:r>
              <a:rPr lang="en-US" sz="2400" dirty="0">
                <a:latin typeface="Times New Roman"/>
              </a:rPr>
              <a:t> shrink the red cells.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98403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15616" y="404664"/>
            <a:ext cx="6984776" cy="6117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dirty="0">
                <a:latin typeface="Times New Roman"/>
              </a:rPr>
              <a:t>EDTA prevents coagulation by binding calcium, which is essential for </a:t>
            </a:r>
            <a:r>
              <a:rPr lang="en-US" sz="2400" dirty="0" smtClean="0">
                <a:latin typeface="Times New Roman"/>
              </a:rPr>
              <a:t>the clotting mechanism. EDTA</a:t>
            </a:r>
            <a:r>
              <a:rPr lang="en-US" sz="2400" dirty="0">
                <a:latin typeface="Times New Roman"/>
              </a:rPr>
              <a:t>, probably by chelation of metallic cofactors, inhibits </a:t>
            </a:r>
            <a:r>
              <a:rPr lang="en-US" sz="2400" dirty="0" smtClean="0">
                <a:latin typeface="Times New Roman"/>
              </a:rPr>
              <a:t>alkaline phosphatase</a:t>
            </a:r>
            <a:r>
              <a:rPr lang="en-US" sz="2400" dirty="0">
                <a:latin typeface="Times New Roman"/>
              </a:rPr>
              <a:t>, </a:t>
            </a:r>
            <a:r>
              <a:rPr lang="en-US" sz="2400" dirty="0" err="1">
                <a:latin typeface="Times New Roman"/>
              </a:rPr>
              <a:t>creatine</a:t>
            </a:r>
            <a:r>
              <a:rPr lang="en-US" sz="2400" dirty="0">
                <a:latin typeface="Times New Roman"/>
              </a:rPr>
              <a:t> kinase, and </a:t>
            </a:r>
            <a:r>
              <a:rPr lang="en-US" sz="2400" dirty="0" err="1">
                <a:latin typeface="Times New Roman"/>
              </a:rPr>
              <a:t>leucine</a:t>
            </a:r>
            <a:r>
              <a:rPr lang="en-US" sz="2400" dirty="0">
                <a:latin typeface="Times New Roman"/>
              </a:rPr>
              <a:t> </a:t>
            </a:r>
            <a:r>
              <a:rPr lang="en-US" sz="2400" dirty="0" err="1">
                <a:latin typeface="Times New Roman"/>
              </a:rPr>
              <a:t>aminopeptidase</a:t>
            </a:r>
            <a:r>
              <a:rPr lang="en-US" sz="2400" dirty="0">
                <a:latin typeface="Times New Roman"/>
              </a:rPr>
              <a:t> </a:t>
            </a:r>
            <a:r>
              <a:rPr lang="en-US" sz="2400" dirty="0" smtClean="0">
                <a:latin typeface="Times New Roman"/>
              </a:rPr>
              <a:t>activities. Because </a:t>
            </a:r>
            <a:r>
              <a:rPr lang="en-US" sz="2400" dirty="0">
                <a:latin typeface="Times New Roman"/>
              </a:rPr>
              <a:t>it chelates calcium and iron, EDTA is unsuitable for </a:t>
            </a:r>
            <a:r>
              <a:rPr lang="en-US" sz="2400" dirty="0" smtClean="0">
                <a:latin typeface="Times New Roman"/>
              </a:rPr>
              <a:t>specimens for </a:t>
            </a:r>
            <a:r>
              <a:rPr lang="en-US" sz="2400" dirty="0">
                <a:latin typeface="Times New Roman"/>
              </a:rPr>
              <a:t>calcium and iron analyses using photometric or titrimetric </a:t>
            </a:r>
            <a:r>
              <a:rPr lang="en-US" sz="2400" dirty="0" smtClean="0">
                <a:latin typeface="Times New Roman"/>
              </a:rPr>
              <a:t>techniques. As </a:t>
            </a:r>
            <a:r>
              <a:rPr lang="en-US" sz="2400" dirty="0">
                <a:latin typeface="Times New Roman"/>
              </a:rPr>
              <a:t>an anticoagulant, it has little effect on other clinical tests, although </a:t>
            </a:r>
            <a:r>
              <a:rPr lang="en-US" sz="2400" dirty="0" smtClean="0">
                <a:latin typeface="Times New Roman"/>
              </a:rPr>
              <a:t>the concentration </a:t>
            </a:r>
            <a:r>
              <a:rPr lang="en-US" sz="2400" dirty="0">
                <a:latin typeface="Times New Roman"/>
              </a:rPr>
              <a:t>of cholesterol has been reported to be decreased by 3 to</a:t>
            </a:r>
          </a:p>
          <a:p>
            <a:pPr algn="just" rtl="0">
              <a:lnSpc>
                <a:spcPct val="150000"/>
              </a:lnSpc>
            </a:pPr>
            <a:r>
              <a:rPr lang="ar-SA" sz="2400" dirty="0">
                <a:latin typeface="Times New Roman"/>
              </a:rPr>
              <a:t>5%.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40090882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</TotalTime>
  <Words>1223</Words>
  <Application>Microsoft Office PowerPoint</Application>
  <PresentationFormat>عرض على الشاشة (3:4)‏</PresentationFormat>
  <Paragraphs>33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Specimen Collection and Processing</vt:lpstr>
      <vt:lpstr>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Alfa</cp:lastModifiedBy>
  <cp:revision>19</cp:revision>
  <dcterms:modified xsi:type="dcterms:W3CDTF">2020-12-28T19:09:03Z</dcterms:modified>
</cp:coreProperties>
</file>