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95" r:id="rId3"/>
    <p:sldId id="257" r:id="rId4"/>
    <p:sldId id="335" r:id="rId5"/>
    <p:sldId id="337" r:id="rId6"/>
    <p:sldId id="339" r:id="rId7"/>
    <p:sldId id="338" r:id="rId8"/>
    <p:sldId id="336" r:id="rId9"/>
    <p:sldId id="340" r:id="rId10"/>
    <p:sldId id="341" r:id="rId11"/>
    <p:sldId id="342" r:id="rId12"/>
    <p:sldId id="332" r:id="rId13"/>
    <p:sldId id="333" r:id="rId14"/>
    <p:sldId id="334" r:id="rId15"/>
    <p:sldId id="3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sein" initials="h" lastIdx="2" clrIdx="0">
    <p:extLst>
      <p:ext uri="{19B8F6BF-5375-455C-9EA6-DF929625EA0E}">
        <p15:presenceInfo xmlns:p15="http://schemas.microsoft.com/office/powerpoint/2012/main" userId="huss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5170-C546-75F3-626B-448228BA3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8807F-EC87-DAB9-6964-4697E911A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93CC1-0113-BB54-873A-7F807A0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00B30-11A4-4B74-88F8-81F24806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02C9-256F-BB4B-1D43-4AA75D45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5197-D035-1883-F7FB-9B0F9ACD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1549B-65F5-4987-3377-30E583E98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4838E-8D63-8217-707F-298E535F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88501-7A33-E851-613D-C9DDA922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5C8FC-A93D-04E1-3594-761880E8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8A54C-8932-3437-6627-6C749C7EA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24728-F541-A96B-ECED-502A66B61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2C6CA-6E92-6F83-8A67-58A2C038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2B12A-C87C-3060-4738-753D2B06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C807-B964-C937-C258-9C6C199B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2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52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91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44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0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945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4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0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EF44-E921-26BA-ACFE-1A150FDF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87BA-139C-D31A-AD12-7DD2C62D9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663B3-DD84-5B8E-96F7-10F9BC20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7D64-4852-6FF7-3157-F2ECBFBE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B401-4C72-7165-5F10-E69AC7E8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6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36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06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4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2CA0-AA25-AED2-FB0C-F17AF7B0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DC582-B235-334E-7134-029502BA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368B-9DFF-0CE4-80D1-7867444D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3DA5-3217-5499-7242-5D4BC667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E7C6C-CE39-0EE7-6CFF-B94FBFB2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5B50-1E6E-828C-15D6-F7B70662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DD2A-218B-CFCF-9820-57C4790D9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D4E48-8FE1-C1D8-FC0F-D86680D91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BAAC9-5D3B-5CCF-1F09-213C5432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9BD74-6A6B-BBC9-D121-9C04ECCB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EA931-438C-5AC8-562A-6B673F8E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C25F-49B1-407A-37BB-69382EE2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480F7-217B-CCB7-2498-BB245A4F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576F8-E192-3B57-13EB-A02D94BF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8AAE3-E523-76FE-9A0C-C6D085F58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1AA6-36D6-5AD9-BB56-18710E6F7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A3F9F-7429-F21C-8AB8-03146C64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6C30F-F2E3-8756-AF12-DE43EBE7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BAD3E-4476-EB11-D314-F35C3E86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3E58-F9BC-6C51-62C3-5F7C8BDD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6DACD-0969-213D-7D04-914951EB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EA825-9236-CE0B-E0BF-9D64E89A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A0519-D96C-F9B2-00E2-9685DA9B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3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1B4B4-F35A-0942-E5F6-AA9CC885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363E4-2C0D-98A0-9656-7159632B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48B63-8B56-BF25-5ABB-CC65B4C2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75E1-466F-2D79-053B-737B4C50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1A47-F950-B2A2-E189-0788AE87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1E59D-2BDE-C613-2294-386729FEC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00C91-68BC-FD65-FE4B-32AA33B1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6A457-2127-DC71-1EB5-B9D49771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B17FC-7440-C199-96C4-DC04D3AF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B4DB-B48E-C978-EC53-C45C0E70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CCA4-3D73-0CAB-880E-BD8706478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4B1FB-A25D-8856-2AF3-93465C2A5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C7C55-24A9-3367-6CC0-55BD922A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E36AE-3E26-B5AB-85AF-5F30FB09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FD2F0-C6F1-551F-50E9-90F837F9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D8FD5-3ED2-FD96-64A4-22C8F58D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17874-8630-92E4-F4F8-6C871AC6E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3630-3C49-B62B-47BE-92AA12961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04F57-34AA-4404-871B-C698D3C894E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F6DDD-3312-23C6-EDEC-DC1B6B12F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FF911-F058-891D-C4D3-9F66BDCEB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9988-340A-4C5C-8CA8-9F632FE1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4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305C5-373B-4FB3-93A5-A2661C37F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203" y="353377"/>
            <a:ext cx="2427923" cy="2427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CBB201-F18B-43A7-8CE4-9667E3BF9F14}"/>
              </a:ext>
            </a:extLst>
          </p:cNvPr>
          <p:cNvSpPr txBox="1"/>
          <p:nvPr/>
        </p:nvSpPr>
        <p:spPr>
          <a:xfrm>
            <a:off x="504825" y="547186"/>
            <a:ext cx="6096000" cy="1515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Republic of Iraq 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Ministry of Higher Education 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Mustaqbal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  <a:endParaRPr lang="en-US" sz="16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Radiology Techniques Department </a:t>
            </a:r>
            <a:endParaRPr lang="en-US" sz="16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Stage \ Special Radiological Procedures-1</a:t>
            </a:r>
            <a:endParaRPr lang="en-US" sz="16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F5BCE-CAB3-43D2-9D69-B572D6A78F82}"/>
              </a:ext>
            </a:extLst>
          </p:cNvPr>
          <p:cNvSpPr txBox="1"/>
          <p:nvPr/>
        </p:nvSpPr>
        <p:spPr>
          <a:xfrm>
            <a:off x="3429000" y="2062665"/>
            <a:ext cx="6096000" cy="443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Lecture No. (3-4)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endParaRPr lang="en-US" sz="1200" dirty="0">
              <a:solidFill>
                <a:srgbClr val="222222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Barium meal </a:t>
            </a:r>
            <a:endParaRPr lang="ar-IQ" sz="1800" i="1" dirty="0">
              <a:solidFill>
                <a:srgbClr val="000000"/>
              </a:solidFill>
              <a:effectLst/>
              <a:latin typeface="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i="1" dirty="0">
                <a:solidFill>
                  <a:srgbClr val="000000"/>
                </a:solidFill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Barium </a:t>
            </a:r>
            <a:r>
              <a:rPr lang="en-US" i="1" dirty="0">
                <a:solidFill>
                  <a:srgbClr val="000000"/>
                </a:solidFill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follow-through</a:t>
            </a:r>
            <a:r>
              <a:rPr lang="en-US" sz="1800" i="1" dirty="0">
                <a:solidFill>
                  <a:srgbClr val="000000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ar-IQ" sz="1800" i="1" dirty="0">
              <a:solidFill>
                <a:srgbClr val="000000"/>
              </a:solidFill>
              <a:effectLst/>
              <a:latin typeface="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Samer Adnan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M.RT Ali Hani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M.RT Hussein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Ayyed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EC44-B43B-4159-877B-4E8F05385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41" y="474630"/>
            <a:ext cx="6732518" cy="55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DB12AA-7C61-4CCE-8678-F353A104E244}"/>
              </a:ext>
            </a:extLst>
          </p:cNvPr>
          <p:cNvSpPr/>
          <p:nvPr/>
        </p:nvSpPr>
        <p:spPr>
          <a:xfrm>
            <a:off x="5128591" y="6252578"/>
            <a:ext cx="2998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6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Barium Follow Through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E1A2B-6AE0-4419-9E0C-24292E31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061"/>
            <a:ext cx="5188192" cy="62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DB12AA-7C61-4CCE-8678-F353A104E244}"/>
              </a:ext>
            </a:extLst>
          </p:cNvPr>
          <p:cNvSpPr/>
          <p:nvPr/>
        </p:nvSpPr>
        <p:spPr>
          <a:xfrm>
            <a:off x="5128591" y="6252578"/>
            <a:ext cx="2998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6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Barium Follow Through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41103-ECB6-4407-A85B-AC1C3A035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2" y="99719"/>
            <a:ext cx="5059017" cy="61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DB12AA-7C61-4CCE-8678-F353A104E244}"/>
              </a:ext>
            </a:extLst>
          </p:cNvPr>
          <p:cNvSpPr/>
          <p:nvPr/>
        </p:nvSpPr>
        <p:spPr>
          <a:xfrm>
            <a:off x="768627" y="5855012"/>
            <a:ext cx="1017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Small bowel follow-through demonstrating </a:t>
            </a:r>
            <a:r>
              <a:rPr lang="en-US" b="1" dirty="0"/>
              <a:t>jejunal diverticulosis</a:t>
            </a:r>
            <a:r>
              <a:rPr lang="ar-SA" b="1" dirty="0"/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diverticula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as multiple contrast-filled pouches associated with the small bowel (</a:t>
            </a:r>
            <a:r>
              <a:rPr lang="en-US" b="1" dirty="0"/>
              <a:t>arrows</a:t>
            </a:r>
            <a:r>
              <a:rPr lang="en-US" dirty="0"/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94725-60C6-49FD-A1CE-270FB4BF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94" y="1"/>
            <a:ext cx="5467214" cy="57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E97D9A-3EBB-D5D6-2C9E-86AAD2A67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8985"/>
            <a:ext cx="12192000" cy="9069355"/>
          </a:xfrm>
        </p:spPr>
      </p:pic>
    </p:spTree>
    <p:extLst>
      <p:ext uri="{BB962C8B-B14F-4D97-AF65-F5344CB8AC3E}">
        <p14:creationId xmlns:p14="http://schemas.microsoft.com/office/powerpoint/2010/main" val="90895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279F1-45FF-454A-A315-50E32C46E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47" y="951721"/>
            <a:ext cx="7340811" cy="5809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27838-7168-DBC5-97FD-16B0740AA558}"/>
              </a:ext>
            </a:extLst>
          </p:cNvPr>
          <p:cNvSpPr txBox="1"/>
          <p:nvPr/>
        </p:nvSpPr>
        <p:spPr>
          <a:xfrm>
            <a:off x="137626" y="143903"/>
            <a:ext cx="9846127" cy="1087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Barium meal is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a radiological examination of the </a:t>
            </a:r>
            <a:r>
              <a:rPr lang="en-US" sz="2400" b="1" i="0" dirty="0">
                <a:solidFill>
                  <a:srgbClr val="0A7ABF"/>
                </a:solidFill>
                <a:effectLst/>
                <a:latin typeface="Ubuntu" panose="020B0504030602030204" pitchFamily="34" charset="0"/>
              </a:rPr>
              <a:t>(</a:t>
            </a:r>
            <a:r>
              <a:rPr lang="en-US" sz="2400" b="1" i="0" dirty="0">
                <a:solidFill>
                  <a:srgbClr val="0A7ABF"/>
                </a:solidFill>
                <a:effectLst/>
                <a:highlight>
                  <a:srgbClr val="FFFF00"/>
                </a:highlight>
                <a:latin typeface="Ubuntu" panose="020B0504030602030204" pitchFamily="34" charset="0"/>
              </a:rPr>
              <a:t>Stomach</a:t>
            </a:r>
            <a:r>
              <a:rPr lang="en-US" sz="2400" b="1" i="0" dirty="0">
                <a:solidFill>
                  <a:srgbClr val="0A7ABF"/>
                </a:solidFill>
                <a:effectLst/>
                <a:latin typeface="Ubuntu" panose="020B0504030602030204" pitchFamily="34" charset="0"/>
              </a:rPr>
              <a:t> &amp; </a:t>
            </a:r>
            <a:r>
              <a:rPr lang="en-US" sz="2400" b="1" i="0" dirty="0">
                <a:solidFill>
                  <a:srgbClr val="0A7ABF"/>
                </a:solidFill>
                <a:effectLst/>
                <a:highlight>
                  <a:srgbClr val="FFFF00"/>
                </a:highlight>
                <a:latin typeface="Ubuntu" panose="020B0504030602030204" pitchFamily="34" charset="0"/>
              </a:rPr>
              <a:t>Duodenum</a:t>
            </a:r>
            <a:r>
              <a:rPr lang="en-US" sz="2400" b="1" i="0" dirty="0">
                <a:solidFill>
                  <a:srgbClr val="0A7ABF"/>
                </a:solidFill>
                <a:effectLst/>
                <a:latin typeface="Ubuntu" panose="020B0504030602030204" pitchFamily="34" charset="0"/>
              </a:rPr>
              <a:t>)</a:t>
            </a:r>
          </a:p>
          <a:p>
            <a:pPr algn="just" rtl="0">
              <a:lnSpc>
                <a:spcPct val="200000"/>
              </a:lnSpc>
            </a:pPr>
            <a:endParaRPr lang="ar-SA" sz="2400" dirty="0">
              <a:solidFill>
                <a:schemeClr val="accent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E95CAE-A9C3-4336-8345-3ACDFD2FF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19" y="550758"/>
            <a:ext cx="5973419" cy="56901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1202B-1D1A-427F-AD47-F92A8E21480F}"/>
              </a:ext>
            </a:extLst>
          </p:cNvPr>
          <p:cNvSpPr/>
          <p:nvPr/>
        </p:nvSpPr>
        <p:spPr>
          <a:xfrm>
            <a:off x="588818" y="617046"/>
            <a:ext cx="10552947" cy="413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dirty="0"/>
              <a:t>1. Antrum of stomach</a:t>
            </a:r>
          </a:p>
          <a:p>
            <a:pPr>
              <a:lnSpc>
                <a:spcPct val="250000"/>
              </a:lnSpc>
            </a:pPr>
            <a:r>
              <a:rPr lang="en-US" dirty="0"/>
              <a:t>2. Barium pooling in </a:t>
            </a:r>
            <a:r>
              <a:rPr lang="en-US" dirty="0">
                <a:highlight>
                  <a:srgbClr val="FFFF00"/>
                </a:highlight>
              </a:rPr>
              <a:t>fundus of stomach</a:t>
            </a:r>
          </a:p>
          <a:p>
            <a:pPr>
              <a:lnSpc>
                <a:spcPct val="250000"/>
              </a:lnSpc>
            </a:pPr>
            <a:r>
              <a:rPr lang="en-US" dirty="0"/>
              <a:t>3. Body of stomach</a:t>
            </a:r>
          </a:p>
          <a:p>
            <a:pPr>
              <a:lnSpc>
                <a:spcPct val="250000"/>
              </a:lnSpc>
            </a:pPr>
            <a:r>
              <a:rPr lang="en-US" dirty="0"/>
              <a:t>8. Greater curvature of stomach</a:t>
            </a:r>
          </a:p>
          <a:p>
            <a:pPr>
              <a:lnSpc>
                <a:spcPct val="250000"/>
              </a:lnSpc>
            </a:pPr>
            <a:r>
              <a:rPr lang="en-US" dirty="0"/>
              <a:t>10. Lesser curvature of stomach</a:t>
            </a:r>
          </a:p>
          <a:p>
            <a:pPr>
              <a:lnSpc>
                <a:spcPct val="250000"/>
              </a:lnSpc>
            </a:pPr>
            <a:r>
              <a:rPr lang="en-US" dirty="0"/>
              <a:t>12. Rugae of stomach</a:t>
            </a:r>
          </a:p>
        </p:txBody>
      </p:sp>
    </p:spTree>
    <p:extLst>
      <p:ext uri="{BB962C8B-B14F-4D97-AF65-F5344CB8AC3E}">
        <p14:creationId xmlns:p14="http://schemas.microsoft.com/office/powerpoint/2010/main" val="6881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99324-1E56-40A5-ABEA-E9E8F51E0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32" y="635069"/>
            <a:ext cx="10568939" cy="50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D0355A-3ABC-4927-BEC9-04E6BFBD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0D7978-A40B-4DE7-A96D-075DD8567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16" y="341785"/>
            <a:ext cx="9492168" cy="58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FDC8D-35C2-4AC5-AFCC-30B93F54F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40" y="344454"/>
            <a:ext cx="7220419" cy="61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6B4A65-816F-4539-8CE3-18D1F19E0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341" y="0"/>
            <a:ext cx="9766852" cy="6321287"/>
          </a:xfrm>
        </p:spPr>
        <p:txBody>
          <a:bodyPr>
            <a:normAutofit fontScale="92500" lnSpcReduction="20000"/>
          </a:bodyPr>
          <a:lstStyle/>
          <a:p>
            <a:pPr rtl="0"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Barium Follow Through</a:t>
            </a:r>
            <a:endParaRPr lang="ar-SA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rtl="0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Barium Follow Through is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a radiological examination of the </a:t>
            </a:r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small intestine.</a:t>
            </a:r>
            <a:endParaRPr lang="ar-SA" dirty="0">
              <a:solidFill>
                <a:schemeClr val="accent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 rtl="0">
              <a:lnSpc>
                <a:spcPct val="200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Small Intestine: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divided into </a:t>
            </a:r>
            <a:endParaRPr lang="ar-S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198" indent="-457198" algn="just" rtl="0">
              <a:lnSpc>
                <a:spcPct val="200000"/>
              </a:lnSpc>
              <a:buAutoNum type="arabicPeriod"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</a:rPr>
              <a:t>duodenum</a:t>
            </a:r>
          </a:p>
          <a:p>
            <a:pPr marL="457198" indent="-457198" algn="just" rtl="0">
              <a:lnSpc>
                <a:spcPct val="200000"/>
              </a:lnSpc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jejunum</a:t>
            </a:r>
          </a:p>
          <a:p>
            <a:pPr marL="457198" indent="-457198" algn="just" rtl="0">
              <a:lnSpc>
                <a:spcPct val="200000"/>
              </a:lnSpc>
              <a:buAutoNum type="arabicPeriod"/>
            </a:pPr>
            <a:r>
              <a:rPr lang="en-US" b="1" dirty="0">
                <a:solidFill>
                  <a:srgbClr val="FF66FF"/>
                </a:solidFill>
                <a:latin typeface="Times New Roman" panose="02020603050405020304" pitchFamily="18" charset="0"/>
              </a:rPr>
              <a:t>ileum. </a:t>
            </a:r>
            <a:endParaRPr lang="en-US" b="1" dirty="0">
              <a:solidFill>
                <a:srgbClr val="FF66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16A52-E75B-4ECE-8EDF-CF329A84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9657"/>
            <a:ext cx="4636193" cy="46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EA26B-44A7-435E-AE66-3BB4EA57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7" y="49852"/>
            <a:ext cx="4737917" cy="60176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DB12AA-7C61-4CCE-8678-F353A104E244}"/>
              </a:ext>
            </a:extLst>
          </p:cNvPr>
          <p:cNvSpPr/>
          <p:nvPr/>
        </p:nvSpPr>
        <p:spPr>
          <a:xfrm>
            <a:off x="5128591" y="6252578"/>
            <a:ext cx="2998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Barium Follow Through</a:t>
            </a:r>
          </a:p>
        </p:txBody>
      </p:sp>
    </p:spTree>
    <p:extLst>
      <p:ext uri="{BB962C8B-B14F-4D97-AF65-F5344CB8AC3E}">
        <p14:creationId xmlns:p14="http://schemas.microsoft.com/office/powerpoint/2010/main" val="24795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38101">
        <p:randomBar dir="vert"/>
      </p:transition>
    </mc:Choice>
    <mc:Fallback xmlns="">
      <p:transition spd="slow" advTm="38101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148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 Black</vt:lpstr>
      <vt:lpstr>Times New Roman</vt:lpstr>
      <vt:lpstr>Ubuntu</vt:lpstr>
      <vt:lpstr>Office Theme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Hussein Al-Ghazali</dc:creator>
  <cp:lastModifiedBy>okghazali@gmail.com</cp:lastModifiedBy>
  <cp:revision>17</cp:revision>
  <dcterms:created xsi:type="dcterms:W3CDTF">2023-09-30T20:54:17Z</dcterms:created>
  <dcterms:modified xsi:type="dcterms:W3CDTF">2024-10-10T19:19:32Z</dcterms:modified>
</cp:coreProperties>
</file>