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sldIdLst>
    <p:sldId id="257"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6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343" autoAdjust="0"/>
  </p:normalViewPr>
  <p:slideViewPr>
    <p:cSldViewPr snapToGrid="0" showGuides="1">
      <p:cViewPr>
        <p:scale>
          <a:sx n="69" d="100"/>
          <a:sy n="69" d="100"/>
        </p:scale>
        <p:origin x="720"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61514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84610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1351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054925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3850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398668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995194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6455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159916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F608F63-0D66-4DA6-A068-E85D00D6B2B2}" type="datetimeFigureOut">
              <a:rPr lang="ar-IQ" smtClean="0"/>
              <a:t>27/07/1446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54913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736642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608F63-0D66-4DA6-A068-E85D00D6B2B2}" type="datetimeFigureOut">
              <a:rPr lang="ar-IQ" smtClean="0"/>
              <a:t>27/07/1446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154614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608F63-0D66-4DA6-A068-E85D00D6B2B2}" type="datetimeFigureOut">
              <a:rPr lang="ar-IQ" smtClean="0"/>
              <a:t>27/07/1446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72835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08F63-0D66-4DA6-A068-E85D00D6B2B2}" type="datetimeFigureOut">
              <a:rPr lang="ar-IQ" smtClean="0"/>
              <a:t>27/07/1446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348435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290455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F608F63-0D66-4DA6-A068-E85D00D6B2B2}" type="datetimeFigureOut">
              <a:rPr lang="ar-IQ" smtClean="0"/>
              <a:t>27/07/1446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8358C04-3C38-475E-B33F-804E1F6F91A7}" type="slidenum">
              <a:rPr lang="ar-IQ" smtClean="0"/>
              <a:t>‹#›</a:t>
            </a:fld>
            <a:endParaRPr lang="ar-IQ"/>
          </a:p>
        </p:txBody>
      </p:sp>
    </p:spTree>
    <p:extLst>
      <p:ext uri="{BB962C8B-B14F-4D97-AF65-F5344CB8AC3E}">
        <p14:creationId xmlns:p14="http://schemas.microsoft.com/office/powerpoint/2010/main" val="4155404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F608F63-0D66-4DA6-A068-E85D00D6B2B2}" type="datetimeFigureOut">
              <a:rPr lang="ar-IQ" smtClean="0"/>
              <a:t>27/07/1446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8358C04-3C38-475E-B33F-804E1F6F91A7}" type="slidenum">
              <a:rPr lang="ar-IQ" smtClean="0"/>
              <a:t>‹#›</a:t>
            </a:fld>
            <a:endParaRPr lang="ar-IQ"/>
          </a:p>
        </p:txBody>
      </p:sp>
    </p:spTree>
    <p:extLst>
      <p:ext uri="{BB962C8B-B14F-4D97-AF65-F5344CB8AC3E}">
        <p14:creationId xmlns:p14="http://schemas.microsoft.com/office/powerpoint/2010/main" val="339685774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6128" y="265471"/>
            <a:ext cx="13543935" cy="5987845"/>
          </a:xfrm>
        </p:spPr>
        <p:txBody>
          <a:bodyPr>
            <a:normAutofit/>
          </a:bodyPr>
          <a:lstStyle/>
          <a:p>
            <a:pPr marL="0" indent="0" algn="ctr">
              <a:buNone/>
            </a:pPr>
            <a:r>
              <a:rPr lang="en-US" dirty="0" smtClean="0"/>
              <a:t>     </a:t>
            </a:r>
          </a:p>
          <a:p>
            <a:pPr algn="ctr"/>
            <a:r>
              <a:rPr lang="en-US" b="1" dirty="0" smtClean="0"/>
              <a:t>ALMUSTAQBAL UNIVERSITY </a:t>
            </a:r>
          </a:p>
          <a:p>
            <a:pPr algn="ctr"/>
            <a:r>
              <a:rPr lang="en-US" b="1" dirty="0"/>
              <a:t>Department </a:t>
            </a:r>
            <a:r>
              <a:rPr lang="en-US" b="1" dirty="0" smtClean="0"/>
              <a:t>of </a:t>
            </a:r>
            <a:r>
              <a:rPr lang="en-US" b="1" dirty="0"/>
              <a:t>Radiology Technologies</a:t>
            </a:r>
          </a:p>
          <a:p>
            <a:pPr marL="0" indent="0" algn="ctr">
              <a:buNone/>
            </a:pPr>
            <a:endParaRPr lang="en-US" dirty="0"/>
          </a:p>
          <a:p>
            <a:pPr algn="ctr"/>
            <a:endParaRPr lang="en-US" dirty="0" smtClean="0"/>
          </a:p>
          <a:p>
            <a:pPr marL="0" indent="0" algn="ctr">
              <a:buNone/>
            </a:pPr>
            <a:r>
              <a:rPr lang="en-US" sz="6000" dirty="0" smtClean="0"/>
              <a:t>     </a:t>
            </a:r>
            <a:r>
              <a:rPr lang="en-US" sz="5400" b="1" dirty="0"/>
              <a:t>Operating System and Graphical User Interface (GUI)</a:t>
            </a:r>
            <a:endParaRPr lang="en-US" sz="5400" dirty="0"/>
          </a:p>
          <a:p>
            <a:pPr marL="0" indent="0" algn="ctr">
              <a:buNone/>
            </a:pPr>
            <a:r>
              <a:rPr lang="en-US" sz="6000" b="1" dirty="0" smtClean="0"/>
              <a:t>lecture </a:t>
            </a:r>
            <a:r>
              <a:rPr lang="en-US" sz="6000" b="1" dirty="0" smtClean="0"/>
              <a:t>five</a:t>
            </a:r>
            <a:r>
              <a:rPr lang="fa-IR" sz="6000" b="1" dirty="0" smtClean="0"/>
              <a:t>     </a:t>
            </a:r>
            <a:endParaRPr lang="en-US" sz="6000" b="1" dirty="0" smtClean="0"/>
          </a:p>
          <a:p>
            <a:pPr marL="0" indent="0" algn="ctr">
              <a:buNone/>
            </a:pPr>
            <a:r>
              <a:rPr lang="en-US" sz="6000" b="1" dirty="0" smtClean="0"/>
              <a:t> by Hasan </a:t>
            </a:r>
            <a:r>
              <a:rPr lang="en-US" sz="6000" b="1" dirty="0" err="1" smtClean="0"/>
              <a:t>Faez</a:t>
            </a:r>
            <a:endParaRPr lang="en-US" sz="6000" b="1" dirty="0" smtClean="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88245" y="117988"/>
            <a:ext cx="2600632" cy="2432674"/>
          </a:xfrm>
          <a:prstGeom prst="rect">
            <a:avLst/>
          </a:prstGeom>
        </p:spPr>
      </p:pic>
    </p:spTree>
    <p:extLst>
      <p:ext uri="{BB962C8B-B14F-4D97-AF65-F5344CB8AC3E}">
        <p14:creationId xmlns:p14="http://schemas.microsoft.com/office/powerpoint/2010/main" val="29574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1353" y="1174955"/>
            <a:ext cx="10399201" cy="5270090"/>
          </a:xfrm>
        </p:spPr>
        <p:txBody>
          <a:bodyPr>
            <a:normAutofit/>
          </a:bodyPr>
          <a:lstStyle/>
          <a:p>
            <a:pPr marL="0" indent="0" algn="l" rtl="0">
              <a:buNone/>
            </a:pPr>
            <a:r>
              <a:rPr lang="en-US" b="1" dirty="0" smtClean="0"/>
              <a:t>using </a:t>
            </a:r>
            <a:r>
              <a:rPr lang="en-US" b="1" dirty="0"/>
              <a:t>menu and menu-selection </a:t>
            </a:r>
            <a:r>
              <a:rPr lang="en-US" b="1" dirty="0" smtClean="0"/>
              <a:t>: </a:t>
            </a:r>
          </a:p>
          <a:p>
            <a:pPr marL="0" indent="0" algn="l" rtl="0">
              <a:buNone/>
            </a:pPr>
            <a:r>
              <a:rPr lang="en-US" b="1" dirty="0" smtClean="0">
                <a:solidFill>
                  <a:schemeClr val="tx1"/>
                </a:solidFill>
              </a:rPr>
              <a:t>What is a menu?</a:t>
            </a:r>
          </a:p>
          <a:p>
            <a:pPr marL="0" indent="0" algn="l" rtl="0">
              <a:buNone/>
            </a:pPr>
            <a:r>
              <a:rPr lang="en-US" dirty="0" smtClean="0">
                <a:solidFill>
                  <a:schemeClr val="tx1"/>
                </a:solidFill>
              </a:rPr>
              <a:t>A menu is a visual interface element that presents a list of options or commands for you to choose from. It helps you navigate through a software application or website by providing a structured way to access different functionalities. Menus can be accessed by clicking on a designated area or using keyboard shortcuts.</a:t>
            </a:r>
          </a:p>
          <a:p>
            <a:pPr marL="0" indent="0" algn="l" rtl="0">
              <a:buNone/>
            </a:pPr>
            <a:r>
              <a:rPr lang="en-US" b="1" dirty="0">
                <a:solidFill>
                  <a:schemeClr val="tx1"/>
                </a:solidFill>
              </a:rPr>
              <a:t>How does a menu work?</a:t>
            </a:r>
          </a:p>
          <a:p>
            <a:pPr marL="0" indent="0" algn="l" rtl="0">
              <a:buNone/>
            </a:pPr>
            <a:r>
              <a:rPr lang="en-US" dirty="0">
                <a:solidFill>
                  <a:schemeClr val="tx1"/>
                </a:solidFill>
              </a:rPr>
              <a:t>When you open a menu, it displays a list of items or commands that you can select. You can navigate through the menu by either clicking on the desired option with your mouse or using the arrow keys on your keyboard to move the selection up or down. Once you've highlighted an option, you can either click on it or press Enter to activate the corresponding function.</a:t>
            </a:r>
            <a:endParaRPr lang="ar-IQ" dirty="0">
              <a:solidFill>
                <a:schemeClr val="tx1"/>
              </a:solidFill>
            </a:endParaRPr>
          </a:p>
        </p:txBody>
      </p:sp>
      <p:sp>
        <p:nvSpPr>
          <p:cNvPr id="4" name="Content Placeholder 2"/>
          <p:cNvSpPr txBox="1">
            <a:spLocks/>
          </p:cNvSpPr>
          <p:nvPr/>
        </p:nvSpPr>
        <p:spPr>
          <a:xfrm>
            <a:off x="1291353" y="5142271"/>
            <a:ext cx="8915400" cy="3777622"/>
          </a:xfrm>
          <a:prstGeom prst="rect">
            <a:avLst/>
          </a:prstGeom>
        </p:spPr>
        <p:txBody>
          <a:bodyPr vert="horz" lIns="91440" tIns="45720" rIns="91440" bIns="45720" rtlCol="0">
            <a:normAutofit/>
          </a:bodyPr>
          <a:lst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l" rtl="0">
              <a:lnSpc>
                <a:spcPct val="150000"/>
              </a:lnSpc>
              <a:buFont typeface="Wingdings 3" charset="2"/>
              <a:buNone/>
            </a:pPr>
            <a:r>
              <a:rPr lang="en-US" dirty="0" smtClean="0">
                <a:solidFill>
                  <a:schemeClr val="tx1"/>
                </a:solidFill>
              </a:rPr>
              <a:t>Using menus and menu selection in a computer refers to interacting with graphical user interfaces (GUIs) or command-line interfaces (CLIs) to perform tasks, access features, and navigate software or operating systems. </a:t>
            </a:r>
            <a:endParaRPr lang="ar-IQ" dirty="0">
              <a:solidFill>
                <a:schemeClr val="tx1"/>
              </a:solidFill>
            </a:endParaRPr>
          </a:p>
        </p:txBody>
      </p:sp>
    </p:spTree>
    <p:extLst>
      <p:ext uri="{BB962C8B-B14F-4D97-AF65-F5344CB8AC3E}">
        <p14:creationId xmlns:p14="http://schemas.microsoft.com/office/powerpoint/2010/main" val="378990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78426" y="1224116"/>
            <a:ext cx="11327631" cy="5439274"/>
          </a:xfrm>
        </p:spPr>
        <p:txBody>
          <a:bodyPr>
            <a:normAutofit fontScale="92500" lnSpcReduction="10000"/>
          </a:bodyPr>
          <a:lstStyle/>
          <a:p>
            <a:pPr marL="0" indent="0" algn="l" rtl="0">
              <a:buNone/>
            </a:pPr>
            <a:r>
              <a:rPr lang="en-US" b="1" dirty="0"/>
              <a:t>1. Menus in Computers</a:t>
            </a:r>
          </a:p>
          <a:p>
            <a:pPr marL="0" indent="0" algn="l" rtl="0">
              <a:buNone/>
            </a:pPr>
            <a:r>
              <a:rPr lang="en-US" dirty="0"/>
              <a:t>Menus are lists or collections of options or commands presented to users, typically displayed in a graphical or textual format. They serve as a primary way to navigate software applications and operating systems.</a:t>
            </a:r>
          </a:p>
          <a:p>
            <a:pPr marL="0" indent="0" algn="l" rtl="0">
              <a:buNone/>
            </a:pPr>
            <a:r>
              <a:rPr lang="en-US" b="1" dirty="0"/>
              <a:t>Types of Menus</a:t>
            </a:r>
          </a:p>
          <a:p>
            <a:pPr marL="0" indent="0" algn="l" rtl="0">
              <a:buNone/>
            </a:pPr>
            <a:r>
              <a:rPr lang="en-US" b="1" dirty="0"/>
              <a:t>Dropdown Menu</a:t>
            </a:r>
            <a:endParaRPr lang="en-US" dirty="0"/>
          </a:p>
          <a:p>
            <a:pPr marL="457200" lvl="1" indent="0" algn="l" rtl="0">
              <a:buNone/>
            </a:pPr>
            <a:r>
              <a:rPr lang="en-US" dirty="0"/>
              <a:t>Located at the top or within the application (e.g., File, Edit, View).</a:t>
            </a:r>
          </a:p>
          <a:p>
            <a:pPr marL="457200" lvl="1" indent="0" algn="l" rtl="0">
              <a:buNone/>
            </a:pPr>
            <a:r>
              <a:rPr lang="en-US" dirty="0"/>
              <a:t>Expands to display a list of options when clicked.</a:t>
            </a:r>
          </a:p>
          <a:p>
            <a:pPr marL="0" indent="0" algn="l" rtl="0">
              <a:buNone/>
            </a:pPr>
            <a:r>
              <a:rPr lang="en-US" b="1" dirty="0"/>
              <a:t>Contextual Menu</a:t>
            </a:r>
            <a:endParaRPr lang="en-US" dirty="0"/>
          </a:p>
          <a:p>
            <a:pPr marL="457200" lvl="1" indent="0" algn="l" rtl="0">
              <a:buNone/>
            </a:pPr>
            <a:r>
              <a:rPr lang="en-US" dirty="0"/>
              <a:t>Activated via right-click (or equivalent) on an item.</a:t>
            </a:r>
          </a:p>
          <a:p>
            <a:pPr marL="457200" lvl="1" indent="0" algn="l" rtl="0">
              <a:buNone/>
            </a:pPr>
            <a:r>
              <a:rPr lang="en-US" dirty="0"/>
              <a:t>Provides options relevant to the selected item or area.</a:t>
            </a:r>
          </a:p>
          <a:p>
            <a:pPr marL="0" indent="0" algn="l" rtl="0">
              <a:buNone/>
            </a:pPr>
            <a:r>
              <a:rPr lang="en-US" b="1" dirty="0"/>
              <a:t>Popup Menu</a:t>
            </a:r>
            <a:endParaRPr lang="en-US" dirty="0"/>
          </a:p>
          <a:p>
            <a:pPr marL="457200" lvl="1" indent="0" algn="l" rtl="0">
              <a:buNone/>
            </a:pPr>
            <a:r>
              <a:rPr lang="en-US" dirty="0"/>
              <a:t>Appears temporarily when triggered, typically used for quick actions.</a:t>
            </a:r>
          </a:p>
          <a:p>
            <a:pPr marL="0" indent="0" algn="l" rtl="0">
              <a:buNone/>
            </a:pPr>
            <a:r>
              <a:rPr lang="en-US" b="1" dirty="0"/>
              <a:t>Toolbar or Ribbon Menu</a:t>
            </a:r>
            <a:endParaRPr lang="en-US" dirty="0"/>
          </a:p>
          <a:p>
            <a:pPr marL="457200" lvl="1" indent="0" algn="l" rtl="0">
              <a:buNone/>
            </a:pPr>
            <a:r>
              <a:rPr lang="en-US" dirty="0"/>
              <a:t>Contains icons or tabs with actions grouped by functionality.</a:t>
            </a:r>
          </a:p>
          <a:p>
            <a:pPr marL="0" indent="0" algn="l" rtl="0">
              <a:buNone/>
            </a:pPr>
            <a:r>
              <a:rPr lang="en-US" b="1" dirty="0"/>
              <a:t>Main Menu (Application Menu)</a:t>
            </a:r>
            <a:endParaRPr lang="en-US" dirty="0"/>
          </a:p>
          <a:p>
            <a:pPr marL="457200" lvl="1" indent="0" algn="l" rtl="0">
              <a:buNone/>
            </a:pPr>
            <a:r>
              <a:rPr lang="en-US" dirty="0"/>
              <a:t>The primary entry point, such as in video games or specific applications.</a:t>
            </a:r>
          </a:p>
          <a:p>
            <a:pPr marL="0" indent="0" algn="l" rtl="0">
              <a:buNone/>
            </a:pPr>
            <a:endParaRPr lang="ar-IQ" dirty="0"/>
          </a:p>
        </p:txBody>
      </p:sp>
    </p:spTree>
    <p:extLst>
      <p:ext uri="{BB962C8B-B14F-4D97-AF65-F5344CB8AC3E}">
        <p14:creationId xmlns:p14="http://schemas.microsoft.com/office/powerpoint/2010/main" val="1495739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399309" y="986321"/>
            <a:ext cx="11388435"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2. Menu Selection in Computers</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Menu selection involves choosing an item or command from the menu using input methods like a mouse, keyboard, or touchscreen</a:t>
            </a:r>
            <a:r>
              <a:rPr lang="en-US" altLang="ar-IQ" sz="1600" dirty="0" smtClean="0">
                <a:solidFill>
                  <a:schemeClr val="tx1"/>
                </a:solidFill>
                <a:latin typeface="Arial" panose="020B0604020202020204" pitchFamily="34" charset="0"/>
              </a:rPr>
              <a:t>.</a:t>
            </a:r>
            <a:endParaRPr lang="en-US" altLang="ar-IQ" sz="1600" dirty="0">
              <a:solidFill>
                <a:schemeClr val="tx1"/>
              </a:solidFill>
              <a:latin typeface="Arial" panose="020B0604020202020204" pitchFamily="34" charset="0"/>
            </a:endParaRP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Selection Methods</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Mouse Click: </a:t>
            </a:r>
            <a:r>
              <a:rPr lang="en-US" altLang="ar-IQ" sz="1600" dirty="0">
                <a:solidFill>
                  <a:schemeClr val="tx1"/>
                </a:solidFill>
                <a:latin typeface="Arial" panose="020B0604020202020204" pitchFamily="34" charset="0"/>
              </a:rPr>
              <a:t>Clicking on a menu item to select it.</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Keyboard Shortcuts: </a:t>
            </a:r>
            <a:r>
              <a:rPr lang="en-US" altLang="ar-IQ" sz="1600" dirty="0">
                <a:solidFill>
                  <a:schemeClr val="tx1"/>
                </a:solidFill>
                <a:latin typeface="Arial" panose="020B0604020202020204" pitchFamily="34" charset="0"/>
              </a:rPr>
              <a:t>Using pre-defined keys (e.g., Ctrl + S to save).</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Arrow Keys + Enter: </a:t>
            </a:r>
            <a:r>
              <a:rPr lang="en-US" altLang="ar-IQ" sz="1600" dirty="0">
                <a:solidFill>
                  <a:schemeClr val="tx1"/>
                </a:solidFill>
                <a:latin typeface="Arial" panose="020B0604020202020204" pitchFamily="34" charset="0"/>
              </a:rPr>
              <a:t>Navigating menus with the keyboard and pressing Enter.</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Touchscreen Input: </a:t>
            </a:r>
            <a:r>
              <a:rPr lang="en-US" altLang="ar-IQ" sz="1600" dirty="0">
                <a:solidFill>
                  <a:schemeClr val="tx1"/>
                </a:solidFill>
                <a:latin typeface="Arial" panose="020B0604020202020204" pitchFamily="34" charset="0"/>
              </a:rPr>
              <a:t>Tapping menu options directly on the screen.</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Voice Commands: </a:t>
            </a:r>
            <a:r>
              <a:rPr lang="en-US" altLang="ar-IQ" sz="1600" dirty="0">
                <a:solidFill>
                  <a:schemeClr val="tx1"/>
                </a:solidFill>
                <a:latin typeface="Arial" panose="020B0604020202020204" pitchFamily="34" charset="0"/>
              </a:rPr>
              <a:t>Saying the menu command, supported in some interfaces.</a:t>
            </a:r>
          </a:p>
          <a:p>
            <a:pPr marL="0" lvl="0" indent="0" algn="l" defTabSz="914400" rtl="0" eaLnBrk="0" fontAlgn="base" hangingPunct="0">
              <a:lnSpc>
                <a:spcPct val="150000"/>
              </a:lnSpc>
              <a:spcBef>
                <a:spcPct val="0"/>
              </a:spcBef>
              <a:spcAft>
                <a:spcPct val="0"/>
              </a:spcAft>
              <a:buClrTx/>
              <a:buNone/>
            </a:pPr>
            <a:r>
              <a:rPr lang="en-US" altLang="ar-IQ" sz="1600" b="1" dirty="0">
                <a:solidFill>
                  <a:schemeClr val="tx1"/>
                </a:solidFill>
                <a:latin typeface="Arial" panose="020B0604020202020204" pitchFamily="34" charset="0"/>
              </a:rPr>
              <a:t>How It Works</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The user opens a menu (e.g., by clicking "File" in a word processor).</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The menu displays a list of options (e.g., New, Open, Save).</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The user selects an option:</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Clicking "Save" triggers the save function.</a:t>
            </a:r>
          </a:p>
          <a:p>
            <a:pPr marL="0" lvl="0" indent="0" algn="l" defTabSz="914400" rtl="0" eaLnBrk="0" fontAlgn="base" hangingPunct="0">
              <a:lnSpc>
                <a:spcPct val="150000"/>
              </a:lnSpc>
              <a:spcBef>
                <a:spcPct val="0"/>
              </a:spcBef>
              <a:spcAft>
                <a:spcPct val="0"/>
              </a:spcAft>
              <a:buClrTx/>
              <a:buNone/>
            </a:pPr>
            <a:r>
              <a:rPr lang="en-US" altLang="ar-IQ" sz="1600" dirty="0">
                <a:solidFill>
                  <a:schemeClr val="tx1"/>
                </a:solidFill>
                <a:latin typeface="Arial" panose="020B0604020202020204" pitchFamily="34" charset="0"/>
              </a:rPr>
              <a:t>Based on selection, the computer processes the corresponding command.</a:t>
            </a:r>
            <a:endParaRPr kumimoji="0" lang="ar-IQ" altLang="ar-IQ" sz="180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15984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343891" y="1773382"/>
            <a:ext cx="10044545" cy="3831818"/>
          </a:xfrm>
          <a:prstGeom prst="rect">
            <a:avLst/>
          </a:prstGeom>
        </p:spPr>
        <p:txBody>
          <a:bodyPr wrap="square">
            <a:spAutoFit/>
          </a:bodyPr>
          <a:lstStyle/>
          <a:p>
            <a:pPr>
              <a:lnSpc>
                <a:spcPct val="150000"/>
              </a:lnSpc>
            </a:pPr>
            <a:r>
              <a:rPr lang="ar-IQ" b="1" dirty="0"/>
              <a:t>Examples of Common Menus</a:t>
            </a:r>
          </a:p>
          <a:p>
            <a:pPr>
              <a:lnSpc>
                <a:spcPct val="150000"/>
              </a:lnSpc>
            </a:pPr>
            <a:r>
              <a:rPr lang="ar-IQ" b="1" dirty="0"/>
              <a:t>File Menu</a:t>
            </a:r>
            <a:r>
              <a:rPr lang="ar-IQ" dirty="0"/>
              <a:t>: Found in most productivity apps, with options like New, Save, Print, and Exit.</a:t>
            </a:r>
          </a:p>
          <a:p>
            <a:pPr>
              <a:lnSpc>
                <a:spcPct val="150000"/>
              </a:lnSpc>
            </a:pPr>
            <a:r>
              <a:rPr lang="ar-IQ" b="1" dirty="0"/>
              <a:t>Edit Menu</a:t>
            </a:r>
            <a:r>
              <a:rPr lang="ar-IQ" dirty="0"/>
              <a:t>: Includes commands like Undo, Redo, Cut, Copy, and Paste.</a:t>
            </a:r>
          </a:p>
          <a:p>
            <a:pPr>
              <a:lnSpc>
                <a:spcPct val="150000"/>
              </a:lnSpc>
            </a:pPr>
            <a:r>
              <a:rPr lang="ar-IQ" b="1" dirty="0"/>
              <a:t>System Menu</a:t>
            </a:r>
            <a:r>
              <a:rPr lang="ar-IQ" dirty="0"/>
              <a:t>: Found in operating systems like Windows Start Menu or macOS Dock.</a:t>
            </a:r>
          </a:p>
          <a:p>
            <a:pPr>
              <a:lnSpc>
                <a:spcPct val="150000"/>
              </a:lnSpc>
            </a:pPr>
            <a:r>
              <a:rPr lang="ar-IQ" dirty="0"/>
              <a:t>Why Menus Matter</a:t>
            </a:r>
          </a:p>
          <a:p>
            <a:pPr>
              <a:lnSpc>
                <a:spcPct val="150000"/>
              </a:lnSpc>
            </a:pPr>
            <a:r>
              <a:rPr lang="ar-IQ" dirty="0"/>
              <a:t>Menus</a:t>
            </a:r>
            <a:r>
              <a:rPr lang="ar-IQ" dirty="0" smtClean="0"/>
              <a:t>:</a:t>
            </a:r>
            <a:endParaRPr lang="ar-IQ" dirty="0"/>
          </a:p>
          <a:p>
            <a:pPr>
              <a:lnSpc>
                <a:spcPct val="150000"/>
              </a:lnSpc>
            </a:pPr>
            <a:r>
              <a:rPr lang="ar-IQ" dirty="0"/>
              <a:t>Simplify Interaction: Provide clear, structured access to functions.</a:t>
            </a:r>
          </a:p>
          <a:p>
            <a:pPr>
              <a:lnSpc>
                <a:spcPct val="150000"/>
              </a:lnSpc>
            </a:pPr>
            <a:r>
              <a:rPr lang="ar-IQ" dirty="0"/>
              <a:t>Reduce Errors: Prevent user mistakes by displaying available actions.</a:t>
            </a:r>
          </a:p>
          <a:p>
            <a:pPr>
              <a:lnSpc>
                <a:spcPct val="150000"/>
              </a:lnSpc>
            </a:pPr>
            <a:r>
              <a:rPr lang="ar-IQ" dirty="0"/>
              <a:t>Enhance Usability: Make software intuitive and accessible to users of all levels.</a:t>
            </a:r>
          </a:p>
        </p:txBody>
      </p:sp>
    </p:spTree>
    <p:extLst>
      <p:ext uri="{BB962C8B-B14F-4D97-AF65-F5344CB8AC3E}">
        <p14:creationId xmlns:p14="http://schemas.microsoft.com/office/powerpoint/2010/main" val="120824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6909" y="1260763"/>
            <a:ext cx="9994467" cy="4705877"/>
          </a:xfrm>
        </p:spPr>
        <p:txBody>
          <a:bodyPr/>
          <a:lstStyle/>
          <a:p>
            <a:pPr marL="0" indent="0" algn="l" rtl="0">
              <a:buNone/>
            </a:pPr>
            <a:r>
              <a:rPr lang="en-US" b="1" dirty="0"/>
              <a:t>Concept of Folders and Directories in Computers </a:t>
            </a:r>
            <a:r>
              <a:rPr lang="en-US" b="1" dirty="0" smtClean="0"/>
              <a:t>:</a:t>
            </a:r>
            <a:endParaRPr lang="en-US" b="1" dirty="0"/>
          </a:p>
          <a:p>
            <a:pPr marL="0" indent="0" algn="l" rtl="0">
              <a:buNone/>
            </a:pPr>
            <a:r>
              <a:rPr lang="en-US" dirty="0">
                <a:solidFill>
                  <a:schemeClr val="tx1"/>
                </a:solidFill>
              </a:rPr>
              <a:t>Folders and directories are organizational tools in a computer's file system. They help manage, store, and access files efficiently by grouping related files together within a hierarchical structure. Although the terms are often used interchangeably, there are slight distinctions depending on the context.</a:t>
            </a:r>
          </a:p>
          <a:p>
            <a:pPr marL="0" indent="0" algn="l" rtl="0">
              <a:buNone/>
            </a:pPr>
            <a:endParaRPr lang="ar-IQ" dirty="0"/>
          </a:p>
        </p:txBody>
      </p:sp>
      <p:sp>
        <p:nvSpPr>
          <p:cNvPr id="5" name="Rectangle 4"/>
          <p:cNvSpPr/>
          <p:nvPr/>
        </p:nvSpPr>
        <p:spPr>
          <a:xfrm>
            <a:off x="1357745" y="2954080"/>
            <a:ext cx="10834255" cy="3139321"/>
          </a:xfrm>
          <a:prstGeom prst="rect">
            <a:avLst/>
          </a:prstGeom>
        </p:spPr>
        <p:txBody>
          <a:bodyPr wrap="square">
            <a:spAutoFit/>
          </a:bodyPr>
          <a:lstStyle/>
          <a:p>
            <a:r>
              <a:rPr lang="ar-IQ" b="1" dirty="0" smtClean="0"/>
              <a:t>. </a:t>
            </a:r>
            <a:r>
              <a:rPr lang="ar-IQ" b="1" dirty="0"/>
              <a:t>What Are Folders and Directories?</a:t>
            </a:r>
          </a:p>
          <a:p>
            <a:r>
              <a:rPr lang="ar-IQ" b="1" dirty="0"/>
              <a:t>Folders</a:t>
            </a:r>
          </a:p>
          <a:p>
            <a:r>
              <a:rPr lang="ar-IQ" dirty="0"/>
              <a:t>A folder is a graphical representation of a storage location where files and other folders (subfolders) can be grouped.</a:t>
            </a:r>
          </a:p>
          <a:p>
            <a:r>
              <a:rPr lang="ar-IQ" dirty="0"/>
              <a:t>It is used mainly in Graphical User Interfaces (GUIs) such as Windows File Explorer or macOS Finder.</a:t>
            </a:r>
          </a:p>
          <a:p>
            <a:r>
              <a:rPr lang="ar-IQ" dirty="0"/>
              <a:t>Example: The "Documents" folder on your computer where text files are stored.</a:t>
            </a:r>
          </a:p>
          <a:p>
            <a:r>
              <a:rPr lang="ar-IQ" b="1" dirty="0"/>
              <a:t>Directories</a:t>
            </a:r>
          </a:p>
          <a:p>
            <a:r>
              <a:rPr lang="ar-IQ" dirty="0"/>
              <a:t>A directory is a text-based concept of the same storage location and structure.</a:t>
            </a:r>
          </a:p>
          <a:p>
            <a:r>
              <a:rPr lang="ar-IQ" dirty="0"/>
              <a:t>It is commonly used in Command Line Interfaces (CLIs), like Linux Terminal or Command Prompt.</a:t>
            </a:r>
          </a:p>
          <a:p>
            <a:r>
              <a:rPr lang="ar-IQ" dirty="0"/>
              <a:t>Example: /home/user/Documents on Linux or C:\Users\YourName\Documents on Windows.</a:t>
            </a:r>
          </a:p>
        </p:txBody>
      </p:sp>
    </p:spTree>
    <p:extLst>
      <p:ext uri="{BB962C8B-B14F-4D97-AF65-F5344CB8AC3E}">
        <p14:creationId xmlns:p14="http://schemas.microsoft.com/office/powerpoint/2010/main" val="3830871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9418" y="1343891"/>
            <a:ext cx="9925194" cy="4567331"/>
          </a:xfrm>
        </p:spPr>
        <p:txBody>
          <a:bodyPr/>
          <a:lstStyle/>
          <a:p>
            <a:pPr marL="0" indent="0" algn="l" rtl="0">
              <a:buNone/>
            </a:pPr>
            <a:r>
              <a:rPr lang="en-US" b="1" dirty="0"/>
              <a:t>2. Similarities Between Folders and Directories</a:t>
            </a:r>
          </a:p>
          <a:p>
            <a:pPr marL="0" indent="0" algn="l" rtl="0">
              <a:buNone/>
            </a:pPr>
            <a:r>
              <a:rPr lang="en-US" dirty="0"/>
              <a:t>Both are used to organize files in a computer.</a:t>
            </a:r>
          </a:p>
          <a:p>
            <a:pPr marL="0" indent="0" algn="l" rtl="0">
              <a:buNone/>
            </a:pPr>
            <a:r>
              <a:rPr lang="en-US" dirty="0"/>
              <a:t>They are part of the computer's hierarchical file system.</a:t>
            </a:r>
          </a:p>
          <a:p>
            <a:pPr marL="0" indent="0" algn="l" rtl="0">
              <a:buNone/>
            </a:pPr>
            <a:r>
              <a:rPr lang="en-US" dirty="0" smtClean="0"/>
              <a:t>They can contain files, subfolders (or subdirectories), or both.</a:t>
            </a:r>
          </a:p>
          <a:p>
            <a:pPr marL="0" indent="0" algn="l" rtl="0">
              <a:buNone/>
            </a:pPr>
            <a:r>
              <a:rPr lang="en-US" b="1" dirty="0"/>
              <a:t>6. Purpose of Folders and Directories</a:t>
            </a:r>
          </a:p>
          <a:p>
            <a:pPr marL="0" indent="0" algn="l" rtl="0">
              <a:buNone/>
            </a:pPr>
            <a:r>
              <a:rPr lang="en-US" b="1" dirty="0"/>
              <a:t>Organization</a:t>
            </a:r>
            <a:r>
              <a:rPr lang="en-US" dirty="0"/>
              <a:t>: Group similar files (e.g., documents, images) in one place.</a:t>
            </a:r>
          </a:p>
          <a:p>
            <a:pPr marL="0" indent="0" algn="l" rtl="0">
              <a:buNone/>
            </a:pPr>
            <a:r>
              <a:rPr lang="en-US" b="1" dirty="0"/>
              <a:t>Easier Access</a:t>
            </a:r>
            <a:r>
              <a:rPr lang="en-US" dirty="0"/>
              <a:t>: Quickly find files based on logical grouping.</a:t>
            </a:r>
          </a:p>
          <a:p>
            <a:pPr marL="0" indent="0" algn="l" rtl="0">
              <a:buNone/>
            </a:pPr>
            <a:r>
              <a:rPr lang="en-US" b="1" dirty="0"/>
              <a:t>Data Management</a:t>
            </a:r>
            <a:r>
              <a:rPr lang="en-US" dirty="0"/>
              <a:t>: Store large amounts of data in an orderly way.</a:t>
            </a:r>
          </a:p>
          <a:p>
            <a:pPr marL="0" indent="0" algn="l" rtl="0">
              <a:buNone/>
            </a:pPr>
            <a:r>
              <a:rPr lang="en-US" b="1" dirty="0"/>
              <a:t>Control Permissions</a:t>
            </a:r>
            <a:r>
              <a:rPr lang="en-US" dirty="0"/>
              <a:t>: Directories can have permissions for specific users</a:t>
            </a:r>
          </a:p>
          <a:p>
            <a:pPr marL="0" indent="0" algn="l" rtl="0">
              <a:buNone/>
            </a:pPr>
            <a:endParaRPr lang="ar-IQ" dirty="0"/>
          </a:p>
        </p:txBody>
      </p:sp>
    </p:spTree>
    <p:extLst>
      <p:ext uri="{BB962C8B-B14F-4D97-AF65-F5344CB8AC3E}">
        <p14:creationId xmlns:p14="http://schemas.microsoft.com/office/powerpoint/2010/main" val="2622127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7212" y="817418"/>
            <a:ext cx="8915400" cy="3777622"/>
          </a:xfrm>
        </p:spPr>
        <p:txBody>
          <a:bodyPr/>
          <a:lstStyle/>
          <a:p>
            <a:pPr marL="0" indent="0" algn="l" rtl="0">
              <a:buNone/>
            </a:pPr>
            <a:r>
              <a:rPr lang="en-US" b="1" dirty="0"/>
              <a:t>Opening and Closing Different Windows on a Computer</a:t>
            </a:r>
          </a:p>
          <a:p>
            <a:pPr marL="0" indent="0" algn="l" rtl="0">
              <a:buNone/>
            </a:pPr>
            <a:r>
              <a:rPr lang="en-US" dirty="0"/>
              <a:t>Opening and closing windows is a fundamental task in any operating system, whether you’re using a desktop computer, laptop, or touchscreen device. Here’s a detailed explanation of how it works and the key methods used.</a:t>
            </a:r>
          </a:p>
          <a:p>
            <a:pPr marL="0" indent="0" algn="l" rtl="0">
              <a:buNone/>
            </a:pPr>
            <a:endParaRPr lang="ar-IQ" dirty="0"/>
          </a:p>
        </p:txBody>
      </p:sp>
      <p:sp>
        <p:nvSpPr>
          <p:cNvPr id="5" name="Rectangle 4"/>
          <p:cNvSpPr/>
          <p:nvPr/>
        </p:nvSpPr>
        <p:spPr>
          <a:xfrm>
            <a:off x="1605539" y="2192356"/>
            <a:ext cx="9919855" cy="4524315"/>
          </a:xfrm>
          <a:prstGeom prst="rect">
            <a:avLst/>
          </a:prstGeom>
        </p:spPr>
        <p:txBody>
          <a:bodyPr wrap="square">
            <a:spAutoFit/>
          </a:bodyPr>
          <a:lstStyle/>
          <a:p>
            <a:r>
              <a:rPr lang="ar-IQ" b="1" dirty="0" smtClean="0"/>
              <a:t>Opening </a:t>
            </a:r>
            <a:r>
              <a:rPr lang="ar-IQ" b="1" dirty="0"/>
              <a:t>a Window</a:t>
            </a:r>
          </a:p>
          <a:p>
            <a:r>
              <a:rPr lang="ar-IQ" dirty="0"/>
              <a:t>A window opens when you start an application, open a folder, or launch a file</a:t>
            </a:r>
            <a:r>
              <a:rPr lang="ar-IQ" dirty="0" smtClean="0"/>
              <a:t>.</a:t>
            </a:r>
            <a:endParaRPr lang="ar-IQ" dirty="0"/>
          </a:p>
          <a:p>
            <a:r>
              <a:rPr lang="ar-IQ" dirty="0"/>
              <a:t>Ways to Open a Window:</a:t>
            </a:r>
          </a:p>
          <a:p>
            <a:r>
              <a:rPr lang="ar-IQ" dirty="0"/>
              <a:t>Start Menu or Launcher</a:t>
            </a:r>
          </a:p>
          <a:p>
            <a:r>
              <a:rPr lang="ar-IQ" dirty="0"/>
              <a:t>Click the Start menu (Windows) or Applications menu (macOS/Linux).</a:t>
            </a:r>
          </a:p>
          <a:p>
            <a:r>
              <a:rPr lang="ar-IQ" dirty="0"/>
              <a:t>Select the desired application or file.</a:t>
            </a:r>
          </a:p>
          <a:p>
            <a:r>
              <a:rPr lang="ar-IQ" dirty="0"/>
              <a:t>File Explorer/Finder</a:t>
            </a:r>
          </a:p>
          <a:p>
            <a:r>
              <a:rPr lang="ar-IQ" dirty="0"/>
              <a:t>Open File Explorer (Windows) or Finder (macOS).</a:t>
            </a:r>
          </a:p>
          <a:p>
            <a:r>
              <a:rPr lang="ar-IQ" dirty="0"/>
              <a:t>Double-click a file, folder, or application to open it in a new window.</a:t>
            </a:r>
          </a:p>
          <a:p>
            <a:r>
              <a:rPr lang="ar-IQ" dirty="0"/>
              <a:t>Desktop Shortcut</a:t>
            </a:r>
          </a:p>
          <a:p>
            <a:r>
              <a:rPr lang="ar-IQ" dirty="0"/>
              <a:t>Double-click an icon on the desktop to launch its associated program or file.</a:t>
            </a:r>
          </a:p>
          <a:p>
            <a:r>
              <a:rPr lang="ar-IQ" dirty="0"/>
              <a:t>Taskbar/Dock</a:t>
            </a:r>
          </a:p>
          <a:p>
            <a:r>
              <a:rPr lang="ar-IQ" dirty="0"/>
              <a:t>Click an icon pinned to the taskbar (Windows) or dock (macOS) to open its window.</a:t>
            </a:r>
          </a:p>
          <a:p>
            <a:r>
              <a:rPr lang="ar-IQ" dirty="0"/>
              <a:t>Command Line (CLI)</a:t>
            </a:r>
          </a:p>
          <a:p>
            <a:r>
              <a:rPr lang="ar-IQ" dirty="0"/>
              <a:t>In a terminal, type the program or file's command to launch it (e.g., notepad or open file.txt).</a:t>
            </a:r>
          </a:p>
        </p:txBody>
      </p:sp>
    </p:spTree>
    <p:extLst>
      <p:ext uri="{BB962C8B-B14F-4D97-AF65-F5344CB8AC3E}">
        <p14:creationId xmlns:p14="http://schemas.microsoft.com/office/powerpoint/2010/main" val="969297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0764" y="1246909"/>
            <a:ext cx="10243848" cy="4664313"/>
          </a:xfrm>
        </p:spPr>
        <p:txBody>
          <a:bodyPr>
            <a:normAutofit/>
          </a:bodyPr>
          <a:lstStyle/>
          <a:p>
            <a:pPr marL="0" indent="0" algn="l" rtl="0">
              <a:buNone/>
            </a:pPr>
            <a:r>
              <a:rPr lang="en-US" b="1" dirty="0" smtClean="0"/>
              <a:t>Closing </a:t>
            </a:r>
            <a:r>
              <a:rPr lang="en-US" b="1" dirty="0"/>
              <a:t>a Window</a:t>
            </a:r>
          </a:p>
          <a:p>
            <a:pPr marL="0" indent="0" algn="l" rtl="0">
              <a:buNone/>
            </a:pPr>
            <a:r>
              <a:rPr lang="en-US" dirty="0"/>
              <a:t>You close a window to end your interaction with an application or file. Closing does not always quit the program but hides its interface</a:t>
            </a:r>
            <a:r>
              <a:rPr lang="en-US" dirty="0" smtClean="0"/>
              <a:t>.</a:t>
            </a:r>
            <a:endParaRPr lang="en-US" dirty="0"/>
          </a:p>
          <a:p>
            <a:pPr marL="0" indent="0" algn="l" rtl="0">
              <a:buNone/>
            </a:pPr>
            <a:r>
              <a:rPr lang="en-US" dirty="0"/>
              <a:t>Ways to Close a Window:</a:t>
            </a:r>
          </a:p>
          <a:p>
            <a:pPr marL="0" indent="0" algn="l" rtl="0">
              <a:buNone/>
            </a:pPr>
            <a:r>
              <a:rPr lang="en-US" dirty="0"/>
              <a:t>Close Button</a:t>
            </a:r>
          </a:p>
          <a:p>
            <a:pPr marL="0" indent="0" algn="l" rtl="0">
              <a:buNone/>
            </a:pPr>
            <a:r>
              <a:rPr lang="en-US" dirty="0"/>
              <a:t>Click the "X" button in the top-right corner (Windows) or top-left corner (</a:t>
            </a:r>
            <a:r>
              <a:rPr lang="en-US" dirty="0" err="1"/>
              <a:t>macOS</a:t>
            </a:r>
            <a:r>
              <a:rPr lang="en-US" dirty="0"/>
              <a:t>).</a:t>
            </a:r>
          </a:p>
          <a:p>
            <a:pPr marL="0" indent="0" algn="l" rtl="0">
              <a:buNone/>
            </a:pPr>
            <a:r>
              <a:rPr lang="en-US" dirty="0"/>
              <a:t>Right-Click</a:t>
            </a:r>
          </a:p>
          <a:p>
            <a:pPr marL="0" indent="0" algn="l" rtl="0">
              <a:buNone/>
            </a:pPr>
            <a:r>
              <a:rPr lang="en-US" dirty="0"/>
              <a:t>Right-click the window in the taskbar or dock and select Close.</a:t>
            </a:r>
          </a:p>
          <a:p>
            <a:pPr marL="0" indent="0" algn="l" rtl="0">
              <a:buNone/>
            </a:pPr>
            <a:r>
              <a:rPr lang="en-US" dirty="0"/>
              <a:t>Keyboard Shortcut</a:t>
            </a:r>
          </a:p>
          <a:p>
            <a:pPr marL="0" indent="0" algn="l" rtl="0">
              <a:buNone/>
            </a:pPr>
            <a:r>
              <a:rPr lang="en-US" dirty="0"/>
              <a:t>Press Alt + F4 (Windows) or Command + W (</a:t>
            </a:r>
            <a:r>
              <a:rPr lang="en-US" dirty="0" err="1"/>
              <a:t>macOS</a:t>
            </a:r>
            <a:r>
              <a:rPr lang="en-US" dirty="0"/>
              <a:t>).</a:t>
            </a:r>
          </a:p>
          <a:p>
            <a:pPr marL="0" indent="0" algn="l" rtl="0">
              <a:buNone/>
            </a:pPr>
            <a:r>
              <a:rPr lang="en-US" dirty="0"/>
              <a:t>File Menu</a:t>
            </a:r>
          </a:p>
          <a:p>
            <a:pPr marL="0" indent="0" algn="l" rtl="0">
              <a:buNone/>
            </a:pPr>
            <a:r>
              <a:rPr lang="en-US" dirty="0"/>
              <a:t>Go to the menu bar at the top of the application and choose File &gt; Close.</a:t>
            </a:r>
            <a:endParaRPr lang="ar-IQ" dirty="0"/>
          </a:p>
        </p:txBody>
      </p:sp>
    </p:spTree>
    <p:extLst>
      <p:ext uri="{BB962C8B-B14F-4D97-AF65-F5344CB8AC3E}">
        <p14:creationId xmlns:p14="http://schemas.microsoft.com/office/powerpoint/2010/main" val="1343580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1709" y="1149927"/>
            <a:ext cx="9952903" cy="4761295"/>
          </a:xfrm>
        </p:spPr>
        <p:txBody>
          <a:bodyPr>
            <a:normAutofit lnSpcReduction="10000"/>
          </a:bodyPr>
          <a:lstStyle/>
          <a:p>
            <a:pPr marL="0" indent="0" algn="l" rtl="0">
              <a:buNone/>
            </a:pPr>
            <a:r>
              <a:rPr lang="en-US" b="1" dirty="0"/>
              <a:t>Creating Shortcuts in a Computer</a:t>
            </a:r>
          </a:p>
          <a:p>
            <a:pPr marL="0" indent="0" algn="l" rtl="0">
              <a:buNone/>
            </a:pPr>
            <a:r>
              <a:rPr lang="en-US" dirty="0"/>
              <a:t>A shortcut is a small file that provides a quick way to access an application, file, folder, or website without navigating through the entire path or location. Shortcuts are especially useful for frequently used items.</a:t>
            </a:r>
          </a:p>
          <a:p>
            <a:pPr marL="0" indent="0" algn="l" rtl="0">
              <a:buNone/>
            </a:pPr>
            <a:r>
              <a:rPr lang="en-US" dirty="0"/>
              <a:t>1. What Is a Shortcut?</a:t>
            </a:r>
          </a:p>
          <a:p>
            <a:pPr marL="0" indent="0" algn="l" rtl="0">
              <a:buNone/>
            </a:pPr>
            <a:r>
              <a:rPr lang="en-US" dirty="0"/>
              <a:t>A shortcut is essentially a link or reference to the original item, making it easier and faster to open it.</a:t>
            </a:r>
          </a:p>
          <a:p>
            <a:pPr marL="0" indent="0" algn="l" rtl="0">
              <a:buNone/>
            </a:pPr>
            <a:r>
              <a:rPr lang="en-US" dirty="0"/>
              <a:t>It can be placed on the desktop, taskbar, start menu, or any convenient location.</a:t>
            </a:r>
          </a:p>
          <a:p>
            <a:pPr marL="0" indent="0" algn="l" rtl="0">
              <a:buNone/>
            </a:pPr>
            <a:r>
              <a:rPr lang="en-US" dirty="0"/>
              <a:t>2. How to Create Shortcuts</a:t>
            </a:r>
          </a:p>
          <a:p>
            <a:pPr marL="0" indent="0" algn="l" rtl="0">
              <a:buNone/>
            </a:pPr>
            <a:r>
              <a:rPr lang="en-US" dirty="0"/>
              <a:t>Here are the common methods to create shortcuts for files, folders, or applications:</a:t>
            </a:r>
          </a:p>
          <a:p>
            <a:pPr marL="0" indent="0" algn="l" rtl="0">
              <a:buNone/>
            </a:pPr>
            <a:endParaRPr lang="en-US" dirty="0"/>
          </a:p>
          <a:p>
            <a:pPr marL="0" indent="0" algn="l" rtl="0">
              <a:buNone/>
            </a:pPr>
            <a:r>
              <a:rPr lang="en-US" dirty="0"/>
              <a:t>A. For Files, Folders, or Applications:</a:t>
            </a:r>
          </a:p>
          <a:p>
            <a:pPr marL="0" indent="0" algn="l" rtl="0">
              <a:buNone/>
            </a:pPr>
            <a:r>
              <a:rPr lang="en-US" dirty="0"/>
              <a:t>Using Right-Click:</a:t>
            </a:r>
          </a:p>
          <a:p>
            <a:pPr marL="0" indent="0" algn="l" rtl="0">
              <a:buNone/>
            </a:pPr>
            <a:endParaRPr lang="en-US" dirty="0"/>
          </a:p>
          <a:p>
            <a:pPr marL="0" indent="0" algn="l" rtl="0">
              <a:buNone/>
            </a:pPr>
            <a:endParaRPr lang="ar-IQ" dirty="0"/>
          </a:p>
        </p:txBody>
      </p:sp>
    </p:spTree>
    <p:extLst>
      <p:ext uri="{BB962C8B-B14F-4D97-AF65-F5344CB8AC3E}">
        <p14:creationId xmlns:p14="http://schemas.microsoft.com/office/powerpoint/2010/main" val="2593218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1709" y="1399309"/>
            <a:ext cx="9952903" cy="5015346"/>
          </a:xfrm>
        </p:spPr>
        <p:txBody>
          <a:bodyPr>
            <a:normAutofit fontScale="92500" lnSpcReduction="10000"/>
          </a:bodyPr>
          <a:lstStyle/>
          <a:p>
            <a:pPr marL="0" indent="0" algn="l" rtl="0">
              <a:buNone/>
            </a:pPr>
            <a:r>
              <a:rPr lang="en-US" dirty="0"/>
              <a:t>Locate the file, folder, or application you want to create a shortcut for.</a:t>
            </a:r>
          </a:p>
          <a:p>
            <a:pPr marL="0" indent="0" algn="l" rtl="0">
              <a:buNone/>
            </a:pPr>
            <a:r>
              <a:rPr lang="en-US" dirty="0"/>
              <a:t>Right-click on the item and select "Create Shortcut".</a:t>
            </a:r>
          </a:p>
          <a:p>
            <a:pPr marL="0" indent="0" algn="l" rtl="0">
              <a:buNone/>
            </a:pPr>
            <a:r>
              <a:rPr lang="en-US" dirty="0"/>
              <a:t>A shortcut file (with a small arrow icon) will be created in the same directory.</a:t>
            </a:r>
          </a:p>
          <a:p>
            <a:pPr marL="0" indent="0" algn="l" rtl="0">
              <a:buNone/>
            </a:pPr>
            <a:r>
              <a:rPr lang="en-US" dirty="0"/>
              <a:t>Move the shortcut to your desired location, such as the desktop or another folder.</a:t>
            </a:r>
          </a:p>
          <a:p>
            <a:pPr marL="0" indent="0" algn="l" rtl="0">
              <a:buNone/>
            </a:pPr>
            <a:r>
              <a:rPr lang="en-US" dirty="0"/>
              <a:t>Drag and Drop:</a:t>
            </a:r>
          </a:p>
          <a:p>
            <a:pPr marL="0" indent="0" algn="l" rtl="0">
              <a:buNone/>
            </a:pPr>
            <a:endParaRPr lang="en-US" dirty="0"/>
          </a:p>
          <a:p>
            <a:pPr marL="0" indent="0" algn="l" rtl="0">
              <a:buNone/>
            </a:pPr>
            <a:r>
              <a:rPr lang="en-US" dirty="0"/>
              <a:t>Drag the file, folder, or app with the right mouse button.</a:t>
            </a:r>
          </a:p>
          <a:p>
            <a:pPr marL="0" indent="0" algn="l" rtl="0">
              <a:buNone/>
            </a:pPr>
            <a:r>
              <a:rPr lang="en-US" dirty="0"/>
              <a:t>Release the button where you want to place the shortcut.</a:t>
            </a:r>
          </a:p>
          <a:p>
            <a:pPr marL="0" indent="0" algn="l" rtl="0">
              <a:buNone/>
            </a:pPr>
            <a:r>
              <a:rPr lang="en-US" dirty="0"/>
              <a:t>Select "Create Shortcut Here" from the menu that appears.</a:t>
            </a:r>
          </a:p>
          <a:p>
            <a:pPr marL="0" indent="0" algn="l" rtl="0">
              <a:buNone/>
            </a:pPr>
            <a:r>
              <a:rPr lang="en-US" dirty="0"/>
              <a:t>Keyboard Shortcut:</a:t>
            </a:r>
          </a:p>
          <a:p>
            <a:pPr marL="0" indent="0" algn="l" rtl="0">
              <a:buNone/>
            </a:pPr>
            <a:endParaRPr lang="en-US" dirty="0"/>
          </a:p>
          <a:p>
            <a:pPr marL="0" indent="0" algn="l" rtl="0">
              <a:buNone/>
            </a:pPr>
            <a:r>
              <a:rPr lang="en-US" dirty="0"/>
              <a:t>Select the item you want.</a:t>
            </a:r>
          </a:p>
          <a:p>
            <a:pPr marL="0" indent="0" algn="l" rtl="0">
              <a:buNone/>
            </a:pPr>
            <a:r>
              <a:rPr lang="en-US" dirty="0"/>
              <a:t>Press Ctrl + Shift while dragging it to your desired location. This automatically creates a shortcut instead of moving the file.</a:t>
            </a:r>
          </a:p>
          <a:p>
            <a:endParaRPr lang="ar-IQ" dirty="0"/>
          </a:p>
        </p:txBody>
      </p:sp>
    </p:spTree>
    <p:extLst>
      <p:ext uri="{BB962C8B-B14F-4D97-AF65-F5344CB8AC3E}">
        <p14:creationId xmlns:p14="http://schemas.microsoft.com/office/powerpoint/2010/main" val="356064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94619" y="1224117"/>
            <a:ext cx="10073148" cy="2625014"/>
          </a:xfrm>
          <a:prstGeom prst="rect">
            <a:avLst/>
          </a:prstGeom>
        </p:spPr>
        <p:txBody>
          <a:bodyPr wrap="square">
            <a:spAutoFit/>
          </a:bodyPr>
          <a:lstStyle/>
          <a:p>
            <a:pPr>
              <a:lnSpc>
                <a:spcPct val="150000"/>
              </a:lnSpc>
            </a:pPr>
            <a:r>
              <a:rPr lang="en-US" sz="2000" b="1" dirty="0"/>
              <a:t>Computer </a:t>
            </a:r>
            <a:r>
              <a:rPr lang="en-US" sz="2000" b="1" dirty="0" smtClean="0"/>
              <a:t>icons: </a:t>
            </a:r>
          </a:p>
          <a:p>
            <a:pPr>
              <a:lnSpc>
                <a:spcPct val="150000"/>
              </a:lnSpc>
            </a:pPr>
            <a:r>
              <a:rPr lang="en-US" sz="2000" b="1" dirty="0" smtClean="0"/>
              <a:t> </a:t>
            </a:r>
            <a:r>
              <a:rPr lang="en-US" dirty="0"/>
              <a:t>are small images that represent any program, file, or folder in our computer system. Whether it is a computer, mobile, or any device, icons are an important part so that the user can navigate and operate it very easily. Icons act like visual shortcuts that help users quickly identify and access what they need. In this article, we are going to discuss what are computer icons and how to use them</a:t>
            </a:r>
            <a:endParaRPr lang="en-US" sz="2000" dirty="0"/>
          </a:p>
        </p:txBody>
      </p:sp>
    </p:spTree>
    <p:extLst>
      <p:ext uri="{BB962C8B-B14F-4D97-AF65-F5344CB8AC3E}">
        <p14:creationId xmlns:p14="http://schemas.microsoft.com/office/powerpoint/2010/main" val="41047001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811" y="1343891"/>
            <a:ext cx="8915400" cy="3777622"/>
          </a:xfrm>
        </p:spPr>
        <p:txBody>
          <a:bodyPr>
            <a:normAutofit/>
          </a:bodyPr>
          <a:lstStyle/>
          <a:p>
            <a:pPr marL="0" indent="0" algn="l" rtl="0">
              <a:buNone/>
            </a:pPr>
            <a:r>
              <a:rPr lang="en-US" b="1" dirty="0"/>
              <a:t>B. For Websites:</a:t>
            </a:r>
          </a:p>
          <a:p>
            <a:pPr marL="0" indent="0" algn="l" rtl="0">
              <a:buNone/>
            </a:pPr>
            <a:r>
              <a:rPr lang="en-US" dirty="0"/>
              <a:t>On Windows</a:t>
            </a:r>
            <a:r>
              <a:rPr lang="en-US" dirty="0" smtClean="0"/>
              <a:t>:</a:t>
            </a:r>
            <a:endParaRPr lang="en-US" dirty="0"/>
          </a:p>
          <a:p>
            <a:pPr marL="0" indent="0" algn="l" rtl="0">
              <a:buNone/>
            </a:pPr>
            <a:r>
              <a:rPr lang="en-US" dirty="0"/>
              <a:t>Open the website in a browser.</a:t>
            </a:r>
          </a:p>
          <a:p>
            <a:pPr marL="0" indent="0" algn="l" rtl="0">
              <a:buNone/>
            </a:pPr>
            <a:r>
              <a:rPr lang="en-US" dirty="0"/>
              <a:t>Drag the icon in the address bar (next to the URL) to the desktop or a folder.</a:t>
            </a:r>
          </a:p>
          <a:p>
            <a:pPr marL="0" indent="0" algn="l" rtl="0">
              <a:buNone/>
            </a:pPr>
            <a:r>
              <a:rPr lang="en-US" dirty="0"/>
              <a:t>A shortcut to the website will be created.</a:t>
            </a:r>
          </a:p>
          <a:p>
            <a:pPr marL="0" indent="0" algn="l" rtl="0">
              <a:buNone/>
            </a:pPr>
            <a:r>
              <a:rPr lang="en-US" dirty="0"/>
              <a:t>On </a:t>
            </a:r>
            <a:r>
              <a:rPr lang="en-US" dirty="0" err="1"/>
              <a:t>macOS</a:t>
            </a:r>
            <a:r>
              <a:rPr lang="en-US" dirty="0" smtClean="0"/>
              <a:t>:</a:t>
            </a:r>
            <a:endParaRPr lang="en-US" dirty="0"/>
          </a:p>
          <a:p>
            <a:pPr marL="0" indent="0" algn="l" rtl="0">
              <a:buNone/>
            </a:pPr>
            <a:r>
              <a:rPr lang="en-US" dirty="0"/>
              <a:t>Drag the website’s icon from the address bar to the desktop.</a:t>
            </a:r>
          </a:p>
          <a:p>
            <a:pPr marL="0" indent="0" algn="l" rtl="0">
              <a:buNone/>
            </a:pPr>
            <a:r>
              <a:rPr lang="en-US" dirty="0"/>
              <a:t>Alternatively, add it to your dock for quick access.</a:t>
            </a:r>
          </a:p>
          <a:p>
            <a:pPr marL="0" indent="0" algn="l" rtl="0">
              <a:buNone/>
            </a:pPr>
            <a:endParaRPr lang="ar-IQ" dirty="0"/>
          </a:p>
        </p:txBody>
      </p:sp>
      <p:sp>
        <p:nvSpPr>
          <p:cNvPr id="4" name="Rectangle 3"/>
          <p:cNvSpPr/>
          <p:nvPr/>
        </p:nvSpPr>
        <p:spPr>
          <a:xfrm>
            <a:off x="1674811" y="4622749"/>
            <a:ext cx="6096000" cy="2031325"/>
          </a:xfrm>
          <a:prstGeom prst="rect">
            <a:avLst/>
          </a:prstGeom>
        </p:spPr>
        <p:txBody>
          <a:bodyPr>
            <a:spAutoFit/>
          </a:bodyPr>
          <a:lstStyle/>
          <a:p>
            <a:r>
              <a:rPr lang="en-US" b="1" dirty="0"/>
              <a:t>C. Pinning Shortcuts to Taskbar/Start Menu (Windows):</a:t>
            </a:r>
          </a:p>
          <a:p>
            <a:pPr>
              <a:buFont typeface="+mj-lt"/>
              <a:buAutoNum type="arabicPeriod"/>
            </a:pPr>
            <a:r>
              <a:rPr lang="en-US" b="1" dirty="0"/>
              <a:t>Pin to Taskbar:</a:t>
            </a:r>
            <a:endParaRPr lang="en-US" dirty="0"/>
          </a:p>
          <a:p>
            <a:pPr marL="742950" lvl="1" indent="-285750">
              <a:buFont typeface="+mj-lt"/>
              <a:buAutoNum type="arabicPeriod"/>
            </a:pPr>
            <a:r>
              <a:rPr lang="en-US" dirty="0"/>
              <a:t>Right-click on an application and choose </a:t>
            </a:r>
            <a:r>
              <a:rPr lang="en-US" b="1" dirty="0"/>
              <a:t>"Pin to Taskbar"</a:t>
            </a:r>
            <a:r>
              <a:rPr lang="en-US" dirty="0"/>
              <a:t> from the menu.</a:t>
            </a:r>
          </a:p>
          <a:p>
            <a:pPr>
              <a:buFont typeface="+mj-lt"/>
              <a:buAutoNum type="arabicPeriod"/>
            </a:pPr>
            <a:r>
              <a:rPr lang="en-US" b="1" dirty="0"/>
              <a:t>Pin to Start:</a:t>
            </a:r>
            <a:endParaRPr lang="en-US" dirty="0"/>
          </a:p>
          <a:p>
            <a:pPr marL="742950" lvl="1" indent="-285750">
              <a:buFont typeface="+mj-lt"/>
              <a:buAutoNum type="arabicPeriod"/>
            </a:pPr>
            <a:r>
              <a:rPr lang="en-US" dirty="0"/>
              <a:t>Right-click on an application and select </a:t>
            </a:r>
            <a:r>
              <a:rPr lang="en-US" b="1" dirty="0"/>
              <a:t>"Pin to Start"</a:t>
            </a:r>
            <a:r>
              <a:rPr lang="en-US" dirty="0"/>
              <a:t> to display it in the Start Menu.</a:t>
            </a:r>
          </a:p>
        </p:txBody>
      </p:sp>
    </p:spTree>
    <p:extLst>
      <p:ext uri="{BB962C8B-B14F-4D97-AF65-F5344CB8AC3E}">
        <p14:creationId xmlns:p14="http://schemas.microsoft.com/office/powerpoint/2010/main" val="1873154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4194" y="1662545"/>
            <a:ext cx="8915400" cy="3777622"/>
          </a:xfrm>
        </p:spPr>
        <p:txBody>
          <a:bodyPr/>
          <a:lstStyle/>
          <a:p>
            <a:pPr marL="0" indent="0" algn="l" rtl="0">
              <a:buNone/>
            </a:pPr>
            <a:r>
              <a:rPr lang="en-US" b="1" dirty="0" smtClean="0"/>
              <a:t>Advantages </a:t>
            </a:r>
            <a:r>
              <a:rPr lang="en-US" b="1" dirty="0"/>
              <a:t>of Using Shortcuts</a:t>
            </a:r>
          </a:p>
          <a:p>
            <a:pPr marL="0" indent="0" algn="l" rtl="0">
              <a:buNone/>
            </a:pPr>
            <a:r>
              <a:rPr lang="en-US" b="1" dirty="0"/>
              <a:t>Saves Time:</a:t>
            </a:r>
            <a:r>
              <a:rPr lang="en-US" dirty="0"/>
              <a:t> Access files, apps, or websites quickly.</a:t>
            </a:r>
          </a:p>
          <a:p>
            <a:pPr marL="0" indent="0" algn="l" rtl="0">
              <a:buNone/>
            </a:pPr>
            <a:r>
              <a:rPr lang="en-US" b="1" dirty="0"/>
              <a:t>Improves Efficiency:</a:t>
            </a:r>
            <a:r>
              <a:rPr lang="en-US" dirty="0"/>
              <a:t> Keep frequently used items in a single, easy-to-access location (e.g., desktop or taskbar).</a:t>
            </a:r>
          </a:p>
          <a:p>
            <a:pPr marL="0" indent="0" algn="l" rtl="0">
              <a:buNone/>
            </a:pPr>
            <a:r>
              <a:rPr lang="en-US" b="1" dirty="0"/>
              <a:t>Organization:</a:t>
            </a:r>
            <a:r>
              <a:rPr lang="en-US" dirty="0"/>
              <a:t> Create shortcuts in specific folders or categories for better organization.</a:t>
            </a:r>
          </a:p>
          <a:p>
            <a:pPr marL="0" indent="0" algn="l" rtl="0">
              <a:buNone/>
            </a:pPr>
            <a:endParaRPr lang="ar-IQ" dirty="0"/>
          </a:p>
        </p:txBody>
      </p:sp>
    </p:spTree>
    <p:extLst>
      <p:ext uri="{BB962C8B-B14F-4D97-AF65-F5344CB8AC3E}">
        <p14:creationId xmlns:p14="http://schemas.microsoft.com/office/powerpoint/2010/main" val="3755135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1756" y="2713703"/>
            <a:ext cx="8658173" cy="1060787"/>
          </a:xfrm>
        </p:spPr>
        <p:txBody>
          <a:bodyPr/>
          <a:lstStyle/>
          <a:p>
            <a:r>
              <a:rPr lang="en-US" dirty="0"/>
              <a:t>Thank you for </a:t>
            </a:r>
            <a:r>
              <a:rPr lang="en-US" dirty="0" smtClean="0"/>
              <a:t>listening</a:t>
            </a:r>
            <a:endParaRPr lang="ar-IQ" dirty="0"/>
          </a:p>
        </p:txBody>
      </p:sp>
    </p:spTree>
    <p:extLst>
      <p:ext uri="{BB962C8B-B14F-4D97-AF65-F5344CB8AC3E}">
        <p14:creationId xmlns:p14="http://schemas.microsoft.com/office/powerpoint/2010/main" val="72344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5279" y="1297999"/>
            <a:ext cx="8789834" cy="4584406"/>
          </a:xfrm>
        </p:spPr>
      </p:pic>
    </p:spTree>
    <p:extLst>
      <p:ext uri="{BB962C8B-B14F-4D97-AF65-F5344CB8AC3E}">
        <p14:creationId xmlns:p14="http://schemas.microsoft.com/office/powerpoint/2010/main" val="118224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4368" y="938980"/>
            <a:ext cx="8915400" cy="3777622"/>
          </a:xfrm>
        </p:spPr>
        <p:txBody>
          <a:bodyPr/>
          <a:lstStyle/>
          <a:p>
            <a:pPr marL="0" indent="0" algn="l" rtl="0" fontAlgn="base">
              <a:buNone/>
            </a:pPr>
            <a:r>
              <a:rPr lang="en-US" sz="2000" b="1" dirty="0">
                <a:solidFill>
                  <a:schemeClr val="tx1"/>
                </a:solidFill>
              </a:rPr>
              <a:t>History of Computer Icons</a:t>
            </a:r>
          </a:p>
          <a:p>
            <a:pPr marL="0" indent="0" algn="l" rtl="0" fontAlgn="base">
              <a:buNone/>
            </a:pPr>
            <a:r>
              <a:rPr lang="en-US" sz="2000" dirty="0">
                <a:solidFill>
                  <a:schemeClr val="tx1"/>
                </a:solidFill>
              </a:rPr>
              <a:t>The first computer icons were developed in the 1970s with the Xerox Alto computer. These later years advanced design patterns or were more visually appealing.</a:t>
            </a:r>
          </a:p>
          <a:p>
            <a:pPr marL="0" indent="0" algn="l" rtl="0" fontAlgn="base">
              <a:buNone/>
            </a:pPr>
            <a:r>
              <a:rPr lang="en-US" sz="2000" dirty="0">
                <a:solidFill>
                  <a:schemeClr val="tx1"/>
                </a:solidFill>
              </a:rPr>
              <a:t>Like designer Susan </a:t>
            </a:r>
            <a:r>
              <a:rPr lang="en-US" sz="2000" dirty="0" err="1">
                <a:solidFill>
                  <a:schemeClr val="tx1"/>
                </a:solidFill>
              </a:rPr>
              <a:t>Kare</a:t>
            </a:r>
            <a:r>
              <a:rPr lang="en-US" sz="2000" dirty="0">
                <a:solidFill>
                  <a:schemeClr val="tx1"/>
                </a:solidFill>
              </a:rPr>
              <a:t>, who designed the Macintosh icons and was a major contributor to the icon design revolution</a:t>
            </a:r>
          </a:p>
          <a:p>
            <a:pPr marL="0" indent="0" algn="l" rtl="0">
              <a:buNone/>
            </a:pPr>
            <a:endParaRPr lang="ar-IQ" dirty="0"/>
          </a:p>
        </p:txBody>
      </p:sp>
      <p:sp>
        <p:nvSpPr>
          <p:cNvPr id="5" name="Rectangle 4"/>
          <p:cNvSpPr/>
          <p:nvPr/>
        </p:nvSpPr>
        <p:spPr>
          <a:xfrm>
            <a:off x="1554368" y="3285441"/>
            <a:ext cx="9119420" cy="2862322"/>
          </a:xfrm>
          <a:prstGeom prst="rect">
            <a:avLst/>
          </a:prstGeom>
        </p:spPr>
        <p:txBody>
          <a:bodyPr wrap="square">
            <a:spAutoFit/>
          </a:bodyPr>
          <a:lstStyle/>
          <a:p>
            <a:r>
              <a:rPr lang="ar-IQ" b="1" dirty="0"/>
              <a:t>Why Are Icons Used?</a:t>
            </a:r>
          </a:p>
          <a:p>
            <a:r>
              <a:rPr lang="ar-IQ" dirty="0"/>
              <a:t>There are many reasons to use icons such as</a:t>
            </a:r>
          </a:p>
          <a:p>
            <a:endParaRPr lang="ar-IQ" dirty="0"/>
          </a:p>
          <a:p>
            <a:r>
              <a:rPr lang="ar-IQ" b="1" dirty="0"/>
              <a:t>Efficiency: </a:t>
            </a:r>
            <a:r>
              <a:rPr lang="ar-IQ" dirty="0"/>
              <a:t>Icons help to quickly access frequently used programs and files.</a:t>
            </a:r>
          </a:p>
          <a:p>
            <a:r>
              <a:rPr lang="ar-IQ" b="1" dirty="0"/>
              <a:t>Recognition: </a:t>
            </a:r>
            <a:r>
              <a:rPr lang="ar-IQ" dirty="0"/>
              <a:t>We can easily recognize icons.</a:t>
            </a:r>
          </a:p>
          <a:p>
            <a:r>
              <a:rPr lang="ar-IQ" b="1" dirty="0"/>
              <a:t>Attractive: </a:t>
            </a:r>
            <a:r>
              <a:rPr lang="ar-IQ" dirty="0"/>
              <a:t>Well-designed icons enhance the visual appeal and make the user interface look organized and professional.</a:t>
            </a:r>
          </a:p>
          <a:p>
            <a:r>
              <a:rPr lang="ar-IQ" b="1" dirty="0"/>
              <a:t>Space-Saving:</a:t>
            </a:r>
            <a:r>
              <a:rPr lang="ar-IQ" dirty="0"/>
              <a:t> Icons can organize complex operations into smaller solutions.</a:t>
            </a:r>
          </a:p>
          <a:p>
            <a:r>
              <a:rPr lang="ar-IQ" b="1" dirty="0"/>
              <a:t>Usability: </a:t>
            </a:r>
            <a:r>
              <a:rPr lang="ar-IQ" dirty="0"/>
              <a:t>Icons simplify and improve the navigation so users can use them more easily.</a:t>
            </a:r>
          </a:p>
        </p:txBody>
      </p:sp>
    </p:spTree>
    <p:extLst>
      <p:ext uri="{BB962C8B-B14F-4D97-AF65-F5344CB8AC3E}">
        <p14:creationId xmlns:p14="http://schemas.microsoft.com/office/powerpoint/2010/main" val="2186413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5818" y="1263445"/>
            <a:ext cx="8915400" cy="3777622"/>
          </a:xfrm>
        </p:spPr>
        <p:txBody>
          <a:bodyPr>
            <a:normAutofit/>
          </a:bodyPr>
          <a:lstStyle/>
          <a:p>
            <a:pPr marL="0" indent="0" algn="l" rtl="0">
              <a:buNone/>
            </a:pPr>
            <a:r>
              <a:rPr lang="en-US" sz="2000" b="1" dirty="0"/>
              <a:t>How Do Icons Work?</a:t>
            </a:r>
          </a:p>
          <a:p>
            <a:pPr marL="0" indent="0" algn="l" rtl="0">
              <a:buNone/>
            </a:pPr>
            <a:r>
              <a:rPr lang="en-US" sz="2000" dirty="0">
                <a:solidFill>
                  <a:schemeClr val="tx1"/>
                </a:solidFill>
              </a:rPr>
              <a:t>An icon is a graphic image, usually a small picture or object, that represents a file, application, web page, or command. Icons allow you to quickly execute instructions and open programs or documents. To run a command from an icon, click or double-click on it. It is also useful for quickly identify an object in a browser list. For example, all documents with the same extension share the same icon.</a:t>
            </a:r>
            <a:endParaRPr lang="ar-IQ" sz="2000" dirty="0">
              <a:solidFill>
                <a:schemeClr val="tx1"/>
              </a:solidFill>
            </a:endParaRPr>
          </a:p>
        </p:txBody>
      </p:sp>
    </p:spTree>
    <p:extLst>
      <p:ext uri="{BB962C8B-B14F-4D97-AF65-F5344CB8AC3E}">
        <p14:creationId xmlns:p14="http://schemas.microsoft.com/office/powerpoint/2010/main" val="1342940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7045" y="1219200"/>
            <a:ext cx="8915400" cy="3777622"/>
          </a:xfrm>
        </p:spPr>
        <p:txBody>
          <a:bodyPr>
            <a:noAutofit/>
          </a:bodyPr>
          <a:lstStyle/>
          <a:p>
            <a:pPr marL="0" indent="0" algn="l" rtl="0">
              <a:buNone/>
            </a:pPr>
            <a:r>
              <a:rPr lang="en-US" sz="2000" b="1" dirty="0">
                <a:solidFill>
                  <a:schemeClr val="tx1"/>
                </a:solidFill>
              </a:rPr>
              <a:t>Different Types of Computer Icons</a:t>
            </a:r>
          </a:p>
          <a:p>
            <a:pPr marL="0" indent="0" algn="l" rtl="0">
              <a:buNone/>
            </a:pPr>
            <a:r>
              <a:rPr lang="en-US" sz="2000" dirty="0">
                <a:solidFill>
                  <a:schemeClr val="tx1"/>
                </a:solidFill>
              </a:rPr>
              <a:t>Now, there are several types of icons such </a:t>
            </a:r>
            <a:r>
              <a:rPr lang="en-US" sz="2000" dirty="0" smtClean="0">
                <a:solidFill>
                  <a:schemeClr val="tx1"/>
                </a:solidFill>
              </a:rPr>
              <a:t>as</a:t>
            </a:r>
            <a:endParaRPr lang="en-US" sz="2000" dirty="0">
              <a:solidFill>
                <a:schemeClr val="tx1"/>
              </a:solidFill>
            </a:endParaRPr>
          </a:p>
          <a:p>
            <a:pPr marL="0" indent="0" algn="l" rtl="0">
              <a:buNone/>
            </a:pPr>
            <a:r>
              <a:rPr lang="en-US" sz="2000" b="1" dirty="0">
                <a:solidFill>
                  <a:schemeClr val="tx1"/>
                </a:solidFill>
              </a:rPr>
              <a:t>System Icons: </a:t>
            </a:r>
            <a:r>
              <a:rPr lang="en-US" sz="2000" dirty="0">
                <a:solidFill>
                  <a:schemeClr val="tx1"/>
                </a:solidFill>
              </a:rPr>
              <a:t>Some icons are used for basic functions like the start menu, system settings, etc.</a:t>
            </a:r>
          </a:p>
          <a:p>
            <a:pPr marL="0" indent="0" algn="l" rtl="0">
              <a:buNone/>
            </a:pPr>
            <a:r>
              <a:rPr lang="en-US" sz="2000" b="1" dirty="0">
                <a:solidFill>
                  <a:schemeClr val="tx1"/>
                </a:solidFill>
              </a:rPr>
              <a:t>Application Icons: </a:t>
            </a:r>
            <a:r>
              <a:rPr lang="en-US" sz="2000" dirty="0">
                <a:solidFill>
                  <a:schemeClr val="tx1"/>
                </a:solidFill>
              </a:rPr>
              <a:t>Application icons are like representing the software program. For example </a:t>
            </a:r>
            <a:r>
              <a:rPr lang="en-US" sz="2000" dirty="0" err="1">
                <a:solidFill>
                  <a:schemeClr val="tx1"/>
                </a:solidFill>
              </a:rPr>
              <a:t>facebook</a:t>
            </a:r>
            <a:r>
              <a:rPr lang="en-US" sz="2000" dirty="0">
                <a:solidFill>
                  <a:schemeClr val="tx1"/>
                </a:solidFill>
              </a:rPr>
              <a:t> ,</a:t>
            </a:r>
            <a:r>
              <a:rPr lang="en-US" sz="2000" dirty="0" err="1">
                <a:solidFill>
                  <a:schemeClr val="tx1"/>
                </a:solidFill>
              </a:rPr>
              <a:t>youtube</a:t>
            </a:r>
            <a:r>
              <a:rPr lang="en-US" sz="2000" dirty="0">
                <a:solidFill>
                  <a:schemeClr val="tx1"/>
                </a:solidFill>
              </a:rPr>
              <a:t> and Twitter have some unique icons.</a:t>
            </a:r>
          </a:p>
          <a:p>
            <a:pPr marL="0" indent="0" algn="l" rtl="0">
              <a:buNone/>
            </a:pPr>
            <a:r>
              <a:rPr lang="en-US" sz="2000" b="1" dirty="0">
                <a:solidFill>
                  <a:schemeClr val="tx1"/>
                </a:solidFill>
              </a:rPr>
              <a:t>File and Folder Icons: </a:t>
            </a:r>
            <a:r>
              <a:rPr lang="en-US" sz="2000" dirty="0">
                <a:solidFill>
                  <a:schemeClr val="tx1"/>
                </a:solidFill>
              </a:rPr>
              <a:t>File or folder icons help user to identify and organize their documents, files, or folders in their computer file manager.</a:t>
            </a:r>
          </a:p>
          <a:p>
            <a:pPr marL="0" indent="0" algn="l" rtl="0">
              <a:buNone/>
            </a:pPr>
            <a:r>
              <a:rPr lang="en-US" sz="2000" b="1" dirty="0">
                <a:solidFill>
                  <a:schemeClr val="tx1"/>
                </a:solidFill>
              </a:rPr>
              <a:t>Shortcut Icons: </a:t>
            </a:r>
            <a:r>
              <a:rPr lang="en-US" sz="2000" dirty="0">
                <a:solidFill>
                  <a:schemeClr val="tx1"/>
                </a:solidFill>
              </a:rPr>
              <a:t>Shortcut icons provide quick access to applications and files, usually placed on the desktop or taskbar.</a:t>
            </a:r>
            <a:endParaRPr lang="ar-IQ" sz="2000" dirty="0">
              <a:solidFill>
                <a:schemeClr val="tx1"/>
              </a:solidFill>
            </a:endParaRPr>
          </a:p>
        </p:txBody>
      </p:sp>
    </p:spTree>
    <p:extLst>
      <p:ext uri="{BB962C8B-B14F-4D97-AF65-F5344CB8AC3E}">
        <p14:creationId xmlns:p14="http://schemas.microsoft.com/office/powerpoint/2010/main" val="7532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1573" y="879986"/>
            <a:ext cx="8915400" cy="3777622"/>
          </a:xfrm>
        </p:spPr>
        <p:txBody>
          <a:bodyPr/>
          <a:lstStyle/>
          <a:p>
            <a:pPr marL="0" indent="0" algn="l" rtl="0">
              <a:lnSpc>
                <a:spcPct val="150000"/>
              </a:lnSpc>
              <a:buNone/>
            </a:pPr>
            <a:r>
              <a:rPr lang="en-US" sz="2400" b="1" dirty="0">
                <a:solidFill>
                  <a:schemeClr val="tx1"/>
                </a:solidFill>
              </a:rPr>
              <a:t>status bar </a:t>
            </a:r>
            <a:endParaRPr lang="en-US" sz="2400" b="1" dirty="0" smtClean="0">
              <a:solidFill>
                <a:schemeClr val="tx1"/>
              </a:solidFill>
            </a:endParaRPr>
          </a:p>
          <a:p>
            <a:pPr marL="0" indent="0" algn="l" rtl="0">
              <a:lnSpc>
                <a:spcPct val="150000"/>
              </a:lnSpc>
              <a:buNone/>
            </a:pPr>
            <a:r>
              <a:rPr lang="en-US" b="1" dirty="0" smtClean="0">
                <a:solidFill>
                  <a:schemeClr val="tx1"/>
                </a:solidFill>
              </a:rPr>
              <a:t>What </a:t>
            </a:r>
            <a:r>
              <a:rPr lang="en-US" b="1" dirty="0">
                <a:solidFill>
                  <a:schemeClr val="tx1"/>
                </a:solidFill>
              </a:rPr>
              <a:t>is the status bar on my computer?</a:t>
            </a:r>
          </a:p>
          <a:p>
            <a:pPr marL="0" indent="0" algn="l" rtl="0">
              <a:lnSpc>
                <a:spcPct val="150000"/>
              </a:lnSpc>
              <a:buNone/>
            </a:pPr>
            <a:r>
              <a:rPr lang="en-US" dirty="0">
                <a:solidFill>
                  <a:schemeClr val="tx1"/>
                </a:solidFill>
              </a:rPr>
              <a:t>The status bar on your computer is a graphical element at the bottom or top of the screen. It displays essential information about your system, such as the time, internet connection, battery level, and active applications. It helps you monitor and access key settings and notifications.</a:t>
            </a:r>
            <a:endParaRPr lang="ar-IQ" dirty="0">
              <a:solidFill>
                <a:schemeClr val="tx1"/>
              </a:solidFill>
            </a:endParaRPr>
          </a:p>
        </p:txBody>
      </p:sp>
      <p:sp>
        <p:nvSpPr>
          <p:cNvPr id="5" name="Rectangle 4"/>
          <p:cNvSpPr/>
          <p:nvPr/>
        </p:nvSpPr>
        <p:spPr>
          <a:xfrm>
            <a:off x="1571573" y="3786209"/>
            <a:ext cx="9991162" cy="2116477"/>
          </a:xfrm>
          <a:prstGeom prst="rect">
            <a:avLst/>
          </a:prstGeom>
        </p:spPr>
        <p:txBody>
          <a:bodyPr wrap="square">
            <a:spAutoFit/>
          </a:bodyPr>
          <a:lstStyle/>
          <a:p>
            <a:pPr>
              <a:lnSpc>
                <a:spcPct val="150000"/>
              </a:lnSpc>
            </a:pPr>
            <a:r>
              <a:rPr lang="ar-IQ" b="1" dirty="0"/>
              <a:t>Where is the status bar located on my computer?</a:t>
            </a:r>
          </a:p>
          <a:p>
            <a:pPr>
              <a:lnSpc>
                <a:spcPct val="150000"/>
              </a:lnSpc>
            </a:pPr>
            <a:r>
              <a:rPr lang="ar-IQ" dirty="0"/>
              <a:t>The status bar on a computer is typically located at the bottom of the screen in most operating systems and graphical user interfaces. However, in some cases, it can also be found at the top of the screen, depending on the specific software or operating system being used.</a:t>
            </a:r>
          </a:p>
        </p:txBody>
      </p:sp>
    </p:spTree>
    <p:extLst>
      <p:ext uri="{BB962C8B-B14F-4D97-AF65-F5344CB8AC3E}">
        <p14:creationId xmlns:p14="http://schemas.microsoft.com/office/powerpoint/2010/main" val="95331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831" y="811162"/>
            <a:ext cx="8915400" cy="4970205"/>
          </a:xfrm>
        </p:spPr>
        <p:txBody>
          <a:bodyPr>
            <a:noAutofit/>
          </a:bodyPr>
          <a:lstStyle/>
          <a:p>
            <a:pPr marL="0" indent="0" algn="l" rtl="0">
              <a:lnSpc>
                <a:spcPct val="150000"/>
              </a:lnSpc>
              <a:buNone/>
            </a:pPr>
            <a:r>
              <a:rPr lang="en-US" sz="2000" b="1" dirty="0" smtClean="0">
                <a:solidFill>
                  <a:schemeClr val="tx1"/>
                </a:solidFill>
              </a:rPr>
              <a:t> </a:t>
            </a:r>
          </a:p>
          <a:p>
            <a:pPr algn="l" rtl="0">
              <a:lnSpc>
                <a:spcPct val="150000"/>
              </a:lnSpc>
              <a:buFont typeface="Arial" panose="020B0604020202020204" pitchFamily="34" charset="0"/>
              <a:buChar char="•"/>
            </a:pPr>
            <a:r>
              <a:rPr lang="en-US" sz="2000" dirty="0" smtClean="0">
                <a:solidFill>
                  <a:schemeClr val="tx1"/>
                </a:solidFill>
              </a:rPr>
              <a:t>The status bar typically includes an icon indicating the battery level of your device. This icon allows you to quickly assess the remaining battery power at a glance. When you tap on the battery icon, you can often access additional details such as the percentage of battery charge, estimated time remaining, or power-saving options.</a:t>
            </a:r>
          </a:p>
          <a:p>
            <a:pPr algn="l" rtl="0">
              <a:lnSpc>
                <a:spcPct val="150000"/>
              </a:lnSpc>
              <a:buFont typeface="Arial" panose="020B0604020202020204" pitchFamily="34" charset="0"/>
              <a:buChar char="•"/>
            </a:pPr>
            <a:r>
              <a:rPr lang="en-US" sz="2000" dirty="0">
                <a:solidFill>
                  <a:schemeClr val="tx1"/>
                </a:solidFill>
              </a:rPr>
              <a:t>The network signal strength indicator in the status bar represents the quality of the cellular or </a:t>
            </a:r>
            <a:r>
              <a:rPr lang="en-US" sz="2000" dirty="0" err="1">
                <a:solidFill>
                  <a:schemeClr val="tx1"/>
                </a:solidFill>
              </a:rPr>
              <a:t>WiFi</a:t>
            </a:r>
            <a:r>
              <a:rPr lang="en-US" sz="2000" dirty="0">
                <a:solidFill>
                  <a:schemeClr val="tx1"/>
                </a:solidFill>
              </a:rPr>
              <a:t> connection. It helps you determine the strength of your network signal and the reliability of your internet connection. A higher signal strength usually means better call quality, faster data speeds, and a more stable internet connection</a:t>
            </a:r>
            <a:r>
              <a:rPr lang="en-US" sz="2000" dirty="0" smtClean="0">
                <a:solidFill>
                  <a:schemeClr val="tx1"/>
                </a:solidFill>
              </a:rPr>
              <a:t>.</a:t>
            </a:r>
          </a:p>
        </p:txBody>
      </p:sp>
    </p:spTree>
    <p:extLst>
      <p:ext uri="{BB962C8B-B14F-4D97-AF65-F5344CB8AC3E}">
        <p14:creationId xmlns:p14="http://schemas.microsoft.com/office/powerpoint/2010/main" val="733998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6322" y="865239"/>
            <a:ext cx="10227136" cy="5565058"/>
          </a:xfrm>
        </p:spPr>
        <p:txBody>
          <a:bodyPr>
            <a:normAutofit/>
          </a:bodyPr>
          <a:lstStyle/>
          <a:p>
            <a:pPr algn="l" rtl="0">
              <a:lnSpc>
                <a:spcPct val="170000"/>
              </a:lnSpc>
              <a:buFont typeface="Arial" panose="020B0604020202020204" pitchFamily="34" charset="0"/>
              <a:buChar char="•"/>
            </a:pPr>
            <a:r>
              <a:rPr lang="en-US" sz="2000" dirty="0">
                <a:solidFill>
                  <a:schemeClr val="tx1"/>
                </a:solidFill>
              </a:rPr>
              <a:t>The status bar commonly includes the current time and date. This allows you to quickly check the time without needing to open a separate app or lock screen. The time format can vary based on your device settings, such as a 12-hour or 24-hour format. Additionally, the date is often displayed alongside the time, providing you with essential information at a glance.</a:t>
            </a:r>
          </a:p>
          <a:p>
            <a:pPr algn="l" rtl="0">
              <a:lnSpc>
                <a:spcPct val="170000"/>
              </a:lnSpc>
              <a:buFont typeface="Arial" panose="020B0604020202020204" pitchFamily="34" charset="0"/>
              <a:buChar char="•"/>
            </a:pPr>
            <a:r>
              <a:rPr lang="en-US" sz="2000" dirty="0">
                <a:solidFill>
                  <a:schemeClr val="tx1"/>
                </a:solidFill>
              </a:rPr>
              <a:t>Notifications from various apps and services are often displayed in the status bar. These notifications alert you to new messages, emails, social media updates, or other events happening on your device. By swiping down on the status bar, you can access a more detailed view of the notifications, allowing you to respond or take action accordingly.</a:t>
            </a:r>
            <a:endParaRPr lang="ar-IQ" sz="2000" dirty="0">
              <a:solidFill>
                <a:schemeClr val="tx1"/>
              </a:solidFill>
            </a:endParaRPr>
          </a:p>
          <a:p>
            <a:endParaRPr lang="ar-IQ" dirty="0">
              <a:solidFill>
                <a:schemeClr val="tx1"/>
              </a:solidFill>
            </a:endParaRPr>
          </a:p>
        </p:txBody>
      </p:sp>
    </p:spTree>
    <p:extLst>
      <p:ext uri="{BB962C8B-B14F-4D97-AF65-F5344CB8AC3E}">
        <p14:creationId xmlns:p14="http://schemas.microsoft.com/office/powerpoint/2010/main" val="332318941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1362</TotalTime>
  <Words>2390</Words>
  <Application>Microsoft Office PowerPoint</Application>
  <PresentationFormat>Widescreen</PresentationFormat>
  <Paragraphs>172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Century Gothic</vt:lpstr>
      <vt:lpstr>Tahoma</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46</cp:revision>
  <dcterms:created xsi:type="dcterms:W3CDTF">2024-09-22T05:58:26Z</dcterms:created>
  <dcterms:modified xsi:type="dcterms:W3CDTF">2025-01-26T18:00:50Z</dcterms:modified>
</cp:coreProperties>
</file>