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7" r:id="rId2"/>
    <p:sldId id="259" r:id="rId3"/>
    <p:sldId id="265" r:id="rId4"/>
    <p:sldId id="269" r:id="rId5"/>
    <p:sldId id="260" r:id="rId6"/>
    <p:sldId id="268" r:id="rId7"/>
    <p:sldId id="258" r:id="rId8"/>
    <p:sldId id="261" r:id="rId9"/>
    <p:sldId id="262" r:id="rId10"/>
    <p:sldId id="270" r:id="rId11"/>
    <p:sldId id="271" r:id="rId12"/>
    <p:sldId id="272" r:id="rId13"/>
    <p:sldId id="273" r:id="rId14"/>
    <p:sldId id="274" r:id="rId15"/>
    <p:sldId id="275" r:id="rId16"/>
    <p:sldId id="266" r:id="rId17"/>
    <p:sldId id="26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43" autoAdjust="0"/>
  </p:normalViewPr>
  <p:slideViewPr>
    <p:cSldViewPr snapToGrid="0" showGuides="1">
      <p:cViewPr varScale="1">
        <p:scale>
          <a:sx n="65" d="100"/>
          <a:sy n="65" d="100"/>
        </p:scale>
        <p:origin x="858"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03/04/1446</a:t>
            </a:fld>
            <a:endParaRPr lang="ar-IQ"/>
          </a:p>
        </p:txBody>
      </p:sp>
      <p:sp>
        <p:nvSpPr>
          <p:cNvPr id="5" name="Footer Placeholder 4"/>
          <p:cNvSpPr>
            <a:spLocks noGrp="1"/>
          </p:cNvSpPr>
          <p:nvPr>
            <p:ph type="ftr" sz="quarter" idx="11"/>
          </p:nvPr>
        </p:nvSpPr>
        <p:spPr/>
        <p:txBody>
          <a:bodyPr/>
          <a:lstStyle/>
          <a:p>
            <a:endParaRPr lang="ar-IQ"/>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615148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03/04/1446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84610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03/04/1446</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1351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03/04/1446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054925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03/04/1446</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3850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03/04/1446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3398668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03/04/1446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41995194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03/04/1446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645532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03/04/1446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15991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03/04/1446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549138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F608F63-0D66-4DA6-A068-E85D00D6B2B2}" type="datetimeFigureOut">
              <a:rPr lang="ar-IQ" smtClean="0"/>
              <a:t>03/04/1446</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2736642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F608F63-0D66-4DA6-A068-E85D00D6B2B2}" type="datetimeFigureOut">
              <a:rPr lang="ar-IQ" smtClean="0"/>
              <a:t>03/04/1446</a:t>
            </a:fld>
            <a:endParaRPr lang="ar-IQ"/>
          </a:p>
        </p:txBody>
      </p:sp>
      <p:sp>
        <p:nvSpPr>
          <p:cNvPr id="8" name="Footer Placeholder 7"/>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54614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608F63-0D66-4DA6-A068-E85D00D6B2B2}" type="datetimeFigureOut">
              <a:rPr lang="ar-IQ" smtClean="0"/>
              <a:t>03/04/1446</a:t>
            </a:fld>
            <a:endParaRPr lang="ar-IQ"/>
          </a:p>
        </p:txBody>
      </p:sp>
      <p:sp>
        <p:nvSpPr>
          <p:cNvPr id="4" name="Footer Placeholder 3"/>
          <p:cNvSpPr>
            <a:spLocks noGrp="1"/>
          </p:cNvSpPr>
          <p:nvPr>
            <p:ph type="ftr" sz="quarter" idx="11"/>
          </p:nvPr>
        </p:nvSpPr>
        <p:spPr/>
        <p:txBody>
          <a:bodyPr/>
          <a:lstStyle/>
          <a:p>
            <a:endParaRPr lang="ar-IQ"/>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72835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608F63-0D66-4DA6-A068-E85D00D6B2B2}" type="datetimeFigureOut">
              <a:rPr lang="ar-IQ" smtClean="0"/>
              <a:t>03/04/1446</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348435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03/04/1446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290455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03/04/1446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4155404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F608F63-0D66-4DA6-A068-E85D00D6B2B2}" type="datetimeFigureOut">
              <a:rPr lang="ar-IQ" smtClean="0"/>
              <a:t>03/04/1446</a:t>
            </a:fld>
            <a:endParaRPr lang="ar-IQ"/>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8358C04-3C38-475E-B33F-804E1F6F91A7}" type="slidenum">
              <a:rPr lang="ar-IQ" smtClean="0"/>
              <a:t>‹#›</a:t>
            </a:fld>
            <a:endParaRPr lang="ar-IQ"/>
          </a:p>
        </p:txBody>
      </p:sp>
    </p:spTree>
    <p:extLst>
      <p:ext uri="{BB962C8B-B14F-4D97-AF65-F5344CB8AC3E}">
        <p14:creationId xmlns:p14="http://schemas.microsoft.com/office/powerpoint/2010/main" val="339685774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811160"/>
            <a:ext cx="10950678" cy="5810865"/>
          </a:xfrm>
        </p:spPr>
        <p:txBody>
          <a:bodyPr/>
          <a:lstStyle/>
          <a:p>
            <a:pPr marL="0" indent="0" algn="ctr">
              <a:buNone/>
            </a:pPr>
            <a:r>
              <a:rPr lang="en-US" dirty="0" smtClean="0"/>
              <a:t>     </a:t>
            </a:r>
          </a:p>
          <a:p>
            <a:pPr algn="ctr"/>
            <a:r>
              <a:rPr lang="en-US" b="1" dirty="0" smtClean="0"/>
              <a:t>ALMUSTAQBAL UNIVERSITY </a:t>
            </a:r>
          </a:p>
          <a:p>
            <a:pPr algn="ctr"/>
            <a:r>
              <a:rPr lang="en-US" b="1" dirty="0"/>
              <a:t>Department </a:t>
            </a:r>
            <a:r>
              <a:rPr lang="en-US" b="1" dirty="0" smtClean="0"/>
              <a:t>of </a:t>
            </a:r>
            <a:r>
              <a:rPr lang="en-US" b="1" dirty="0"/>
              <a:t>Radiology Technologies</a:t>
            </a:r>
          </a:p>
          <a:p>
            <a:pPr marL="0" indent="0" algn="ctr">
              <a:buNone/>
            </a:pPr>
            <a:endParaRPr lang="en-US" dirty="0"/>
          </a:p>
          <a:p>
            <a:pPr algn="ctr"/>
            <a:endParaRPr lang="en-US" dirty="0" smtClean="0"/>
          </a:p>
          <a:p>
            <a:pPr marL="0" indent="0" algn="ctr">
              <a:buNone/>
            </a:pPr>
            <a:r>
              <a:rPr lang="en-US" sz="6000" b="1" dirty="0" smtClean="0"/>
              <a:t>Microsoft Excel </a:t>
            </a:r>
          </a:p>
          <a:p>
            <a:pPr marL="0" indent="0" algn="ctr">
              <a:buNone/>
            </a:pPr>
            <a:r>
              <a:rPr lang="en-US" sz="6000" b="1" dirty="0" smtClean="0"/>
              <a:t>Second </a:t>
            </a:r>
            <a:r>
              <a:rPr lang="en-US" sz="6000" b="1" dirty="0"/>
              <a:t>lecture</a:t>
            </a:r>
          </a:p>
          <a:p>
            <a:pPr marL="0" indent="0" algn="ctr">
              <a:buNone/>
            </a:pPr>
            <a:r>
              <a:rPr lang="en-US" sz="6000" b="1" dirty="0" smtClean="0"/>
              <a:t> by Hasan </a:t>
            </a:r>
            <a:r>
              <a:rPr lang="en-US" sz="6000" b="1" dirty="0" err="1" smtClean="0"/>
              <a:t>Faez</a:t>
            </a:r>
            <a:endParaRPr lang="en-US" sz="6000" b="1" dirty="0" smtClean="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88245" y="117988"/>
            <a:ext cx="2600632" cy="2432674"/>
          </a:xfrm>
          <a:prstGeom prst="rect">
            <a:avLst/>
          </a:prstGeom>
        </p:spPr>
      </p:pic>
    </p:spTree>
    <p:extLst>
      <p:ext uri="{BB962C8B-B14F-4D97-AF65-F5344CB8AC3E}">
        <p14:creationId xmlns:p14="http://schemas.microsoft.com/office/powerpoint/2010/main" val="2957475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0128" y="1410928"/>
            <a:ext cx="6525291" cy="742337"/>
          </a:xfrm>
        </p:spPr>
        <p:txBody>
          <a:bodyPr/>
          <a:lstStyle/>
          <a:p>
            <a:pPr algn="l"/>
            <a:r>
              <a:rPr lang="en-US" b="1" dirty="0" err="1"/>
              <a:t>Sheet:Right</a:t>
            </a:r>
            <a:r>
              <a:rPr lang="en-US" b="1" dirty="0"/>
              <a:t> click on the icon (The drop-down list appears</a:t>
            </a:r>
            <a:r>
              <a:rPr lang="en-US" b="1" dirty="0" smtClean="0"/>
              <a:t>.</a:t>
            </a:r>
            <a:endParaRPr lang="fa-IR" b="1"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44343" y="66944"/>
            <a:ext cx="1947657" cy="1821870"/>
          </a:xfrm>
          <a:prstGeom prst="rect">
            <a:avLst/>
          </a:prstGeom>
        </p:spPr>
      </p:pic>
      <p:sp>
        <p:nvSpPr>
          <p:cNvPr id="6" name="Rectangle 5"/>
          <p:cNvSpPr/>
          <p:nvPr/>
        </p:nvSpPr>
        <p:spPr>
          <a:xfrm>
            <a:off x="1070128" y="2153265"/>
            <a:ext cx="6717020" cy="3831818"/>
          </a:xfrm>
          <a:prstGeom prst="rect">
            <a:avLst/>
          </a:prstGeom>
        </p:spPr>
        <p:txBody>
          <a:bodyPr wrap="square">
            <a:spAutoFit/>
          </a:bodyPr>
          <a:lstStyle/>
          <a:p>
            <a:pPr>
              <a:lnSpc>
                <a:spcPct val="150000"/>
              </a:lnSpc>
            </a:pPr>
            <a:r>
              <a:rPr lang="en-US" b="1" dirty="0" smtClean="0"/>
              <a:t>1- </a:t>
            </a:r>
            <a:r>
              <a:rPr lang="en-US" b="1" dirty="0"/>
              <a:t>Insert </a:t>
            </a:r>
            <a:r>
              <a:rPr lang="en-US" b="1" dirty="0" smtClean="0"/>
              <a:t>: To </a:t>
            </a:r>
            <a:r>
              <a:rPr lang="en-US" b="1" dirty="0"/>
              <a:t>add a new worksheet, we use One of the following methods: </a:t>
            </a:r>
            <a:endParaRPr lang="en-US" b="1" dirty="0" smtClean="0"/>
          </a:p>
          <a:p>
            <a:pPr>
              <a:lnSpc>
                <a:spcPct val="150000"/>
              </a:lnSpc>
            </a:pPr>
            <a:r>
              <a:rPr lang="en-US" b="1" dirty="0" smtClean="0"/>
              <a:t>• </a:t>
            </a:r>
            <a:r>
              <a:rPr lang="en-US" b="1" dirty="0"/>
              <a:t>Press the New Paper button.(Sheet New-) located at the bottom of the page</a:t>
            </a:r>
            <a:r>
              <a:rPr lang="en-US" b="1" dirty="0" smtClean="0"/>
              <a:t>.</a:t>
            </a:r>
          </a:p>
          <a:p>
            <a:pPr>
              <a:lnSpc>
                <a:spcPct val="150000"/>
              </a:lnSpc>
            </a:pPr>
            <a:r>
              <a:rPr lang="en-US" b="1" dirty="0" smtClean="0"/>
              <a:t> </a:t>
            </a:r>
            <a:r>
              <a:rPr lang="en-US" b="1" dirty="0"/>
              <a:t>• Press the shortcut keys </a:t>
            </a:r>
            <a:r>
              <a:rPr lang="en-US" b="1" dirty="0" smtClean="0"/>
              <a:t> A </a:t>
            </a:r>
            <a:r>
              <a:rPr lang="en-US" b="1" dirty="0"/>
              <a:t>new sheet will be added before the current sheet (Shift+F11). </a:t>
            </a:r>
            <a:endParaRPr lang="en-US" b="1" dirty="0" smtClean="0"/>
          </a:p>
          <a:p>
            <a:pPr>
              <a:lnSpc>
                <a:spcPct val="150000"/>
              </a:lnSpc>
            </a:pPr>
            <a:r>
              <a:rPr lang="en-US" b="1" dirty="0" smtClean="0"/>
              <a:t>• </a:t>
            </a:r>
            <a:r>
              <a:rPr lang="en-US" b="1" dirty="0"/>
              <a:t>Right click on any sheet. Work, then choose the Insert command. The Insert window will appear. </a:t>
            </a:r>
            <a:endParaRPr lang="en-US" b="1" dirty="0" smtClean="0"/>
          </a:p>
          <a:p>
            <a:pPr>
              <a:lnSpc>
                <a:spcPct val="150000"/>
              </a:lnSpc>
            </a:pPr>
            <a:r>
              <a:rPr lang="en-US" b="1" dirty="0" smtClean="0"/>
              <a:t>We </a:t>
            </a:r>
            <a:r>
              <a:rPr lang="en-US" b="1" dirty="0"/>
              <a:t>choose (Worksheet) then (Ok).</a:t>
            </a:r>
            <a:endParaRPr lang="ar-IQ" b="1" dirty="0"/>
          </a:p>
        </p:txBody>
      </p:sp>
      <p:pic>
        <p:nvPicPr>
          <p:cNvPr id="7" name="Picture 6"/>
          <p:cNvPicPr>
            <a:picLocks noChangeAspect="1"/>
          </p:cNvPicPr>
          <p:nvPr/>
        </p:nvPicPr>
        <p:blipFill>
          <a:blip r:embed="rId3"/>
          <a:stretch>
            <a:fillRect/>
          </a:stretch>
        </p:blipFill>
        <p:spPr>
          <a:xfrm>
            <a:off x="8016188" y="1888814"/>
            <a:ext cx="3201983" cy="423176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3548055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1381" y="1725560"/>
            <a:ext cx="10413231" cy="4185661"/>
          </a:xfrm>
        </p:spPr>
        <p:txBody>
          <a:bodyPr/>
          <a:lstStyle/>
          <a:p>
            <a:pPr marL="0" indent="0" algn="l">
              <a:buNone/>
            </a:pPr>
            <a:r>
              <a:rPr lang="en-US" b="1" dirty="0" smtClean="0"/>
              <a:t>2 -Delete : To </a:t>
            </a:r>
            <a:r>
              <a:rPr lang="en-US" b="1" dirty="0"/>
              <a:t>delete a worksheet, click the mouse button. Right click on the name of the worksheet, then select Delete. </a:t>
            </a:r>
            <a:endParaRPr lang="fa-IR" b="1" dirty="0" smtClean="0"/>
          </a:p>
          <a:p>
            <a:pPr marL="0" indent="0" algn="l">
              <a:buNone/>
            </a:pPr>
            <a:endParaRPr lang="en-US" b="1" dirty="0" smtClean="0"/>
          </a:p>
          <a:p>
            <a:pPr marL="0" indent="0" algn="l">
              <a:buNone/>
            </a:pPr>
            <a:r>
              <a:rPr lang="en-US" b="1" dirty="0" smtClean="0"/>
              <a:t>3-</a:t>
            </a:r>
            <a:r>
              <a:rPr lang="en-US" b="1" dirty="0"/>
              <a:t>:</a:t>
            </a:r>
            <a:r>
              <a:rPr lang="en-US" b="1" dirty="0" smtClean="0"/>
              <a:t>Rename To </a:t>
            </a:r>
            <a:r>
              <a:rPr lang="en-US" b="1" dirty="0"/>
              <a:t>rename a worksheet, do the following: </a:t>
            </a:r>
            <a:endParaRPr lang="en-US" b="1" dirty="0" smtClean="0"/>
          </a:p>
          <a:p>
            <a:pPr marL="0" indent="0" algn="l">
              <a:buNone/>
            </a:pPr>
            <a:r>
              <a:rPr lang="en-US" b="1" dirty="0" smtClean="0"/>
              <a:t>• </a:t>
            </a:r>
            <a:r>
              <a:rPr lang="en-US" b="1" dirty="0"/>
              <a:t>Right-click on the worksheet name and select the Rename </a:t>
            </a:r>
            <a:r>
              <a:rPr lang="en-US" b="1" dirty="0" smtClean="0"/>
              <a:t>command . Enter</a:t>
            </a:r>
            <a:r>
              <a:rPr lang="en-US" b="1" dirty="0"/>
              <a:t>. The name of the worksheet will be highlighted, then we write the new name and press the (Rename) button</a:t>
            </a:r>
            <a:r>
              <a:rPr lang="en-US" b="1" dirty="0" smtClean="0"/>
              <a:t>.</a:t>
            </a:r>
          </a:p>
          <a:p>
            <a:pPr marL="0" indent="0" algn="l">
              <a:buNone/>
            </a:pPr>
            <a:r>
              <a:rPr lang="en-US" b="1" dirty="0" smtClean="0"/>
              <a:t> </a:t>
            </a:r>
            <a:r>
              <a:rPr lang="en-US" b="1" dirty="0"/>
              <a:t>• Double-click on the worksheet name, then type the new name and press the </a:t>
            </a:r>
            <a:r>
              <a:rPr lang="en-US" b="1" dirty="0" smtClean="0"/>
              <a:t>button Enter</a:t>
            </a:r>
            <a:endParaRPr lang="ar-IQ"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44343" y="66944"/>
            <a:ext cx="1947657" cy="1821870"/>
          </a:xfrm>
          <a:prstGeom prst="rect">
            <a:avLst/>
          </a:prstGeom>
        </p:spPr>
      </p:pic>
    </p:spTree>
    <p:extLst>
      <p:ext uri="{BB962C8B-B14F-4D97-AF65-F5344CB8AC3E}">
        <p14:creationId xmlns:p14="http://schemas.microsoft.com/office/powerpoint/2010/main" val="3360167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6915" y="1415845"/>
            <a:ext cx="10118264" cy="4465880"/>
          </a:xfrm>
        </p:spPr>
        <p:txBody>
          <a:bodyPr/>
          <a:lstStyle/>
          <a:p>
            <a:pPr marL="0" indent="0" algn="l">
              <a:buNone/>
            </a:pPr>
            <a:r>
              <a:rPr lang="en-US" b="1" dirty="0" smtClean="0"/>
              <a:t>4 - Move </a:t>
            </a:r>
            <a:r>
              <a:rPr lang="en-US" b="1" dirty="0"/>
              <a:t>Or Copy : To change the order of a worksheet, we use one of the following two methods  </a:t>
            </a:r>
            <a:endParaRPr lang="en-US" b="1" dirty="0" smtClean="0"/>
          </a:p>
          <a:p>
            <a:pPr marL="0" indent="0" algn="l">
              <a:lnSpc>
                <a:spcPct val="150000"/>
              </a:lnSpc>
              <a:buNone/>
            </a:pPr>
            <a:r>
              <a:rPr lang="en-US" b="1" dirty="0"/>
              <a:t>• Click the left mouse button on the </a:t>
            </a:r>
            <a:r>
              <a:rPr lang="en-US" b="1" dirty="0" err="1"/>
              <a:t>worksheet.Then</a:t>
            </a:r>
            <a:r>
              <a:rPr lang="en-US" b="1" dirty="0"/>
              <a:t>, by continuing to press and drag the sheet towards the new location</a:t>
            </a:r>
            <a:r>
              <a:rPr lang="en-US" b="1" dirty="0" smtClean="0"/>
              <a:t>.</a:t>
            </a:r>
          </a:p>
          <a:p>
            <a:pPr marL="0" indent="0" algn="l">
              <a:lnSpc>
                <a:spcPct val="150000"/>
              </a:lnSpc>
              <a:buNone/>
            </a:pPr>
            <a:r>
              <a:rPr lang="en-US" b="1" dirty="0" smtClean="0"/>
              <a:t> </a:t>
            </a:r>
            <a:r>
              <a:rPr lang="en-US" b="1" dirty="0"/>
              <a:t>• Right-click on the </a:t>
            </a:r>
            <a:r>
              <a:rPr lang="en-US" b="1" dirty="0" err="1"/>
              <a:t>worksheet.Move</a:t>
            </a:r>
            <a:r>
              <a:rPr lang="en-US" b="1" dirty="0"/>
              <a:t> or Copy (required) then we choose the Move or Copy command ) The transfer or copy dialog box appears, and we select the sheet from which we will transfer the current worksheet to the previous one, then we click Ok, as in the following figure:</a:t>
            </a:r>
            <a:endParaRPr lang="ar-IQ" b="1" dirty="0"/>
          </a:p>
        </p:txBody>
      </p:sp>
      <p:pic>
        <p:nvPicPr>
          <p:cNvPr id="4" name="Picture 3"/>
          <p:cNvPicPr>
            <a:picLocks noChangeAspect="1"/>
          </p:cNvPicPr>
          <p:nvPr/>
        </p:nvPicPr>
        <p:blipFill>
          <a:blip r:embed="rId2"/>
          <a:stretch>
            <a:fillRect/>
          </a:stretch>
        </p:blipFill>
        <p:spPr>
          <a:xfrm>
            <a:off x="5564906" y="4373496"/>
            <a:ext cx="3107146" cy="246687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4343" y="66944"/>
            <a:ext cx="1947657" cy="1821870"/>
          </a:xfrm>
          <a:prstGeom prst="rect">
            <a:avLst/>
          </a:prstGeom>
        </p:spPr>
      </p:pic>
    </p:spTree>
    <p:extLst>
      <p:ext uri="{BB962C8B-B14F-4D97-AF65-F5344CB8AC3E}">
        <p14:creationId xmlns:p14="http://schemas.microsoft.com/office/powerpoint/2010/main" val="1835251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5123" y="1386348"/>
            <a:ext cx="10339489" cy="4524874"/>
          </a:xfrm>
        </p:spPr>
        <p:txBody>
          <a:bodyPr>
            <a:normAutofit fontScale="92500"/>
          </a:bodyPr>
          <a:lstStyle/>
          <a:p>
            <a:pPr marL="0" indent="0" algn="l">
              <a:lnSpc>
                <a:spcPct val="150000"/>
              </a:lnSpc>
              <a:buNone/>
            </a:pPr>
            <a:r>
              <a:rPr lang="en-US" b="1" dirty="0" smtClean="0"/>
              <a:t>5- Protect </a:t>
            </a:r>
            <a:r>
              <a:rPr lang="en-US" b="1" dirty="0"/>
              <a:t>Sheet </a:t>
            </a:r>
            <a:r>
              <a:rPr lang="en-US" b="1" dirty="0" smtClean="0"/>
              <a:t> : To </a:t>
            </a:r>
            <a:r>
              <a:rPr lang="en-US" b="1" dirty="0"/>
              <a:t>protect a worksheet, we put a </a:t>
            </a:r>
            <a:r>
              <a:rPr lang="en-US" b="1" dirty="0" smtClean="0"/>
              <a:t>password So </a:t>
            </a:r>
            <a:r>
              <a:rPr lang="en-US" b="1" dirty="0"/>
              <a:t>that the data cannot be changed except by password By the competent employee. </a:t>
            </a:r>
            <a:endParaRPr lang="en-US" b="1" dirty="0" smtClean="0"/>
          </a:p>
          <a:p>
            <a:pPr marL="0" indent="0" algn="l">
              <a:lnSpc>
                <a:spcPct val="150000"/>
              </a:lnSpc>
              <a:buNone/>
            </a:pPr>
            <a:r>
              <a:rPr lang="en-US" b="1" dirty="0" smtClean="0"/>
              <a:t>6- Tab </a:t>
            </a:r>
            <a:r>
              <a:rPr lang="en-US" b="1" dirty="0"/>
              <a:t>Color </a:t>
            </a:r>
            <a:r>
              <a:rPr lang="en-US" b="1" dirty="0" smtClean="0"/>
              <a:t>: To </a:t>
            </a:r>
            <a:r>
              <a:rPr lang="en-US" b="1" dirty="0"/>
              <a:t>change the color of the worksheet tab (Right click on Sheet The worksheet tab (Sheet) at the bottom, then we choose the command (Tab Color). The colors window appears and we choose the appropriate color. </a:t>
            </a:r>
            <a:endParaRPr lang="en-US" b="1" dirty="0" smtClean="0"/>
          </a:p>
          <a:p>
            <a:pPr marL="0" indent="0" algn="l">
              <a:lnSpc>
                <a:spcPct val="150000"/>
              </a:lnSpc>
              <a:buNone/>
            </a:pPr>
            <a:r>
              <a:rPr lang="en-US" b="1" dirty="0" smtClean="0"/>
              <a:t>7- Hide  : To </a:t>
            </a:r>
            <a:r>
              <a:rPr lang="en-US" b="1" dirty="0"/>
              <a:t>hide the </a:t>
            </a:r>
            <a:r>
              <a:rPr lang="en-US" b="1" dirty="0" smtClean="0"/>
              <a:t>worksheet Hide </a:t>
            </a:r>
            <a:r>
              <a:rPr lang="en-US" b="1" dirty="0"/>
              <a:t>Right click and choose Sheet from the drop down menu The worksheet will disappear</a:t>
            </a:r>
            <a:r>
              <a:rPr lang="en-US" b="1" dirty="0" smtClean="0"/>
              <a:t>.</a:t>
            </a:r>
          </a:p>
          <a:p>
            <a:pPr marL="0" indent="0" algn="l">
              <a:lnSpc>
                <a:spcPct val="150000"/>
              </a:lnSpc>
              <a:buNone/>
            </a:pPr>
            <a:r>
              <a:rPr lang="en-US" b="1" dirty="0" smtClean="0"/>
              <a:t> 8- Unhide  : To </a:t>
            </a:r>
            <a:r>
              <a:rPr lang="en-US" b="1" dirty="0"/>
              <a:t>display a </a:t>
            </a:r>
            <a:r>
              <a:rPr lang="en-US" b="1" dirty="0" smtClean="0"/>
              <a:t>worksheet Hidden</a:t>
            </a:r>
            <a:r>
              <a:rPr lang="en-US" b="1" dirty="0"/>
              <a:t>, right-click and choose Sheet from the drop-down menu. (OK) We choose the name of the required worksheet, then the Unhide window appears. </a:t>
            </a:r>
            <a:endParaRPr lang="en-US" b="1" dirty="0" smtClean="0"/>
          </a:p>
          <a:p>
            <a:pPr marL="0" indent="0" algn="l">
              <a:lnSpc>
                <a:spcPct val="150000"/>
              </a:lnSpc>
              <a:buNone/>
            </a:pPr>
            <a:r>
              <a:rPr lang="en-US" b="1" dirty="0" smtClean="0"/>
              <a:t>9- Select </a:t>
            </a:r>
            <a:r>
              <a:rPr lang="en-US" b="1" dirty="0"/>
              <a:t>All Sheet </a:t>
            </a:r>
            <a:r>
              <a:rPr lang="en-US" b="1" dirty="0" smtClean="0"/>
              <a:t>:  Identify </a:t>
            </a:r>
            <a:r>
              <a:rPr lang="en-US" b="1" dirty="0"/>
              <a:t>all work </a:t>
            </a:r>
            <a:r>
              <a:rPr lang="en-US" b="1" dirty="0" smtClean="0"/>
              <a:t>auras  Excel </a:t>
            </a:r>
            <a:r>
              <a:rPr lang="en-US" b="1" dirty="0"/>
              <a:t>in Sheet workbook </a:t>
            </a:r>
            <a:endParaRPr lang="ar-IQ" b="1" dirty="0"/>
          </a:p>
        </p:txBody>
      </p:sp>
    </p:spTree>
    <p:extLst>
      <p:ext uri="{BB962C8B-B14F-4D97-AF65-F5344CB8AC3E}">
        <p14:creationId xmlns:p14="http://schemas.microsoft.com/office/powerpoint/2010/main" val="2704635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2891" y="1386348"/>
            <a:ext cx="10074018" cy="4598616"/>
          </a:xfrm>
        </p:spPr>
        <p:txBody>
          <a:bodyPr>
            <a:noAutofit/>
          </a:bodyPr>
          <a:lstStyle/>
          <a:p>
            <a:pPr marL="0" indent="0" algn="l">
              <a:lnSpc>
                <a:spcPct val="150000"/>
              </a:lnSpc>
              <a:buNone/>
            </a:pPr>
            <a:r>
              <a:rPr lang="en-US" b="1" dirty="0"/>
              <a:t>Manipulating and navigating between worksheet cells</a:t>
            </a:r>
            <a:r>
              <a:rPr lang="en-US" b="1" dirty="0" smtClean="0"/>
              <a:t>:</a:t>
            </a:r>
          </a:p>
          <a:p>
            <a:pPr marL="0" indent="0" algn="l">
              <a:lnSpc>
                <a:spcPct val="150000"/>
              </a:lnSpc>
              <a:buNone/>
            </a:pPr>
            <a:r>
              <a:rPr lang="en-US" b="1" dirty="0" smtClean="0"/>
              <a:t> </a:t>
            </a:r>
            <a:r>
              <a:rPr lang="en-US" b="1" dirty="0"/>
              <a:t>We use the mouse to navigate between the cells of the worksheet by clicking on the required cell to activate it, but in many cases we use the keyboard through the following commands: </a:t>
            </a:r>
            <a:endParaRPr lang="en-US" b="1" dirty="0" smtClean="0"/>
          </a:p>
          <a:p>
            <a:pPr marL="0" indent="0" algn="l">
              <a:lnSpc>
                <a:spcPct val="150000"/>
              </a:lnSpc>
              <a:buNone/>
            </a:pPr>
            <a:r>
              <a:rPr lang="en-US" b="1" dirty="0" smtClean="0"/>
              <a:t>❖  </a:t>
            </a:r>
            <a:r>
              <a:rPr lang="en-US" b="1" u="sng" dirty="0" smtClean="0"/>
              <a:t>Enter</a:t>
            </a:r>
            <a:r>
              <a:rPr lang="en-US" b="1" dirty="0" smtClean="0"/>
              <a:t>  : To </a:t>
            </a:r>
            <a:r>
              <a:rPr lang="en-US" b="1" dirty="0"/>
              <a:t>move to the cell below the active cell </a:t>
            </a:r>
            <a:r>
              <a:rPr lang="en-US" b="1" dirty="0" smtClean="0"/>
              <a:t> .</a:t>
            </a:r>
          </a:p>
          <a:p>
            <a:pPr marL="0" indent="0" algn="l">
              <a:lnSpc>
                <a:spcPct val="150000"/>
              </a:lnSpc>
              <a:buNone/>
            </a:pPr>
            <a:r>
              <a:rPr lang="en-US" b="1" dirty="0" smtClean="0"/>
              <a:t>❖ </a:t>
            </a:r>
            <a:r>
              <a:rPr lang="en-US" b="1" u="sng" dirty="0" smtClean="0"/>
              <a:t>Shift </a:t>
            </a:r>
            <a:r>
              <a:rPr lang="en-US" b="1" u="sng" dirty="0"/>
              <a:t>+ </a:t>
            </a:r>
            <a:r>
              <a:rPr lang="en-US" b="1" u="sng" dirty="0" smtClean="0"/>
              <a:t>Enter </a:t>
            </a:r>
            <a:r>
              <a:rPr lang="en-US" b="1" dirty="0" smtClean="0"/>
              <a:t>: </a:t>
            </a:r>
            <a:r>
              <a:rPr lang="en-US" b="1" dirty="0"/>
              <a:t>To move to the cell directly above the active cell</a:t>
            </a:r>
            <a:r>
              <a:rPr lang="en-US" b="1" dirty="0" smtClean="0"/>
              <a:t>.</a:t>
            </a:r>
          </a:p>
          <a:p>
            <a:pPr marL="0" indent="0" algn="l">
              <a:lnSpc>
                <a:spcPct val="150000"/>
              </a:lnSpc>
              <a:buNone/>
            </a:pPr>
            <a:r>
              <a:rPr lang="en-US" b="1" dirty="0" smtClean="0"/>
              <a:t> ❖  </a:t>
            </a:r>
            <a:r>
              <a:rPr lang="en-US" b="1" u="sng" dirty="0" smtClean="0"/>
              <a:t>TAB :</a:t>
            </a:r>
            <a:r>
              <a:rPr lang="en-US" b="1" dirty="0" smtClean="0"/>
              <a:t>  To </a:t>
            </a:r>
            <a:r>
              <a:rPr lang="en-US" b="1" dirty="0"/>
              <a:t>move to the cell to the left of the active cell (Directly in Active Cell If the worksheet direction is from right to left</a:t>
            </a:r>
            <a:r>
              <a:rPr lang="en-US" b="1" dirty="0" smtClean="0"/>
              <a:t>. </a:t>
            </a:r>
          </a:p>
          <a:p>
            <a:pPr marL="0" indent="0" algn="l">
              <a:lnSpc>
                <a:spcPct val="150000"/>
              </a:lnSpc>
              <a:buNone/>
            </a:pPr>
            <a:r>
              <a:rPr lang="en-US" b="1" dirty="0" smtClean="0"/>
              <a:t> ❖ </a:t>
            </a:r>
            <a:r>
              <a:rPr lang="en-US" b="1" u="sng" dirty="0" smtClean="0"/>
              <a:t>Shift </a:t>
            </a:r>
            <a:r>
              <a:rPr lang="en-US" b="1" u="sng" dirty="0"/>
              <a:t>+ </a:t>
            </a:r>
            <a:r>
              <a:rPr lang="en-US" b="1" u="sng" dirty="0" smtClean="0"/>
              <a:t>TAB :</a:t>
            </a:r>
            <a:r>
              <a:rPr lang="en-US" b="1" dirty="0" smtClean="0"/>
              <a:t>  </a:t>
            </a:r>
            <a:r>
              <a:rPr lang="en-US" b="1" u="sng" dirty="0" smtClean="0"/>
              <a:t> </a:t>
            </a:r>
            <a:r>
              <a:rPr lang="en-US" b="1" dirty="0" smtClean="0"/>
              <a:t>To </a:t>
            </a:r>
            <a:r>
              <a:rPr lang="en-US" b="1" dirty="0"/>
              <a:t>move to the cell to the right of the active cell (Directly (Active Cell) If the worksheet direction is from left to right. </a:t>
            </a:r>
            <a:endParaRPr lang="en-US" b="1" dirty="0" smtClean="0"/>
          </a:p>
        </p:txBody>
      </p:sp>
    </p:spTree>
    <p:extLst>
      <p:ext uri="{BB962C8B-B14F-4D97-AF65-F5344CB8AC3E}">
        <p14:creationId xmlns:p14="http://schemas.microsoft.com/office/powerpoint/2010/main" val="2061763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5187" y="1356852"/>
            <a:ext cx="10929425" cy="4554370"/>
          </a:xfrm>
        </p:spPr>
        <p:txBody>
          <a:bodyPr>
            <a:normAutofit lnSpcReduction="10000"/>
          </a:bodyPr>
          <a:lstStyle/>
          <a:p>
            <a:pPr marL="0" indent="0" algn="l">
              <a:lnSpc>
                <a:spcPct val="150000"/>
              </a:lnSpc>
              <a:buNone/>
            </a:pPr>
            <a:r>
              <a:rPr lang="en-US" b="1" dirty="0"/>
              <a:t>❖ </a:t>
            </a:r>
            <a:r>
              <a:rPr lang="en-US" b="1" u="sng" dirty="0"/>
              <a:t>Stocks</a:t>
            </a:r>
            <a:r>
              <a:rPr lang="en-US" b="1" dirty="0"/>
              <a:t>  We can move between cells using the arrows on the keyboard according to the direction.</a:t>
            </a:r>
          </a:p>
          <a:p>
            <a:pPr marL="0" indent="0" algn="l">
              <a:lnSpc>
                <a:spcPct val="150000"/>
              </a:lnSpc>
              <a:buNone/>
            </a:pPr>
            <a:r>
              <a:rPr lang="en-US" b="1" dirty="0"/>
              <a:t> ❖ </a:t>
            </a:r>
            <a:r>
              <a:rPr lang="en-US" b="1" u="sng" dirty="0"/>
              <a:t>Page Up : </a:t>
            </a:r>
            <a:r>
              <a:rPr lang="en-US" b="1" dirty="0"/>
              <a:t>Use this shortcut to go to the previous page. </a:t>
            </a:r>
          </a:p>
          <a:p>
            <a:pPr marL="0" indent="0" algn="l">
              <a:lnSpc>
                <a:spcPct val="150000"/>
              </a:lnSpc>
              <a:buNone/>
            </a:pPr>
            <a:r>
              <a:rPr lang="en-US" b="1" dirty="0"/>
              <a:t>❖ </a:t>
            </a:r>
            <a:r>
              <a:rPr lang="en-US" b="1" u="sng" dirty="0"/>
              <a:t>Page Down : </a:t>
            </a:r>
            <a:r>
              <a:rPr lang="en-US" b="1" dirty="0"/>
              <a:t>Use this shortcut to go to the next page. </a:t>
            </a:r>
            <a:endParaRPr lang="fa-IR" b="1" dirty="0" smtClean="0"/>
          </a:p>
          <a:p>
            <a:pPr algn="l">
              <a:lnSpc>
                <a:spcPct val="150000"/>
              </a:lnSpc>
            </a:pPr>
            <a:r>
              <a:rPr lang="en-US" b="1" dirty="0"/>
              <a:t>❖ </a:t>
            </a:r>
            <a:r>
              <a:rPr lang="en-US" b="1" u="sng" dirty="0"/>
              <a:t>Ctrl + Page  Up : </a:t>
            </a:r>
            <a:r>
              <a:rPr lang="en-US" b="1" dirty="0"/>
              <a:t>Use this shortcut to go to the beginning of the first page.</a:t>
            </a:r>
          </a:p>
          <a:p>
            <a:pPr algn="l">
              <a:lnSpc>
                <a:spcPct val="150000"/>
              </a:lnSpc>
            </a:pPr>
            <a:r>
              <a:rPr lang="en-US" b="1" dirty="0"/>
              <a:t> ❖ </a:t>
            </a:r>
            <a:r>
              <a:rPr lang="en-US" b="1" u="sng" dirty="0"/>
              <a:t>Ctrl +  Page Down:  </a:t>
            </a:r>
            <a:r>
              <a:rPr lang="en-US" b="1" dirty="0"/>
              <a:t>Use this shortcut to go to the end of the last page.</a:t>
            </a:r>
            <a:endParaRPr lang="ar-IQ" b="1" dirty="0"/>
          </a:p>
          <a:p>
            <a:pPr marL="0" indent="0" algn="l">
              <a:lnSpc>
                <a:spcPct val="150000"/>
              </a:lnSpc>
              <a:buNone/>
            </a:pPr>
            <a:endParaRPr lang="en-US" b="1" dirty="0"/>
          </a:p>
          <a:p>
            <a:pPr marL="0" indent="0" algn="l">
              <a:lnSpc>
                <a:spcPct val="150000"/>
              </a:lnSpc>
              <a:buNone/>
            </a:pPr>
            <a:r>
              <a:rPr lang="en-US" b="1" dirty="0"/>
              <a:t>❖ If the workbook contains a large number of worksheets, you can use the navigation arrows on Right of the report bar. As shown in the </a:t>
            </a:r>
            <a:r>
              <a:rPr lang="en-US" b="1" dirty="0" smtClean="0"/>
              <a:t>figure</a:t>
            </a:r>
            <a:endParaRPr lang="fa-IR" b="1" dirty="0" smtClean="0"/>
          </a:p>
          <a:p>
            <a:pPr marL="0" indent="0" algn="l">
              <a:lnSpc>
                <a:spcPct val="150000"/>
              </a:lnSpc>
              <a:buNone/>
            </a:pPr>
            <a:endParaRPr lang="ar-IQ" b="1" dirty="0"/>
          </a:p>
          <a:p>
            <a:pPr algn="l"/>
            <a:endParaRPr lang="ar-IQ" dirty="0"/>
          </a:p>
        </p:txBody>
      </p:sp>
      <p:pic>
        <p:nvPicPr>
          <p:cNvPr id="4" name="Picture 3"/>
          <p:cNvPicPr>
            <a:picLocks noChangeAspect="1"/>
          </p:cNvPicPr>
          <p:nvPr/>
        </p:nvPicPr>
        <p:blipFill>
          <a:blip r:embed="rId2"/>
          <a:stretch>
            <a:fillRect/>
          </a:stretch>
        </p:blipFill>
        <p:spPr>
          <a:xfrm>
            <a:off x="1095613" y="5748990"/>
            <a:ext cx="9062663" cy="888836"/>
          </a:xfrm>
          <a:prstGeom prst="rect">
            <a:avLst/>
          </a:prstGeom>
        </p:spPr>
      </p:pic>
    </p:spTree>
    <p:extLst>
      <p:ext uri="{BB962C8B-B14F-4D97-AF65-F5344CB8AC3E}">
        <p14:creationId xmlns:p14="http://schemas.microsoft.com/office/powerpoint/2010/main" val="2929873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5287" y="1002890"/>
            <a:ext cx="9042917" cy="4734233"/>
          </a:xfrm>
        </p:spPr>
      </p:pic>
    </p:spTree>
    <p:extLst>
      <p:ext uri="{BB962C8B-B14F-4D97-AF65-F5344CB8AC3E}">
        <p14:creationId xmlns:p14="http://schemas.microsoft.com/office/powerpoint/2010/main" val="3100551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41756" y="2713703"/>
            <a:ext cx="8658173" cy="1060787"/>
          </a:xfrm>
        </p:spPr>
        <p:txBody>
          <a:bodyPr/>
          <a:lstStyle/>
          <a:p>
            <a:r>
              <a:rPr lang="en-US" dirty="0"/>
              <a:t>Thank you for </a:t>
            </a:r>
            <a:r>
              <a:rPr lang="en-US" dirty="0" smtClean="0"/>
              <a:t>listening</a:t>
            </a:r>
            <a:endParaRPr lang="ar-IQ" dirty="0"/>
          </a:p>
        </p:txBody>
      </p:sp>
    </p:spTree>
    <p:extLst>
      <p:ext uri="{BB962C8B-B14F-4D97-AF65-F5344CB8AC3E}">
        <p14:creationId xmlns:p14="http://schemas.microsoft.com/office/powerpoint/2010/main" val="723446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329" y="0"/>
            <a:ext cx="9941283" cy="1592826"/>
          </a:xfrm>
        </p:spPr>
        <p:txBody>
          <a:bodyPr>
            <a:noAutofit/>
          </a:bodyPr>
          <a:lstStyle/>
          <a:p>
            <a:pPr marL="0" indent="0"/>
            <a:r>
              <a:rPr lang="en-US" sz="1800" b="1" dirty="0"/>
              <a:t/>
            </a:r>
            <a:br>
              <a:rPr lang="en-US" sz="1800" b="1" dirty="0"/>
            </a:br>
            <a:r>
              <a:rPr lang="en-US" sz="1800" b="1" dirty="0"/>
              <a:t>ALMUSTAQBAL UNIVERSITY </a:t>
            </a:r>
            <a:br>
              <a:rPr lang="en-US" sz="1800" b="1" dirty="0"/>
            </a:br>
            <a:r>
              <a:rPr lang="en-US" sz="1800" b="1" dirty="0"/>
              <a:t>Department of Radiology Technologies</a:t>
            </a:r>
            <a:br>
              <a:rPr lang="en-US" sz="1800" b="1" dirty="0"/>
            </a:br>
            <a:r>
              <a:rPr lang="en-US" sz="1800" b="1" dirty="0"/>
              <a:t> </a:t>
            </a:r>
            <a:br>
              <a:rPr lang="en-US" sz="1800" b="1" dirty="0"/>
            </a:br>
            <a:endParaRPr lang="ar-IQ" sz="1800" b="1" dirty="0"/>
          </a:p>
        </p:txBody>
      </p:sp>
      <p:sp>
        <p:nvSpPr>
          <p:cNvPr id="3" name="Content Placeholder 2"/>
          <p:cNvSpPr>
            <a:spLocks noGrp="1"/>
          </p:cNvSpPr>
          <p:nvPr>
            <p:ph idx="1"/>
          </p:nvPr>
        </p:nvSpPr>
        <p:spPr>
          <a:xfrm>
            <a:off x="884903" y="1592825"/>
            <a:ext cx="11017045" cy="4365521"/>
          </a:xfrm>
        </p:spPr>
        <p:txBody>
          <a:bodyPr>
            <a:noAutofit/>
          </a:bodyPr>
          <a:lstStyle/>
          <a:p>
            <a:pPr marL="0" indent="0" algn="l">
              <a:buNone/>
            </a:pPr>
            <a:r>
              <a:rPr lang="en-US" sz="2400" b="1" dirty="0"/>
              <a:t>The worksheet </a:t>
            </a:r>
            <a:r>
              <a:rPr lang="en-US" sz="2400" b="1" dirty="0" smtClean="0"/>
              <a:t>in </a:t>
            </a:r>
            <a:r>
              <a:rPr lang="en-US" sz="2400" b="1" dirty="0"/>
              <a:t>Excel 2019 consists of five ribbons</a:t>
            </a:r>
            <a:r>
              <a:rPr lang="en-US" sz="2400" b="1" dirty="0" smtClean="0"/>
              <a:t>:</a:t>
            </a:r>
          </a:p>
          <a:p>
            <a:pPr marL="0" indent="0" algn="l">
              <a:buNone/>
            </a:pPr>
            <a:r>
              <a:rPr lang="en-US" sz="2400" b="1" dirty="0" smtClean="0"/>
              <a:t>1- </a:t>
            </a:r>
            <a:r>
              <a:rPr lang="en-US" sz="2400" b="1" dirty="0"/>
              <a:t>Title </a:t>
            </a:r>
            <a:r>
              <a:rPr lang="en-US" sz="2400" b="1" dirty="0" smtClean="0"/>
              <a:t>Bar.</a:t>
            </a:r>
            <a:endParaRPr lang="fa-IR" sz="2400" b="1" dirty="0" smtClean="0"/>
          </a:p>
          <a:p>
            <a:pPr marL="0" indent="0" algn="l">
              <a:buNone/>
            </a:pPr>
            <a:r>
              <a:rPr lang="en-US" sz="2400" b="1" dirty="0" smtClean="0"/>
              <a:t>2- </a:t>
            </a:r>
            <a:r>
              <a:rPr lang="en-US" sz="2400" b="1" dirty="0"/>
              <a:t>Menu </a:t>
            </a:r>
            <a:r>
              <a:rPr lang="en-US" sz="2400" b="1" dirty="0" smtClean="0"/>
              <a:t>Bar.</a:t>
            </a:r>
            <a:endParaRPr lang="fa-IR" sz="2400" b="1" dirty="0" smtClean="0"/>
          </a:p>
          <a:p>
            <a:pPr marL="0" indent="0" algn="l">
              <a:buNone/>
            </a:pPr>
            <a:r>
              <a:rPr lang="en-US" sz="2400" b="1" dirty="0"/>
              <a:t>3- Ribbon </a:t>
            </a:r>
            <a:r>
              <a:rPr lang="en-US" sz="2400" b="1" dirty="0" smtClean="0"/>
              <a:t>toolbar.</a:t>
            </a:r>
            <a:r>
              <a:rPr lang="fa-IR" sz="2400" b="1" dirty="0" smtClean="0"/>
              <a:t> </a:t>
            </a:r>
          </a:p>
          <a:p>
            <a:pPr marL="0" indent="0" algn="l">
              <a:buNone/>
            </a:pPr>
            <a:r>
              <a:rPr lang="en-US" sz="2400" b="1" dirty="0"/>
              <a:t>4- Formula </a:t>
            </a:r>
            <a:r>
              <a:rPr lang="en-US" sz="2400" b="1" dirty="0" smtClean="0"/>
              <a:t>Bar.</a:t>
            </a:r>
            <a:endParaRPr lang="fa-IR" sz="2400" b="1" dirty="0" smtClean="0"/>
          </a:p>
          <a:p>
            <a:pPr marL="0" indent="0" algn="l">
              <a:buNone/>
            </a:pPr>
            <a:r>
              <a:rPr lang="en-US" sz="2400" b="1" dirty="0"/>
              <a:t>5- Status </a:t>
            </a:r>
            <a:r>
              <a:rPr lang="en-US" sz="2400" b="1" dirty="0" smtClean="0"/>
              <a:t>Bar.</a:t>
            </a:r>
            <a:endParaRPr lang="ar-IQ" sz="24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6955" y="1"/>
            <a:ext cx="1947657" cy="1821870"/>
          </a:xfrm>
          <a:prstGeom prst="rect">
            <a:avLst/>
          </a:prstGeom>
        </p:spPr>
      </p:pic>
    </p:spTree>
    <p:extLst>
      <p:ext uri="{BB962C8B-B14F-4D97-AF65-F5344CB8AC3E}">
        <p14:creationId xmlns:p14="http://schemas.microsoft.com/office/powerpoint/2010/main" val="1188153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4335" y="5692877"/>
            <a:ext cx="9601200" cy="1049593"/>
          </a:xfrm>
        </p:spPr>
        <p:txBody>
          <a:bodyPr>
            <a:normAutofit/>
          </a:bodyPr>
          <a:lstStyle/>
          <a:p>
            <a:r>
              <a:rPr lang="en-US" dirty="0"/>
              <a:t>The main interface of the Excel </a:t>
            </a:r>
            <a:r>
              <a:rPr lang="en-US" dirty="0" smtClean="0"/>
              <a:t>program</a:t>
            </a:r>
            <a:endParaRPr lang="ar-IQ" dirty="0"/>
          </a:p>
        </p:txBody>
      </p:sp>
      <p:pic>
        <p:nvPicPr>
          <p:cNvPr id="4" name="Content Placeholder 3"/>
          <p:cNvPicPr>
            <a:picLocks noGrp="1" noChangeAspect="1"/>
          </p:cNvPicPr>
          <p:nvPr>
            <p:ph idx="1"/>
          </p:nvPr>
        </p:nvPicPr>
        <p:blipFill>
          <a:blip r:embed="rId2"/>
          <a:stretch>
            <a:fillRect/>
          </a:stretch>
        </p:blipFill>
        <p:spPr>
          <a:xfrm>
            <a:off x="570578" y="290051"/>
            <a:ext cx="9768041" cy="518904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38619" y="76273"/>
            <a:ext cx="1947657" cy="1821870"/>
          </a:xfrm>
          <a:prstGeom prst="rect">
            <a:avLst/>
          </a:prstGeom>
        </p:spPr>
      </p:pic>
    </p:spTree>
    <p:extLst>
      <p:ext uri="{BB962C8B-B14F-4D97-AF65-F5344CB8AC3E}">
        <p14:creationId xmlns:p14="http://schemas.microsoft.com/office/powerpoint/2010/main" val="3342358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6129" y="1410929"/>
            <a:ext cx="10560715" cy="3777622"/>
          </a:xfrm>
        </p:spPr>
        <p:txBody>
          <a:bodyPr/>
          <a:lstStyle/>
          <a:p>
            <a:pPr algn="l"/>
            <a:r>
              <a:rPr lang="en-US" sz="2800" b="1" dirty="0"/>
              <a:t>1- Title Bar.</a:t>
            </a:r>
            <a:endParaRPr lang="fa-IR" sz="2800" b="1" dirty="0"/>
          </a:p>
          <a:p>
            <a:pPr marL="0" indent="0" algn="l">
              <a:buNone/>
            </a:pPr>
            <a:r>
              <a:rPr lang="en-US" sz="2000" b="1" dirty="0" smtClean="0"/>
              <a:t>It includes the name of the program, Excel, and the name of the open workbook. It has a default </a:t>
            </a:r>
            <a:r>
              <a:rPr lang="en-US" sz="2000" b="1" dirty="0"/>
              <a:t>name of BOOK1. This workbook can be saved with a new name, and this new name will </a:t>
            </a:r>
            <a:r>
              <a:rPr lang="en-US" sz="2000" b="1" dirty="0" smtClean="0"/>
              <a:t>appear </a:t>
            </a:r>
            <a:r>
              <a:rPr lang="en-US" sz="2000" b="1" dirty="0"/>
              <a:t>instead of BOOK1 in the title bar. This bar contains icons for close, maximize, restore the window to its original size (maximize/ restore), and minimize the </a:t>
            </a:r>
            <a:r>
              <a:rPr lang="en-US" sz="2000" b="1" dirty="0" smtClean="0"/>
              <a:t>window</a:t>
            </a:r>
            <a:endParaRPr lang="fa-IR" sz="2000" b="1" dirty="0" smtClean="0"/>
          </a:p>
          <a:p>
            <a:pPr marL="0" indent="0" algn="l">
              <a:buNone/>
            </a:pPr>
            <a:endParaRPr lang="ar-IQ" sz="2000" b="1" dirty="0"/>
          </a:p>
        </p:txBody>
      </p:sp>
      <p:pic>
        <p:nvPicPr>
          <p:cNvPr id="2" name="Picture 1"/>
          <p:cNvPicPr>
            <a:picLocks noChangeAspect="1"/>
          </p:cNvPicPr>
          <p:nvPr/>
        </p:nvPicPr>
        <p:blipFill>
          <a:blip r:embed="rId2"/>
          <a:stretch>
            <a:fillRect/>
          </a:stretch>
        </p:blipFill>
        <p:spPr>
          <a:xfrm>
            <a:off x="899317" y="3871379"/>
            <a:ext cx="10974337" cy="1010336"/>
          </a:xfrm>
          <a:prstGeom prst="rect">
            <a:avLst/>
          </a:prstGeom>
        </p:spPr>
      </p:pic>
      <p:pic>
        <p:nvPicPr>
          <p:cNvPr id="5" name="Picture 4"/>
          <p:cNvPicPr>
            <a:picLocks noChangeAspect="1"/>
          </p:cNvPicPr>
          <p:nvPr/>
        </p:nvPicPr>
        <p:blipFill>
          <a:blip r:embed="rId3"/>
          <a:stretch>
            <a:fillRect/>
          </a:stretch>
        </p:blipFill>
        <p:spPr>
          <a:xfrm>
            <a:off x="3018503" y="5327086"/>
            <a:ext cx="6019591" cy="822991"/>
          </a:xfrm>
          <a:prstGeom prst="rect">
            <a:avLst/>
          </a:prstGeom>
        </p:spPr>
      </p:pic>
    </p:spTree>
    <p:extLst>
      <p:ext uri="{BB962C8B-B14F-4D97-AF65-F5344CB8AC3E}">
        <p14:creationId xmlns:p14="http://schemas.microsoft.com/office/powerpoint/2010/main" val="1767671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2103"/>
            <a:ext cx="7763909" cy="4999704"/>
          </a:xfrm>
        </p:spPr>
        <p:txBody>
          <a:bodyPr>
            <a:normAutofit/>
          </a:bodyPr>
          <a:lstStyle/>
          <a:p>
            <a:pPr marL="0" indent="0" algn="l">
              <a:lnSpc>
                <a:spcPct val="150000"/>
              </a:lnSpc>
              <a:buNone/>
            </a:pPr>
            <a:r>
              <a:rPr lang="en-US" b="1" dirty="0"/>
              <a:t>The Ribbon Display Options icon contains options for auto-hide menus (Ribbon Auto-Hide), show menus (Show Tabs) and show menus with commands (Commands Show Tabs and) and contains a button bar on the left. The Quick access toolbar contains a set of commands for quick access. You can add or remove specific commands by clicking on the down arrow and selecting or deselecting the commands in the ribbon. Please note the figure below</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9187" y="176982"/>
            <a:ext cx="1947657" cy="1821870"/>
          </a:xfrm>
          <a:prstGeom prst="rect">
            <a:avLst/>
          </a:prstGeom>
        </p:spPr>
      </p:pic>
      <p:pic>
        <p:nvPicPr>
          <p:cNvPr id="2" name="Picture 1"/>
          <p:cNvPicPr>
            <a:picLocks noChangeAspect="1"/>
          </p:cNvPicPr>
          <p:nvPr/>
        </p:nvPicPr>
        <p:blipFill>
          <a:blip r:embed="rId3"/>
          <a:stretch>
            <a:fillRect/>
          </a:stretch>
        </p:blipFill>
        <p:spPr>
          <a:xfrm>
            <a:off x="8425907" y="1998852"/>
            <a:ext cx="3445735" cy="3959496"/>
          </a:xfrm>
          <a:prstGeom prst="rect">
            <a:avLst/>
          </a:prstGeom>
        </p:spPr>
      </p:pic>
    </p:spTree>
    <p:extLst>
      <p:ext uri="{BB962C8B-B14F-4D97-AF65-F5344CB8AC3E}">
        <p14:creationId xmlns:p14="http://schemas.microsoft.com/office/powerpoint/2010/main" val="2238739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0374" y="1651819"/>
            <a:ext cx="10354238" cy="4616246"/>
          </a:xfrm>
        </p:spPr>
        <p:txBody>
          <a:bodyPr/>
          <a:lstStyle/>
          <a:p>
            <a:pPr marL="0" indent="0" algn="l">
              <a:lnSpc>
                <a:spcPct val="150000"/>
              </a:lnSpc>
              <a:buNone/>
            </a:pPr>
            <a:r>
              <a:rPr lang="fa-IR" b="1" dirty="0" smtClean="0"/>
              <a:t> </a:t>
            </a:r>
            <a:r>
              <a:rPr lang="en-US" b="1" dirty="0"/>
              <a:t>2- Menu Bar: This ribbon contains a set of menus listed below, and each menu contains a set of commands. (File, Home, Insert, Page Layout, Formulas, Data, Review, View, Help, Search, share) </a:t>
            </a:r>
            <a:endParaRPr lang="fa-IR" b="1" dirty="0" smtClean="0"/>
          </a:p>
          <a:p>
            <a:pPr marL="0" indent="0" algn="l">
              <a:lnSpc>
                <a:spcPct val="150000"/>
              </a:lnSpc>
              <a:buNone/>
            </a:pPr>
            <a:endParaRPr lang="fa-IR" b="1" dirty="0"/>
          </a:p>
          <a:p>
            <a:pPr marL="0" indent="0" algn="l">
              <a:lnSpc>
                <a:spcPct val="150000"/>
              </a:lnSpc>
              <a:buNone/>
            </a:pPr>
            <a:endParaRPr lang="fa-IR" b="1" dirty="0" smtClean="0"/>
          </a:p>
          <a:p>
            <a:pPr marL="0" indent="0" algn="l">
              <a:lnSpc>
                <a:spcPct val="150000"/>
              </a:lnSpc>
              <a:buNone/>
            </a:pPr>
            <a:endParaRPr lang="ar-IQ" b="1" dirty="0"/>
          </a:p>
          <a:p>
            <a:endParaRPr lang="ar-IQ"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9910" y="0"/>
            <a:ext cx="1947657" cy="1821870"/>
          </a:xfrm>
          <a:prstGeom prst="rect">
            <a:avLst/>
          </a:prstGeom>
        </p:spPr>
      </p:pic>
      <p:pic>
        <p:nvPicPr>
          <p:cNvPr id="2" name="Picture 1"/>
          <p:cNvPicPr>
            <a:picLocks noChangeAspect="1"/>
          </p:cNvPicPr>
          <p:nvPr/>
        </p:nvPicPr>
        <p:blipFill>
          <a:blip r:embed="rId3"/>
          <a:stretch>
            <a:fillRect/>
          </a:stretch>
        </p:blipFill>
        <p:spPr>
          <a:xfrm>
            <a:off x="1150374" y="3639232"/>
            <a:ext cx="9384258" cy="726291"/>
          </a:xfrm>
          <a:prstGeom prst="rect">
            <a:avLst/>
          </a:prstGeom>
        </p:spPr>
      </p:pic>
    </p:spTree>
    <p:extLst>
      <p:ext uri="{BB962C8B-B14F-4D97-AF65-F5344CB8AC3E}">
        <p14:creationId xmlns:p14="http://schemas.microsoft.com/office/powerpoint/2010/main" val="931962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0943" y="2152804"/>
            <a:ext cx="10970342" cy="4395479"/>
          </a:xfrm>
        </p:spPr>
        <p:txBody>
          <a:bodyPr/>
          <a:lstStyle/>
          <a:p>
            <a:pPr marL="0" indent="0" algn="l">
              <a:lnSpc>
                <a:spcPct val="150000"/>
              </a:lnSpc>
              <a:buNone/>
            </a:pPr>
            <a:r>
              <a:rPr lang="en-US" b="1" dirty="0"/>
              <a:t>3- Ribbon toolbar: This ribbon contains many commands and the commands vary from one list to another. These commands are arranged in groups, and each group includes commands to perform certain operations. For example, the Font command group in the Home menu is used to format text written in cells, and the Alignment command group is used to align the information in cells. We notice the presence of separators in the form of vertical lines between these groups. </a:t>
            </a:r>
            <a:endParaRPr lang="en-US" b="1" dirty="0" smtClean="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168" y="330934"/>
            <a:ext cx="1947657" cy="1821870"/>
          </a:xfrm>
          <a:prstGeom prst="rect">
            <a:avLst/>
          </a:prstGeom>
        </p:spPr>
      </p:pic>
      <p:pic>
        <p:nvPicPr>
          <p:cNvPr id="6" name="Picture 5"/>
          <p:cNvPicPr>
            <a:picLocks noChangeAspect="1"/>
          </p:cNvPicPr>
          <p:nvPr/>
        </p:nvPicPr>
        <p:blipFill>
          <a:blip r:embed="rId3"/>
          <a:stretch>
            <a:fillRect/>
          </a:stretch>
        </p:blipFill>
        <p:spPr>
          <a:xfrm>
            <a:off x="260862" y="4468530"/>
            <a:ext cx="11813151" cy="1268592"/>
          </a:xfrm>
          <a:prstGeom prst="rect">
            <a:avLst/>
          </a:prstGeom>
        </p:spPr>
      </p:pic>
    </p:spTree>
    <p:extLst>
      <p:ext uri="{BB962C8B-B14F-4D97-AF65-F5344CB8AC3E}">
        <p14:creationId xmlns:p14="http://schemas.microsoft.com/office/powerpoint/2010/main" val="32470255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30594" y="1512151"/>
            <a:ext cx="10456606" cy="3472803"/>
          </a:xfrm>
        </p:spPr>
        <p:txBody>
          <a:bodyPr/>
          <a:lstStyle/>
          <a:p>
            <a:pPr marL="0" indent="0" algn="l">
              <a:lnSpc>
                <a:spcPct val="150000"/>
              </a:lnSpc>
              <a:buNone/>
            </a:pPr>
            <a:r>
              <a:rPr lang="en-US" b="1" dirty="0"/>
              <a:t>4- Formula Bar: This bar consists of two main parts: the first is a box at the far left of the bar that contains the address of the active cell, and the second shows the contents of the active cell (the contents of the active cell may be a mathematical formula or any other data), as in the following </a:t>
            </a:r>
            <a:r>
              <a:rPr lang="en-US" b="1" dirty="0" smtClean="0"/>
              <a:t>figure.</a:t>
            </a:r>
            <a:endParaRPr lang="fa-IR" b="1" dirty="0" smtClean="0"/>
          </a:p>
          <a:p>
            <a:pPr marL="0" indent="0" algn="l">
              <a:lnSpc>
                <a:spcPct val="150000"/>
              </a:lnSpc>
              <a:buNone/>
            </a:pPr>
            <a:endParaRPr lang="ar-IQ"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44343" y="0"/>
            <a:ext cx="1947657" cy="1821870"/>
          </a:xfrm>
          <a:prstGeom prst="rect">
            <a:avLst/>
          </a:prstGeom>
        </p:spPr>
      </p:pic>
      <p:pic>
        <p:nvPicPr>
          <p:cNvPr id="3" name="Picture 2"/>
          <p:cNvPicPr>
            <a:picLocks noChangeAspect="1"/>
          </p:cNvPicPr>
          <p:nvPr/>
        </p:nvPicPr>
        <p:blipFill>
          <a:blip r:embed="rId3"/>
          <a:stretch>
            <a:fillRect/>
          </a:stretch>
        </p:blipFill>
        <p:spPr>
          <a:xfrm>
            <a:off x="1430595" y="3779520"/>
            <a:ext cx="9835380" cy="807720"/>
          </a:xfrm>
          <a:prstGeom prst="rect">
            <a:avLst/>
          </a:prstGeom>
        </p:spPr>
      </p:pic>
    </p:spTree>
    <p:extLst>
      <p:ext uri="{BB962C8B-B14F-4D97-AF65-F5344CB8AC3E}">
        <p14:creationId xmlns:p14="http://schemas.microsoft.com/office/powerpoint/2010/main" val="2251455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3110" y="1984103"/>
            <a:ext cx="9882289" cy="4502305"/>
          </a:xfrm>
        </p:spPr>
        <p:txBody>
          <a:bodyPr/>
          <a:lstStyle/>
          <a:p>
            <a:pPr marL="0" indent="0" algn="l">
              <a:lnSpc>
                <a:spcPct val="150000"/>
              </a:lnSpc>
              <a:buNone/>
            </a:pPr>
            <a:r>
              <a:rPr lang="en-US" b="1" dirty="0"/>
              <a:t>5- Status Bar: It is a bar located at the bottom of the Excel program window. This bar contains the view and zoom of the worksheet.</a:t>
            </a:r>
            <a:endParaRPr lang="ar-IQ"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3652" y="162234"/>
            <a:ext cx="1947657" cy="1821870"/>
          </a:xfrm>
          <a:prstGeom prst="rect">
            <a:avLst/>
          </a:prstGeom>
        </p:spPr>
      </p:pic>
      <p:pic>
        <p:nvPicPr>
          <p:cNvPr id="2" name="Picture 1"/>
          <p:cNvPicPr>
            <a:picLocks noChangeAspect="1"/>
          </p:cNvPicPr>
          <p:nvPr/>
        </p:nvPicPr>
        <p:blipFill>
          <a:blip r:embed="rId3"/>
          <a:stretch>
            <a:fillRect/>
          </a:stretch>
        </p:blipFill>
        <p:spPr>
          <a:xfrm>
            <a:off x="890101" y="3032760"/>
            <a:ext cx="10641058" cy="929640"/>
          </a:xfrm>
          <a:prstGeom prst="rect">
            <a:avLst/>
          </a:prstGeom>
        </p:spPr>
      </p:pic>
      <p:sp>
        <p:nvSpPr>
          <p:cNvPr id="5" name="Rectangle 4"/>
          <p:cNvSpPr/>
          <p:nvPr/>
        </p:nvSpPr>
        <p:spPr>
          <a:xfrm>
            <a:off x="1283110" y="4483509"/>
            <a:ext cx="10248050" cy="1754326"/>
          </a:xfrm>
          <a:prstGeom prst="rect">
            <a:avLst/>
          </a:prstGeom>
        </p:spPr>
        <p:txBody>
          <a:bodyPr wrap="square">
            <a:spAutoFit/>
          </a:bodyPr>
          <a:lstStyle/>
          <a:p>
            <a:pPr>
              <a:lnSpc>
                <a:spcPct val="150000"/>
              </a:lnSpc>
            </a:pPr>
            <a:r>
              <a:rPr lang="en-US" b="1" dirty="0"/>
              <a:t>Work </a:t>
            </a:r>
            <a:r>
              <a:rPr lang="en-US" b="1" dirty="0" smtClean="0"/>
              <a:t>sheet : </a:t>
            </a:r>
            <a:r>
              <a:rPr lang="en-US" b="1" dirty="0"/>
              <a:t>A worksheet consists of rows and columns. Rows are numbered from 1 to 1048576 and columns from A to XFD. The intersection of any row with any column results in a cell, and each cell has an address where the cell name consists of a letter indicating the name of the column and a number indicating the row number</a:t>
            </a:r>
            <a:r>
              <a:rPr lang="en-US" dirty="0"/>
              <a:t>.</a:t>
            </a:r>
            <a:endParaRPr lang="ar-IQ" dirty="0"/>
          </a:p>
        </p:txBody>
      </p:sp>
    </p:spTree>
    <p:extLst>
      <p:ext uri="{BB962C8B-B14F-4D97-AF65-F5344CB8AC3E}">
        <p14:creationId xmlns:p14="http://schemas.microsoft.com/office/powerpoint/2010/main" val="76808923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536</TotalTime>
  <Words>1213</Words>
  <Application>Microsoft Office PowerPoint</Application>
  <PresentationFormat>Widescreen</PresentationFormat>
  <Paragraphs>59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Century Gothic</vt:lpstr>
      <vt:lpstr>Tahoma</vt:lpstr>
      <vt:lpstr>Wingdings 3</vt:lpstr>
      <vt:lpstr>Wisp</vt:lpstr>
      <vt:lpstr>PowerPoint Presentation</vt:lpstr>
      <vt:lpstr> ALMUSTAQBAL UNIVERSITY  Department of Radiology Technologies   </vt:lpstr>
      <vt:lpstr>The main interface of the Excel program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34</cp:revision>
  <dcterms:created xsi:type="dcterms:W3CDTF">2024-09-22T05:58:26Z</dcterms:created>
  <dcterms:modified xsi:type="dcterms:W3CDTF">2024-10-06T16:38:53Z</dcterms:modified>
</cp:coreProperties>
</file>