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68" r:id="rId3"/>
    <p:sldId id="290" r:id="rId4"/>
    <p:sldId id="269" r:id="rId5"/>
    <p:sldId id="289" r:id="rId6"/>
    <p:sldId id="271" r:id="rId7"/>
    <p:sldId id="288" r:id="rId8"/>
    <p:sldId id="270" r:id="rId9"/>
    <p:sldId id="287" r:id="rId10"/>
    <p:sldId id="272" r:id="rId11"/>
    <p:sldId id="286" r:id="rId12"/>
    <p:sldId id="273" r:id="rId13"/>
    <p:sldId id="291" r:id="rId14"/>
    <p:sldId id="285" r:id="rId15"/>
    <p:sldId id="292" r:id="rId16"/>
    <p:sldId id="293" r:id="rId17"/>
    <p:sldId id="299" r:id="rId18"/>
    <p:sldId id="298" r:id="rId19"/>
    <p:sldId id="295" r:id="rId20"/>
    <p:sldId id="296" r:id="rId21"/>
    <p:sldId id="297" r:id="rId22"/>
    <p:sldId id="300" r:id="rId23"/>
    <p:sldId id="301" r:id="rId24"/>
    <p:sldId id="302" r:id="rId25"/>
    <p:sldId id="303" r:id="rId26"/>
    <p:sldId id="26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4343" autoAdjust="0"/>
  </p:normalViewPr>
  <p:slideViewPr>
    <p:cSldViewPr snapToGrid="0" showGuides="1">
      <p:cViewPr varScale="1">
        <p:scale>
          <a:sx n="65" d="100"/>
          <a:sy n="65" d="100"/>
        </p:scale>
        <p:origin x="900"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11/07/1446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11/07/1446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11/07/1446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11/07/1446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11/07/1446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11/07/1446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25909"/>
            <a:ext cx="10950678" cy="5810865"/>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6000" dirty="0" smtClean="0"/>
              <a:t>     </a:t>
            </a:r>
            <a:r>
              <a:rPr lang="en-US" sz="5400" b="1" dirty="0"/>
              <a:t>computer components </a:t>
            </a:r>
          </a:p>
          <a:p>
            <a:pPr marL="0" indent="0" algn="ctr">
              <a:buNone/>
            </a:pPr>
            <a:r>
              <a:rPr lang="en-US" sz="6000" b="1" dirty="0" smtClean="0"/>
              <a:t>lecture </a:t>
            </a:r>
            <a:r>
              <a:rPr lang="en-US" sz="6000" b="1" dirty="0"/>
              <a:t>two</a:t>
            </a:r>
            <a:r>
              <a:rPr lang="fa-IR" sz="6000" b="1" dirty="0" smtClean="0"/>
              <a:t>     </a:t>
            </a:r>
            <a:endParaRPr lang="en-US" sz="6000" b="1" dirty="0" smtClean="0"/>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0594" y="1032387"/>
            <a:ext cx="11533636" cy="5825613"/>
          </a:xfrm>
        </p:spPr>
        <p:txBody>
          <a:bodyPr>
            <a:normAutofit fontScale="55000" lnSpcReduction="20000"/>
          </a:bodyPr>
          <a:lstStyle/>
          <a:p>
            <a:pPr marL="0" indent="0" algn="l" rtl="0">
              <a:buNone/>
            </a:pPr>
            <a:r>
              <a:rPr lang="en-US" sz="3500" b="1" dirty="0"/>
              <a:t>4. Memory Types</a:t>
            </a:r>
          </a:p>
          <a:p>
            <a:pPr marL="0" indent="0" algn="l" rtl="0">
              <a:buNone/>
            </a:pPr>
            <a:endParaRPr lang="en-US" sz="3500" b="1" dirty="0"/>
          </a:p>
          <a:p>
            <a:pPr marL="0" indent="0" algn="l" rtl="0">
              <a:buNone/>
            </a:pPr>
            <a:r>
              <a:rPr lang="en-US" sz="3500" b="1" dirty="0"/>
              <a:t>Memory is crucial for storing data and instructions. It is categorized into several types based on functionality:</a:t>
            </a:r>
          </a:p>
          <a:p>
            <a:pPr marL="0" indent="0" algn="l" rtl="0">
              <a:buNone/>
            </a:pPr>
            <a:endParaRPr lang="en-US" sz="3500" b="1" dirty="0"/>
          </a:p>
          <a:p>
            <a:pPr marL="0" indent="0" algn="l" rtl="0">
              <a:buNone/>
            </a:pPr>
            <a:r>
              <a:rPr lang="en-US" sz="3500" b="1" dirty="0"/>
              <a:t>a. Primary Memory (Volatile):</a:t>
            </a:r>
          </a:p>
          <a:p>
            <a:pPr marL="0" indent="0" algn="l" rtl="0">
              <a:buNone/>
            </a:pPr>
            <a:r>
              <a:rPr lang="en-US" sz="3500" b="1" dirty="0"/>
              <a:t> 1. Random Access Memory (RAM):</a:t>
            </a:r>
          </a:p>
          <a:p>
            <a:pPr marL="0" indent="0" algn="l" rtl="0">
              <a:buNone/>
            </a:pPr>
            <a:r>
              <a:rPr lang="en-US" sz="3500" b="1" dirty="0"/>
              <a:t> • Temporary storage for active programs and data.</a:t>
            </a:r>
          </a:p>
          <a:p>
            <a:pPr marL="0" indent="0" algn="l" rtl="0">
              <a:buNone/>
            </a:pPr>
            <a:r>
              <a:rPr lang="en-US" sz="3500" b="1" dirty="0"/>
              <a:t> • Loses data when power is turned off.</a:t>
            </a:r>
          </a:p>
          <a:p>
            <a:pPr marL="0" indent="0" algn="l" rtl="0">
              <a:buNone/>
            </a:pPr>
            <a:r>
              <a:rPr lang="en-US" sz="3500" b="1" dirty="0"/>
              <a:t> 2. Cache Memory:</a:t>
            </a:r>
          </a:p>
          <a:p>
            <a:pPr marL="0" indent="0" algn="l" rtl="0">
              <a:buNone/>
            </a:pPr>
            <a:r>
              <a:rPr lang="en-US" sz="3500" b="1" dirty="0"/>
              <a:t> • Faster memory located inside or near the CPU.</a:t>
            </a:r>
          </a:p>
          <a:p>
            <a:pPr marL="0" indent="0" algn="l" rtl="0">
              <a:buNone/>
            </a:pPr>
            <a:r>
              <a:rPr lang="en-US" sz="3500" b="1" dirty="0"/>
              <a:t> • Speeds up access to frequently used data.</a:t>
            </a:r>
          </a:p>
          <a:p>
            <a:pPr marL="0" indent="0" algn="l" rtl="0">
              <a:buNone/>
            </a:pPr>
            <a:endParaRPr lang="en-US" sz="3500" b="1" dirty="0"/>
          </a:p>
          <a:p>
            <a:pPr marL="0" indent="0" algn="l" rtl="0">
              <a:buNone/>
            </a:pPr>
            <a:r>
              <a:rPr lang="en-US" sz="3500" b="1" dirty="0"/>
              <a:t>b. Primary Memory (Non-Volatile):</a:t>
            </a:r>
          </a:p>
          <a:p>
            <a:pPr marL="0" indent="0" algn="l" rtl="0">
              <a:buNone/>
            </a:pPr>
            <a:r>
              <a:rPr lang="en-US" sz="3500" b="1" dirty="0"/>
              <a:t> 1. Read-Only Memory (ROM):</a:t>
            </a:r>
          </a:p>
          <a:p>
            <a:pPr marL="0" indent="0" algn="l" rtl="0">
              <a:buNone/>
            </a:pPr>
            <a:r>
              <a:rPr lang="en-US" sz="3500" b="1" dirty="0"/>
              <a:t> • Permanent storage for essential startup instructions (e.g., BIOS).</a:t>
            </a:r>
          </a:p>
          <a:p>
            <a:pPr algn="l" rtl="0"/>
            <a:endParaRPr lang="en-US" b="1" dirty="0"/>
          </a:p>
        </p:txBody>
      </p:sp>
    </p:spTree>
    <p:extLst>
      <p:ext uri="{BB962C8B-B14F-4D97-AF65-F5344CB8AC3E}">
        <p14:creationId xmlns:p14="http://schemas.microsoft.com/office/powerpoint/2010/main" val="57320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24115" y="1710814"/>
            <a:ext cx="10309123" cy="3139321"/>
          </a:xfrm>
          <a:prstGeom prst="rect">
            <a:avLst/>
          </a:prstGeom>
        </p:spPr>
        <p:txBody>
          <a:bodyPr wrap="square">
            <a:spAutoFit/>
          </a:bodyPr>
          <a:lstStyle/>
          <a:p>
            <a:r>
              <a:rPr lang="en-US" b="1" dirty="0"/>
              <a:t>c. Secondary Storage (Non-Volatile):</a:t>
            </a:r>
          </a:p>
          <a:p>
            <a:r>
              <a:rPr lang="en-US" b="1" dirty="0"/>
              <a:t> • Used for long-term data storage. Examples include:</a:t>
            </a:r>
          </a:p>
          <a:p>
            <a:r>
              <a:rPr lang="en-US" b="1" dirty="0"/>
              <a:t> • Hard Drives (HDD).</a:t>
            </a:r>
          </a:p>
          <a:p>
            <a:r>
              <a:rPr lang="en-US" b="1" dirty="0"/>
              <a:t> • Solid-State Drives (SSD).</a:t>
            </a:r>
          </a:p>
          <a:p>
            <a:r>
              <a:rPr lang="en-US" b="1" dirty="0"/>
              <a:t> • Optical Disks (CD/DVD).</a:t>
            </a:r>
          </a:p>
          <a:p>
            <a:endParaRPr lang="en-US" b="1" dirty="0"/>
          </a:p>
          <a:p>
            <a:r>
              <a:rPr lang="en-US" b="1" dirty="0"/>
              <a:t>d. Tertiary Storage:</a:t>
            </a:r>
          </a:p>
          <a:p>
            <a:r>
              <a:rPr lang="en-US" b="1" dirty="0"/>
              <a:t> • Used for backups or archival purposes, such as tape drives.</a:t>
            </a:r>
          </a:p>
          <a:p>
            <a:endParaRPr lang="en-US" b="1" dirty="0"/>
          </a:p>
          <a:p>
            <a:r>
              <a:rPr lang="en-US" b="1" dirty="0"/>
              <a:t>e. Virtual Memory:</a:t>
            </a:r>
          </a:p>
          <a:p>
            <a:r>
              <a:rPr lang="en-US" b="1" dirty="0"/>
              <a:t> • A section of the hard drive used as RAM when physical RAM is insufficient.</a:t>
            </a:r>
          </a:p>
        </p:txBody>
      </p:sp>
    </p:spTree>
    <p:extLst>
      <p:ext uri="{BB962C8B-B14F-4D97-AF65-F5344CB8AC3E}">
        <p14:creationId xmlns:p14="http://schemas.microsoft.com/office/powerpoint/2010/main" val="261913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1751" y="1441622"/>
            <a:ext cx="8915400" cy="3777622"/>
          </a:xfrm>
        </p:spPr>
        <p:txBody>
          <a:bodyPr>
            <a:normAutofit lnSpcReduction="10000"/>
          </a:bodyPr>
          <a:lstStyle/>
          <a:p>
            <a:pPr algn="l" rtl="0"/>
            <a:r>
              <a:rPr lang="en-US" b="1" dirty="0"/>
              <a:t>Secondary Memory</a:t>
            </a:r>
            <a:r>
              <a:rPr lang="en-US" b="1" dirty="0" smtClean="0"/>
              <a:t>:-</a:t>
            </a:r>
          </a:p>
          <a:p>
            <a:pPr marL="0" indent="0" algn="l" rtl="0">
              <a:buNone/>
            </a:pPr>
            <a:r>
              <a:rPr lang="en-US" dirty="0" smtClean="0"/>
              <a:t> </a:t>
            </a:r>
            <a:r>
              <a:rPr lang="en-US" dirty="0"/>
              <a:t>Stores data and programs permanently :its retained after the power is turned </a:t>
            </a:r>
            <a:r>
              <a:rPr lang="en-US" dirty="0" smtClean="0"/>
              <a:t>off</a:t>
            </a:r>
          </a:p>
          <a:p>
            <a:pPr algn="l" rtl="0"/>
            <a:r>
              <a:rPr lang="en-US" dirty="0" smtClean="0"/>
              <a:t> </a:t>
            </a:r>
            <a:r>
              <a:rPr lang="en-US" dirty="0"/>
              <a:t>1. Hard drive (HD): A hard disk is part of a unit, often called a "disk drive," "hard drive," or "hard disk drive," that store and provides relatively quick access to large amounts of data on an electromagnetically charged surface or set of surfaces</a:t>
            </a:r>
            <a:r>
              <a:rPr lang="en-US" dirty="0" smtClean="0"/>
              <a:t>.</a:t>
            </a:r>
          </a:p>
          <a:p>
            <a:pPr algn="l" rtl="0"/>
            <a:r>
              <a:rPr lang="en-US" dirty="0" smtClean="0"/>
              <a:t> </a:t>
            </a:r>
            <a:r>
              <a:rPr lang="en-US" dirty="0"/>
              <a:t>2. Optical Disk: an optical disc drive (ODD) is a disk drive that uses laser light as part of the process of reading or writing data to or from optical discs. Some drives can only read from discs, but recent drives are commonly both readers and recorders, also called burners or writers. Compact discs, DVDs, and Blu-ray discs are common types of optical media which can be read and recorded by such drives. </a:t>
            </a:r>
            <a:endParaRPr lang="ar-IQ" dirty="0"/>
          </a:p>
        </p:txBody>
      </p:sp>
    </p:spTree>
    <p:extLst>
      <p:ext uri="{BB962C8B-B14F-4D97-AF65-F5344CB8AC3E}">
        <p14:creationId xmlns:p14="http://schemas.microsoft.com/office/powerpoint/2010/main" val="198176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930" y="781665"/>
            <a:ext cx="11139948" cy="5855110"/>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5400" b="1" dirty="0" smtClean="0"/>
              <a:t>computer components </a:t>
            </a:r>
          </a:p>
          <a:p>
            <a:pPr marL="0" indent="0" algn="ctr">
              <a:buNone/>
            </a:pPr>
            <a:r>
              <a:rPr lang="en-US" sz="6000" b="1" dirty="0" smtClean="0"/>
              <a:t>lecture three</a:t>
            </a:r>
            <a:r>
              <a:rPr lang="fa-IR" sz="6000" b="1" dirty="0" smtClean="0"/>
              <a:t>        </a:t>
            </a:r>
            <a:endParaRPr lang="en-US" sz="6000" b="1" dirty="0" smtClean="0"/>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588106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1665" y="1607574"/>
            <a:ext cx="10722947" cy="4303648"/>
          </a:xfrm>
        </p:spPr>
        <p:txBody>
          <a:bodyPr>
            <a:normAutofit/>
          </a:bodyPr>
          <a:lstStyle/>
          <a:p>
            <a:pPr algn="l" rtl="0"/>
            <a:r>
              <a:rPr lang="en-US" sz="2800" dirty="0"/>
              <a:t>Introduction </a:t>
            </a:r>
            <a:r>
              <a:rPr lang="en-US" sz="2800" dirty="0" smtClean="0"/>
              <a:t>:</a:t>
            </a:r>
          </a:p>
          <a:p>
            <a:pPr marL="0" indent="0" algn="l" rtl="0">
              <a:buNone/>
            </a:pPr>
            <a:r>
              <a:rPr lang="en-US" sz="2800" dirty="0" smtClean="0"/>
              <a:t>Computers </a:t>
            </a:r>
            <a:r>
              <a:rPr lang="en-US" sz="2800" dirty="0"/>
              <a:t>are intricate systems made up of hardware and software that work together to perform tasks. This lecture will focus on continuing our exploration of computer components, with emphasis on the basic components of the CPU, different types of computer ports, and personal computers, including their features and various types.</a:t>
            </a:r>
            <a:endParaRPr lang="ar-IQ" sz="2800" dirty="0"/>
          </a:p>
        </p:txBody>
      </p:sp>
    </p:spTree>
    <p:extLst>
      <p:ext uri="{BB962C8B-B14F-4D97-AF65-F5344CB8AC3E}">
        <p14:creationId xmlns:p14="http://schemas.microsoft.com/office/powerpoint/2010/main" val="351625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328" y="973394"/>
            <a:ext cx="9897039" cy="5748990"/>
          </a:xfrm>
        </p:spPr>
        <p:txBody>
          <a:bodyPr>
            <a:noAutofit/>
          </a:bodyPr>
          <a:lstStyle/>
          <a:p>
            <a:pPr marL="0" indent="0" algn="l" rtl="0">
              <a:buNone/>
            </a:pPr>
            <a:r>
              <a:rPr lang="en-US" sz="2400" b="1" dirty="0"/>
              <a:t>1. Basic CPU </a:t>
            </a:r>
            <a:r>
              <a:rPr lang="en-US" sz="2400" b="1" dirty="0" smtClean="0"/>
              <a:t>Components</a:t>
            </a:r>
            <a:endParaRPr lang="en-US" sz="2400" dirty="0"/>
          </a:p>
          <a:p>
            <a:pPr marL="0" indent="0" algn="l" rtl="0">
              <a:buNone/>
            </a:pPr>
            <a:r>
              <a:rPr lang="en-US" sz="2400" dirty="0"/>
              <a:t>The Central Processing Unit (CPU) is the brain of the computer, responsible for executing instructions and managing processes. It comprises several key components that ensure efficient processing</a:t>
            </a:r>
            <a:r>
              <a:rPr lang="en-US" sz="2400" dirty="0" smtClean="0"/>
              <a:t>:</a:t>
            </a:r>
            <a:endParaRPr lang="en-US" sz="2400" dirty="0"/>
          </a:p>
          <a:p>
            <a:pPr marL="0" indent="0" algn="l" rtl="0">
              <a:buNone/>
            </a:pPr>
            <a:r>
              <a:rPr lang="en-US" sz="2400" b="1" dirty="0"/>
              <a:t>a. Control Unit (CU):</a:t>
            </a:r>
          </a:p>
          <a:p>
            <a:pPr marL="0" indent="0" algn="l" rtl="0">
              <a:buNone/>
            </a:pPr>
            <a:r>
              <a:rPr lang="en-US" sz="2400" dirty="0"/>
              <a:t> The control unit (CU) is a component of a computer's central processing unit (CPU) that directs the operation of the processor. A CU typically uses a binary decoder to convert coded instructions into timing and control signals that direct the operation of the other units (memory, arithmetic logic unit and input and output devices, etc</a:t>
            </a:r>
            <a:r>
              <a:rPr lang="en-US" sz="2400" dirty="0" smtClean="0"/>
              <a:t>.).</a:t>
            </a:r>
            <a:endParaRPr lang="en-US" sz="2400" dirty="0"/>
          </a:p>
          <a:p>
            <a:pPr marL="0" indent="0" algn="l" rtl="0">
              <a:buNone/>
            </a:pPr>
            <a:r>
              <a:rPr lang="en-US" sz="2400" dirty="0"/>
              <a:t>Most computer resources are managed by the CU. It directs the flow of data between the CPU and the other devices.</a:t>
            </a:r>
            <a:endParaRPr lang="ar-IQ" sz="2400" dirty="0"/>
          </a:p>
        </p:txBody>
      </p:sp>
    </p:spTree>
    <p:extLst>
      <p:ext uri="{BB962C8B-B14F-4D97-AF65-F5344CB8AC3E}">
        <p14:creationId xmlns:p14="http://schemas.microsoft.com/office/powerpoint/2010/main" val="3011675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3393" y="1681316"/>
            <a:ext cx="10855683" cy="4923080"/>
          </a:xfrm>
        </p:spPr>
        <p:txBody>
          <a:bodyPr>
            <a:noAutofit/>
          </a:bodyPr>
          <a:lstStyle/>
          <a:p>
            <a:pPr marL="0" indent="0" algn="l" rtl="0">
              <a:buNone/>
            </a:pPr>
            <a:r>
              <a:rPr lang="en-US" sz="2000" b="1" dirty="0"/>
              <a:t>b. Arithmetic Logic Unit (ALU):</a:t>
            </a:r>
          </a:p>
          <a:p>
            <a:pPr marL="0" indent="0" algn="l" rtl="0">
              <a:buNone/>
            </a:pPr>
            <a:r>
              <a:rPr lang="en-US" sz="2000" b="1" dirty="0"/>
              <a:t> What is an arithmetic-logic unit (ALU)?</a:t>
            </a:r>
          </a:p>
          <a:p>
            <a:pPr marL="0" indent="0" algn="l" rtl="0">
              <a:buNone/>
            </a:pPr>
            <a:r>
              <a:rPr lang="en-US" sz="2000" dirty="0"/>
              <a:t>An arithmetic-logic unit is the part of a central processing unit that carries out arithmetic and logic operations on the operands in computer instruction words</a:t>
            </a:r>
            <a:r>
              <a:rPr lang="en-US" sz="2000" dirty="0" smtClean="0"/>
              <a:t>.</a:t>
            </a:r>
            <a:endParaRPr lang="en-US" sz="2000" dirty="0"/>
          </a:p>
          <a:p>
            <a:pPr marL="0" indent="0" algn="l" rtl="0">
              <a:buNone/>
            </a:pPr>
            <a:r>
              <a:rPr lang="en-US" sz="2000" dirty="0"/>
              <a:t>In some processors, the ALU is divided into two units: an </a:t>
            </a:r>
            <a:r>
              <a:rPr lang="en-US" sz="2000" b="1" dirty="0"/>
              <a:t>arithmetic unit (AU) and a logic unit (LU)</a:t>
            </a:r>
            <a:r>
              <a:rPr lang="en-US" sz="2000" dirty="0"/>
              <a:t>. Some processors contain more than one AU -- for example, one for fixed-point operations and another for floating-point operations</a:t>
            </a:r>
            <a:r>
              <a:rPr lang="en-US" sz="2000" dirty="0" smtClean="0"/>
              <a:t>.</a:t>
            </a:r>
            <a:endParaRPr lang="en-US" sz="2000" dirty="0"/>
          </a:p>
          <a:p>
            <a:pPr marL="0" indent="0" algn="l" rtl="0">
              <a:buNone/>
            </a:pPr>
            <a:r>
              <a:rPr lang="en-US" sz="2000" dirty="0"/>
              <a:t>In computer systems, floating-point computations are sometimes done by a floating-point unit (FPU) on a separate chip called a numeric coprocessor</a:t>
            </a:r>
            <a:r>
              <a:rPr lang="en-US" sz="2000" dirty="0" smtClean="0"/>
              <a:t>.</a:t>
            </a:r>
            <a:endParaRPr lang="en-US" sz="2000" dirty="0"/>
          </a:p>
        </p:txBody>
      </p:sp>
    </p:spTree>
    <p:extLst>
      <p:ext uri="{BB962C8B-B14F-4D97-AF65-F5344CB8AC3E}">
        <p14:creationId xmlns:p14="http://schemas.microsoft.com/office/powerpoint/2010/main" val="32245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0594" y="1297859"/>
            <a:ext cx="10074018" cy="4613364"/>
          </a:xfrm>
        </p:spPr>
        <p:txBody>
          <a:bodyPr>
            <a:noAutofit/>
          </a:bodyPr>
          <a:lstStyle/>
          <a:p>
            <a:pPr marL="0" indent="0" algn="l" rtl="0">
              <a:buNone/>
            </a:pPr>
            <a:r>
              <a:rPr lang="en-US" sz="2400" dirty="0"/>
              <a:t>Typically, the ALU has direct input and output access to the processor controller, main memory (random access memory or RAM in a personal computer) and input/output devices. Inputs and outputs flow along an electronic path that is called a bus</a:t>
            </a:r>
            <a:r>
              <a:rPr lang="en-US" sz="2400" dirty="0" smtClean="0"/>
              <a:t>.</a:t>
            </a:r>
          </a:p>
          <a:p>
            <a:pPr marL="0" indent="0" algn="l" rtl="0">
              <a:buNone/>
            </a:pPr>
            <a:r>
              <a:rPr lang="en-US" sz="2400" dirty="0"/>
              <a:t>The input consists of an instruction word, sometimes called a machine instruction word, that contains an operation code or "opcode," one or more operands and sometimes a format code. The operation code tells the ALU what operation to perform and the operands are used in the operation</a:t>
            </a:r>
            <a:r>
              <a:rPr lang="en-US" sz="2400" dirty="0" smtClean="0"/>
              <a:t>.</a:t>
            </a:r>
          </a:p>
          <a:p>
            <a:pPr marL="0" indent="0" algn="l" rtl="0">
              <a:buNone/>
            </a:pPr>
            <a:r>
              <a:rPr lang="en-US" sz="2400" dirty="0"/>
              <a:t>The output consists of a result that is placed in a storage register and settings that indicate whether the operation was performed successfully. If it isn't, some sort of status will be stored in a permanent place that is sometimes called the machine status word.</a:t>
            </a:r>
            <a:endParaRPr lang="ar-IQ" sz="2400" dirty="0"/>
          </a:p>
        </p:txBody>
      </p:sp>
      <p:sp>
        <p:nvSpPr>
          <p:cNvPr id="4" name="Rectangle 3"/>
          <p:cNvSpPr/>
          <p:nvPr/>
        </p:nvSpPr>
        <p:spPr>
          <a:xfrm>
            <a:off x="1548581" y="790027"/>
            <a:ext cx="6843252" cy="1015663"/>
          </a:xfrm>
          <a:prstGeom prst="rect">
            <a:avLst/>
          </a:prstGeom>
        </p:spPr>
        <p:txBody>
          <a:bodyPr wrap="square">
            <a:spAutoFit/>
          </a:bodyPr>
          <a:lstStyle/>
          <a:p>
            <a:r>
              <a:rPr lang="en-US" sz="2400" b="1" dirty="0">
                <a:solidFill>
                  <a:srgbClr val="323232"/>
                </a:solidFill>
                <a:latin typeface="Arial" panose="020B0604020202020204" pitchFamily="34" charset="0"/>
              </a:rPr>
              <a:t>How does an arithmetic-logic unit work?</a:t>
            </a:r>
          </a:p>
          <a:p>
            <a:r>
              <a:rPr lang="en-US" dirty="0"/>
              <a:t/>
            </a:r>
            <a:br>
              <a:rPr lang="en-US" dirty="0"/>
            </a:br>
            <a:endParaRPr lang="ar-IQ" dirty="0"/>
          </a:p>
        </p:txBody>
      </p:sp>
    </p:spTree>
    <p:extLst>
      <p:ext uri="{BB962C8B-B14F-4D97-AF65-F5344CB8AC3E}">
        <p14:creationId xmlns:p14="http://schemas.microsoft.com/office/powerpoint/2010/main" val="2023993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0813" y="678426"/>
            <a:ext cx="11076909" cy="5987845"/>
          </a:xfrm>
        </p:spPr>
        <p:txBody>
          <a:bodyPr>
            <a:normAutofit fontScale="70000" lnSpcReduction="20000"/>
          </a:bodyPr>
          <a:lstStyle/>
          <a:p>
            <a:pPr marL="0" indent="0" algn="l" rtl="0">
              <a:buNone/>
            </a:pPr>
            <a:r>
              <a:rPr lang="en-US" sz="2900" b="1" dirty="0"/>
              <a:t>c. Registers:</a:t>
            </a:r>
          </a:p>
          <a:p>
            <a:pPr marL="0" indent="0" algn="l" rtl="0">
              <a:buNone/>
            </a:pPr>
            <a:r>
              <a:rPr lang="en-US" sz="2900" dirty="0"/>
              <a:t> • Small, high-speed storage areas within the CPU.</a:t>
            </a:r>
          </a:p>
          <a:p>
            <a:pPr marL="0" indent="0" algn="l" rtl="0">
              <a:buNone/>
            </a:pPr>
            <a:r>
              <a:rPr lang="en-US" sz="2900" dirty="0"/>
              <a:t> • Temporarily hold data, instructions, and addresses that the CPU needs to access quickly.</a:t>
            </a:r>
          </a:p>
          <a:p>
            <a:pPr marL="0" indent="0" algn="l" rtl="0">
              <a:buNone/>
            </a:pPr>
            <a:r>
              <a:rPr lang="en-US" sz="2900" dirty="0"/>
              <a:t> • Examples: Accumulator register, instruction register, program counter.</a:t>
            </a:r>
            <a:endParaRPr lang="ar-IQ" sz="2900" dirty="0"/>
          </a:p>
          <a:p>
            <a:pPr marL="0" indent="0" algn="l" rtl="0">
              <a:buNone/>
            </a:pPr>
            <a:r>
              <a:rPr lang="en-US" sz="2900" b="1" dirty="0"/>
              <a:t>d. Cache Memory:</a:t>
            </a:r>
          </a:p>
          <a:p>
            <a:pPr marL="0" indent="0" algn="l" rtl="0">
              <a:buNone/>
            </a:pPr>
            <a:r>
              <a:rPr lang="en-US" sz="2900" dirty="0"/>
              <a:t> • A small, high-speed memory located within or very close to the CPU.</a:t>
            </a:r>
          </a:p>
          <a:p>
            <a:pPr marL="0" indent="0" algn="l" rtl="0">
              <a:buNone/>
            </a:pPr>
            <a:r>
              <a:rPr lang="en-US" sz="2900" dirty="0"/>
              <a:t> • Stores frequently accessed data and instructions to speed up processing.</a:t>
            </a:r>
          </a:p>
          <a:p>
            <a:pPr marL="0" indent="0" algn="l" rtl="0">
              <a:buNone/>
            </a:pPr>
            <a:endParaRPr lang="en-US" sz="2900" dirty="0"/>
          </a:p>
          <a:p>
            <a:pPr marL="0" indent="0" algn="l" rtl="0">
              <a:buNone/>
            </a:pPr>
            <a:r>
              <a:rPr lang="en-US" sz="2900" b="1" dirty="0"/>
              <a:t>e. Buses:</a:t>
            </a:r>
          </a:p>
          <a:p>
            <a:pPr marL="0" indent="0" algn="l" rtl="0">
              <a:buNone/>
            </a:pPr>
            <a:r>
              <a:rPr lang="en-US" sz="2900" dirty="0"/>
              <a:t> • Communication pathways that transfer data between the CPU, memory, and other components.</a:t>
            </a:r>
          </a:p>
          <a:p>
            <a:pPr marL="0" indent="0" algn="l" rtl="0">
              <a:buNone/>
            </a:pPr>
            <a:r>
              <a:rPr lang="en-US" sz="2900" dirty="0"/>
              <a:t> • Types:</a:t>
            </a:r>
          </a:p>
          <a:p>
            <a:pPr marL="0" indent="0" algn="l" rtl="0">
              <a:buNone/>
            </a:pPr>
            <a:r>
              <a:rPr lang="en-US" sz="2900" dirty="0"/>
              <a:t> • Data Bus: Transfers data.</a:t>
            </a:r>
          </a:p>
          <a:p>
            <a:pPr marL="0" indent="0" algn="l" rtl="0">
              <a:buNone/>
            </a:pPr>
            <a:r>
              <a:rPr lang="en-US" sz="2900" dirty="0"/>
              <a:t> • Address Bus: Carries memory addresses.</a:t>
            </a:r>
          </a:p>
          <a:p>
            <a:pPr marL="0" indent="0" algn="l" rtl="0">
              <a:buNone/>
            </a:pPr>
            <a:r>
              <a:rPr lang="en-US" sz="2900" dirty="0"/>
              <a:t> • Control Bus: Sends control signals.</a:t>
            </a:r>
            <a:endParaRPr lang="ar-IQ" sz="2900" dirty="0"/>
          </a:p>
          <a:p>
            <a:pPr marL="0" indent="0" algn="l" rtl="0">
              <a:buNone/>
            </a:pPr>
            <a:endParaRPr lang="ar-IQ" dirty="0"/>
          </a:p>
        </p:txBody>
      </p:sp>
    </p:spTree>
    <p:extLst>
      <p:ext uri="{BB962C8B-B14F-4D97-AF65-F5344CB8AC3E}">
        <p14:creationId xmlns:p14="http://schemas.microsoft.com/office/powerpoint/2010/main" val="585637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0813" y="442452"/>
            <a:ext cx="10088767" cy="5041067"/>
          </a:xfrm>
        </p:spPr>
        <p:txBody>
          <a:bodyPr>
            <a:noAutofit/>
          </a:bodyPr>
          <a:lstStyle/>
          <a:p>
            <a:pPr marL="0" indent="0" algn="l" rtl="0">
              <a:buNone/>
            </a:pPr>
            <a:r>
              <a:rPr lang="en-US" b="1" dirty="0"/>
              <a:t>2. Computer Ports</a:t>
            </a:r>
          </a:p>
          <a:p>
            <a:pPr marL="0" indent="0" algn="l" rtl="0">
              <a:buNone/>
            </a:pPr>
            <a:endParaRPr lang="en-US" dirty="0"/>
          </a:p>
          <a:p>
            <a:pPr marL="0" indent="0" algn="l" rtl="0">
              <a:buNone/>
            </a:pPr>
            <a:r>
              <a:rPr lang="en-US" dirty="0"/>
              <a:t>Computer ports are physical or virtual connection points that allow peripherals to communicate with the computer system. They serve as the interface for transferring data and power</a:t>
            </a:r>
            <a:r>
              <a:rPr lang="en-US" dirty="0" smtClean="0"/>
              <a:t>.</a:t>
            </a:r>
            <a:endParaRPr lang="en-US" dirty="0"/>
          </a:p>
          <a:p>
            <a:pPr marL="0" indent="0" algn="l" rtl="0">
              <a:buNone/>
            </a:pPr>
            <a:r>
              <a:rPr lang="en-US" dirty="0"/>
              <a:t>a. Types of Ports:</a:t>
            </a:r>
          </a:p>
          <a:p>
            <a:pPr marL="0" indent="0" algn="l" rtl="0">
              <a:buNone/>
            </a:pPr>
            <a:r>
              <a:rPr lang="en-US" b="1" dirty="0"/>
              <a:t> 1. USB (Universal Serial Bus):</a:t>
            </a:r>
          </a:p>
          <a:p>
            <a:pPr marL="0" indent="0" algn="l" rtl="0">
              <a:buNone/>
            </a:pPr>
            <a:r>
              <a:rPr lang="en-US" dirty="0"/>
              <a:t> • Widely used for connecting peripherals like keyboards, mice, and external drives.</a:t>
            </a:r>
          </a:p>
          <a:p>
            <a:pPr marL="0" indent="0" algn="l" rtl="0">
              <a:buNone/>
            </a:pPr>
            <a:r>
              <a:rPr lang="en-US" dirty="0"/>
              <a:t> • Versions: USB 2.0, USB 3.0, USB-C (faster and reversible).</a:t>
            </a:r>
          </a:p>
          <a:p>
            <a:pPr marL="0" indent="0" algn="l" rtl="0">
              <a:buNone/>
            </a:pPr>
            <a:r>
              <a:rPr lang="en-US" b="1" dirty="0"/>
              <a:t> 2. HDMI (High-Definition Multimedia Interface):</a:t>
            </a:r>
          </a:p>
          <a:p>
            <a:pPr marL="0" indent="0" algn="l" rtl="0">
              <a:buNone/>
            </a:pPr>
            <a:r>
              <a:rPr lang="en-US" dirty="0"/>
              <a:t> • Used to transmit high-definition video and audio.</a:t>
            </a:r>
          </a:p>
          <a:p>
            <a:pPr marL="0" indent="0" algn="l" rtl="0">
              <a:buNone/>
            </a:pPr>
            <a:r>
              <a:rPr lang="en-US" dirty="0"/>
              <a:t> • Commonly used for connecting monitors, TVs, and projectors.</a:t>
            </a:r>
          </a:p>
          <a:p>
            <a:pPr marL="0" indent="0" algn="l" rtl="0">
              <a:buNone/>
            </a:pPr>
            <a:r>
              <a:rPr lang="en-US" b="1" dirty="0"/>
              <a:t> 3. Ethernet Port:</a:t>
            </a:r>
          </a:p>
          <a:p>
            <a:pPr marL="0" indent="0" algn="l" rtl="0">
              <a:buNone/>
            </a:pPr>
            <a:r>
              <a:rPr lang="en-US" dirty="0"/>
              <a:t> • Used for wired internet connections.</a:t>
            </a:r>
          </a:p>
          <a:p>
            <a:pPr marL="0" indent="0" algn="l" rtl="0">
              <a:buNone/>
            </a:pPr>
            <a:r>
              <a:rPr lang="en-US" dirty="0"/>
              <a:t> • Offers reliable and high-speed data transmission</a:t>
            </a:r>
            <a:r>
              <a:rPr lang="en-US" dirty="0" smtClean="0"/>
              <a:t>.</a:t>
            </a:r>
            <a:endParaRPr lang="en-US" dirty="0"/>
          </a:p>
        </p:txBody>
      </p:sp>
    </p:spTree>
    <p:extLst>
      <p:ext uri="{BB962C8B-B14F-4D97-AF65-F5344CB8AC3E}">
        <p14:creationId xmlns:p14="http://schemas.microsoft.com/office/powerpoint/2010/main" val="46441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6633" y="1696066"/>
            <a:ext cx="10073148" cy="3170099"/>
          </a:xfrm>
          <a:prstGeom prst="rect">
            <a:avLst/>
          </a:prstGeom>
        </p:spPr>
        <p:txBody>
          <a:bodyPr wrap="square">
            <a:spAutoFit/>
          </a:bodyPr>
          <a:lstStyle/>
          <a:p>
            <a:r>
              <a:rPr lang="en-US" sz="2000" b="1" dirty="0"/>
              <a:t>introduction</a:t>
            </a:r>
            <a:endParaRPr lang="en-US" b="1" dirty="0"/>
          </a:p>
          <a:p>
            <a:endParaRPr lang="en-US" dirty="0"/>
          </a:p>
          <a:p>
            <a:r>
              <a:rPr lang="en-US" sz="2400" dirty="0"/>
              <a:t>Computers are powerful machines that have revolutionized modern life. To understand how they work, it is essential to explore their components and how these components interact to perform complex tasks. In this lecture, we will delve into the various parts of a computer, including its structure, hardware components, input/output units, and memory types.</a:t>
            </a:r>
          </a:p>
          <a:p>
            <a:pPr marL="342900" indent="-342900">
              <a:buAutoNum type="arabicPeriod"/>
            </a:pPr>
            <a:endParaRPr lang="en-US" dirty="0"/>
          </a:p>
        </p:txBody>
      </p:sp>
    </p:spTree>
    <p:extLst>
      <p:ext uri="{BB962C8B-B14F-4D97-AF65-F5344CB8AC3E}">
        <p14:creationId xmlns:p14="http://schemas.microsoft.com/office/powerpoint/2010/main" val="410470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1316" y="1504335"/>
            <a:ext cx="9823296" cy="4406887"/>
          </a:xfrm>
        </p:spPr>
        <p:txBody>
          <a:bodyPr>
            <a:normAutofit fontScale="92500" lnSpcReduction="20000"/>
          </a:bodyPr>
          <a:lstStyle/>
          <a:p>
            <a:pPr marL="0" indent="0" algn="l" rtl="0">
              <a:buNone/>
            </a:pPr>
            <a:endParaRPr lang="en-US" sz="2400" dirty="0"/>
          </a:p>
          <a:p>
            <a:pPr marL="0" indent="0" algn="l" rtl="0">
              <a:buNone/>
            </a:pPr>
            <a:r>
              <a:rPr lang="en-US" sz="2400" b="1" dirty="0"/>
              <a:t> 4. Audio Ports:</a:t>
            </a:r>
          </a:p>
          <a:p>
            <a:pPr marL="0" indent="0" algn="l" rtl="0">
              <a:buNone/>
            </a:pPr>
            <a:r>
              <a:rPr lang="en-US" sz="2400" dirty="0"/>
              <a:t> • Connect headphones, microphones, and speakers.</a:t>
            </a:r>
          </a:p>
          <a:p>
            <a:pPr marL="0" indent="0" algn="l" rtl="0">
              <a:buNone/>
            </a:pPr>
            <a:r>
              <a:rPr lang="en-US" sz="2400" dirty="0"/>
              <a:t> • Includes 3.5mm jacks and digital audio ports.</a:t>
            </a:r>
          </a:p>
          <a:p>
            <a:pPr marL="0" indent="0" algn="l" rtl="0">
              <a:buNone/>
            </a:pPr>
            <a:r>
              <a:rPr lang="en-US" sz="2400" b="1" dirty="0"/>
              <a:t> 5. Display Ports (VGA, DVI, and DisplayPort):</a:t>
            </a:r>
          </a:p>
          <a:p>
            <a:pPr marL="0" indent="0" algn="l" rtl="0">
              <a:buNone/>
            </a:pPr>
            <a:r>
              <a:rPr lang="en-US" sz="2400" dirty="0"/>
              <a:t> • Connect monitors and projectors.</a:t>
            </a:r>
          </a:p>
          <a:p>
            <a:pPr marL="0" indent="0" algn="l" rtl="0">
              <a:buNone/>
            </a:pPr>
            <a:r>
              <a:rPr lang="en-US" sz="2400" dirty="0"/>
              <a:t> • VGA (older technology), DVI, and DisplayPort are commonly used for displays.</a:t>
            </a:r>
          </a:p>
          <a:p>
            <a:pPr marL="0" indent="0" algn="l" rtl="0">
              <a:buNone/>
            </a:pPr>
            <a:r>
              <a:rPr lang="en-US" sz="2400" b="1" dirty="0"/>
              <a:t> 6. Thunderbolt:</a:t>
            </a:r>
          </a:p>
          <a:p>
            <a:pPr marL="0" indent="0" algn="l" rtl="0">
              <a:buNone/>
            </a:pPr>
            <a:r>
              <a:rPr lang="en-US" sz="2400" dirty="0"/>
              <a:t> • High-speed port for data, video, and power transfer.</a:t>
            </a:r>
          </a:p>
          <a:p>
            <a:pPr marL="0" indent="0" algn="l" rtl="0">
              <a:buNone/>
            </a:pPr>
            <a:r>
              <a:rPr lang="en-US" sz="2400" dirty="0"/>
              <a:t> • Often used in advanced computing systems.</a:t>
            </a:r>
          </a:p>
          <a:p>
            <a:endParaRPr lang="ar-IQ" dirty="0"/>
          </a:p>
        </p:txBody>
      </p:sp>
    </p:spTree>
    <p:extLst>
      <p:ext uri="{BB962C8B-B14F-4D97-AF65-F5344CB8AC3E}">
        <p14:creationId xmlns:p14="http://schemas.microsoft.com/office/powerpoint/2010/main" val="256014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1819" y="1415845"/>
            <a:ext cx="9852793" cy="4377390"/>
          </a:xfrm>
        </p:spPr>
        <p:txBody>
          <a:bodyPr>
            <a:noAutofit/>
          </a:bodyPr>
          <a:lstStyle/>
          <a:p>
            <a:pPr marL="0" indent="0" algn="l" rtl="0">
              <a:buNone/>
            </a:pPr>
            <a:r>
              <a:rPr lang="en-US" sz="2000" b="1" dirty="0"/>
              <a:t>3. Personal </a:t>
            </a:r>
            <a:r>
              <a:rPr lang="en-US" sz="2000" b="1" dirty="0" smtClean="0"/>
              <a:t>Computer</a:t>
            </a:r>
            <a:endParaRPr lang="en-US" sz="2000" dirty="0"/>
          </a:p>
          <a:p>
            <a:pPr marL="0" indent="0" algn="l" rtl="0">
              <a:buNone/>
            </a:pPr>
            <a:r>
              <a:rPr lang="en-US" sz="2000" dirty="0"/>
              <a:t>A Personal Computer (PC) is a general-purpose computer designed for individual use. PCs are widely used in homes, offices, and schools for tasks ranging from basic word processing to gaming and software development</a:t>
            </a:r>
            <a:r>
              <a:rPr lang="en-US" sz="2000" dirty="0" smtClean="0"/>
              <a:t>.</a:t>
            </a:r>
            <a:endParaRPr lang="en-US" sz="2000" dirty="0"/>
          </a:p>
          <a:p>
            <a:pPr marL="0" indent="0" algn="l" rtl="0">
              <a:buNone/>
            </a:pPr>
            <a:r>
              <a:rPr lang="en-US" sz="2000" b="1" dirty="0"/>
              <a:t>a. Components of a Personal Computer:</a:t>
            </a:r>
          </a:p>
          <a:p>
            <a:pPr marL="0" indent="0" algn="l" rtl="0">
              <a:buNone/>
            </a:pPr>
            <a:r>
              <a:rPr lang="en-US" sz="2000" dirty="0"/>
              <a:t> • Central Processing Unit (CPU): Handles computations and operations.</a:t>
            </a:r>
          </a:p>
          <a:p>
            <a:pPr marL="0" indent="0" algn="l" rtl="0">
              <a:buNone/>
            </a:pPr>
            <a:r>
              <a:rPr lang="en-US" sz="2000" dirty="0"/>
              <a:t> • Monitor: Displays visual output from the computer.</a:t>
            </a:r>
          </a:p>
          <a:p>
            <a:pPr marL="0" indent="0" algn="l" rtl="0">
              <a:buNone/>
            </a:pPr>
            <a:r>
              <a:rPr lang="en-US" sz="2000" dirty="0"/>
              <a:t> • Keyboard and Mouse: Input devices for user interaction.</a:t>
            </a:r>
          </a:p>
          <a:p>
            <a:pPr marL="0" indent="0" algn="l" rtl="0">
              <a:buNone/>
            </a:pPr>
            <a:r>
              <a:rPr lang="en-US" sz="2000" dirty="0"/>
              <a:t> • Storage Devices: Hard drives, SSDs for saving data.</a:t>
            </a:r>
          </a:p>
          <a:p>
            <a:pPr marL="0" indent="0" algn="l" rtl="0">
              <a:buNone/>
            </a:pPr>
            <a:r>
              <a:rPr lang="en-US" sz="2000" dirty="0"/>
              <a:t> • Motherboard: Connects all components of the PC</a:t>
            </a:r>
            <a:r>
              <a:rPr lang="en-US" sz="2000" dirty="0" smtClean="0"/>
              <a:t>.</a:t>
            </a:r>
            <a:endParaRPr lang="en-US" sz="2000" dirty="0"/>
          </a:p>
        </p:txBody>
      </p:sp>
    </p:spTree>
    <p:extLst>
      <p:ext uri="{BB962C8B-B14F-4D97-AF65-F5344CB8AC3E}">
        <p14:creationId xmlns:p14="http://schemas.microsoft.com/office/powerpoint/2010/main" val="2218170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0813" y="1415845"/>
            <a:ext cx="9793799" cy="4495377"/>
          </a:xfrm>
        </p:spPr>
        <p:txBody>
          <a:bodyPr/>
          <a:lstStyle/>
          <a:p>
            <a:pPr marL="0" indent="0" algn="l" rtl="0">
              <a:buNone/>
            </a:pPr>
            <a:r>
              <a:rPr lang="en-US" dirty="0"/>
              <a:t>b. Applications of a Personal Computer:</a:t>
            </a:r>
          </a:p>
          <a:p>
            <a:pPr marL="0" indent="0" algn="l" rtl="0">
              <a:buNone/>
            </a:pPr>
            <a:r>
              <a:rPr lang="en-US" dirty="0"/>
              <a:t> • Internet browsing, email, and social media.</a:t>
            </a:r>
          </a:p>
          <a:p>
            <a:pPr marL="0" indent="0" algn="l" rtl="0">
              <a:buNone/>
            </a:pPr>
            <a:r>
              <a:rPr lang="en-US" dirty="0"/>
              <a:t> • Document creation (word processors, spreadsheets).</a:t>
            </a:r>
          </a:p>
          <a:p>
            <a:pPr marL="0" indent="0" algn="l" rtl="0">
              <a:buNone/>
            </a:pPr>
            <a:r>
              <a:rPr lang="en-US" dirty="0"/>
              <a:t> • Media playback (music, videos).</a:t>
            </a:r>
          </a:p>
          <a:p>
            <a:pPr marL="0" indent="0" algn="l" rtl="0">
              <a:buNone/>
            </a:pPr>
            <a:r>
              <a:rPr lang="en-US" dirty="0"/>
              <a:t> • Gaming, graphic design, and software development.</a:t>
            </a:r>
          </a:p>
          <a:p>
            <a:pPr marL="0" indent="0" algn="l" rtl="0">
              <a:buNone/>
            </a:pPr>
            <a:endParaRPr lang="ar-IQ" dirty="0"/>
          </a:p>
        </p:txBody>
      </p:sp>
    </p:spTree>
    <p:extLst>
      <p:ext uri="{BB962C8B-B14F-4D97-AF65-F5344CB8AC3E}">
        <p14:creationId xmlns:p14="http://schemas.microsoft.com/office/powerpoint/2010/main" val="3643177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8077" y="1165123"/>
            <a:ext cx="9926535" cy="5486400"/>
          </a:xfrm>
        </p:spPr>
        <p:txBody>
          <a:bodyPr>
            <a:noAutofit/>
          </a:bodyPr>
          <a:lstStyle/>
          <a:p>
            <a:pPr marL="0" indent="0" algn="l" rtl="0">
              <a:buNone/>
            </a:pPr>
            <a:r>
              <a:rPr lang="en-US" sz="2000" b="1" dirty="0" smtClean="0"/>
              <a:t>4- Personal </a:t>
            </a:r>
            <a:r>
              <a:rPr lang="en-US" sz="2000" b="1" dirty="0"/>
              <a:t>Computer (Features and Types</a:t>
            </a:r>
            <a:r>
              <a:rPr lang="en-US" sz="2000" b="1" dirty="0" smtClean="0"/>
              <a:t>)</a:t>
            </a:r>
          </a:p>
          <a:p>
            <a:pPr marL="0" indent="0" algn="l" rtl="0">
              <a:buNone/>
            </a:pPr>
            <a:r>
              <a:rPr lang="en-US" sz="2000" b="1" dirty="0"/>
              <a:t>a. Features of a Personal Computer:</a:t>
            </a:r>
          </a:p>
          <a:p>
            <a:pPr marL="0" indent="0" algn="l" rtl="0">
              <a:buNone/>
            </a:pPr>
            <a:r>
              <a:rPr lang="en-US" sz="2000" dirty="0"/>
              <a:t> 1. </a:t>
            </a:r>
            <a:r>
              <a:rPr lang="en-US" sz="2000" b="1" dirty="0"/>
              <a:t>User-Friendly</a:t>
            </a:r>
            <a:r>
              <a:rPr lang="en-US" sz="2000" dirty="0"/>
              <a:t> Interface:</a:t>
            </a:r>
          </a:p>
          <a:p>
            <a:pPr marL="0" indent="0" algn="l" rtl="0">
              <a:buNone/>
            </a:pPr>
            <a:r>
              <a:rPr lang="en-US" sz="2000" dirty="0"/>
              <a:t> • Operating systems like Windows, </a:t>
            </a:r>
            <a:r>
              <a:rPr lang="en-US" sz="2000" dirty="0" err="1"/>
              <a:t>macOS</a:t>
            </a:r>
            <a:r>
              <a:rPr lang="en-US" sz="2000" dirty="0"/>
              <a:t>, or Linux provide intuitive interfaces.</a:t>
            </a:r>
          </a:p>
          <a:p>
            <a:pPr marL="0" indent="0" algn="l" rtl="0">
              <a:buNone/>
            </a:pPr>
            <a:r>
              <a:rPr lang="en-US" sz="2000" dirty="0"/>
              <a:t> 2. </a:t>
            </a:r>
            <a:r>
              <a:rPr lang="en-US" sz="2000" b="1" dirty="0"/>
              <a:t>Portability</a:t>
            </a:r>
            <a:r>
              <a:rPr lang="en-US" sz="2000" dirty="0"/>
              <a:t>:</a:t>
            </a:r>
          </a:p>
          <a:p>
            <a:pPr marL="0" indent="0" algn="l" rtl="0">
              <a:buNone/>
            </a:pPr>
            <a:r>
              <a:rPr lang="en-US" sz="2000" dirty="0"/>
              <a:t> • Laptops and tablets allow mobility and flexibility.</a:t>
            </a:r>
          </a:p>
          <a:p>
            <a:pPr marL="0" indent="0" algn="l" rtl="0">
              <a:buNone/>
            </a:pPr>
            <a:r>
              <a:rPr lang="en-US" sz="2000" b="1" dirty="0"/>
              <a:t> 3. Expandability:</a:t>
            </a:r>
          </a:p>
          <a:p>
            <a:pPr marL="0" indent="0" algn="l" rtl="0">
              <a:buNone/>
            </a:pPr>
            <a:r>
              <a:rPr lang="en-US" sz="2000" dirty="0"/>
              <a:t> • Easy to upgrade components like RAM, storage, and graphics cards.</a:t>
            </a:r>
          </a:p>
          <a:p>
            <a:pPr marL="0" indent="0" algn="l" rtl="0">
              <a:buNone/>
            </a:pPr>
            <a:r>
              <a:rPr lang="en-US" sz="2000" b="1" dirty="0"/>
              <a:t> 4. Affordability:</a:t>
            </a:r>
          </a:p>
          <a:p>
            <a:pPr marL="0" indent="0" algn="l" rtl="0">
              <a:buNone/>
            </a:pPr>
            <a:r>
              <a:rPr lang="en-US" sz="2000" dirty="0"/>
              <a:t>• PCs are available at various price points, making them accessible to a wide audience.</a:t>
            </a:r>
          </a:p>
          <a:p>
            <a:pPr marL="0" indent="0" algn="l" rtl="0">
              <a:buNone/>
            </a:pPr>
            <a:r>
              <a:rPr lang="en-US" sz="2000" b="1" dirty="0"/>
              <a:t> 5. Connectivity:</a:t>
            </a:r>
          </a:p>
          <a:p>
            <a:pPr marL="0" indent="0" algn="l" rtl="0">
              <a:buNone/>
            </a:pPr>
            <a:r>
              <a:rPr lang="en-US" sz="2000" dirty="0"/>
              <a:t> • Equipped with Wi-Fi, Bluetooth, and Ethernet for seamless communication.</a:t>
            </a:r>
            <a:endParaRPr lang="ar-IQ" sz="2000" dirty="0"/>
          </a:p>
        </p:txBody>
      </p:sp>
    </p:spTree>
    <p:extLst>
      <p:ext uri="{BB962C8B-B14F-4D97-AF65-F5344CB8AC3E}">
        <p14:creationId xmlns:p14="http://schemas.microsoft.com/office/powerpoint/2010/main" val="4245471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161" y="1607574"/>
            <a:ext cx="10693451" cy="4837470"/>
          </a:xfrm>
        </p:spPr>
        <p:txBody>
          <a:bodyPr>
            <a:normAutofit/>
          </a:bodyPr>
          <a:lstStyle/>
          <a:p>
            <a:pPr marL="0" indent="0" algn="l" rtl="0">
              <a:buNone/>
            </a:pPr>
            <a:r>
              <a:rPr lang="en-US" sz="2000" b="1" dirty="0"/>
              <a:t>b. Types of Personal Computers:</a:t>
            </a:r>
          </a:p>
          <a:p>
            <a:pPr marL="0" indent="0" algn="l" rtl="0">
              <a:buNone/>
            </a:pPr>
            <a:r>
              <a:rPr lang="en-US" sz="2000" b="1" dirty="0"/>
              <a:t> 1. Desktop Computers:</a:t>
            </a:r>
          </a:p>
          <a:p>
            <a:pPr marL="0" indent="0" algn="l" rtl="0">
              <a:buNone/>
            </a:pPr>
            <a:r>
              <a:rPr lang="en-US" sz="2000" dirty="0"/>
              <a:t> • Stationary systems designed for home or office use.</a:t>
            </a:r>
          </a:p>
          <a:p>
            <a:pPr marL="0" indent="0" algn="l" rtl="0">
              <a:buNone/>
            </a:pPr>
            <a:r>
              <a:rPr lang="en-US" sz="2000" dirty="0"/>
              <a:t> • Offer powerful performance and easy upgrade options.</a:t>
            </a:r>
          </a:p>
          <a:p>
            <a:pPr marL="0" indent="0" algn="l" rtl="0">
              <a:buNone/>
            </a:pPr>
            <a:r>
              <a:rPr lang="en-US" sz="2000" b="1" dirty="0"/>
              <a:t> 2. Laptops:</a:t>
            </a:r>
          </a:p>
          <a:p>
            <a:pPr marL="0" indent="0" algn="l" rtl="0">
              <a:buNone/>
            </a:pPr>
            <a:r>
              <a:rPr lang="en-US" sz="2000" dirty="0"/>
              <a:t> • Portable computers with built-in screens, keyboards, and batteries.</a:t>
            </a:r>
          </a:p>
          <a:p>
            <a:pPr marL="0" indent="0" algn="l" rtl="0">
              <a:buNone/>
            </a:pPr>
            <a:r>
              <a:rPr lang="en-US" sz="2000" dirty="0"/>
              <a:t> • Ideal for students and professionals who require mobility.</a:t>
            </a:r>
          </a:p>
          <a:p>
            <a:pPr marL="0" indent="0" algn="l" rtl="0">
              <a:buNone/>
            </a:pPr>
            <a:r>
              <a:rPr lang="en-US" sz="2000" b="1" dirty="0"/>
              <a:t> 3. </a:t>
            </a:r>
            <a:r>
              <a:rPr lang="en-US" sz="2000" b="1" dirty="0" smtClean="0"/>
              <a:t>Tablets</a:t>
            </a:r>
            <a:r>
              <a:rPr lang="en-US" sz="2000" b="1" dirty="0"/>
              <a:t>:</a:t>
            </a:r>
          </a:p>
          <a:p>
            <a:pPr marL="0" indent="0" algn="l" rtl="0">
              <a:buNone/>
            </a:pPr>
            <a:r>
              <a:rPr lang="en-US" sz="2000" dirty="0"/>
              <a:t> • </a:t>
            </a:r>
            <a:r>
              <a:rPr lang="en-US" sz="2000" dirty="0" smtClean="0"/>
              <a:t>Lightweight devices </a:t>
            </a:r>
            <a:r>
              <a:rPr lang="en-US" sz="2000" dirty="0"/>
              <a:t>with touchscreens.</a:t>
            </a:r>
          </a:p>
          <a:p>
            <a:pPr marL="0" indent="0" algn="l" rtl="0">
              <a:buNone/>
            </a:pPr>
            <a:r>
              <a:rPr lang="en-US" sz="2000" dirty="0"/>
              <a:t> • Suited for casual use, such as reading, browsing, or media playback</a:t>
            </a:r>
            <a:r>
              <a:rPr lang="en-US" sz="2000" dirty="0" smtClean="0"/>
              <a:t>.</a:t>
            </a:r>
            <a:endParaRPr lang="en-US" sz="2000" dirty="0"/>
          </a:p>
        </p:txBody>
      </p:sp>
    </p:spTree>
    <p:extLst>
      <p:ext uri="{BB962C8B-B14F-4D97-AF65-F5344CB8AC3E}">
        <p14:creationId xmlns:p14="http://schemas.microsoft.com/office/powerpoint/2010/main" val="388024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9587" y="1032387"/>
            <a:ext cx="10015025" cy="4878835"/>
          </a:xfrm>
        </p:spPr>
        <p:txBody>
          <a:bodyPr>
            <a:normAutofit/>
          </a:bodyPr>
          <a:lstStyle/>
          <a:p>
            <a:pPr marL="0" indent="0" algn="l" rtl="0">
              <a:buNone/>
            </a:pPr>
            <a:r>
              <a:rPr lang="en-US" sz="2000" b="1" dirty="0"/>
              <a:t> 4. All-in-One PCs:</a:t>
            </a:r>
          </a:p>
          <a:p>
            <a:pPr marL="0" indent="0" algn="l" rtl="0">
              <a:buNone/>
            </a:pPr>
            <a:r>
              <a:rPr lang="en-US" sz="2000" dirty="0"/>
              <a:t> • Combines the CPU and monitor in a single unit.</a:t>
            </a:r>
          </a:p>
          <a:p>
            <a:pPr marL="0" indent="0" algn="l" rtl="0">
              <a:buNone/>
            </a:pPr>
            <a:r>
              <a:rPr lang="en-US" sz="2000" dirty="0"/>
              <a:t> • Saves space and is aesthetically pleasing.</a:t>
            </a:r>
          </a:p>
          <a:p>
            <a:pPr marL="0" indent="0" algn="l" rtl="0">
              <a:buNone/>
            </a:pPr>
            <a:r>
              <a:rPr lang="en-US" sz="2000" b="1" dirty="0"/>
              <a:t> 5. Gaming PCs:</a:t>
            </a:r>
          </a:p>
          <a:p>
            <a:pPr marL="0" indent="0" algn="l" rtl="0">
              <a:buNone/>
            </a:pPr>
            <a:r>
              <a:rPr lang="en-US" sz="2000" dirty="0"/>
              <a:t> • High-performance computers tailored for gaming.</a:t>
            </a:r>
          </a:p>
          <a:p>
            <a:pPr marL="0" indent="0" algn="l" rtl="0">
              <a:buNone/>
            </a:pPr>
            <a:r>
              <a:rPr lang="en-US" sz="2000" dirty="0"/>
              <a:t> • Equipped with powerful GPUs, advanced cooling systems, and high-speed processors.</a:t>
            </a:r>
          </a:p>
          <a:p>
            <a:pPr marL="0" indent="0" algn="l" rtl="0">
              <a:buNone/>
            </a:pPr>
            <a:r>
              <a:rPr lang="en-US" sz="2000" b="1" dirty="0"/>
              <a:t> 6. Workstations:</a:t>
            </a:r>
          </a:p>
          <a:p>
            <a:pPr marL="0" indent="0" algn="l" rtl="0">
              <a:buNone/>
            </a:pPr>
            <a:r>
              <a:rPr lang="en-US" sz="2000" dirty="0"/>
              <a:t> • Designed for professional tasks like 3D rendering, video editing, and scientific simulations.</a:t>
            </a:r>
          </a:p>
          <a:p>
            <a:pPr marL="0" indent="0" algn="l" rtl="0">
              <a:buNone/>
            </a:pPr>
            <a:r>
              <a:rPr lang="en-US" sz="2000" dirty="0"/>
              <a:t> • Feature advanced hardware for heavy workloads.</a:t>
            </a:r>
            <a:endParaRPr lang="ar-IQ" sz="2000" dirty="0"/>
          </a:p>
          <a:p>
            <a:endParaRPr lang="ar-IQ" dirty="0"/>
          </a:p>
        </p:txBody>
      </p:sp>
    </p:spTree>
    <p:extLst>
      <p:ext uri="{BB962C8B-B14F-4D97-AF65-F5344CB8AC3E}">
        <p14:creationId xmlns:p14="http://schemas.microsoft.com/office/powerpoint/2010/main" val="3853120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756" y="2713703"/>
            <a:ext cx="8658173" cy="1060787"/>
          </a:xfrm>
        </p:spPr>
        <p:txBody>
          <a:bodyPr/>
          <a:lstStyle/>
          <a:p>
            <a:r>
              <a:rPr lang="en-US" dirty="0"/>
              <a:t>Thank you for </a:t>
            </a:r>
            <a:r>
              <a:rPr lang="en-US" dirty="0" smtClean="0"/>
              <a:t>listening</a:t>
            </a:r>
            <a:endParaRPr lang="ar-IQ" dirty="0"/>
          </a:p>
        </p:txBody>
      </p:sp>
    </p:spTree>
    <p:extLst>
      <p:ext uri="{BB962C8B-B14F-4D97-AF65-F5344CB8AC3E}">
        <p14:creationId xmlns:p14="http://schemas.microsoft.com/office/powerpoint/2010/main" val="72344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1795" y="564377"/>
            <a:ext cx="7515340" cy="4830615"/>
          </a:xfrm>
        </p:spPr>
      </p:pic>
    </p:spTree>
    <p:extLst>
      <p:ext uri="{BB962C8B-B14F-4D97-AF65-F5344CB8AC3E}">
        <p14:creationId xmlns:p14="http://schemas.microsoft.com/office/powerpoint/2010/main" val="277623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8804" y="259492"/>
            <a:ext cx="9646315" cy="6400801"/>
          </a:xfrm>
        </p:spPr>
        <p:txBody>
          <a:bodyPr>
            <a:normAutofit/>
          </a:bodyPr>
          <a:lstStyle/>
          <a:p>
            <a:pPr marL="0" indent="0" algn="l" rtl="0">
              <a:buNone/>
            </a:pPr>
            <a:r>
              <a:rPr lang="en-US" b="1" dirty="0"/>
              <a:t>1. Computer Portions</a:t>
            </a:r>
          </a:p>
          <a:p>
            <a:pPr marL="0" indent="0" algn="l" rtl="0">
              <a:buNone/>
            </a:pPr>
            <a:endParaRPr lang="en-US" b="1" dirty="0"/>
          </a:p>
          <a:p>
            <a:pPr marL="0" indent="0" algn="l" rtl="0">
              <a:buNone/>
            </a:pPr>
            <a:r>
              <a:rPr lang="en-US" b="1" dirty="0"/>
              <a:t>The computer can be divided into three main portions, each playing a critical role:</a:t>
            </a:r>
          </a:p>
          <a:p>
            <a:pPr marL="0" indent="0" algn="l" rtl="0">
              <a:buNone/>
            </a:pPr>
            <a:endParaRPr lang="en-US" b="1" dirty="0"/>
          </a:p>
          <a:p>
            <a:pPr marL="0" indent="0" algn="l" rtl="0">
              <a:buNone/>
            </a:pPr>
            <a:r>
              <a:rPr lang="en-US" b="1" dirty="0"/>
              <a:t>a. Central Processing Unit (CPU):</a:t>
            </a:r>
          </a:p>
          <a:p>
            <a:pPr marL="0" indent="0" algn="l" rtl="0">
              <a:buNone/>
            </a:pPr>
            <a:r>
              <a:rPr lang="en-US" b="1" dirty="0"/>
              <a:t> • Known as the brain of the computer.</a:t>
            </a:r>
          </a:p>
          <a:p>
            <a:pPr marL="0" indent="0" algn="l" rtl="0">
              <a:buNone/>
            </a:pPr>
            <a:r>
              <a:rPr lang="en-US" b="1" dirty="0"/>
              <a:t> • Responsible for executing instructions and processing data.</a:t>
            </a:r>
          </a:p>
          <a:p>
            <a:pPr marL="0" indent="0" algn="l" rtl="0">
              <a:buNone/>
            </a:pPr>
            <a:r>
              <a:rPr lang="en-US" b="1" dirty="0"/>
              <a:t> • Composed of three key units:</a:t>
            </a:r>
          </a:p>
          <a:p>
            <a:pPr marL="0" indent="0" algn="l" rtl="0">
              <a:buNone/>
            </a:pPr>
            <a:r>
              <a:rPr lang="en-US" b="1" dirty="0"/>
              <a:t> • Control Unit (CU): Directs operations and manages the flow of data.</a:t>
            </a:r>
          </a:p>
          <a:p>
            <a:pPr marL="0" indent="0" algn="l" rtl="0">
              <a:buNone/>
            </a:pPr>
            <a:r>
              <a:rPr lang="en-US" b="1" dirty="0"/>
              <a:t> • Arithmetic Logic Unit (ALU): Performs arithmetic and logical operations.</a:t>
            </a:r>
          </a:p>
          <a:p>
            <a:pPr marL="0" indent="0" algn="l" rtl="0">
              <a:buNone/>
            </a:pPr>
            <a:r>
              <a:rPr lang="en-US" b="1" dirty="0"/>
              <a:t> • Registers: Temporary storage for quick access to data and instructions.</a:t>
            </a:r>
          </a:p>
          <a:p>
            <a:pPr marL="0" indent="0" algn="l" rtl="0">
              <a:buNone/>
            </a:pPr>
            <a:endParaRPr lang="en-US" b="1" dirty="0"/>
          </a:p>
          <a:p>
            <a:pPr marL="0" indent="0" algn="l" rtl="0">
              <a:buNone/>
            </a:pPr>
            <a:endParaRPr lang="en-US" b="1" dirty="0"/>
          </a:p>
          <a:p>
            <a:pPr marL="0" indent="0" algn="l" rtl="0">
              <a:buNone/>
            </a:pPr>
            <a:endParaRPr lang="en-US" dirty="0" smtClean="0"/>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48629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84555" y="1283110"/>
            <a:ext cx="7359445" cy="2031325"/>
          </a:xfrm>
          <a:prstGeom prst="rect">
            <a:avLst/>
          </a:prstGeom>
        </p:spPr>
        <p:txBody>
          <a:bodyPr wrap="square">
            <a:spAutoFit/>
          </a:bodyPr>
          <a:lstStyle/>
          <a:p>
            <a:r>
              <a:rPr lang="en-US" b="1" dirty="0"/>
              <a:t>b. Input and Output (I/O) Units:</a:t>
            </a:r>
          </a:p>
          <a:p>
            <a:r>
              <a:rPr lang="en-US" b="1" dirty="0"/>
              <a:t> • These units serve as the communication bridge between the computer and the external world.</a:t>
            </a:r>
          </a:p>
          <a:p>
            <a:r>
              <a:rPr lang="en-US" b="1" dirty="0"/>
              <a:t> • Input units (e.g., keyboards, mice) send data to the computer.</a:t>
            </a:r>
          </a:p>
          <a:p>
            <a:r>
              <a:rPr lang="en-US" b="1" dirty="0"/>
              <a:t> • Output units (e.g., monitors, printers) display processed information.</a:t>
            </a:r>
          </a:p>
          <a:p>
            <a:endParaRPr lang="en-US" b="1" dirty="0"/>
          </a:p>
        </p:txBody>
      </p:sp>
      <p:sp>
        <p:nvSpPr>
          <p:cNvPr id="5" name="Rectangle 4"/>
          <p:cNvSpPr/>
          <p:nvPr/>
        </p:nvSpPr>
        <p:spPr>
          <a:xfrm>
            <a:off x="1784555" y="3472000"/>
            <a:ext cx="6096000" cy="1477328"/>
          </a:xfrm>
          <a:prstGeom prst="rect">
            <a:avLst/>
          </a:prstGeom>
        </p:spPr>
        <p:txBody>
          <a:bodyPr>
            <a:spAutoFit/>
          </a:bodyPr>
          <a:lstStyle/>
          <a:p>
            <a:r>
              <a:rPr lang="en-US" b="1" dirty="0"/>
              <a:t>c. Memory:</a:t>
            </a:r>
          </a:p>
          <a:p>
            <a:r>
              <a:rPr lang="en-US" b="1" dirty="0"/>
              <a:t> • Stores data, instructions, and results temporarily or permanently.</a:t>
            </a:r>
          </a:p>
          <a:p>
            <a:r>
              <a:rPr lang="en-US" b="1" dirty="0"/>
              <a:t> • Divided into primary memory (RAM/ROM) and secondary storage (hard drives, SSDs).</a:t>
            </a:r>
          </a:p>
        </p:txBody>
      </p:sp>
    </p:spTree>
    <p:extLst>
      <p:ext uri="{BB962C8B-B14F-4D97-AF65-F5344CB8AC3E}">
        <p14:creationId xmlns:p14="http://schemas.microsoft.com/office/powerpoint/2010/main" val="286692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602" y="1145059"/>
            <a:ext cx="8915400" cy="3777622"/>
          </a:xfrm>
        </p:spPr>
        <p:txBody>
          <a:bodyPr/>
          <a:lstStyle/>
          <a:p>
            <a:pPr marL="0" indent="0" algn="l" rtl="0">
              <a:buNone/>
            </a:pPr>
            <a:r>
              <a:rPr lang="en-US" b="1" dirty="0" smtClean="0"/>
              <a:t> </a:t>
            </a:r>
            <a:endParaRPr lang="en-US" dirty="0"/>
          </a:p>
          <a:p>
            <a:pPr marL="0" indent="0" algn="l" rtl="0">
              <a:buNone/>
            </a:pPr>
            <a:endParaRPr lang="ar-IQ" dirty="0"/>
          </a:p>
        </p:txBody>
      </p:sp>
      <p:sp>
        <p:nvSpPr>
          <p:cNvPr id="2" name="Rectangle 1"/>
          <p:cNvSpPr/>
          <p:nvPr/>
        </p:nvSpPr>
        <p:spPr>
          <a:xfrm>
            <a:off x="1460362" y="1145059"/>
            <a:ext cx="9379701" cy="5170646"/>
          </a:xfrm>
          <a:prstGeom prst="rect">
            <a:avLst/>
          </a:prstGeom>
        </p:spPr>
        <p:txBody>
          <a:bodyPr wrap="square">
            <a:spAutoFit/>
          </a:bodyPr>
          <a:lstStyle/>
          <a:p>
            <a:r>
              <a:rPr lang="ar-IQ" b="1" dirty="0" smtClean="0"/>
              <a:t>. </a:t>
            </a:r>
            <a:r>
              <a:rPr lang="ar-IQ" sz="2400" b="1" dirty="0"/>
              <a:t>Hardware Parts</a:t>
            </a:r>
          </a:p>
          <a:p>
            <a:endParaRPr lang="ar-IQ" sz="2400" dirty="0"/>
          </a:p>
          <a:p>
            <a:r>
              <a:rPr lang="ar-IQ" sz="2400" dirty="0"/>
              <a:t>Computer hardware refers to the tangible components of a system. These are divided into several categories:</a:t>
            </a:r>
          </a:p>
          <a:p>
            <a:endParaRPr lang="ar-IQ" sz="2400" dirty="0"/>
          </a:p>
          <a:p>
            <a:r>
              <a:rPr lang="ar-IQ" sz="2400" b="1" dirty="0"/>
              <a:t>a. Motherboard:</a:t>
            </a:r>
          </a:p>
          <a:p>
            <a:r>
              <a:rPr lang="ar-IQ" sz="2400" dirty="0"/>
              <a:t> • The main circuit board connecting all hardware components.</a:t>
            </a:r>
          </a:p>
          <a:p>
            <a:r>
              <a:rPr lang="ar-IQ" sz="2400" dirty="0"/>
              <a:t> • Contains slots for CPU, memory, and peripheral devices.</a:t>
            </a:r>
          </a:p>
          <a:p>
            <a:endParaRPr lang="ar-IQ" sz="2400" dirty="0"/>
          </a:p>
          <a:p>
            <a:r>
              <a:rPr lang="ar-IQ" sz="2400" b="1" dirty="0"/>
              <a:t>b. CPU (Processor):</a:t>
            </a:r>
          </a:p>
          <a:p>
            <a:r>
              <a:rPr lang="ar-IQ" sz="2400" dirty="0"/>
              <a:t> • Handles processing and computations.</a:t>
            </a:r>
          </a:p>
          <a:p>
            <a:r>
              <a:rPr lang="ar-IQ" sz="2400" dirty="0"/>
              <a:t> • Measured in clock speed (GHz) and number of cores.</a:t>
            </a:r>
          </a:p>
          <a:p>
            <a:endParaRPr lang="ar-IQ" dirty="0"/>
          </a:p>
        </p:txBody>
      </p:sp>
    </p:spTree>
    <p:extLst>
      <p:ext uri="{BB962C8B-B14F-4D97-AF65-F5344CB8AC3E}">
        <p14:creationId xmlns:p14="http://schemas.microsoft.com/office/powerpoint/2010/main" val="379323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1096" y="1268361"/>
            <a:ext cx="9822426" cy="4893647"/>
          </a:xfrm>
          <a:prstGeom prst="rect">
            <a:avLst/>
          </a:prstGeom>
        </p:spPr>
        <p:txBody>
          <a:bodyPr wrap="square">
            <a:spAutoFit/>
          </a:bodyPr>
          <a:lstStyle/>
          <a:p>
            <a:r>
              <a:rPr lang="ar-IQ" sz="2400" b="1" dirty="0"/>
              <a:t>c. Storage Devices:</a:t>
            </a:r>
          </a:p>
          <a:p>
            <a:r>
              <a:rPr lang="ar-IQ" sz="2400" dirty="0"/>
              <a:t> • Hard Disk Drive (HDD): Magnetic storage with larger capacity but slower speed.</a:t>
            </a:r>
          </a:p>
          <a:p>
            <a:r>
              <a:rPr lang="ar-IQ" sz="2400" dirty="0"/>
              <a:t> • Solid-State Drive (SSD): Faster, more reliable storage based on flash memory.</a:t>
            </a:r>
          </a:p>
          <a:p>
            <a:endParaRPr lang="ar-IQ" sz="2400" dirty="0"/>
          </a:p>
          <a:p>
            <a:r>
              <a:rPr lang="ar-IQ" sz="2400" b="1" dirty="0"/>
              <a:t>d. Power Supply Unit (PSU):</a:t>
            </a:r>
          </a:p>
          <a:p>
            <a:r>
              <a:rPr lang="ar-IQ" sz="2400" dirty="0"/>
              <a:t> • Converts electrical power to the appropriate voltage for computer components.</a:t>
            </a:r>
          </a:p>
          <a:p>
            <a:endParaRPr lang="ar-IQ" sz="2400" dirty="0"/>
          </a:p>
          <a:p>
            <a:r>
              <a:rPr lang="ar-IQ" sz="2400" b="1" dirty="0"/>
              <a:t>e. Peripherals:</a:t>
            </a:r>
          </a:p>
          <a:p>
            <a:r>
              <a:rPr lang="ar-IQ" sz="2400" dirty="0"/>
              <a:t> • Input Devices: Keyboards, mice, scanners, and cameras.</a:t>
            </a:r>
          </a:p>
          <a:p>
            <a:r>
              <a:rPr lang="ar-IQ" sz="2400" dirty="0"/>
              <a:t> • Output Devices: Monitors, printers, and speakers.</a:t>
            </a:r>
          </a:p>
        </p:txBody>
      </p:sp>
    </p:spTree>
    <p:extLst>
      <p:ext uri="{BB962C8B-B14F-4D97-AF65-F5344CB8AC3E}">
        <p14:creationId xmlns:p14="http://schemas.microsoft.com/office/powerpoint/2010/main" val="271672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7822" y="1433251"/>
            <a:ext cx="10607804" cy="4674972"/>
          </a:xfrm>
        </p:spPr>
        <p:txBody>
          <a:bodyPr>
            <a:normAutofit/>
          </a:bodyPr>
          <a:lstStyle/>
          <a:p>
            <a:pPr marL="0" indent="0" algn="l" rtl="0">
              <a:buNone/>
            </a:pPr>
            <a:r>
              <a:rPr lang="en-US" b="1" dirty="0"/>
              <a:t>3. </a:t>
            </a:r>
            <a:r>
              <a:rPr lang="en-US" b="1" dirty="0" err="1"/>
              <a:t>Input/Output</a:t>
            </a:r>
            <a:r>
              <a:rPr lang="en-US" b="1" dirty="0"/>
              <a:t> Units (I/O Units)</a:t>
            </a:r>
          </a:p>
          <a:p>
            <a:pPr marL="0" indent="0" algn="l" rtl="0">
              <a:buNone/>
            </a:pPr>
            <a:endParaRPr lang="en-US" dirty="0"/>
          </a:p>
          <a:p>
            <a:pPr marL="0" indent="0" algn="l" rtl="0">
              <a:buNone/>
            </a:pPr>
            <a:r>
              <a:rPr lang="en-US" dirty="0" err="1"/>
              <a:t>Input/Output</a:t>
            </a:r>
            <a:r>
              <a:rPr lang="en-US" dirty="0"/>
              <a:t> units facilitate communication between the user and the system.</a:t>
            </a:r>
          </a:p>
          <a:p>
            <a:pPr marL="0" indent="0" algn="l" rtl="0">
              <a:buNone/>
            </a:pPr>
            <a:endParaRPr lang="en-US" dirty="0"/>
          </a:p>
          <a:p>
            <a:pPr marL="0" indent="0" algn="l" rtl="0">
              <a:buNone/>
            </a:pPr>
            <a:r>
              <a:rPr lang="en-US" b="1" dirty="0"/>
              <a:t>a. Input Units:</a:t>
            </a:r>
          </a:p>
          <a:p>
            <a:pPr marL="0" indent="0" algn="l" rtl="0">
              <a:buNone/>
            </a:pPr>
            <a:r>
              <a:rPr lang="en-US" dirty="0"/>
              <a:t> • Accept data and commands from the user. Examples:</a:t>
            </a:r>
          </a:p>
          <a:p>
            <a:pPr marL="0" indent="0" algn="l" rtl="0">
              <a:buNone/>
            </a:pPr>
            <a:r>
              <a:rPr lang="en-US" dirty="0"/>
              <a:t> • Keyboard: Allows text and command input.</a:t>
            </a:r>
          </a:p>
          <a:p>
            <a:pPr marL="0" indent="0" algn="l" rtl="0">
              <a:buNone/>
            </a:pPr>
            <a:r>
              <a:rPr lang="en-US" dirty="0"/>
              <a:t> • Mouse: Facilitates point-and-click navigation.</a:t>
            </a:r>
          </a:p>
          <a:p>
            <a:pPr marL="0" indent="0" algn="l" rtl="0">
              <a:buNone/>
            </a:pPr>
            <a:r>
              <a:rPr lang="en-US" dirty="0"/>
              <a:t> • Microphone: Captures audio.</a:t>
            </a:r>
          </a:p>
          <a:p>
            <a:pPr marL="0" indent="0" algn="l" rtl="0">
              <a:buNone/>
            </a:pPr>
            <a:endParaRPr lang="en-US" dirty="0"/>
          </a:p>
        </p:txBody>
      </p:sp>
    </p:spTree>
    <p:extLst>
      <p:ext uri="{BB962C8B-B14F-4D97-AF65-F5344CB8AC3E}">
        <p14:creationId xmlns:p14="http://schemas.microsoft.com/office/powerpoint/2010/main" val="3368925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2825" y="1386349"/>
            <a:ext cx="8745793" cy="4524315"/>
          </a:xfrm>
          <a:prstGeom prst="rect">
            <a:avLst/>
          </a:prstGeom>
        </p:spPr>
        <p:txBody>
          <a:bodyPr wrap="square">
            <a:spAutoFit/>
          </a:bodyPr>
          <a:lstStyle/>
          <a:p>
            <a:r>
              <a:rPr lang="en-US" sz="2400" b="1" dirty="0"/>
              <a:t>b. Output Units:</a:t>
            </a:r>
          </a:p>
          <a:p>
            <a:r>
              <a:rPr lang="en-US" sz="2400" dirty="0"/>
              <a:t> • Display processed results to the user. Examples:</a:t>
            </a:r>
          </a:p>
          <a:p>
            <a:r>
              <a:rPr lang="en-US" sz="2400" dirty="0"/>
              <a:t> • Monitor: Displays visual output.</a:t>
            </a:r>
          </a:p>
          <a:p>
            <a:r>
              <a:rPr lang="en-US" sz="2400" dirty="0"/>
              <a:t> • Printer: Produces hard copies of documents.</a:t>
            </a:r>
          </a:p>
          <a:p>
            <a:r>
              <a:rPr lang="en-US" sz="2400" dirty="0"/>
              <a:t> • Speakers: Produce audio output.</a:t>
            </a:r>
          </a:p>
          <a:p>
            <a:endParaRPr lang="en-US" sz="2400" dirty="0"/>
          </a:p>
          <a:p>
            <a:r>
              <a:rPr lang="en-US" sz="2400" b="1" dirty="0"/>
              <a:t>c. Combined I/O Devices:</a:t>
            </a:r>
          </a:p>
          <a:p>
            <a:r>
              <a:rPr lang="en-US" sz="2400" dirty="0"/>
              <a:t> • Devices that function as both input and output units. Examples:</a:t>
            </a:r>
          </a:p>
          <a:p>
            <a:r>
              <a:rPr lang="en-US" sz="2400" dirty="0"/>
              <a:t> • Touchscreen: Acts as both a display and an input device.</a:t>
            </a:r>
          </a:p>
          <a:p>
            <a:r>
              <a:rPr lang="en-US" sz="2400" dirty="0"/>
              <a:t> • External Hard Drives: Allow data storage and retrieval.</a:t>
            </a:r>
            <a:endParaRPr lang="ar-IQ" sz="2400" dirty="0"/>
          </a:p>
        </p:txBody>
      </p:sp>
    </p:spTree>
    <p:extLst>
      <p:ext uri="{BB962C8B-B14F-4D97-AF65-F5344CB8AC3E}">
        <p14:creationId xmlns:p14="http://schemas.microsoft.com/office/powerpoint/2010/main" val="15665480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1325</TotalTime>
  <Words>2228</Words>
  <Application>Microsoft Office PowerPoint</Application>
  <PresentationFormat>Widescreen</PresentationFormat>
  <Paragraphs>210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40</cp:revision>
  <dcterms:created xsi:type="dcterms:W3CDTF">2024-09-22T05:58:26Z</dcterms:created>
  <dcterms:modified xsi:type="dcterms:W3CDTF">2025-01-10T13:27:04Z</dcterms:modified>
</cp:coreProperties>
</file>