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sldIdLst>
    <p:sldId id="257" r:id="rId2"/>
    <p:sldId id="259" r:id="rId3"/>
    <p:sldId id="265" r:id="rId4"/>
    <p:sldId id="269" r:id="rId5"/>
    <p:sldId id="260" r:id="rId6"/>
    <p:sldId id="268" r:id="rId7"/>
    <p:sldId id="258" r:id="rId8"/>
    <p:sldId id="283" r:id="rId9"/>
    <p:sldId id="261" r:id="rId10"/>
    <p:sldId id="262" r:id="rId11"/>
    <p:sldId id="270" r:id="rId12"/>
    <p:sldId id="271" r:id="rId13"/>
    <p:sldId id="285" r:id="rId14"/>
    <p:sldId id="272" r:id="rId15"/>
    <p:sldId id="284" r:id="rId16"/>
    <p:sldId id="273" r:id="rId17"/>
    <p:sldId id="274" r:id="rId18"/>
    <p:sldId id="275" r:id="rId19"/>
    <p:sldId id="276" r:id="rId20"/>
    <p:sldId id="286" r:id="rId21"/>
    <p:sldId id="287" r:id="rId22"/>
    <p:sldId id="277" r:id="rId23"/>
    <p:sldId id="278" r:id="rId24"/>
    <p:sldId id="266" r:id="rId25"/>
    <p:sldId id="288" r:id="rId26"/>
    <p:sldId id="289" r:id="rId27"/>
    <p:sldId id="290" r:id="rId28"/>
    <p:sldId id="26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4" autoAdjust="0"/>
    <p:restoredTop sz="94343" autoAdjust="0"/>
  </p:normalViewPr>
  <p:slideViewPr>
    <p:cSldViewPr snapToGrid="0" showGuides="1">
      <p:cViewPr varScale="1">
        <p:scale>
          <a:sx n="65" d="100"/>
          <a:sy n="65" d="100"/>
        </p:scale>
        <p:origin x="906"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608F63-0D66-4DA6-A068-E85D00D6B2B2}" type="datetimeFigureOut">
              <a:rPr lang="ar-IQ" smtClean="0"/>
              <a:t>24/04/1446</a:t>
            </a:fld>
            <a:endParaRPr lang="ar-IQ"/>
          </a:p>
        </p:txBody>
      </p:sp>
      <p:sp>
        <p:nvSpPr>
          <p:cNvPr id="5" name="Footer Placeholder 4"/>
          <p:cNvSpPr>
            <a:spLocks noGrp="1"/>
          </p:cNvSpPr>
          <p:nvPr>
            <p:ph type="ftr" sz="quarter" idx="11"/>
          </p:nvPr>
        </p:nvSpPr>
        <p:spPr/>
        <p:txBody>
          <a:bodyPr/>
          <a:lstStyle/>
          <a:p>
            <a:endParaRPr lang="ar-IQ"/>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1615148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608F63-0D66-4DA6-A068-E85D00D6B2B2}" type="datetimeFigureOut">
              <a:rPr lang="ar-IQ" smtClean="0"/>
              <a:t>24/04/1446</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846105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608F63-0D66-4DA6-A068-E85D00D6B2B2}" type="datetimeFigureOut">
              <a:rPr lang="ar-IQ" smtClean="0"/>
              <a:t>24/04/1446</a:t>
            </a:fld>
            <a:endParaRPr lang="ar-IQ"/>
          </a:p>
        </p:txBody>
      </p:sp>
      <p:sp>
        <p:nvSpPr>
          <p:cNvPr id="5" name="Footer Placeholder 4"/>
          <p:cNvSpPr>
            <a:spLocks noGrp="1"/>
          </p:cNvSpPr>
          <p:nvPr>
            <p:ph type="ftr" sz="quarter" idx="11"/>
          </p:nvPr>
        </p:nvSpPr>
        <p:spPr/>
        <p:txBody>
          <a:bodyPr/>
          <a:lstStyle/>
          <a:p>
            <a:endParaRPr lang="ar-IQ"/>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8358C04-3C38-475E-B33F-804E1F6F91A7}" type="slidenum">
              <a:rPr lang="ar-IQ" smtClean="0"/>
              <a:t>‹#›</a:t>
            </a:fld>
            <a:endParaRPr lang="ar-IQ"/>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01351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F608F63-0D66-4DA6-A068-E85D00D6B2B2}" type="datetimeFigureOut">
              <a:rPr lang="ar-IQ" smtClean="0"/>
              <a:t>24/04/1446</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1054925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F608F63-0D66-4DA6-A068-E85D00D6B2B2}" type="datetimeFigureOut">
              <a:rPr lang="ar-IQ" smtClean="0"/>
              <a:t>24/04/1446</a:t>
            </a:fld>
            <a:endParaRPr lang="ar-IQ"/>
          </a:p>
        </p:txBody>
      </p:sp>
      <p:sp>
        <p:nvSpPr>
          <p:cNvPr id="6" name="Footer Placeholder 5"/>
          <p:cNvSpPr>
            <a:spLocks noGrp="1"/>
          </p:cNvSpPr>
          <p:nvPr>
            <p:ph type="ftr" sz="quarter" idx="11"/>
          </p:nvPr>
        </p:nvSpPr>
        <p:spPr/>
        <p:txBody>
          <a:bodyPr/>
          <a:lstStyle/>
          <a:p>
            <a:endParaRPr lang="ar-IQ"/>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8358C04-3C38-475E-B33F-804E1F6F91A7}" type="slidenum">
              <a:rPr lang="ar-IQ" smtClean="0"/>
              <a:t>‹#›</a:t>
            </a:fld>
            <a:endParaRPr lang="ar-IQ"/>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3850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F608F63-0D66-4DA6-A068-E85D00D6B2B2}" type="datetimeFigureOut">
              <a:rPr lang="ar-IQ" smtClean="0"/>
              <a:t>24/04/1446</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3398668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608F63-0D66-4DA6-A068-E85D00D6B2B2}" type="datetimeFigureOut">
              <a:rPr lang="ar-IQ" smtClean="0"/>
              <a:t>24/04/1446</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4199519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608F63-0D66-4DA6-A068-E85D00D6B2B2}" type="datetimeFigureOut">
              <a:rPr lang="ar-IQ" smtClean="0"/>
              <a:t>24/04/1446</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64553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608F63-0D66-4DA6-A068-E85D00D6B2B2}" type="datetimeFigureOut">
              <a:rPr lang="ar-IQ" smtClean="0"/>
              <a:t>24/04/1446</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115991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608F63-0D66-4DA6-A068-E85D00D6B2B2}" type="datetimeFigureOut">
              <a:rPr lang="ar-IQ" smtClean="0"/>
              <a:t>24/04/1446</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54913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608F63-0D66-4DA6-A068-E85D00D6B2B2}" type="datetimeFigureOut">
              <a:rPr lang="ar-IQ" smtClean="0"/>
              <a:t>24/04/1446</a:t>
            </a:fld>
            <a:endParaRPr lang="ar-IQ"/>
          </a:p>
        </p:txBody>
      </p:sp>
      <p:sp>
        <p:nvSpPr>
          <p:cNvPr id="6" name="Footer Placeholder 5"/>
          <p:cNvSpPr>
            <a:spLocks noGrp="1"/>
          </p:cNvSpPr>
          <p:nvPr>
            <p:ph type="ftr" sz="quarter" idx="11"/>
          </p:nvPr>
        </p:nvSpPr>
        <p:spPr/>
        <p:txBody>
          <a:bodyPr/>
          <a:lstStyle/>
          <a:p>
            <a:endParaRPr lang="ar-IQ"/>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2736642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608F63-0D66-4DA6-A068-E85D00D6B2B2}" type="datetimeFigureOut">
              <a:rPr lang="ar-IQ" smtClean="0"/>
              <a:t>24/04/1446</a:t>
            </a:fld>
            <a:endParaRPr lang="ar-IQ"/>
          </a:p>
        </p:txBody>
      </p:sp>
      <p:sp>
        <p:nvSpPr>
          <p:cNvPr id="8" name="Footer Placeholder 7"/>
          <p:cNvSpPr>
            <a:spLocks noGrp="1"/>
          </p:cNvSpPr>
          <p:nvPr>
            <p:ph type="ftr" sz="quarter" idx="11"/>
          </p:nvPr>
        </p:nvSpPr>
        <p:spPr/>
        <p:txBody>
          <a:bodyPr/>
          <a:lstStyle/>
          <a:p>
            <a:endParaRPr lang="ar-IQ"/>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154614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608F63-0D66-4DA6-A068-E85D00D6B2B2}" type="datetimeFigureOut">
              <a:rPr lang="ar-IQ" smtClean="0"/>
              <a:t>24/04/1446</a:t>
            </a:fld>
            <a:endParaRPr lang="ar-IQ"/>
          </a:p>
        </p:txBody>
      </p:sp>
      <p:sp>
        <p:nvSpPr>
          <p:cNvPr id="4" name="Footer Placeholder 3"/>
          <p:cNvSpPr>
            <a:spLocks noGrp="1"/>
          </p:cNvSpPr>
          <p:nvPr>
            <p:ph type="ftr" sz="quarter" idx="11"/>
          </p:nvPr>
        </p:nvSpPr>
        <p:spPr/>
        <p:txBody>
          <a:bodyPr/>
          <a:lstStyle/>
          <a:p>
            <a:endParaRPr lang="ar-IQ"/>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72835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08F63-0D66-4DA6-A068-E85D00D6B2B2}" type="datetimeFigureOut">
              <a:rPr lang="ar-IQ" smtClean="0"/>
              <a:t>24/04/1446</a:t>
            </a:fld>
            <a:endParaRPr lang="ar-IQ"/>
          </a:p>
        </p:txBody>
      </p:sp>
      <p:sp>
        <p:nvSpPr>
          <p:cNvPr id="3" name="Footer Placeholder 2"/>
          <p:cNvSpPr>
            <a:spLocks noGrp="1"/>
          </p:cNvSpPr>
          <p:nvPr>
            <p:ph type="ftr" sz="quarter" idx="11"/>
          </p:nvPr>
        </p:nvSpPr>
        <p:spPr/>
        <p:txBody>
          <a:bodyPr/>
          <a:lstStyle/>
          <a:p>
            <a:endParaRPr lang="ar-IQ"/>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3484350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F608F63-0D66-4DA6-A068-E85D00D6B2B2}" type="datetimeFigureOut">
              <a:rPr lang="ar-IQ" smtClean="0"/>
              <a:t>24/04/1446</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290455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F608F63-0D66-4DA6-A068-E85D00D6B2B2}" type="datetimeFigureOut">
              <a:rPr lang="ar-IQ" smtClean="0"/>
              <a:t>24/04/1446</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415540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F608F63-0D66-4DA6-A068-E85D00D6B2B2}" type="datetimeFigureOut">
              <a:rPr lang="ar-IQ" smtClean="0"/>
              <a:t>24/04/1446</a:t>
            </a:fld>
            <a:endParaRPr lang="ar-IQ"/>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8358C04-3C38-475E-B33F-804E1F6F91A7}" type="slidenum">
              <a:rPr lang="ar-IQ" smtClean="0"/>
              <a:t>‹#›</a:t>
            </a:fld>
            <a:endParaRPr lang="ar-IQ"/>
          </a:p>
        </p:txBody>
      </p:sp>
    </p:spTree>
    <p:extLst>
      <p:ext uri="{BB962C8B-B14F-4D97-AF65-F5344CB8AC3E}">
        <p14:creationId xmlns:p14="http://schemas.microsoft.com/office/powerpoint/2010/main" val="339685774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811160"/>
            <a:ext cx="10950678" cy="5810865"/>
          </a:xfrm>
        </p:spPr>
        <p:txBody>
          <a:bodyPr/>
          <a:lstStyle/>
          <a:p>
            <a:pPr marL="0" indent="0" algn="ctr">
              <a:buNone/>
            </a:pPr>
            <a:r>
              <a:rPr lang="en-US" dirty="0" smtClean="0"/>
              <a:t>     </a:t>
            </a:r>
          </a:p>
          <a:p>
            <a:pPr algn="ctr"/>
            <a:r>
              <a:rPr lang="en-US" b="1" dirty="0" smtClean="0"/>
              <a:t>ALMUSTAQBAL UNIVERSITY </a:t>
            </a:r>
          </a:p>
          <a:p>
            <a:pPr algn="ctr"/>
            <a:r>
              <a:rPr lang="en-US" b="1" dirty="0"/>
              <a:t>Department </a:t>
            </a:r>
            <a:r>
              <a:rPr lang="en-US" b="1" dirty="0" smtClean="0"/>
              <a:t>of </a:t>
            </a:r>
            <a:r>
              <a:rPr lang="en-US" b="1" dirty="0"/>
              <a:t>Radiology Technologies</a:t>
            </a:r>
          </a:p>
          <a:p>
            <a:pPr marL="0" indent="0" algn="ctr">
              <a:buNone/>
            </a:pPr>
            <a:endParaRPr lang="en-US" dirty="0"/>
          </a:p>
          <a:p>
            <a:pPr algn="ctr"/>
            <a:endParaRPr lang="en-US" dirty="0" smtClean="0"/>
          </a:p>
          <a:p>
            <a:pPr marL="0" indent="0" algn="ctr">
              <a:buNone/>
            </a:pPr>
            <a:r>
              <a:rPr lang="en-US" sz="6000" b="1" dirty="0" smtClean="0"/>
              <a:t>E-commerce</a:t>
            </a:r>
            <a:endParaRPr lang="ar-IQ" sz="6000" b="1" dirty="0" smtClean="0"/>
          </a:p>
          <a:p>
            <a:pPr marL="0" indent="0" algn="ctr">
              <a:buNone/>
            </a:pPr>
            <a:r>
              <a:rPr lang="en-US" sz="6000" b="1" dirty="0"/>
              <a:t>Fifth </a:t>
            </a:r>
            <a:r>
              <a:rPr lang="en-US" sz="6000" b="1" dirty="0"/>
              <a:t>lecture</a:t>
            </a:r>
          </a:p>
          <a:p>
            <a:pPr marL="0" indent="0" algn="ctr">
              <a:buNone/>
            </a:pPr>
            <a:r>
              <a:rPr lang="en-US" sz="6000" b="1" dirty="0" smtClean="0"/>
              <a:t> by Hasan </a:t>
            </a:r>
            <a:r>
              <a:rPr lang="en-US" sz="6000" b="1" dirty="0" err="1" smtClean="0"/>
              <a:t>Faez</a:t>
            </a:r>
            <a:endParaRPr lang="en-US" sz="6000" b="1"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8245" y="117988"/>
            <a:ext cx="2600632" cy="2432674"/>
          </a:xfrm>
          <a:prstGeom prst="rect">
            <a:avLst/>
          </a:prstGeom>
        </p:spPr>
      </p:pic>
    </p:spTree>
    <p:extLst>
      <p:ext uri="{BB962C8B-B14F-4D97-AF65-F5344CB8AC3E}">
        <p14:creationId xmlns:p14="http://schemas.microsoft.com/office/powerpoint/2010/main" val="2957475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3652" y="162234"/>
            <a:ext cx="1947657" cy="1821870"/>
          </a:xfrm>
          <a:prstGeom prst="rect">
            <a:avLst/>
          </a:prstGeom>
        </p:spPr>
      </p:pic>
      <p:sp>
        <p:nvSpPr>
          <p:cNvPr id="7" name="Rectangle 6"/>
          <p:cNvSpPr/>
          <p:nvPr/>
        </p:nvSpPr>
        <p:spPr>
          <a:xfrm>
            <a:off x="1426113" y="1644891"/>
            <a:ext cx="9591367" cy="4188006"/>
          </a:xfrm>
          <a:prstGeom prst="rect">
            <a:avLst/>
          </a:prstGeom>
        </p:spPr>
        <p:txBody>
          <a:bodyPr wrap="square">
            <a:spAutoFit/>
          </a:bodyPr>
          <a:lstStyle/>
          <a:p>
            <a:pPr>
              <a:lnSpc>
                <a:spcPct val="150000"/>
              </a:lnSpc>
            </a:pPr>
            <a:r>
              <a:rPr lang="en-US" sz="2000" dirty="0"/>
              <a:t>For consumers, one of the biggest drivers of satisfaction has always been the ease to do business. One of the key reasons for customers switching banks has always been “Not happy with the services”. This need led to the origin of the concept of E banking which primarily means banking anytime, anywhere. Digitization has ushered a new era for financial services. It has contributed to the banks entering a period of unprecedented disruptions, in part because financial services innovations have contributed to a completely new way in which customers can bank through the increased mass adoption of mobile technology to the digitization of cash</a:t>
            </a:r>
            <a:endParaRPr lang="ar-IQ" sz="2000" dirty="0"/>
          </a:p>
        </p:txBody>
      </p:sp>
    </p:spTree>
    <p:extLst>
      <p:ext uri="{BB962C8B-B14F-4D97-AF65-F5344CB8AC3E}">
        <p14:creationId xmlns:p14="http://schemas.microsoft.com/office/powerpoint/2010/main" val="768089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4343" y="66944"/>
            <a:ext cx="1947657" cy="1821870"/>
          </a:xfrm>
          <a:prstGeom prst="rect">
            <a:avLst/>
          </a:prstGeom>
        </p:spPr>
      </p:pic>
      <p:sp>
        <p:nvSpPr>
          <p:cNvPr id="2" name="Rectangle 1"/>
          <p:cNvSpPr/>
          <p:nvPr/>
        </p:nvSpPr>
        <p:spPr>
          <a:xfrm>
            <a:off x="1160207" y="1195663"/>
            <a:ext cx="9222658" cy="5632311"/>
          </a:xfrm>
          <a:prstGeom prst="rect">
            <a:avLst/>
          </a:prstGeom>
        </p:spPr>
        <p:txBody>
          <a:bodyPr wrap="square">
            <a:spAutoFit/>
          </a:bodyPr>
          <a:lstStyle/>
          <a:p>
            <a:pPr>
              <a:lnSpc>
                <a:spcPct val="150000"/>
              </a:lnSpc>
            </a:pPr>
            <a:r>
              <a:rPr lang="en-US" sz="2000" dirty="0"/>
              <a:t>he concept of E banking has redefined a banking model that had been unchanged for decades resulting in established banks being forced to increase their pace of digital adoption as well as drastically reduce their overheads through cost cutting measures like cutting the number of bank branches in which they operate. In order to stay competitive in today's marketplace, banks and other financial institutions have expanded the range of services that they offer. These services can be divided into four main categories</a:t>
            </a:r>
            <a:r>
              <a:rPr lang="en-US" sz="2000" dirty="0" smtClean="0"/>
              <a:t>:</a:t>
            </a:r>
          </a:p>
          <a:p>
            <a:pPr marL="342900" indent="-342900">
              <a:lnSpc>
                <a:spcPct val="150000"/>
              </a:lnSpc>
              <a:buFont typeface="Arial" panose="020B0604020202020204" pitchFamily="34" charset="0"/>
              <a:buChar char="•"/>
            </a:pPr>
            <a:r>
              <a:rPr lang="en-US" sz="2000" dirty="0" smtClean="0"/>
              <a:t>Savings </a:t>
            </a:r>
          </a:p>
          <a:p>
            <a:pPr marL="342900" indent="-342900">
              <a:lnSpc>
                <a:spcPct val="150000"/>
              </a:lnSpc>
              <a:buFont typeface="Arial" panose="020B0604020202020204" pitchFamily="34" charset="0"/>
              <a:buChar char="•"/>
            </a:pPr>
            <a:r>
              <a:rPr lang="en-US" sz="2000" dirty="0" smtClean="0"/>
              <a:t> </a:t>
            </a:r>
            <a:r>
              <a:rPr lang="en-US" sz="2000" dirty="0"/>
              <a:t>Payment </a:t>
            </a:r>
            <a:r>
              <a:rPr lang="en-US" sz="2000" dirty="0" smtClean="0"/>
              <a:t>services</a:t>
            </a:r>
          </a:p>
          <a:p>
            <a:pPr marL="342900" indent="-342900">
              <a:lnSpc>
                <a:spcPct val="150000"/>
              </a:lnSpc>
              <a:buFont typeface="Arial" panose="020B0604020202020204" pitchFamily="34" charset="0"/>
              <a:buChar char="•"/>
            </a:pPr>
            <a:r>
              <a:rPr lang="en-US" sz="2000" dirty="0" smtClean="0"/>
              <a:t> Borrowing </a:t>
            </a:r>
          </a:p>
          <a:p>
            <a:pPr marL="342900" indent="-342900">
              <a:lnSpc>
                <a:spcPct val="150000"/>
              </a:lnSpc>
              <a:buFont typeface="Arial" panose="020B0604020202020204" pitchFamily="34" charset="0"/>
              <a:buChar char="•"/>
            </a:pPr>
            <a:r>
              <a:rPr lang="en-US" sz="2000" dirty="0" smtClean="0"/>
              <a:t> </a:t>
            </a:r>
            <a:r>
              <a:rPr lang="en-US" sz="2000" dirty="0"/>
              <a:t>Other financial services</a:t>
            </a:r>
            <a:endParaRPr lang="ar-IQ" sz="2000" dirty="0"/>
          </a:p>
        </p:txBody>
      </p:sp>
    </p:spTree>
    <p:extLst>
      <p:ext uri="{BB962C8B-B14F-4D97-AF65-F5344CB8AC3E}">
        <p14:creationId xmlns:p14="http://schemas.microsoft.com/office/powerpoint/2010/main" val="3548055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4343" y="66944"/>
            <a:ext cx="1947657" cy="1821870"/>
          </a:xfrm>
          <a:prstGeom prst="rect">
            <a:avLst/>
          </a:prstGeom>
        </p:spPr>
      </p:pic>
      <p:sp>
        <p:nvSpPr>
          <p:cNvPr id="2" name="Rectangle 1"/>
          <p:cNvSpPr/>
          <p:nvPr/>
        </p:nvSpPr>
        <p:spPr>
          <a:xfrm>
            <a:off x="1487693" y="1209057"/>
            <a:ext cx="3836475" cy="369332"/>
          </a:xfrm>
          <a:prstGeom prst="rect">
            <a:avLst/>
          </a:prstGeom>
        </p:spPr>
        <p:txBody>
          <a:bodyPr wrap="square">
            <a:spAutoFit/>
          </a:bodyPr>
          <a:lstStyle/>
          <a:p>
            <a:r>
              <a:rPr lang="ar-IQ" b="1" dirty="0"/>
              <a:t>online banking services </a:t>
            </a:r>
            <a:r>
              <a:rPr lang="ar-IQ" b="1" dirty="0" smtClean="0"/>
              <a:t> </a:t>
            </a:r>
            <a:endParaRPr lang="ar-IQ" b="1" dirty="0"/>
          </a:p>
        </p:txBody>
      </p:sp>
      <p:sp>
        <p:nvSpPr>
          <p:cNvPr id="3" name="Rectangle 2"/>
          <p:cNvSpPr/>
          <p:nvPr/>
        </p:nvSpPr>
        <p:spPr>
          <a:xfrm>
            <a:off x="1487693" y="1729148"/>
            <a:ext cx="9219636" cy="2803011"/>
          </a:xfrm>
          <a:prstGeom prst="rect">
            <a:avLst/>
          </a:prstGeom>
        </p:spPr>
        <p:txBody>
          <a:bodyPr wrap="square">
            <a:spAutoFit/>
          </a:bodyPr>
          <a:lstStyle/>
          <a:p>
            <a:pPr>
              <a:lnSpc>
                <a:spcPct val="150000"/>
              </a:lnSpc>
            </a:pPr>
            <a:r>
              <a:rPr lang="ar-IQ" sz="2000" dirty="0"/>
              <a:t>Online Banking Services are accessible to all the customers who have their valid user and ID allocated by the bank. The system offers a variety of services, including checking the balance, transferring money to another account at the same or a different bank, requesting a checkbook, changing your address, stopping the payment of checks, and reading annual and monthly statements.</a:t>
            </a:r>
          </a:p>
        </p:txBody>
      </p:sp>
      <p:sp>
        <p:nvSpPr>
          <p:cNvPr id="6" name="Rectangle 5"/>
          <p:cNvSpPr/>
          <p:nvPr/>
        </p:nvSpPr>
        <p:spPr>
          <a:xfrm>
            <a:off x="1487692" y="4532159"/>
            <a:ext cx="10001301" cy="1879682"/>
          </a:xfrm>
          <a:prstGeom prst="rect">
            <a:avLst/>
          </a:prstGeom>
        </p:spPr>
        <p:txBody>
          <a:bodyPr wrap="square">
            <a:spAutoFit/>
          </a:bodyPr>
          <a:lstStyle/>
          <a:p>
            <a:pPr>
              <a:lnSpc>
                <a:spcPct val="150000"/>
              </a:lnSpc>
            </a:pPr>
            <a:r>
              <a:rPr lang="ar-IQ" sz="2000" dirty="0"/>
              <a:t>The primary goal of the internet banking system is to give customers a choice that is more responsive, more affordable, and time-saving. The most significant financial activity today is carried out primarily by anyone with a bank account using online banking systems</a:t>
            </a:r>
          </a:p>
        </p:txBody>
      </p:sp>
    </p:spTree>
    <p:extLst>
      <p:ext uri="{BB962C8B-B14F-4D97-AF65-F5344CB8AC3E}">
        <p14:creationId xmlns:p14="http://schemas.microsoft.com/office/powerpoint/2010/main" val="3360167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7532" y="838353"/>
            <a:ext cx="9246778" cy="5453898"/>
          </a:xfrm>
          <a:prstGeom prst="rect">
            <a:avLst/>
          </a:prstGeom>
        </p:spPr>
      </p:pic>
    </p:spTree>
    <p:extLst>
      <p:ext uri="{BB962C8B-B14F-4D97-AF65-F5344CB8AC3E}">
        <p14:creationId xmlns:p14="http://schemas.microsoft.com/office/powerpoint/2010/main" val="161741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4343" y="66944"/>
            <a:ext cx="1947657" cy="1821870"/>
          </a:xfrm>
          <a:prstGeom prst="rect">
            <a:avLst/>
          </a:prstGeom>
        </p:spPr>
      </p:pic>
      <p:sp>
        <p:nvSpPr>
          <p:cNvPr id="2" name="Rectangle 1"/>
          <p:cNvSpPr/>
          <p:nvPr/>
        </p:nvSpPr>
        <p:spPr>
          <a:xfrm>
            <a:off x="1322438" y="1513686"/>
            <a:ext cx="9738852" cy="2308324"/>
          </a:xfrm>
          <a:prstGeom prst="rect">
            <a:avLst/>
          </a:prstGeom>
        </p:spPr>
        <p:txBody>
          <a:bodyPr wrap="square">
            <a:spAutoFit/>
          </a:bodyPr>
          <a:lstStyle/>
          <a:p>
            <a:r>
              <a:rPr lang="ar-IQ" b="1" dirty="0"/>
              <a:t>What is an ATM </a:t>
            </a:r>
            <a:r>
              <a:rPr lang="ar-IQ" b="1" dirty="0" smtClean="0"/>
              <a:t>card؟ </a:t>
            </a:r>
            <a:endParaRPr lang="en-US" b="1" dirty="0" smtClean="0"/>
          </a:p>
          <a:p>
            <a:endParaRPr lang="ar-IQ" b="1" dirty="0"/>
          </a:p>
          <a:p>
            <a:pPr>
              <a:lnSpc>
                <a:spcPct val="150000"/>
              </a:lnSpc>
            </a:pPr>
            <a:r>
              <a:rPr lang="ar-IQ" dirty="0"/>
              <a:t>ATMs or Automated Teller Machines are mostly used to withdraw cash. If a bank allows it, you can also make deposits into an account during and outside regular business banking hours. This card can only be used at ATMs and requires a PIN (Personal Identification Number).</a:t>
            </a:r>
          </a:p>
        </p:txBody>
      </p:sp>
      <p:sp>
        <p:nvSpPr>
          <p:cNvPr id="3" name="Rectangle 2"/>
          <p:cNvSpPr/>
          <p:nvPr/>
        </p:nvSpPr>
        <p:spPr>
          <a:xfrm>
            <a:off x="1322438" y="3720949"/>
            <a:ext cx="9502878" cy="984885"/>
          </a:xfrm>
          <a:prstGeom prst="rect">
            <a:avLst/>
          </a:prstGeom>
        </p:spPr>
        <p:txBody>
          <a:bodyPr wrap="square">
            <a:spAutoFit/>
          </a:bodyPr>
          <a:lstStyle/>
          <a:p>
            <a:endParaRPr lang="ar-IQ" dirty="0"/>
          </a:p>
          <a:p>
            <a:r>
              <a:rPr lang="ar-IQ" sz="2000" dirty="0"/>
              <a:t>All withdrawals using an ATM card are immediately deducted from the customer’s account.</a:t>
            </a:r>
          </a:p>
        </p:txBody>
      </p:sp>
      <p:sp>
        <p:nvSpPr>
          <p:cNvPr id="7" name="Rectangle 6"/>
          <p:cNvSpPr/>
          <p:nvPr/>
        </p:nvSpPr>
        <p:spPr>
          <a:xfrm>
            <a:off x="1381431" y="4914809"/>
            <a:ext cx="9620865" cy="707886"/>
          </a:xfrm>
          <a:prstGeom prst="rect">
            <a:avLst/>
          </a:prstGeom>
        </p:spPr>
        <p:txBody>
          <a:bodyPr wrap="square">
            <a:spAutoFit/>
          </a:bodyPr>
          <a:lstStyle/>
          <a:p>
            <a:r>
              <a:rPr lang="ar-IQ" sz="2000" dirty="0"/>
              <a:t>telecommunications device that provides bank clients with access to financial transactions</a:t>
            </a:r>
          </a:p>
        </p:txBody>
      </p:sp>
    </p:spTree>
    <p:extLst>
      <p:ext uri="{BB962C8B-B14F-4D97-AF65-F5344CB8AC3E}">
        <p14:creationId xmlns:p14="http://schemas.microsoft.com/office/powerpoint/2010/main" val="1835251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864" y="951732"/>
            <a:ext cx="10058400" cy="5657850"/>
          </a:xfrm>
          <a:prstGeom prst="rect">
            <a:avLst/>
          </a:prstGeom>
        </p:spPr>
      </p:pic>
    </p:spTree>
    <p:extLst>
      <p:ext uri="{BB962C8B-B14F-4D97-AF65-F5344CB8AC3E}">
        <p14:creationId xmlns:p14="http://schemas.microsoft.com/office/powerpoint/2010/main" val="813122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4762" y="63660"/>
            <a:ext cx="1410929" cy="1319806"/>
          </a:xfrm>
          <a:prstGeom prst="rect">
            <a:avLst/>
          </a:prstGeom>
        </p:spPr>
      </p:pic>
      <p:sp>
        <p:nvSpPr>
          <p:cNvPr id="2" name="Rectangle 1"/>
          <p:cNvSpPr/>
          <p:nvPr/>
        </p:nvSpPr>
        <p:spPr>
          <a:xfrm>
            <a:off x="1248696" y="1383466"/>
            <a:ext cx="7600335" cy="369332"/>
          </a:xfrm>
          <a:prstGeom prst="rect">
            <a:avLst/>
          </a:prstGeom>
        </p:spPr>
        <p:txBody>
          <a:bodyPr wrap="square">
            <a:spAutoFit/>
          </a:bodyPr>
          <a:lstStyle/>
          <a:p>
            <a:r>
              <a:rPr lang="ar-IQ" b="1" dirty="0"/>
              <a:t>There are several advantages of using ATM, few are listed below-</a:t>
            </a:r>
          </a:p>
        </p:txBody>
      </p:sp>
      <p:sp>
        <p:nvSpPr>
          <p:cNvPr id="3" name="Rectangle 2"/>
          <p:cNvSpPr/>
          <p:nvPr/>
        </p:nvSpPr>
        <p:spPr>
          <a:xfrm>
            <a:off x="1558413" y="1968341"/>
            <a:ext cx="8160774" cy="1754326"/>
          </a:xfrm>
          <a:prstGeom prst="rect">
            <a:avLst/>
          </a:prstGeom>
        </p:spPr>
        <p:txBody>
          <a:bodyPr wrap="square">
            <a:spAutoFit/>
          </a:bodyPr>
          <a:lstStyle/>
          <a:p>
            <a:r>
              <a:rPr lang="en-US" dirty="0" smtClean="0"/>
              <a:t>* You </a:t>
            </a:r>
            <a:r>
              <a:rPr lang="en-US" dirty="0"/>
              <a:t>can withdraw cash at any time, day or</a:t>
            </a:r>
          </a:p>
          <a:p>
            <a:r>
              <a:rPr lang="en-US" dirty="0"/>
              <a:t>night. The banks don’t need to be open</a:t>
            </a:r>
            <a:r>
              <a:rPr lang="en-US" dirty="0" smtClean="0"/>
              <a:t>.</a:t>
            </a:r>
          </a:p>
          <a:p>
            <a:endParaRPr lang="ar-IQ" dirty="0" smtClean="0"/>
          </a:p>
          <a:p>
            <a:r>
              <a:rPr lang="en-US" dirty="0" smtClean="0"/>
              <a:t>* ATMs </a:t>
            </a:r>
            <a:r>
              <a:rPr lang="en-US" dirty="0"/>
              <a:t>offer the convenience of</a:t>
            </a:r>
          </a:p>
          <a:p>
            <a:r>
              <a:rPr lang="en-US" dirty="0"/>
              <a:t>multiple locations</a:t>
            </a:r>
            <a:r>
              <a:rPr lang="en-US" dirty="0" smtClean="0"/>
              <a:t>.</a:t>
            </a:r>
          </a:p>
          <a:p>
            <a:endParaRPr lang="ar-IQ" dirty="0"/>
          </a:p>
        </p:txBody>
      </p:sp>
      <p:sp>
        <p:nvSpPr>
          <p:cNvPr id="4" name="Rectangle 3"/>
          <p:cNvSpPr/>
          <p:nvPr/>
        </p:nvSpPr>
        <p:spPr>
          <a:xfrm>
            <a:off x="1558413" y="3494602"/>
            <a:ext cx="6096000" cy="646331"/>
          </a:xfrm>
          <a:prstGeom prst="rect">
            <a:avLst/>
          </a:prstGeom>
        </p:spPr>
        <p:txBody>
          <a:bodyPr>
            <a:spAutoFit/>
          </a:bodyPr>
          <a:lstStyle/>
          <a:p>
            <a:r>
              <a:rPr lang="ar-IQ" dirty="0" smtClean="0"/>
              <a:t>* Your </a:t>
            </a:r>
            <a:r>
              <a:rPr lang="ar-IQ" dirty="0"/>
              <a:t>ATM card is protected by a</a:t>
            </a:r>
          </a:p>
          <a:p>
            <a:r>
              <a:rPr lang="ar-IQ" dirty="0"/>
              <a:t>PIN, keeping your money safe.</a:t>
            </a:r>
          </a:p>
        </p:txBody>
      </p:sp>
      <p:sp>
        <p:nvSpPr>
          <p:cNvPr id="6" name="Rectangle 5"/>
          <p:cNvSpPr/>
          <p:nvPr/>
        </p:nvSpPr>
        <p:spPr>
          <a:xfrm>
            <a:off x="1558413" y="4266828"/>
            <a:ext cx="6096000" cy="646331"/>
          </a:xfrm>
          <a:prstGeom prst="rect">
            <a:avLst/>
          </a:prstGeom>
        </p:spPr>
        <p:txBody>
          <a:bodyPr>
            <a:spAutoFit/>
          </a:bodyPr>
          <a:lstStyle/>
          <a:p>
            <a:r>
              <a:rPr lang="ar-IQ" dirty="0" smtClean="0"/>
              <a:t>* You </a:t>
            </a:r>
            <a:r>
              <a:rPr lang="ar-IQ" dirty="0"/>
              <a:t>don’t need to fill out withdrawal and</a:t>
            </a:r>
          </a:p>
          <a:p>
            <a:r>
              <a:rPr lang="ar-IQ" dirty="0"/>
              <a:t>deposit slips as is required at the bank.</a:t>
            </a:r>
          </a:p>
        </p:txBody>
      </p:sp>
      <p:sp>
        <p:nvSpPr>
          <p:cNvPr id="9" name="Rectangle 8"/>
          <p:cNvSpPr/>
          <p:nvPr/>
        </p:nvSpPr>
        <p:spPr>
          <a:xfrm>
            <a:off x="1558413" y="5039054"/>
            <a:ext cx="6096000" cy="646331"/>
          </a:xfrm>
          <a:prstGeom prst="rect">
            <a:avLst/>
          </a:prstGeom>
        </p:spPr>
        <p:txBody>
          <a:bodyPr>
            <a:spAutoFit/>
          </a:bodyPr>
          <a:lstStyle/>
          <a:p>
            <a:r>
              <a:rPr lang="ar-IQ" dirty="0"/>
              <a:t> </a:t>
            </a:r>
            <a:r>
              <a:rPr lang="ar-IQ" dirty="0" smtClean="0"/>
              <a:t>*ATMs </a:t>
            </a:r>
            <a:r>
              <a:rPr lang="ar-IQ" dirty="0"/>
              <a:t>are faster than going to the bank—no</a:t>
            </a:r>
          </a:p>
          <a:p>
            <a:r>
              <a:rPr lang="ar-IQ" dirty="0"/>
              <a:t>long lines.</a:t>
            </a:r>
          </a:p>
        </p:txBody>
      </p:sp>
    </p:spTree>
    <p:extLst>
      <p:ext uri="{BB962C8B-B14F-4D97-AF65-F5344CB8AC3E}">
        <p14:creationId xmlns:p14="http://schemas.microsoft.com/office/powerpoint/2010/main" val="2704635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4343" y="66944"/>
            <a:ext cx="1947657" cy="1821870"/>
          </a:xfrm>
          <a:prstGeom prst="rect">
            <a:avLst/>
          </a:prstGeom>
        </p:spPr>
      </p:pic>
      <p:sp>
        <p:nvSpPr>
          <p:cNvPr id="2" name="Rectangle 1"/>
          <p:cNvSpPr/>
          <p:nvPr/>
        </p:nvSpPr>
        <p:spPr>
          <a:xfrm>
            <a:off x="1440425" y="1399596"/>
            <a:ext cx="9886335" cy="4985980"/>
          </a:xfrm>
          <a:prstGeom prst="rect">
            <a:avLst/>
          </a:prstGeom>
        </p:spPr>
        <p:txBody>
          <a:bodyPr wrap="square">
            <a:spAutoFit/>
          </a:bodyPr>
          <a:lstStyle/>
          <a:p>
            <a:r>
              <a:rPr lang="ar-IQ" sz="2400" b="1" dirty="0"/>
              <a:t>A debit </a:t>
            </a:r>
            <a:r>
              <a:rPr lang="ar-IQ" sz="2400" b="1" dirty="0" smtClean="0"/>
              <a:t>card</a:t>
            </a:r>
            <a:r>
              <a:rPr lang="en-US" sz="2400" b="1" dirty="0" smtClean="0"/>
              <a:t>: </a:t>
            </a:r>
          </a:p>
          <a:p>
            <a:endParaRPr lang="ar-IQ" sz="2400" b="1" dirty="0"/>
          </a:p>
          <a:p>
            <a:pPr>
              <a:lnSpc>
                <a:spcPct val="150000"/>
              </a:lnSpc>
            </a:pPr>
            <a:r>
              <a:rPr lang="ar-IQ" dirty="0"/>
              <a:t> </a:t>
            </a:r>
            <a:r>
              <a:rPr lang="ar-IQ" sz="2000" dirty="0"/>
              <a:t>(also known as a bank card or check card) is a  plastic  payment card that providesthe cardholder electronic access to his or her   bank account(s) at a financial institution. Somecards may bear a stored value with which a payment</a:t>
            </a:r>
          </a:p>
          <a:p>
            <a:pPr>
              <a:lnSpc>
                <a:spcPct val="150000"/>
              </a:lnSpc>
            </a:pPr>
            <a:r>
              <a:rPr lang="ar-IQ" sz="2000" dirty="0"/>
              <a:t> is made, while most relay a message to thecardholder's bank to withdraw funds from a payer's designated bank account. The card, whereaccepted, can be used instead of  cash when making purchases. In some cases, the  primaryaccount number  is assigned exclusively for use on the Internet</a:t>
            </a:r>
          </a:p>
          <a:p>
            <a:pPr>
              <a:lnSpc>
                <a:spcPct val="150000"/>
              </a:lnSpc>
            </a:pPr>
            <a:r>
              <a:rPr lang="ar-IQ" sz="2000" dirty="0"/>
              <a:t> and there is no physical card</a:t>
            </a:r>
          </a:p>
        </p:txBody>
      </p:sp>
    </p:spTree>
    <p:extLst>
      <p:ext uri="{BB962C8B-B14F-4D97-AF65-F5344CB8AC3E}">
        <p14:creationId xmlns:p14="http://schemas.microsoft.com/office/powerpoint/2010/main" val="2061763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4343" y="66944"/>
            <a:ext cx="1947657" cy="18218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548" y="1225038"/>
            <a:ext cx="8568813" cy="5086350"/>
          </a:xfrm>
          <a:prstGeom prst="rect">
            <a:avLst/>
          </a:prstGeom>
        </p:spPr>
      </p:pic>
    </p:spTree>
    <p:extLst>
      <p:ext uri="{BB962C8B-B14F-4D97-AF65-F5344CB8AC3E}">
        <p14:creationId xmlns:p14="http://schemas.microsoft.com/office/powerpoint/2010/main" val="2929873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4813" y="66944"/>
            <a:ext cx="1337187" cy="1250826"/>
          </a:xfrm>
          <a:prstGeom prst="rect">
            <a:avLst/>
          </a:prstGeom>
        </p:spPr>
      </p:pic>
      <p:sp>
        <p:nvSpPr>
          <p:cNvPr id="2" name="Rectangle 1"/>
          <p:cNvSpPr/>
          <p:nvPr/>
        </p:nvSpPr>
        <p:spPr>
          <a:xfrm>
            <a:off x="1416827" y="1888159"/>
            <a:ext cx="8523585" cy="2341347"/>
          </a:xfrm>
          <a:prstGeom prst="rect">
            <a:avLst/>
          </a:prstGeom>
        </p:spPr>
        <p:txBody>
          <a:bodyPr wrap="square">
            <a:spAutoFit/>
          </a:bodyPr>
          <a:lstStyle/>
          <a:p>
            <a:pPr>
              <a:lnSpc>
                <a:spcPct val="150000"/>
              </a:lnSpc>
            </a:pPr>
            <a:r>
              <a:rPr lang="ar-IQ" sz="2000" dirty="0"/>
              <a:t>Telephone banking is a service provided by a bank or other financial institution that enables customers to perform over the telephone a range of financial transactions that do not involve cash or financial instruments (such as checks) without the need to visit a bank branch or ATM.</a:t>
            </a:r>
          </a:p>
        </p:txBody>
      </p:sp>
      <p:sp>
        <p:nvSpPr>
          <p:cNvPr id="3" name="Rectangle 2"/>
          <p:cNvSpPr/>
          <p:nvPr/>
        </p:nvSpPr>
        <p:spPr>
          <a:xfrm>
            <a:off x="1416828" y="1317770"/>
            <a:ext cx="2659703" cy="400110"/>
          </a:xfrm>
          <a:prstGeom prst="rect">
            <a:avLst/>
          </a:prstGeom>
        </p:spPr>
        <p:txBody>
          <a:bodyPr wrap="none">
            <a:spAutoFit/>
          </a:bodyPr>
          <a:lstStyle/>
          <a:p>
            <a:pPr algn="r"/>
            <a:r>
              <a:rPr lang="ar-IQ" sz="2000" b="1" dirty="0"/>
              <a:t>Telephone banking </a:t>
            </a:r>
          </a:p>
        </p:txBody>
      </p:sp>
    </p:spTree>
    <p:extLst>
      <p:ext uri="{BB962C8B-B14F-4D97-AF65-F5344CB8AC3E}">
        <p14:creationId xmlns:p14="http://schemas.microsoft.com/office/powerpoint/2010/main" val="335882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329" y="0"/>
            <a:ext cx="9941283" cy="1592826"/>
          </a:xfrm>
        </p:spPr>
        <p:txBody>
          <a:bodyPr>
            <a:noAutofit/>
          </a:bodyPr>
          <a:lstStyle/>
          <a:p>
            <a:pPr marL="0" indent="0"/>
            <a:r>
              <a:rPr lang="en-US" sz="1800" b="1" dirty="0"/>
              <a:t/>
            </a:r>
            <a:br>
              <a:rPr lang="en-US" sz="1800" b="1" dirty="0"/>
            </a:br>
            <a:r>
              <a:rPr lang="en-US" sz="1800" b="1" dirty="0"/>
              <a:t>ALMUSTAQBAL UNIVERSITY </a:t>
            </a:r>
            <a:br>
              <a:rPr lang="en-US" sz="1800" b="1" dirty="0"/>
            </a:br>
            <a:r>
              <a:rPr lang="en-US" sz="1800" b="1" dirty="0"/>
              <a:t>Department of Radiology Technologies</a:t>
            </a:r>
            <a:br>
              <a:rPr lang="en-US" sz="1800" b="1" dirty="0"/>
            </a:br>
            <a:r>
              <a:rPr lang="en-US" sz="1800" b="1" dirty="0"/>
              <a:t> </a:t>
            </a:r>
            <a:br>
              <a:rPr lang="en-US" sz="1800" b="1" dirty="0"/>
            </a:br>
            <a:endParaRPr lang="ar-IQ" sz="1800" b="1" dirty="0"/>
          </a:p>
        </p:txBody>
      </p:sp>
      <p:sp>
        <p:nvSpPr>
          <p:cNvPr id="3" name="Content Placeholder 2"/>
          <p:cNvSpPr>
            <a:spLocks noGrp="1"/>
          </p:cNvSpPr>
          <p:nvPr>
            <p:ph idx="1"/>
          </p:nvPr>
        </p:nvSpPr>
        <p:spPr>
          <a:xfrm>
            <a:off x="576057" y="1592826"/>
            <a:ext cx="11017045" cy="4365521"/>
          </a:xfrm>
        </p:spPr>
        <p:txBody>
          <a:bodyPr>
            <a:noAutofit/>
          </a:bodyPr>
          <a:lstStyle/>
          <a:p>
            <a:pPr marL="0" indent="0" algn="l">
              <a:lnSpc>
                <a:spcPct val="150000"/>
              </a:lnSpc>
              <a:buNone/>
            </a:pPr>
            <a:r>
              <a:rPr lang="en-US" sz="2800" b="1" dirty="0"/>
              <a:t> </a:t>
            </a:r>
            <a:r>
              <a:rPr lang="en-US" sz="2000" b="1" dirty="0"/>
              <a:t>WE are living in e-century. The Internet and information and communications</a:t>
            </a:r>
          </a:p>
          <a:p>
            <a:pPr marL="0" indent="0" algn="l">
              <a:lnSpc>
                <a:spcPct val="150000"/>
              </a:lnSpc>
              <a:buNone/>
            </a:pPr>
            <a:r>
              <a:rPr lang="en-US" sz="2000" b="1" dirty="0"/>
              <a:t>technologies (ICT) are central to economic growth and productivity. Internet-based technologies</a:t>
            </a:r>
          </a:p>
          <a:p>
            <a:pPr marL="0" indent="0" algn="l">
              <a:lnSpc>
                <a:spcPct val="150000"/>
              </a:lnSpc>
              <a:buNone/>
            </a:pPr>
            <a:r>
              <a:rPr lang="en-US" sz="2000" b="1" dirty="0"/>
              <a:t>and networks can increase productivity, decrease costs and open new market opportunities.</a:t>
            </a:r>
          </a:p>
          <a:p>
            <a:pPr marL="0" indent="0" algn="l">
              <a:lnSpc>
                <a:spcPct val="150000"/>
              </a:lnSpc>
              <a:buNone/>
            </a:pPr>
            <a:r>
              <a:rPr lang="en-US" sz="2000" b="1" dirty="0"/>
              <a:t>Now-a-days, using the Internet and email to conduct business is not uncommon.</a:t>
            </a:r>
          </a:p>
          <a:p>
            <a:pPr marL="0" indent="0" algn="l">
              <a:lnSpc>
                <a:spcPct val="150000"/>
              </a:lnSpc>
              <a:buNone/>
            </a:pPr>
            <a:r>
              <a:rPr lang="en-US" sz="2000" b="1" dirty="0"/>
              <a:t>However, lack of technical and management skills in Information and Communications</a:t>
            </a:r>
          </a:p>
          <a:p>
            <a:pPr marL="0" indent="0" algn="l">
              <a:lnSpc>
                <a:spcPct val="150000"/>
              </a:lnSpc>
              <a:buNone/>
            </a:pPr>
            <a:r>
              <a:rPr lang="en-US" sz="2000" b="1" dirty="0"/>
              <a:t>Technology is a barrier. There are a wide variety of resources available to help you to improve</a:t>
            </a:r>
            <a:endParaRPr lang="en-US" sz="2000" b="1"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6955" y="1"/>
            <a:ext cx="1947657" cy="1821870"/>
          </a:xfrm>
          <a:prstGeom prst="rect">
            <a:avLst/>
          </a:prstGeom>
        </p:spPr>
      </p:pic>
      <p:sp>
        <p:nvSpPr>
          <p:cNvPr id="5" name="Rectangle 4"/>
          <p:cNvSpPr/>
          <p:nvPr/>
        </p:nvSpPr>
        <p:spPr>
          <a:xfrm>
            <a:off x="652338" y="1363915"/>
            <a:ext cx="1645002" cy="369332"/>
          </a:xfrm>
          <a:prstGeom prst="rect">
            <a:avLst/>
          </a:prstGeom>
        </p:spPr>
        <p:txBody>
          <a:bodyPr wrap="none">
            <a:spAutoFit/>
          </a:bodyPr>
          <a:lstStyle/>
          <a:p>
            <a:pPr algn="ctr"/>
            <a:r>
              <a:rPr lang="en-US" b="1" dirty="0"/>
              <a:t>E-commerce</a:t>
            </a:r>
            <a:endParaRPr lang="ar-IQ" b="1" dirty="0"/>
          </a:p>
        </p:txBody>
      </p:sp>
    </p:spTree>
    <p:extLst>
      <p:ext uri="{BB962C8B-B14F-4D97-AF65-F5344CB8AC3E}">
        <p14:creationId xmlns:p14="http://schemas.microsoft.com/office/powerpoint/2010/main" val="1188153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7638" y="1696065"/>
            <a:ext cx="11031793" cy="2585323"/>
          </a:xfrm>
          <a:prstGeom prst="rect">
            <a:avLst/>
          </a:prstGeom>
        </p:spPr>
        <p:txBody>
          <a:bodyPr wrap="square">
            <a:spAutoFit/>
          </a:bodyPr>
          <a:lstStyle/>
          <a:p>
            <a:pPr>
              <a:lnSpc>
                <a:spcPct val="150000"/>
              </a:lnSpc>
            </a:pPr>
            <a:r>
              <a:rPr lang="en-US" dirty="0">
                <a:latin typeface="Arial" panose="020B0604020202020204" pitchFamily="34" charset="0"/>
              </a:rPr>
              <a:t>Telephone banking became commercially available in the 1980s, first introduced by  </a:t>
            </a:r>
            <a:r>
              <a:rPr lang="en-US" dirty="0" smtClean="0">
                <a:latin typeface="Arial" panose="020B0604020202020204" pitchFamily="34" charset="0"/>
              </a:rPr>
              <a:t>Giro bank </a:t>
            </a:r>
            <a:r>
              <a:rPr lang="en-US" dirty="0">
                <a:latin typeface="Arial" panose="020B0604020202020204" pitchFamily="34" charset="0"/>
              </a:rPr>
              <a:t> in the United Kingdom, which established a dedicated telephone banking service in 1984</a:t>
            </a:r>
            <a:r>
              <a:rPr lang="en-US" dirty="0" smtClean="0">
                <a:latin typeface="Arial" panose="020B0604020202020204" pitchFamily="34" charset="0"/>
              </a:rPr>
              <a:t>.</a:t>
            </a:r>
            <a:r>
              <a:rPr lang="en-US" dirty="0">
                <a:latin typeface="Arial" panose="020B0604020202020204" pitchFamily="34" charset="0"/>
              </a:rPr>
              <a:t> Telephone banking saw growth during the 1980s and early 1990s and was heavily used by the first generation of  direct banks. However, the development </a:t>
            </a:r>
            <a:r>
              <a:rPr lang="en-US" dirty="0" smtClean="0">
                <a:latin typeface="Arial" panose="020B0604020202020204" pitchFamily="34" charset="0"/>
              </a:rPr>
              <a:t>of</a:t>
            </a:r>
            <a:r>
              <a:rPr lang="en-US" dirty="0">
                <a:latin typeface="Arial" panose="020B0604020202020204" pitchFamily="34" charset="0"/>
              </a:rPr>
              <a:t> in  online </a:t>
            </a:r>
            <a:r>
              <a:rPr lang="en-US" dirty="0" smtClean="0">
                <a:latin typeface="Arial" panose="020B0604020202020204" pitchFamily="34" charset="0"/>
              </a:rPr>
              <a:t>banking  </a:t>
            </a:r>
            <a:r>
              <a:rPr lang="en-US" dirty="0">
                <a:latin typeface="Arial" panose="020B0604020202020204" pitchFamily="34" charset="0"/>
              </a:rPr>
              <a:t>the early 2000s started a long-term decline in the use of telephone banking in favor of  internet banking  </a:t>
            </a:r>
            <a:r>
              <a:rPr lang="en-US" dirty="0" smtClean="0">
                <a:latin typeface="Arial" panose="020B0604020202020204" pitchFamily="34" charset="0"/>
              </a:rPr>
              <a:t>T he </a:t>
            </a:r>
            <a:r>
              <a:rPr lang="en-US" dirty="0">
                <a:latin typeface="Arial" panose="020B0604020202020204" pitchFamily="34" charset="0"/>
              </a:rPr>
              <a:t>advent of mobile banking further eroded the use of telephone banking in the 2010s.</a:t>
            </a:r>
            <a:endParaRPr lang="ar-IQ" dirty="0"/>
          </a:p>
        </p:txBody>
      </p:sp>
    </p:spTree>
    <p:extLst>
      <p:ext uri="{BB962C8B-B14F-4D97-AF65-F5344CB8AC3E}">
        <p14:creationId xmlns:p14="http://schemas.microsoft.com/office/powerpoint/2010/main" val="1874624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413" y="409268"/>
            <a:ext cx="10058400" cy="6286500"/>
          </a:xfrm>
          <a:prstGeom prst="rect">
            <a:avLst/>
          </a:prstGeom>
        </p:spPr>
      </p:pic>
    </p:spTree>
    <p:extLst>
      <p:ext uri="{BB962C8B-B14F-4D97-AF65-F5344CB8AC3E}">
        <p14:creationId xmlns:p14="http://schemas.microsoft.com/office/powerpoint/2010/main" val="2513448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4555" y="1997839"/>
            <a:ext cx="9719187" cy="4649671"/>
          </a:xfrm>
          <a:prstGeom prst="rect">
            <a:avLst/>
          </a:prstGeom>
        </p:spPr>
        <p:txBody>
          <a:bodyPr wrap="square">
            <a:spAutoFit/>
          </a:bodyPr>
          <a:lstStyle/>
          <a:p>
            <a:pPr>
              <a:lnSpc>
                <a:spcPct val="150000"/>
              </a:lnSpc>
            </a:pPr>
            <a:r>
              <a:rPr lang="ar-IQ" sz="2000" dirty="0" smtClean="0"/>
              <a:t>SMS Banking is a Mobile technology that allows you to request and receive banking information</a:t>
            </a:r>
          </a:p>
          <a:p>
            <a:pPr>
              <a:lnSpc>
                <a:spcPct val="150000"/>
              </a:lnSpc>
            </a:pPr>
            <a:r>
              <a:rPr lang="ar-IQ" sz="2000" dirty="0" smtClean="0"/>
              <a:t>from your bank on your mobile phone via Short message service (SMS). Individuals or corporate</a:t>
            </a:r>
          </a:p>
          <a:p>
            <a:pPr>
              <a:lnSpc>
                <a:spcPct val="150000"/>
              </a:lnSpc>
            </a:pPr>
            <a:r>
              <a:rPr lang="ar-IQ" sz="2000" dirty="0" smtClean="0"/>
              <a:t>bodies can manage their bank accounts, check their account balances, perform check requests,</a:t>
            </a:r>
          </a:p>
          <a:p>
            <a:pPr>
              <a:lnSpc>
                <a:spcPct val="150000"/>
              </a:lnSpc>
            </a:pPr>
            <a:r>
              <a:rPr lang="ar-IQ" sz="2000" dirty="0" smtClean="0"/>
              <a:t>money transfers, pay some bills, and perform other banking transactions using their mobile</a:t>
            </a:r>
          </a:p>
          <a:p>
            <a:pPr>
              <a:lnSpc>
                <a:spcPct val="150000"/>
              </a:lnSpc>
            </a:pPr>
            <a:r>
              <a:rPr lang="ar-IQ" sz="2000" dirty="0" smtClean="0"/>
              <a:t>phones. There are two methods of SMS widely used in applications; they are the PUSH &amp; PULL</a:t>
            </a:r>
            <a:endParaRPr lang="ar-IQ" sz="2000" dirty="0"/>
          </a:p>
        </p:txBody>
      </p:sp>
      <p:sp>
        <p:nvSpPr>
          <p:cNvPr id="3" name="Rectangle 2"/>
          <p:cNvSpPr/>
          <p:nvPr/>
        </p:nvSpPr>
        <p:spPr>
          <a:xfrm>
            <a:off x="1936355" y="1194308"/>
            <a:ext cx="2164375" cy="461665"/>
          </a:xfrm>
          <a:prstGeom prst="rect">
            <a:avLst/>
          </a:prstGeom>
        </p:spPr>
        <p:txBody>
          <a:bodyPr wrap="none">
            <a:spAutoFit/>
          </a:bodyPr>
          <a:lstStyle/>
          <a:p>
            <a:r>
              <a:rPr lang="ar-IQ" sz="2400" b="1" dirty="0"/>
              <a:t>SMS Banking </a:t>
            </a:r>
          </a:p>
        </p:txBody>
      </p:sp>
    </p:spTree>
    <p:extLst>
      <p:ext uri="{BB962C8B-B14F-4D97-AF65-F5344CB8AC3E}">
        <p14:creationId xmlns:p14="http://schemas.microsoft.com/office/powerpoint/2010/main" val="591432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904" y="1039761"/>
            <a:ext cx="9753600" cy="5486400"/>
          </a:xfrm>
          <a:prstGeom prst="rect">
            <a:avLst/>
          </a:prstGeom>
        </p:spPr>
      </p:pic>
    </p:spTree>
    <p:extLst>
      <p:ext uri="{BB962C8B-B14F-4D97-AF65-F5344CB8AC3E}">
        <p14:creationId xmlns:p14="http://schemas.microsoft.com/office/powerpoint/2010/main" val="2611426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2876" y="1513686"/>
            <a:ext cx="9163665" cy="2435988"/>
          </a:xfrm>
          <a:prstGeom prst="rect">
            <a:avLst/>
          </a:prstGeom>
        </p:spPr>
        <p:txBody>
          <a:bodyPr wrap="square">
            <a:spAutoFit/>
          </a:bodyPr>
          <a:lstStyle/>
          <a:p>
            <a:r>
              <a:rPr lang="en-US" dirty="0">
                <a:solidFill>
                  <a:srgbClr val="1F1F1F"/>
                </a:solidFill>
                <a:latin typeface="Arial" panose="020B0604020202020204" pitchFamily="34" charset="0"/>
              </a:rPr>
              <a:t/>
            </a:r>
            <a:br>
              <a:rPr lang="en-US" dirty="0">
                <a:solidFill>
                  <a:srgbClr val="1F1F1F"/>
                </a:solidFill>
                <a:latin typeface="Arial" panose="020B0604020202020204" pitchFamily="34" charset="0"/>
              </a:rPr>
            </a:br>
            <a:endParaRPr lang="en-US" dirty="0">
              <a:solidFill>
                <a:srgbClr val="1F1F1F"/>
              </a:solidFill>
              <a:latin typeface="Arial" panose="020B0604020202020204" pitchFamily="34" charset="0"/>
            </a:endParaRPr>
          </a:p>
          <a:p>
            <a:pPr>
              <a:lnSpc>
                <a:spcPct val="150000"/>
              </a:lnSpc>
            </a:pPr>
            <a:r>
              <a:rPr lang="en-US" sz="2000" dirty="0">
                <a:solidFill>
                  <a:srgbClr val="1F1F1F"/>
                </a:solidFill>
                <a:latin typeface="Arial" panose="020B0604020202020204" pitchFamily="34" charset="0"/>
              </a:rPr>
              <a:t>Electronic Alert means a notification, instruction, communication, order, message, data, or information sent by the Bank to you and/or your </a:t>
            </a:r>
            <a:r>
              <a:rPr lang="en-US" sz="2000" dirty="0" err="1">
                <a:solidFill>
                  <a:srgbClr val="1F1F1F"/>
                </a:solidFill>
                <a:latin typeface="Arial" panose="020B0604020202020204" pitchFamily="34" charset="0"/>
              </a:rPr>
              <a:t>Authorised</a:t>
            </a:r>
            <a:r>
              <a:rPr lang="en-US" sz="2000" dirty="0">
                <a:solidFill>
                  <a:srgbClr val="1F1F1F"/>
                </a:solidFill>
                <a:latin typeface="Arial" panose="020B0604020202020204" pitchFamily="34" charset="0"/>
              </a:rPr>
              <a:t> Users via SMS, email or such other mode of electronic delivery as the Bank may determine from time to time</a:t>
            </a:r>
            <a:endParaRPr lang="en-US" sz="2000" b="0" i="0" dirty="0">
              <a:solidFill>
                <a:srgbClr val="1F1F1F"/>
              </a:solidFill>
              <a:effectLst/>
              <a:latin typeface="Arial" panose="020B0604020202020204" pitchFamily="34" charset="0"/>
            </a:endParaRPr>
          </a:p>
        </p:txBody>
      </p:sp>
      <p:sp>
        <p:nvSpPr>
          <p:cNvPr id="4" name="Rectangle 3"/>
          <p:cNvSpPr/>
          <p:nvPr/>
        </p:nvSpPr>
        <p:spPr>
          <a:xfrm>
            <a:off x="1882877" y="996815"/>
            <a:ext cx="6096000" cy="677108"/>
          </a:xfrm>
          <a:prstGeom prst="rect">
            <a:avLst/>
          </a:prstGeom>
        </p:spPr>
        <p:txBody>
          <a:bodyPr>
            <a:spAutoFit/>
          </a:bodyPr>
          <a:lstStyle/>
          <a:p>
            <a:endParaRPr lang="en-US" dirty="0">
              <a:solidFill>
                <a:srgbClr val="1F1F1F"/>
              </a:solidFill>
              <a:latin typeface="Arial" panose="020B0604020202020204" pitchFamily="34" charset="0"/>
            </a:endParaRPr>
          </a:p>
          <a:p>
            <a:r>
              <a:rPr lang="en-US" sz="2000" b="1" dirty="0">
                <a:solidFill>
                  <a:srgbClr val="1F1F1F"/>
                </a:solidFill>
                <a:latin typeface="Arial" panose="020B0604020202020204" pitchFamily="34" charset="0"/>
              </a:rPr>
              <a:t>Electronic Alert </a:t>
            </a:r>
            <a:endParaRPr lang="ar-IQ" sz="2000" b="1" dirty="0"/>
          </a:p>
        </p:txBody>
      </p:sp>
      <p:sp>
        <p:nvSpPr>
          <p:cNvPr id="6" name="Rectangle 5"/>
          <p:cNvSpPr/>
          <p:nvPr/>
        </p:nvSpPr>
        <p:spPr>
          <a:xfrm>
            <a:off x="1882876" y="4056805"/>
            <a:ext cx="9571703" cy="2341347"/>
          </a:xfrm>
          <a:prstGeom prst="rect">
            <a:avLst/>
          </a:prstGeom>
        </p:spPr>
        <p:txBody>
          <a:bodyPr wrap="square">
            <a:spAutoFit/>
          </a:bodyPr>
          <a:lstStyle/>
          <a:p>
            <a:pPr>
              <a:lnSpc>
                <a:spcPct val="150000"/>
              </a:lnSpc>
            </a:pPr>
            <a:r>
              <a:rPr lang="ar-IQ" sz="2000" dirty="0"/>
              <a:t>Where you have registered more than one Authorised User for the Internet Banking Service or where you have more than one Account linked to the Internet Banking Service, you understand and agree that all mobile phone numbers, email addresses or such other electronic contact details on the Bank’s records will receive an Electronic Alert and one-time password.</a:t>
            </a:r>
          </a:p>
        </p:txBody>
      </p:sp>
    </p:spTree>
    <p:extLst>
      <p:ext uri="{BB962C8B-B14F-4D97-AF65-F5344CB8AC3E}">
        <p14:creationId xmlns:p14="http://schemas.microsoft.com/office/powerpoint/2010/main" val="3100551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064" y="1195791"/>
            <a:ext cx="9162743" cy="4997860"/>
          </a:xfrm>
          <a:prstGeom prst="rect">
            <a:avLst/>
          </a:prstGeom>
        </p:spPr>
      </p:pic>
    </p:spTree>
    <p:extLst>
      <p:ext uri="{BB962C8B-B14F-4D97-AF65-F5344CB8AC3E}">
        <p14:creationId xmlns:p14="http://schemas.microsoft.com/office/powerpoint/2010/main" val="3481777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6065" y="1443841"/>
            <a:ext cx="9394722" cy="4649671"/>
          </a:xfrm>
          <a:prstGeom prst="rect">
            <a:avLst/>
          </a:prstGeom>
        </p:spPr>
        <p:txBody>
          <a:bodyPr wrap="square">
            <a:spAutoFit/>
          </a:bodyPr>
          <a:lstStyle/>
          <a:p>
            <a:pPr>
              <a:lnSpc>
                <a:spcPct val="150000"/>
              </a:lnSpc>
            </a:pPr>
            <a:r>
              <a:rPr lang="ar-IQ" sz="2000" dirty="0" smtClean="0"/>
              <a:t>Mobile banking allows </a:t>
            </a:r>
            <a:r>
              <a:rPr lang="ar-IQ" sz="2000" dirty="0"/>
              <a:t>customers to conduct banking transactions through their mobile phones. It addresses limitations of internet banking by not requiring access to a computer. Major models of mobile banking include bank-focused models where banks offer additional mobile services to existing customers, bank-led models where customers conduct transactions through retail agents instead of branches while maintaining bank accounts, and non-bank led models where non-banks handle most account management functions while banks focus on safekeeping funds. State-owned banks in India have seen poorer customer response to mobile banking than private banks.</a:t>
            </a:r>
          </a:p>
        </p:txBody>
      </p:sp>
      <p:sp>
        <p:nvSpPr>
          <p:cNvPr id="5" name="Rectangle 4"/>
          <p:cNvSpPr/>
          <p:nvPr/>
        </p:nvSpPr>
        <p:spPr>
          <a:xfrm>
            <a:off x="1837774" y="958334"/>
            <a:ext cx="2209259" cy="400110"/>
          </a:xfrm>
          <a:prstGeom prst="rect">
            <a:avLst/>
          </a:prstGeom>
        </p:spPr>
        <p:txBody>
          <a:bodyPr wrap="none">
            <a:spAutoFit/>
          </a:bodyPr>
          <a:lstStyle/>
          <a:p>
            <a:r>
              <a:rPr lang="ar-IQ" sz="2000" b="1" dirty="0"/>
              <a:t>Mobile banking </a:t>
            </a:r>
          </a:p>
        </p:txBody>
      </p:sp>
    </p:spTree>
    <p:extLst>
      <p:ext uri="{BB962C8B-B14F-4D97-AF65-F5344CB8AC3E}">
        <p14:creationId xmlns:p14="http://schemas.microsoft.com/office/powerpoint/2010/main" val="391515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71728" y="1663034"/>
            <a:ext cx="10467975" cy="4505325"/>
          </a:xfrm>
          <a:prstGeom prst="rect">
            <a:avLst/>
          </a:prstGeom>
        </p:spPr>
      </p:pic>
    </p:spTree>
    <p:extLst>
      <p:ext uri="{BB962C8B-B14F-4D97-AF65-F5344CB8AC3E}">
        <p14:creationId xmlns:p14="http://schemas.microsoft.com/office/powerpoint/2010/main" val="36651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1756" y="2713703"/>
            <a:ext cx="8658173" cy="1060787"/>
          </a:xfrm>
        </p:spPr>
        <p:txBody>
          <a:bodyPr/>
          <a:lstStyle/>
          <a:p>
            <a:r>
              <a:rPr lang="en-US" dirty="0"/>
              <a:t>Thank you for </a:t>
            </a:r>
            <a:r>
              <a:rPr lang="en-US" dirty="0" smtClean="0"/>
              <a:t>listening</a:t>
            </a:r>
            <a:endParaRPr lang="ar-IQ" dirty="0"/>
          </a:p>
        </p:txBody>
      </p:sp>
    </p:spTree>
    <p:extLst>
      <p:ext uri="{BB962C8B-B14F-4D97-AF65-F5344CB8AC3E}">
        <p14:creationId xmlns:p14="http://schemas.microsoft.com/office/powerpoint/2010/main" val="723446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8921" y="0"/>
            <a:ext cx="1745396" cy="1632672"/>
          </a:xfrm>
          <a:prstGeom prst="rect">
            <a:avLst/>
          </a:prstGeom>
        </p:spPr>
      </p:pic>
      <p:sp>
        <p:nvSpPr>
          <p:cNvPr id="3" name="Content Placeholder 2"/>
          <p:cNvSpPr>
            <a:spLocks noGrp="1"/>
          </p:cNvSpPr>
          <p:nvPr>
            <p:ph idx="1"/>
          </p:nvPr>
        </p:nvSpPr>
        <p:spPr>
          <a:xfrm>
            <a:off x="1423219" y="1233949"/>
            <a:ext cx="8915400" cy="3777622"/>
          </a:xfrm>
        </p:spPr>
        <p:txBody>
          <a:bodyPr/>
          <a:lstStyle/>
          <a:p>
            <a:pPr marL="0" indent="0" algn="l">
              <a:buNone/>
            </a:pPr>
            <a:r>
              <a:rPr lang="ar-IQ" b="1" dirty="0" smtClean="0"/>
              <a:t> </a:t>
            </a:r>
            <a:endParaRPr lang="ar-IQ"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508" y="1233949"/>
            <a:ext cx="8797413" cy="5428003"/>
          </a:xfrm>
          <a:prstGeom prst="rect">
            <a:avLst/>
          </a:prstGeom>
        </p:spPr>
      </p:pic>
    </p:spTree>
    <p:extLst>
      <p:ext uri="{BB962C8B-B14F-4D97-AF65-F5344CB8AC3E}">
        <p14:creationId xmlns:p14="http://schemas.microsoft.com/office/powerpoint/2010/main" val="334235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2672" y="1753557"/>
            <a:ext cx="11282516" cy="4470968"/>
          </a:xfrm>
          <a:prstGeom prst="rect">
            <a:avLst/>
          </a:prstGeom>
        </p:spPr>
        <p:txBody>
          <a:bodyPr wrap="square">
            <a:spAutoFit/>
          </a:bodyPr>
          <a:lstStyle/>
          <a:p>
            <a:r>
              <a:rPr lang="ar-IQ" b="1" dirty="0" smtClean="0"/>
              <a:t>E-Commerce : Meaning</a:t>
            </a:r>
            <a:endParaRPr lang="en-US" b="1" dirty="0" smtClean="0"/>
          </a:p>
          <a:p>
            <a:pPr>
              <a:lnSpc>
                <a:spcPct val="150000"/>
              </a:lnSpc>
            </a:pPr>
            <a:endParaRPr lang="ar-IQ" b="1" dirty="0"/>
          </a:p>
          <a:p>
            <a:pPr>
              <a:lnSpc>
                <a:spcPct val="150000"/>
              </a:lnSpc>
            </a:pPr>
            <a:r>
              <a:rPr lang="ar-IQ" dirty="0"/>
              <a:t>E-Commerce or Electronics Commerce is a methodology of modern business which</a:t>
            </a:r>
          </a:p>
          <a:p>
            <a:pPr>
              <a:lnSpc>
                <a:spcPct val="150000"/>
              </a:lnSpc>
            </a:pPr>
            <a:r>
              <a:rPr lang="ar-IQ" dirty="0"/>
              <a:t>addresses the need of business organizations, vendors and customers to reduce cost and improve</a:t>
            </a:r>
          </a:p>
          <a:p>
            <a:pPr>
              <a:lnSpc>
                <a:spcPct val="150000"/>
              </a:lnSpc>
            </a:pPr>
            <a:r>
              <a:rPr lang="ar-IQ" dirty="0"/>
              <a:t>the quality of goods and services while increasing the speed of delivery. E-commerce refers to</a:t>
            </a:r>
          </a:p>
          <a:p>
            <a:pPr>
              <a:lnSpc>
                <a:spcPct val="150000"/>
              </a:lnSpc>
            </a:pPr>
            <a:r>
              <a:rPr lang="ar-IQ" dirty="0"/>
              <a:t>paperless exchange of business information using following ways.</a:t>
            </a:r>
          </a:p>
          <a:p>
            <a:pPr marL="285750" indent="-285750">
              <a:lnSpc>
                <a:spcPct val="150000"/>
              </a:lnSpc>
              <a:buFont typeface="Arial" panose="020B0604020202020204" pitchFamily="34" charset="0"/>
              <a:buChar char="•"/>
            </a:pPr>
            <a:r>
              <a:rPr lang="ar-IQ" dirty="0" smtClean="0"/>
              <a:t>  </a:t>
            </a:r>
            <a:r>
              <a:rPr lang="ar-IQ" dirty="0"/>
              <a:t>Electronic Data Exchange (EDI)</a:t>
            </a:r>
          </a:p>
          <a:p>
            <a:pPr marL="285750" indent="-285750">
              <a:lnSpc>
                <a:spcPct val="150000"/>
              </a:lnSpc>
              <a:buFont typeface="Arial" panose="020B0604020202020204" pitchFamily="34" charset="0"/>
              <a:buChar char="•"/>
            </a:pPr>
            <a:r>
              <a:rPr lang="ar-IQ" dirty="0" smtClean="0"/>
              <a:t>  </a:t>
            </a:r>
            <a:r>
              <a:rPr lang="ar-IQ" dirty="0"/>
              <a:t>Electronic Mail (e-mail)</a:t>
            </a:r>
          </a:p>
          <a:p>
            <a:pPr marL="285750" indent="-285750">
              <a:lnSpc>
                <a:spcPct val="150000"/>
              </a:lnSpc>
              <a:buFont typeface="Arial" panose="020B0604020202020204" pitchFamily="34" charset="0"/>
              <a:buChar char="•"/>
            </a:pPr>
            <a:r>
              <a:rPr lang="ar-IQ" dirty="0" smtClean="0"/>
              <a:t> Electronic </a:t>
            </a:r>
            <a:r>
              <a:rPr lang="ar-IQ" dirty="0"/>
              <a:t>Bulletin Boards</a:t>
            </a:r>
          </a:p>
          <a:p>
            <a:pPr marL="285750" indent="-285750">
              <a:lnSpc>
                <a:spcPct val="150000"/>
              </a:lnSpc>
              <a:buFont typeface="Arial" panose="020B0604020202020204" pitchFamily="34" charset="0"/>
              <a:buChar char="•"/>
            </a:pPr>
            <a:r>
              <a:rPr lang="ar-IQ" dirty="0" smtClean="0"/>
              <a:t> Electronic </a:t>
            </a:r>
            <a:r>
              <a:rPr lang="ar-IQ" dirty="0"/>
              <a:t>Fund Transfer (EFT)</a:t>
            </a:r>
          </a:p>
          <a:p>
            <a:pPr marL="285750" indent="-285750">
              <a:lnSpc>
                <a:spcPct val="150000"/>
              </a:lnSpc>
              <a:buFont typeface="Arial" panose="020B0604020202020204" pitchFamily="34" charset="0"/>
              <a:buChar char="•"/>
            </a:pPr>
            <a:r>
              <a:rPr lang="ar-IQ" dirty="0" smtClean="0"/>
              <a:t> Other </a:t>
            </a:r>
            <a:r>
              <a:rPr lang="ar-IQ" dirty="0"/>
              <a:t>Network-based technologies</a:t>
            </a:r>
          </a:p>
        </p:txBody>
      </p:sp>
    </p:spTree>
    <p:extLst>
      <p:ext uri="{BB962C8B-B14F-4D97-AF65-F5344CB8AC3E}">
        <p14:creationId xmlns:p14="http://schemas.microsoft.com/office/powerpoint/2010/main" val="1767671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9187" y="176982"/>
            <a:ext cx="1947657" cy="1821870"/>
          </a:xfrm>
          <a:prstGeom prst="rect">
            <a:avLst/>
          </a:prstGeom>
        </p:spPr>
      </p:pic>
      <p:sp>
        <p:nvSpPr>
          <p:cNvPr id="2" name="Rectangle 1"/>
          <p:cNvSpPr/>
          <p:nvPr/>
        </p:nvSpPr>
        <p:spPr>
          <a:xfrm>
            <a:off x="1017638" y="1542669"/>
            <a:ext cx="10899058" cy="5078313"/>
          </a:xfrm>
          <a:prstGeom prst="rect">
            <a:avLst/>
          </a:prstGeom>
        </p:spPr>
        <p:txBody>
          <a:bodyPr wrap="square">
            <a:spAutoFit/>
          </a:bodyPr>
          <a:lstStyle/>
          <a:p>
            <a:pPr>
              <a:lnSpc>
                <a:spcPct val="200000"/>
              </a:lnSpc>
            </a:pPr>
            <a:r>
              <a:rPr lang="ar-IQ" dirty="0"/>
              <a:t>The concept of e-commerce is all about using the internet to do business better and faster.</a:t>
            </a:r>
          </a:p>
          <a:p>
            <a:pPr>
              <a:lnSpc>
                <a:spcPct val="200000"/>
              </a:lnSpc>
            </a:pPr>
            <a:r>
              <a:rPr lang="ar-IQ" dirty="0"/>
              <a:t>E-commerce is the process of buying and selling over the Internet, or conducting any</a:t>
            </a:r>
          </a:p>
          <a:p>
            <a:pPr>
              <a:lnSpc>
                <a:spcPct val="200000"/>
              </a:lnSpc>
            </a:pPr>
            <a:r>
              <a:rPr lang="ar-IQ" dirty="0"/>
              <a:t>transaction involving the transfer of ownership or rights to use goods or services through a</a:t>
            </a:r>
          </a:p>
          <a:p>
            <a:pPr>
              <a:lnSpc>
                <a:spcPct val="200000"/>
              </a:lnSpc>
            </a:pPr>
            <a:r>
              <a:rPr lang="ar-IQ" dirty="0"/>
              <a:t>computer-mediated network without using any paper document.</a:t>
            </a:r>
          </a:p>
          <a:p>
            <a:pPr>
              <a:lnSpc>
                <a:spcPct val="200000"/>
              </a:lnSpc>
            </a:pPr>
            <a:r>
              <a:rPr lang="ar-IQ" dirty="0"/>
              <a:t>Electronic commerce or e-commerce refers to a wide range of online business activities</a:t>
            </a:r>
          </a:p>
          <a:p>
            <a:pPr>
              <a:lnSpc>
                <a:spcPct val="200000"/>
              </a:lnSpc>
            </a:pPr>
            <a:r>
              <a:rPr lang="ar-IQ" dirty="0"/>
              <a:t>for products and services. It also pertains to “any form of business transaction in which the</a:t>
            </a:r>
          </a:p>
          <a:p>
            <a:pPr>
              <a:lnSpc>
                <a:spcPct val="200000"/>
              </a:lnSpc>
            </a:pPr>
            <a:r>
              <a:rPr lang="ar-IQ" dirty="0"/>
              <a:t>parties interact electronically rather than by physical exchanges or direct physical contact.”</a:t>
            </a:r>
          </a:p>
          <a:p>
            <a:pPr>
              <a:lnSpc>
                <a:spcPct val="200000"/>
              </a:lnSpc>
            </a:pPr>
            <a:r>
              <a:rPr lang="ar-IQ" dirty="0"/>
              <a:t>Business transacted through the use of computers, telephones, fax machines, barcode</a:t>
            </a:r>
          </a:p>
          <a:p>
            <a:pPr>
              <a:lnSpc>
                <a:spcPct val="200000"/>
              </a:lnSpc>
            </a:pPr>
            <a:r>
              <a:rPr lang="ar-IQ" dirty="0"/>
              <a:t>readers, credit cards, automated teller machines (ATM) or other electronic appliances </a:t>
            </a:r>
            <a:r>
              <a:rPr lang="ar-IQ" dirty="0" smtClean="0"/>
              <a:t> </a:t>
            </a:r>
            <a:endParaRPr lang="ar-IQ" dirty="0"/>
          </a:p>
        </p:txBody>
      </p:sp>
    </p:spTree>
    <p:extLst>
      <p:ext uri="{BB962C8B-B14F-4D97-AF65-F5344CB8AC3E}">
        <p14:creationId xmlns:p14="http://schemas.microsoft.com/office/powerpoint/2010/main" val="2238739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9910" y="0"/>
            <a:ext cx="1947657" cy="1821870"/>
          </a:xfrm>
          <a:prstGeom prst="rect">
            <a:avLst/>
          </a:prstGeom>
        </p:spPr>
      </p:pic>
      <p:sp>
        <p:nvSpPr>
          <p:cNvPr id="3" name="Rectangle 2"/>
          <p:cNvSpPr/>
          <p:nvPr/>
        </p:nvSpPr>
        <p:spPr>
          <a:xfrm>
            <a:off x="1092251" y="1533657"/>
            <a:ext cx="10250129" cy="4939814"/>
          </a:xfrm>
          <a:prstGeom prst="rect">
            <a:avLst/>
          </a:prstGeom>
        </p:spPr>
        <p:txBody>
          <a:bodyPr wrap="square">
            <a:spAutoFit/>
          </a:bodyPr>
          <a:lstStyle/>
          <a:p>
            <a:r>
              <a:rPr lang="ar-IQ" b="1" dirty="0"/>
              <a:t>Examples of </a:t>
            </a:r>
            <a:r>
              <a:rPr lang="ar-IQ" b="1" dirty="0" smtClean="0"/>
              <a:t>E-Commerce</a:t>
            </a:r>
            <a:endParaRPr lang="en-US" b="1" dirty="0" smtClean="0"/>
          </a:p>
          <a:p>
            <a:pPr marL="285750" indent="-285750">
              <a:lnSpc>
                <a:spcPct val="150000"/>
              </a:lnSpc>
              <a:buFont typeface="Arial" panose="020B0604020202020204" pitchFamily="34" charset="0"/>
              <a:buChar char="•"/>
            </a:pPr>
            <a:endParaRPr lang="ar-IQ" b="1" dirty="0"/>
          </a:p>
          <a:p>
            <a:pPr marL="285750" indent="-285750">
              <a:lnSpc>
                <a:spcPct val="150000"/>
              </a:lnSpc>
              <a:buFont typeface="Arial" panose="020B0604020202020204" pitchFamily="34" charset="0"/>
              <a:buChar char="•"/>
            </a:pPr>
            <a:r>
              <a:rPr lang="ar-IQ" dirty="0" smtClean="0"/>
              <a:t>An </a:t>
            </a:r>
            <a:r>
              <a:rPr lang="ar-IQ" dirty="0"/>
              <a:t>individual purchases a book on the Internet.</a:t>
            </a:r>
          </a:p>
          <a:p>
            <a:pPr marL="285750" indent="-285750">
              <a:lnSpc>
                <a:spcPct val="150000"/>
              </a:lnSpc>
              <a:buFont typeface="Arial" panose="020B0604020202020204" pitchFamily="34" charset="0"/>
              <a:buChar char="•"/>
            </a:pPr>
            <a:r>
              <a:rPr lang="ar-IQ" dirty="0" smtClean="0"/>
              <a:t>A </a:t>
            </a:r>
            <a:r>
              <a:rPr lang="ar-IQ" dirty="0"/>
              <a:t>government employee reserves a hotel room over the Internet.</a:t>
            </a:r>
          </a:p>
          <a:p>
            <a:pPr marL="285750" indent="-285750">
              <a:lnSpc>
                <a:spcPct val="150000"/>
              </a:lnSpc>
              <a:buFont typeface="Arial" panose="020B0604020202020204" pitchFamily="34" charset="0"/>
              <a:buChar char="•"/>
            </a:pPr>
            <a:r>
              <a:rPr lang="ar-IQ" dirty="0" smtClean="0"/>
              <a:t>A </a:t>
            </a:r>
            <a:r>
              <a:rPr lang="ar-IQ" dirty="0"/>
              <a:t>business calls a toll free number and orders a computer using the seller's interactive</a:t>
            </a:r>
          </a:p>
          <a:p>
            <a:pPr>
              <a:lnSpc>
                <a:spcPct val="150000"/>
              </a:lnSpc>
            </a:pPr>
            <a:r>
              <a:rPr lang="ar-IQ" dirty="0"/>
              <a:t>telephone system.</a:t>
            </a:r>
          </a:p>
          <a:p>
            <a:pPr marL="285750" indent="-285750">
              <a:lnSpc>
                <a:spcPct val="150000"/>
              </a:lnSpc>
              <a:buFont typeface="Arial" panose="020B0604020202020204" pitchFamily="34" charset="0"/>
              <a:buChar char="•"/>
            </a:pPr>
            <a:r>
              <a:rPr lang="ar-IQ" dirty="0" smtClean="0"/>
              <a:t>A </a:t>
            </a:r>
            <a:r>
              <a:rPr lang="ar-IQ" dirty="0"/>
              <a:t>business buys office supplies on-line or through an electronic auction.</a:t>
            </a:r>
          </a:p>
          <a:p>
            <a:pPr marL="285750" indent="-285750">
              <a:lnSpc>
                <a:spcPct val="150000"/>
              </a:lnSpc>
              <a:buFont typeface="Arial" panose="020B0604020202020204" pitchFamily="34" charset="0"/>
              <a:buChar char="•"/>
            </a:pPr>
            <a:r>
              <a:rPr lang="ar-IQ" dirty="0" smtClean="0"/>
              <a:t>A </a:t>
            </a:r>
            <a:r>
              <a:rPr lang="ar-IQ" dirty="0"/>
              <a:t>manufacturing plant orders electronic components from another plant within the</a:t>
            </a:r>
          </a:p>
          <a:p>
            <a:pPr>
              <a:lnSpc>
                <a:spcPct val="150000"/>
              </a:lnSpc>
            </a:pPr>
            <a:r>
              <a:rPr lang="ar-IQ" dirty="0"/>
              <a:t>company using the company's intranet.</a:t>
            </a:r>
          </a:p>
          <a:p>
            <a:pPr marL="285750" indent="-285750">
              <a:lnSpc>
                <a:spcPct val="150000"/>
              </a:lnSpc>
              <a:buFont typeface="Arial" panose="020B0604020202020204" pitchFamily="34" charset="0"/>
              <a:buChar char="•"/>
            </a:pPr>
            <a:r>
              <a:rPr lang="ar-IQ" dirty="0" smtClean="0"/>
              <a:t>An </a:t>
            </a:r>
            <a:r>
              <a:rPr lang="ar-IQ" dirty="0"/>
              <a:t>individual withdraws funds from an automatic teller machine (ATM).</a:t>
            </a:r>
          </a:p>
          <a:p>
            <a:pPr marL="285750" indent="-285750">
              <a:lnSpc>
                <a:spcPct val="150000"/>
              </a:lnSpc>
              <a:buFont typeface="Arial" panose="020B0604020202020204" pitchFamily="34" charset="0"/>
              <a:buChar char="•"/>
            </a:pPr>
            <a:r>
              <a:rPr lang="ar-IQ" dirty="0" smtClean="0"/>
              <a:t>Accepting </a:t>
            </a:r>
            <a:r>
              <a:rPr lang="ar-IQ" dirty="0"/>
              <a:t>credit cards for commercial online sales</a:t>
            </a:r>
          </a:p>
          <a:p>
            <a:pPr marL="285750" indent="-285750">
              <a:lnSpc>
                <a:spcPct val="150000"/>
              </a:lnSpc>
              <a:buFont typeface="Arial" panose="020B0604020202020204" pitchFamily="34" charset="0"/>
              <a:buChar char="•"/>
            </a:pPr>
            <a:r>
              <a:rPr lang="ar-IQ" dirty="0" smtClean="0"/>
              <a:t>Selling </a:t>
            </a:r>
            <a:r>
              <a:rPr lang="ar-IQ" dirty="0"/>
              <a:t>to consumers on a pay-per-download basis, through a Web site, etc</a:t>
            </a:r>
          </a:p>
        </p:txBody>
      </p:sp>
    </p:spTree>
    <p:extLst>
      <p:ext uri="{BB962C8B-B14F-4D97-AF65-F5344CB8AC3E}">
        <p14:creationId xmlns:p14="http://schemas.microsoft.com/office/powerpoint/2010/main" val="931962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6168" y="330934"/>
            <a:ext cx="1947657" cy="1821870"/>
          </a:xfrm>
          <a:prstGeom prst="rect">
            <a:avLst/>
          </a:prstGeom>
        </p:spPr>
      </p:pic>
      <p:sp>
        <p:nvSpPr>
          <p:cNvPr id="4" name="Rectangle 3"/>
          <p:cNvSpPr/>
          <p:nvPr/>
        </p:nvSpPr>
        <p:spPr>
          <a:xfrm>
            <a:off x="1199087" y="1241869"/>
            <a:ext cx="1957587" cy="523220"/>
          </a:xfrm>
          <a:prstGeom prst="rect">
            <a:avLst/>
          </a:prstGeom>
        </p:spPr>
        <p:txBody>
          <a:bodyPr wrap="none">
            <a:spAutoFit/>
          </a:bodyPr>
          <a:lstStyle/>
          <a:p>
            <a:r>
              <a:rPr lang="ar-IQ" sz="2800" b="1" dirty="0"/>
              <a:t>E-banking</a:t>
            </a:r>
          </a:p>
        </p:txBody>
      </p:sp>
      <p:sp>
        <p:nvSpPr>
          <p:cNvPr id="5" name="Rectangle 4"/>
          <p:cNvSpPr/>
          <p:nvPr/>
        </p:nvSpPr>
        <p:spPr>
          <a:xfrm>
            <a:off x="1199087" y="1765089"/>
            <a:ext cx="10766323" cy="5078313"/>
          </a:xfrm>
          <a:prstGeom prst="rect">
            <a:avLst/>
          </a:prstGeom>
        </p:spPr>
        <p:txBody>
          <a:bodyPr wrap="square">
            <a:spAutoFit/>
          </a:bodyPr>
          <a:lstStyle/>
          <a:p>
            <a:pPr>
              <a:lnSpc>
                <a:spcPct val="150000"/>
              </a:lnSpc>
            </a:pPr>
            <a:r>
              <a:rPr lang="en-US" dirty="0"/>
              <a:t>e</a:t>
            </a:r>
            <a:r>
              <a:rPr lang="ar-IQ" dirty="0" smtClean="0"/>
              <a:t> banking </a:t>
            </a:r>
            <a:r>
              <a:rPr lang="ar-IQ" dirty="0"/>
              <a:t>is defined as the automated delivery of new and traditional</a:t>
            </a:r>
          </a:p>
          <a:p>
            <a:pPr>
              <a:lnSpc>
                <a:spcPct val="150000"/>
              </a:lnSpc>
            </a:pPr>
            <a:r>
              <a:rPr lang="ar-IQ" dirty="0"/>
              <a:t>banking products and services directly to customers through electronic, interactive</a:t>
            </a:r>
          </a:p>
          <a:p>
            <a:pPr>
              <a:lnSpc>
                <a:spcPct val="150000"/>
              </a:lnSpc>
            </a:pPr>
            <a:r>
              <a:rPr lang="ar-IQ" dirty="0"/>
              <a:t>communication channels. E-banking includes the systems that enable financial institution</a:t>
            </a:r>
          </a:p>
          <a:p>
            <a:pPr>
              <a:lnSpc>
                <a:spcPct val="150000"/>
              </a:lnSpc>
            </a:pPr>
            <a:r>
              <a:rPr lang="ar-IQ" dirty="0"/>
              <a:t>customers, individuals or businesses, to access accounts, transact business, or obtain</a:t>
            </a:r>
          </a:p>
          <a:p>
            <a:pPr>
              <a:lnSpc>
                <a:spcPct val="150000"/>
              </a:lnSpc>
            </a:pPr>
            <a:r>
              <a:rPr lang="ar-IQ" dirty="0"/>
              <a:t>information on financial products and services through a public or private network,</a:t>
            </a:r>
          </a:p>
          <a:p>
            <a:pPr>
              <a:lnSpc>
                <a:spcPct val="150000"/>
              </a:lnSpc>
            </a:pPr>
            <a:r>
              <a:rPr lang="ar-IQ" dirty="0"/>
              <a:t>including the Internet. Customers access e-banking services using an intelligent</a:t>
            </a:r>
          </a:p>
          <a:p>
            <a:pPr>
              <a:lnSpc>
                <a:spcPct val="150000"/>
              </a:lnSpc>
            </a:pPr>
            <a:r>
              <a:rPr lang="ar-IQ" dirty="0"/>
              <a:t>electronic device, such as a personal computer (PC), personal digital assistant (PDA),</a:t>
            </a:r>
          </a:p>
          <a:p>
            <a:pPr>
              <a:lnSpc>
                <a:spcPct val="150000"/>
              </a:lnSpc>
            </a:pPr>
            <a:r>
              <a:rPr lang="ar-IQ" dirty="0"/>
              <a:t>automated teller machine (ATM), kiosk, or Touch Tone telephone. While the risks and</a:t>
            </a:r>
          </a:p>
          <a:p>
            <a:pPr>
              <a:lnSpc>
                <a:spcPct val="150000"/>
              </a:lnSpc>
            </a:pPr>
            <a:r>
              <a:rPr lang="ar-IQ" dirty="0"/>
              <a:t>controls are similar for the various e-banking access channels, this booklet focuses</a:t>
            </a:r>
          </a:p>
          <a:p>
            <a:pPr>
              <a:lnSpc>
                <a:spcPct val="150000"/>
              </a:lnSpc>
            </a:pPr>
            <a:r>
              <a:rPr lang="ar-IQ" dirty="0"/>
              <a:t>specifically on Internet-based services due to the Internet's widely accessible public</a:t>
            </a:r>
          </a:p>
          <a:p>
            <a:pPr>
              <a:lnSpc>
                <a:spcPct val="150000"/>
              </a:lnSpc>
            </a:pPr>
            <a:r>
              <a:rPr lang="ar-IQ" dirty="0"/>
              <a:t>network. Accordingly, this booklet begins with a discussion of the two primary types of</a:t>
            </a:r>
          </a:p>
          <a:p>
            <a:pPr>
              <a:lnSpc>
                <a:spcPct val="150000"/>
              </a:lnSpc>
            </a:pPr>
            <a:r>
              <a:rPr lang="ar-IQ" dirty="0"/>
              <a:t>Internet websites: informational and transactional.</a:t>
            </a:r>
          </a:p>
        </p:txBody>
      </p:sp>
    </p:spTree>
    <p:extLst>
      <p:ext uri="{BB962C8B-B14F-4D97-AF65-F5344CB8AC3E}">
        <p14:creationId xmlns:p14="http://schemas.microsoft.com/office/powerpoint/2010/main" val="3247025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6902" y="1002038"/>
            <a:ext cx="9325897" cy="5855962"/>
          </a:xfrm>
          <a:prstGeom prst="rect">
            <a:avLst/>
          </a:prstGeom>
        </p:spPr>
        <p:txBody>
          <a:bodyPr wrap="square">
            <a:spAutoFit/>
          </a:bodyPr>
          <a:lstStyle/>
          <a:p>
            <a:pPr>
              <a:lnSpc>
                <a:spcPct val="150000"/>
              </a:lnSpc>
            </a:pPr>
            <a:r>
              <a:rPr lang="en-US" b="1" dirty="0"/>
              <a:t>TYPES OF E-BANKING </a:t>
            </a:r>
            <a:endParaRPr lang="en-US" b="1" dirty="0" smtClean="0"/>
          </a:p>
          <a:p>
            <a:pPr>
              <a:lnSpc>
                <a:spcPct val="150000"/>
              </a:lnSpc>
            </a:pPr>
            <a:r>
              <a:rPr lang="en-US" dirty="0" smtClean="0"/>
              <a:t>Electronic </a:t>
            </a:r>
            <a:r>
              <a:rPr lang="en-US" dirty="0"/>
              <a:t>banking has many names like e banking, virtual banking, online banking, or internet banking. It is simply the use of electronic and telecommunications network for delivering various banking products and services. Through e-banking, a customer can access his account and conduct many transactions using his computer or mobile phone</a:t>
            </a:r>
            <a:r>
              <a:rPr lang="en-US" dirty="0" smtClean="0"/>
              <a:t>.</a:t>
            </a:r>
          </a:p>
          <a:p>
            <a:pPr marL="285750" indent="-285750">
              <a:lnSpc>
                <a:spcPct val="150000"/>
              </a:lnSpc>
              <a:buFont typeface="Arial" panose="020B0604020202020204" pitchFamily="34" charset="0"/>
              <a:buChar char="•"/>
            </a:pPr>
            <a:r>
              <a:rPr lang="en-US" dirty="0" smtClean="0"/>
              <a:t>  </a:t>
            </a:r>
            <a:r>
              <a:rPr lang="en-US" dirty="0"/>
              <a:t>ATMs (Automated Teller Machines) </a:t>
            </a:r>
            <a:endParaRPr lang="en-US" dirty="0" smtClean="0"/>
          </a:p>
          <a:p>
            <a:pPr marL="285750" indent="-285750">
              <a:lnSpc>
                <a:spcPct val="150000"/>
              </a:lnSpc>
              <a:buFont typeface="Arial" panose="020B0604020202020204" pitchFamily="34" charset="0"/>
              <a:buChar char="•"/>
            </a:pPr>
            <a:r>
              <a:rPr lang="en-US" dirty="0" smtClean="0"/>
              <a:t> </a:t>
            </a:r>
            <a:r>
              <a:rPr lang="en-US" dirty="0"/>
              <a:t>Telephone Banking. </a:t>
            </a:r>
            <a:endParaRPr lang="en-US" dirty="0" smtClean="0"/>
          </a:p>
          <a:p>
            <a:pPr marL="285750" indent="-285750">
              <a:lnSpc>
                <a:spcPct val="150000"/>
              </a:lnSpc>
              <a:buFont typeface="Arial" panose="020B0604020202020204" pitchFamily="34" charset="0"/>
              <a:buChar char="•"/>
            </a:pPr>
            <a:r>
              <a:rPr lang="en-US" dirty="0" smtClean="0"/>
              <a:t> </a:t>
            </a:r>
            <a:r>
              <a:rPr lang="en-US" dirty="0"/>
              <a:t>Electronic Clearing Cards</a:t>
            </a:r>
            <a:r>
              <a:rPr lang="en-US" dirty="0" smtClean="0"/>
              <a:t>.</a:t>
            </a:r>
          </a:p>
          <a:p>
            <a:pPr marL="285750" indent="-285750">
              <a:lnSpc>
                <a:spcPct val="150000"/>
              </a:lnSpc>
              <a:buFont typeface="Arial" panose="020B0604020202020204" pitchFamily="34" charset="0"/>
              <a:buChar char="•"/>
            </a:pPr>
            <a:r>
              <a:rPr lang="en-US" dirty="0" smtClean="0"/>
              <a:t>  </a:t>
            </a:r>
            <a:r>
              <a:rPr lang="en-US" dirty="0"/>
              <a:t>Smart Cards</a:t>
            </a:r>
            <a:r>
              <a:rPr lang="en-US" dirty="0" smtClean="0"/>
              <a:t>.</a:t>
            </a:r>
          </a:p>
          <a:p>
            <a:pPr marL="285750" indent="-285750">
              <a:lnSpc>
                <a:spcPct val="150000"/>
              </a:lnSpc>
              <a:buFont typeface="Arial" panose="020B0604020202020204" pitchFamily="34" charset="0"/>
              <a:buChar char="•"/>
            </a:pPr>
            <a:r>
              <a:rPr lang="en-US" dirty="0" smtClean="0"/>
              <a:t>  </a:t>
            </a:r>
            <a:r>
              <a:rPr lang="en-US" dirty="0"/>
              <a:t>EFT (Electronic Funds Transfer) System. </a:t>
            </a:r>
            <a:endParaRPr lang="en-US" dirty="0" smtClean="0"/>
          </a:p>
          <a:p>
            <a:pPr marL="285750" indent="-285750">
              <a:lnSpc>
                <a:spcPct val="150000"/>
              </a:lnSpc>
              <a:buFont typeface="Arial" panose="020B0604020202020204" pitchFamily="34" charset="0"/>
              <a:buChar char="•"/>
            </a:pPr>
            <a:r>
              <a:rPr lang="en-US" dirty="0" smtClean="0"/>
              <a:t> </a:t>
            </a:r>
            <a:r>
              <a:rPr lang="en-US" dirty="0"/>
              <a:t>ECS (Electronic Clearing Services) </a:t>
            </a:r>
            <a:endParaRPr lang="en-US" dirty="0" smtClean="0"/>
          </a:p>
          <a:p>
            <a:pPr marL="285750" indent="-285750">
              <a:lnSpc>
                <a:spcPct val="150000"/>
              </a:lnSpc>
              <a:buFont typeface="Arial" panose="020B0604020202020204" pitchFamily="34" charset="0"/>
              <a:buChar char="•"/>
            </a:pPr>
            <a:r>
              <a:rPr lang="en-US" dirty="0" smtClean="0"/>
              <a:t> </a:t>
            </a:r>
            <a:r>
              <a:rPr lang="en-US" dirty="0"/>
              <a:t>Mobile Banking</a:t>
            </a:r>
            <a:r>
              <a:rPr lang="en-US" dirty="0" smtClean="0"/>
              <a:t>.</a:t>
            </a:r>
          </a:p>
          <a:p>
            <a:pPr marL="285750" indent="-285750">
              <a:lnSpc>
                <a:spcPct val="150000"/>
              </a:lnSpc>
              <a:buFont typeface="Arial" panose="020B0604020202020204" pitchFamily="34" charset="0"/>
              <a:buChar char="•"/>
            </a:pPr>
            <a:r>
              <a:rPr lang="en-US" dirty="0" smtClean="0"/>
              <a:t>  </a:t>
            </a:r>
            <a:r>
              <a:rPr lang="en-US" dirty="0"/>
              <a:t>Internet Banking.</a:t>
            </a:r>
            <a:endParaRPr lang="ar-IQ" dirty="0"/>
          </a:p>
        </p:txBody>
      </p:sp>
    </p:spTree>
    <p:extLst>
      <p:ext uri="{BB962C8B-B14F-4D97-AF65-F5344CB8AC3E}">
        <p14:creationId xmlns:p14="http://schemas.microsoft.com/office/powerpoint/2010/main" val="48051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4343" y="0"/>
            <a:ext cx="1947657" cy="1821870"/>
          </a:xfrm>
          <a:prstGeom prst="rect">
            <a:avLst/>
          </a:prstGeom>
        </p:spPr>
      </p:pic>
      <p:sp>
        <p:nvSpPr>
          <p:cNvPr id="2" name="Rectangle 1"/>
          <p:cNvSpPr/>
          <p:nvPr/>
        </p:nvSpPr>
        <p:spPr>
          <a:xfrm>
            <a:off x="1529045" y="1039583"/>
            <a:ext cx="3278929" cy="369332"/>
          </a:xfrm>
          <a:prstGeom prst="rect">
            <a:avLst/>
          </a:prstGeom>
        </p:spPr>
        <p:txBody>
          <a:bodyPr wrap="square">
            <a:spAutoFit/>
          </a:bodyPr>
          <a:lstStyle/>
          <a:p>
            <a:r>
              <a:rPr lang="en-US" b="1" dirty="0"/>
              <a:t>CONCEPT OF E-BANKING</a:t>
            </a:r>
            <a:endParaRPr lang="ar-IQ" b="1" dirty="0"/>
          </a:p>
        </p:txBody>
      </p:sp>
      <p:sp>
        <p:nvSpPr>
          <p:cNvPr id="5" name="Rectangle 4"/>
          <p:cNvSpPr/>
          <p:nvPr/>
        </p:nvSpPr>
        <p:spPr>
          <a:xfrm>
            <a:off x="1529045" y="1615393"/>
            <a:ext cx="9350912" cy="3362267"/>
          </a:xfrm>
          <a:prstGeom prst="rect">
            <a:avLst/>
          </a:prstGeom>
        </p:spPr>
        <p:txBody>
          <a:bodyPr wrap="square">
            <a:spAutoFit/>
          </a:bodyPr>
          <a:lstStyle/>
          <a:p>
            <a:pPr>
              <a:lnSpc>
                <a:spcPct val="150000"/>
              </a:lnSpc>
            </a:pPr>
            <a:r>
              <a:rPr lang="en-US" dirty="0"/>
              <a:t>Privatization and globalization of banks led to huge competition among established and the new banks. The banks increased the number of services offered to include insurance, pension funds, mutual funds, money market accounts, loans and credit plus securities. They were encouraged to explore other financial instruments while at the same time offering more convenience to customers to do any-time banking. The culmination of financial innovations in banking over the past decade triggered a major shift away from the traditional banking model to a new digital banking one. </a:t>
            </a:r>
            <a:endParaRPr lang="ar-IQ" dirty="0"/>
          </a:p>
        </p:txBody>
      </p:sp>
    </p:spTree>
    <p:extLst>
      <p:ext uri="{BB962C8B-B14F-4D97-AF65-F5344CB8AC3E}">
        <p14:creationId xmlns:p14="http://schemas.microsoft.com/office/powerpoint/2010/main" val="225145535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930</TotalTime>
  <Words>1839</Words>
  <Application>Microsoft Office PowerPoint</Application>
  <PresentationFormat>Widescreen</PresentationFormat>
  <Paragraphs>123</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Century Gothic</vt:lpstr>
      <vt:lpstr>Tahoma</vt:lpstr>
      <vt:lpstr>Wingdings 3</vt:lpstr>
      <vt:lpstr>Wisp</vt:lpstr>
      <vt:lpstr>PowerPoint Presentation</vt:lpstr>
      <vt:lpstr> ALMUSTAQBAL UNIVERSITY  Department of Radiology Technologies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71</cp:revision>
  <dcterms:created xsi:type="dcterms:W3CDTF">2024-09-22T05:58:26Z</dcterms:created>
  <dcterms:modified xsi:type="dcterms:W3CDTF">2024-10-27T21:16:38Z</dcterms:modified>
</cp:coreProperties>
</file>