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57" r:id="rId2"/>
    <p:sldId id="259" r:id="rId3"/>
    <p:sldId id="269" r:id="rId4"/>
    <p:sldId id="260" r:id="rId5"/>
    <p:sldId id="268" r:id="rId6"/>
    <p:sldId id="258" r:id="rId7"/>
    <p:sldId id="261" r:id="rId8"/>
    <p:sldId id="265" r:id="rId9"/>
    <p:sldId id="262" r:id="rId10"/>
    <p:sldId id="263"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showGuides="1">
      <p:cViewPr varScale="1">
        <p:scale>
          <a:sx n="65" d="100"/>
          <a:sy n="65" d="100"/>
        </p:scale>
        <p:origin x="858"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608F63-0D66-4DA6-A068-E85D00D6B2B2}" type="datetimeFigureOut">
              <a:rPr lang="ar-IQ" smtClean="0"/>
              <a:t>26/03/1446</a:t>
            </a:fld>
            <a:endParaRPr lang="ar-IQ"/>
          </a:p>
        </p:txBody>
      </p:sp>
      <p:sp>
        <p:nvSpPr>
          <p:cNvPr id="5" name="Footer Placeholder 4"/>
          <p:cNvSpPr>
            <a:spLocks noGrp="1"/>
          </p:cNvSpPr>
          <p:nvPr>
            <p:ph type="ftr" sz="quarter" idx="11"/>
          </p:nvPr>
        </p:nvSpPr>
        <p:spPr/>
        <p:txBody>
          <a:bodyPr/>
          <a:lstStyle/>
          <a:p>
            <a:endParaRPr lang="ar-IQ"/>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161514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608F63-0D66-4DA6-A068-E85D00D6B2B2}" type="datetimeFigureOut">
              <a:rPr lang="ar-IQ" smtClean="0"/>
              <a:t>26/03/1446</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84610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608F63-0D66-4DA6-A068-E85D00D6B2B2}" type="datetimeFigureOut">
              <a:rPr lang="ar-IQ" smtClean="0"/>
              <a:t>26/03/1446</a:t>
            </a:fld>
            <a:endParaRPr lang="ar-IQ"/>
          </a:p>
        </p:txBody>
      </p:sp>
      <p:sp>
        <p:nvSpPr>
          <p:cNvPr id="5" name="Footer Placeholder 4"/>
          <p:cNvSpPr>
            <a:spLocks noGrp="1"/>
          </p:cNvSpPr>
          <p:nvPr>
            <p:ph type="ftr" sz="quarter" idx="11"/>
          </p:nvPr>
        </p:nvSpPr>
        <p:spPr/>
        <p:txBody>
          <a:bodyPr/>
          <a:lstStyle/>
          <a:p>
            <a:endParaRPr lang="ar-IQ"/>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358C04-3C38-475E-B33F-804E1F6F91A7}" type="slidenum">
              <a:rPr lang="ar-IQ" smtClean="0"/>
              <a:t>‹#›</a:t>
            </a:fld>
            <a:endParaRPr lang="ar-IQ"/>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0135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F608F63-0D66-4DA6-A068-E85D00D6B2B2}" type="datetimeFigureOut">
              <a:rPr lang="ar-IQ" smtClean="0"/>
              <a:t>26/03/1446</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1054925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F608F63-0D66-4DA6-A068-E85D00D6B2B2}" type="datetimeFigureOut">
              <a:rPr lang="ar-IQ" smtClean="0"/>
              <a:t>26/03/1446</a:t>
            </a:fld>
            <a:endParaRPr lang="ar-IQ"/>
          </a:p>
        </p:txBody>
      </p:sp>
      <p:sp>
        <p:nvSpPr>
          <p:cNvPr id="6" name="Footer Placeholder 5"/>
          <p:cNvSpPr>
            <a:spLocks noGrp="1"/>
          </p:cNvSpPr>
          <p:nvPr>
            <p:ph type="ftr" sz="quarter" idx="11"/>
          </p:nvPr>
        </p:nvSpPr>
        <p:spPr/>
        <p:txBody>
          <a:bodyPr/>
          <a:lstStyle/>
          <a:p>
            <a:endParaRPr lang="ar-IQ"/>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358C04-3C38-475E-B33F-804E1F6F91A7}" type="slidenum">
              <a:rPr lang="ar-IQ" smtClean="0"/>
              <a:t>‹#›</a:t>
            </a:fld>
            <a:endParaRPr lang="ar-IQ"/>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3850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F608F63-0D66-4DA6-A068-E85D00D6B2B2}" type="datetimeFigureOut">
              <a:rPr lang="ar-IQ" smtClean="0"/>
              <a:t>26/03/1446</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3398668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08F63-0D66-4DA6-A068-E85D00D6B2B2}" type="datetimeFigureOut">
              <a:rPr lang="ar-IQ" smtClean="0"/>
              <a:t>26/03/1446</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4199519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08F63-0D66-4DA6-A068-E85D00D6B2B2}" type="datetimeFigureOut">
              <a:rPr lang="ar-IQ" smtClean="0"/>
              <a:t>26/03/1446</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64553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608F63-0D66-4DA6-A068-E85D00D6B2B2}" type="datetimeFigureOut">
              <a:rPr lang="ar-IQ" smtClean="0"/>
              <a:t>26/03/1446</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115991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608F63-0D66-4DA6-A068-E85D00D6B2B2}" type="datetimeFigureOut">
              <a:rPr lang="ar-IQ" smtClean="0"/>
              <a:t>26/03/1446</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54913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608F63-0D66-4DA6-A068-E85D00D6B2B2}" type="datetimeFigureOut">
              <a:rPr lang="ar-IQ" smtClean="0"/>
              <a:t>26/03/1446</a:t>
            </a:fld>
            <a:endParaRPr lang="ar-IQ"/>
          </a:p>
        </p:txBody>
      </p:sp>
      <p:sp>
        <p:nvSpPr>
          <p:cNvPr id="6" name="Footer Placeholder 5"/>
          <p:cNvSpPr>
            <a:spLocks noGrp="1"/>
          </p:cNvSpPr>
          <p:nvPr>
            <p:ph type="ftr" sz="quarter" idx="11"/>
          </p:nvPr>
        </p:nvSpPr>
        <p:spPr/>
        <p:txBody>
          <a:bodyPr/>
          <a:lstStyle/>
          <a:p>
            <a:endParaRPr lang="ar-IQ"/>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273664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608F63-0D66-4DA6-A068-E85D00D6B2B2}" type="datetimeFigureOut">
              <a:rPr lang="ar-IQ" smtClean="0"/>
              <a:t>26/03/1446</a:t>
            </a:fld>
            <a:endParaRPr lang="ar-IQ"/>
          </a:p>
        </p:txBody>
      </p:sp>
      <p:sp>
        <p:nvSpPr>
          <p:cNvPr id="8" name="Footer Placeholder 7"/>
          <p:cNvSpPr>
            <a:spLocks noGrp="1"/>
          </p:cNvSpPr>
          <p:nvPr>
            <p:ph type="ftr" sz="quarter" idx="11"/>
          </p:nvPr>
        </p:nvSpPr>
        <p:spPr/>
        <p:txBody>
          <a:bodyPr/>
          <a:lstStyle/>
          <a:p>
            <a:endParaRPr lang="ar-IQ"/>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154614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608F63-0D66-4DA6-A068-E85D00D6B2B2}" type="datetimeFigureOut">
              <a:rPr lang="ar-IQ" smtClean="0"/>
              <a:t>26/03/1446</a:t>
            </a:fld>
            <a:endParaRPr lang="ar-IQ"/>
          </a:p>
        </p:txBody>
      </p:sp>
      <p:sp>
        <p:nvSpPr>
          <p:cNvPr id="4" name="Footer Placeholder 3"/>
          <p:cNvSpPr>
            <a:spLocks noGrp="1"/>
          </p:cNvSpPr>
          <p:nvPr>
            <p:ph type="ftr" sz="quarter" idx="11"/>
          </p:nvPr>
        </p:nvSpPr>
        <p:spPr/>
        <p:txBody>
          <a:bodyPr/>
          <a:lstStyle/>
          <a:p>
            <a:endParaRPr lang="ar-IQ"/>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72835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08F63-0D66-4DA6-A068-E85D00D6B2B2}" type="datetimeFigureOut">
              <a:rPr lang="ar-IQ" smtClean="0"/>
              <a:t>26/03/1446</a:t>
            </a:fld>
            <a:endParaRPr lang="ar-IQ"/>
          </a:p>
        </p:txBody>
      </p:sp>
      <p:sp>
        <p:nvSpPr>
          <p:cNvPr id="3" name="Footer Placeholder 2"/>
          <p:cNvSpPr>
            <a:spLocks noGrp="1"/>
          </p:cNvSpPr>
          <p:nvPr>
            <p:ph type="ftr" sz="quarter" idx="11"/>
          </p:nvPr>
        </p:nvSpPr>
        <p:spPr/>
        <p:txBody>
          <a:bodyPr/>
          <a:lstStyle/>
          <a:p>
            <a:endParaRPr lang="ar-IQ"/>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348435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F608F63-0D66-4DA6-A068-E85D00D6B2B2}" type="datetimeFigureOut">
              <a:rPr lang="ar-IQ" smtClean="0"/>
              <a:t>26/03/1446</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29045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F608F63-0D66-4DA6-A068-E85D00D6B2B2}" type="datetimeFigureOut">
              <a:rPr lang="ar-IQ" smtClean="0"/>
              <a:t>26/03/1446</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358C04-3C38-475E-B33F-804E1F6F91A7}" type="slidenum">
              <a:rPr lang="ar-IQ" smtClean="0"/>
              <a:t>‹#›</a:t>
            </a:fld>
            <a:endParaRPr lang="ar-IQ"/>
          </a:p>
        </p:txBody>
      </p:sp>
    </p:spTree>
    <p:extLst>
      <p:ext uri="{BB962C8B-B14F-4D97-AF65-F5344CB8AC3E}">
        <p14:creationId xmlns:p14="http://schemas.microsoft.com/office/powerpoint/2010/main" val="415540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F608F63-0D66-4DA6-A068-E85D00D6B2B2}" type="datetimeFigureOut">
              <a:rPr lang="ar-IQ" smtClean="0"/>
              <a:t>26/03/1446</a:t>
            </a:fld>
            <a:endParaRPr lang="ar-IQ"/>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8358C04-3C38-475E-B33F-804E1F6F91A7}" type="slidenum">
              <a:rPr lang="ar-IQ" smtClean="0"/>
              <a:t>‹#›</a:t>
            </a:fld>
            <a:endParaRPr lang="ar-IQ"/>
          </a:p>
        </p:txBody>
      </p:sp>
    </p:spTree>
    <p:extLst>
      <p:ext uri="{BB962C8B-B14F-4D97-AF65-F5344CB8AC3E}">
        <p14:creationId xmlns:p14="http://schemas.microsoft.com/office/powerpoint/2010/main" val="339685774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811160"/>
            <a:ext cx="10950678" cy="5810865"/>
          </a:xfrm>
        </p:spPr>
        <p:txBody>
          <a:bodyPr/>
          <a:lstStyle/>
          <a:p>
            <a:pPr marL="0" indent="0" algn="ctr">
              <a:buNone/>
            </a:pPr>
            <a:r>
              <a:rPr lang="en-US" dirty="0" smtClean="0"/>
              <a:t>     </a:t>
            </a:r>
          </a:p>
          <a:p>
            <a:pPr algn="ctr"/>
            <a:r>
              <a:rPr lang="en-US" b="1" dirty="0" smtClean="0"/>
              <a:t>ALMUSTAQBAL UNIVERSITY </a:t>
            </a:r>
          </a:p>
          <a:p>
            <a:pPr algn="ctr"/>
            <a:r>
              <a:rPr lang="en-US" b="1" dirty="0"/>
              <a:t>Department </a:t>
            </a:r>
            <a:r>
              <a:rPr lang="en-US" b="1" dirty="0" smtClean="0"/>
              <a:t>of </a:t>
            </a:r>
            <a:r>
              <a:rPr lang="en-US" b="1" dirty="0"/>
              <a:t>Radiology Technologies</a:t>
            </a:r>
          </a:p>
          <a:p>
            <a:pPr marL="0" indent="0" algn="ctr">
              <a:buNone/>
            </a:pPr>
            <a:endParaRPr lang="en-US" dirty="0"/>
          </a:p>
          <a:p>
            <a:pPr algn="ctr"/>
            <a:endParaRPr lang="en-US" dirty="0" smtClean="0"/>
          </a:p>
          <a:p>
            <a:pPr marL="0" indent="0" algn="ctr">
              <a:buNone/>
            </a:pPr>
            <a:r>
              <a:rPr lang="en-US" sz="6000" b="1" dirty="0" smtClean="0"/>
              <a:t>Microsoft Excel </a:t>
            </a:r>
          </a:p>
          <a:p>
            <a:pPr marL="0" indent="0" algn="l">
              <a:buNone/>
            </a:pPr>
            <a:r>
              <a:rPr lang="en-US" sz="6000" b="1" dirty="0"/>
              <a:t>           </a:t>
            </a:r>
            <a:r>
              <a:rPr lang="en-US" sz="6000" b="1" dirty="0" smtClean="0"/>
              <a:t>     First </a:t>
            </a:r>
            <a:r>
              <a:rPr lang="en-US" sz="6000" b="1" dirty="0"/>
              <a:t>lecture</a:t>
            </a:r>
          </a:p>
          <a:p>
            <a:pPr marL="0" indent="0" algn="ctr">
              <a:buNone/>
            </a:pPr>
            <a:r>
              <a:rPr lang="en-US" sz="6000" b="1" dirty="0" smtClean="0"/>
              <a:t> by Hasan </a:t>
            </a:r>
            <a:r>
              <a:rPr lang="en-US" sz="6000" b="1" dirty="0" err="1" smtClean="0"/>
              <a:t>Faez</a:t>
            </a:r>
            <a:endParaRPr lang="en-US" sz="6000" b="1"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8245" y="117988"/>
            <a:ext cx="2600632" cy="2432674"/>
          </a:xfrm>
          <a:prstGeom prst="rect">
            <a:avLst/>
          </a:prstGeom>
        </p:spPr>
      </p:pic>
    </p:spTree>
    <p:extLst>
      <p:ext uri="{BB962C8B-B14F-4D97-AF65-F5344CB8AC3E}">
        <p14:creationId xmlns:p14="http://schemas.microsoft.com/office/powerpoint/2010/main" val="2957475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6567" y="1238865"/>
            <a:ext cx="10000277" cy="4984955"/>
          </a:xfrm>
        </p:spPr>
        <p:txBody>
          <a:bodyPr>
            <a:normAutofit lnSpcReduction="10000"/>
          </a:bodyPr>
          <a:lstStyle/>
          <a:p>
            <a:pPr marL="0" indent="0" algn="l">
              <a:buNone/>
            </a:pPr>
            <a:r>
              <a:rPr lang="en-US" b="1" dirty="0"/>
              <a:t>The worksheet consists of rows, columns and cells that we will show below</a:t>
            </a:r>
            <a:r>
              <a:rPr lang="en-US" b="1" dirty="0" smtClean="0"/>
              <a:t>:</a:t>
            </a:r>
            <a:endParaRPr lang="fa-IR" b="1" dirty="0" smtClean="0"/>
          </a:p>
          <a:p>
            <a:pPr marL="0" indent="0" algn="l">
              <a:buNone/>
            </a:pPr>
            <a:endParaRPr lang="en-US" b="1" dirty="0"/>
          </a:p>
          <a:p>
            <a:pPr marL="0" indent="0" algn="l">
              <a:buNone/>
            </a:pPr>
            <a:r>
              <a:rPr lang="en-US" b="1" dirty="0"/>
              <a:t>-1 Rows: Each row extends horizontally and each row has its own name starting from the number 1 and ending with the number 1,048,576</a:t>
            </a:r>
            <a:r>
              <a:rPr lang="en-US" b="1" dirty="0" smtClean="0"/>
              <a:t>.</a:t>
            </a:r>
            <a:endParaRPr lang="fa-IR" b="1" dirty="0" smtClean="0"/>
          </a:p>
          <a:p>
            <a:pPr marL="0" indent="0" algn="l">
              <a:buNone/>
            </a:pPr>
            <a:endParaRPr lang="en-US" b="1" dirty="0"/>
          </a:p>
          <a:p>
            <a:pPr marL="0" indent="0" algn="l">
              <a:buNone/>
            </a:pPr>
            <a:r>
              <a:rPr lang="en-US" b="1" dirty="0"/>
              <a:t>-2 Columns: Each column extends vertically and each column has its own name starting from the letter A and ending with XFD</a:t>
            </a:r>
            <a:r>
              <a:rPr lang="en-US" b="1" dirty="0" smtClean="0"/>
              <a:t>.</a:t>
            </a:r>
            <a:endParaRPr lang="fa-IR" b="1" dirty="0" smtClean="0"/>
          </a:p>
          <a:p>
            <a:pPr marL="0" indent="0" algn="l">
              <a:buNone/>
            </a:pPr>
            <a:endParaRPr lang="en-US" b="1" dirty="0"/>
          </a:p>
          <a:p>
            <a:pPr marL="0" indent="0" algn="l">
              <a:buNone/>
            </a:pPr>
            <a:r>
              <a:rPr lang="en-US" b="1" dirty="0"/>
              <a:t>-3 Cells: These are the squares where the columns meet the rows and are called cells. Each cell has a name made up of the combination of the column name and the row number to which the cell belongs. For example, if the cell belongs to column A and row number 1, the cell name will be 1A</a:t>
            </a:r>
            <a:r>
              <a:rPr lang="en-US" b="1" dirty="0" smtClean="0"/>
              <a:t>.</a:t>
            </a:r>
            <a:endParaRPr lang="fa-IR" b="1" dirty="0" smtClean="0"/>
          </a:p>
          <a:p>
            <a:pPr marL="0" indent="0" algn="l">
              <a:buNone/>
            </a:pPr>
            <a:endParaRPr lang="en-US" b="1" dirty="0"/>
          </a:p>
          <a:p>
            <a:pPr marL="0" indent="0" algn="l">
              <a:buNone/>
            </a:pPr>
            <a:r>
              <a:rPr lang="en-US" b="1" dirty="0"/>
              <a:t>Note: The number of rows and columns may vary depending on the year the program was released.</a:t>
            </a:r>
            <a:endParaRPr lang="ar-IQ"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5600" y="0"/>
            <a:ext cx="1947657" cy="1821870"/>
          </a:xfrm>
          <a:prstGeom prst="rect">
            <a:avLst/>
          </a:prstGeom>
        </p:spPr>
      </p:pic>
    </p:spTree>
    <p:extLst>
      <p:ext uri="{BB962C8B-B14F-4D97-AF65-F5344CB8AC3E}">
        <p14:creationId xmlns:p14="http://schemas.microsoft.com/office/powerpoint/2010/main" val="3722750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287" y="1002890"/>
            <a:ext cx="9042917" cy="4734233"/>
          </a:xfrm>
        </p:spPr>
      </p:pic>
    </p:spTree>
    <p:extLst>
      <p:ext uri="{BB962C8B-B14F-4D97-AF65-F5344CB8AC3E}">
        <p14:creationId xmlns:p14="http://schemas.microsoft.com/office/powerpoint/2010/main" val="3100551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1756" y="2713703"/>
            <a:ext cx="8658173" cy="1060787"/>
          </a:xfrm>
        </p:spPr>
        <p:txBody>
          <a:bodyPr/>
          <a:lstStyle/>
          <a:p>
            <a:r>
              <a:rPr lang="en-US" dirty="0"/>
              <a:t>Thank you for </a:t>
            </a:r>
            <a:r>
              <a:rPr lang="en-US" dirty="0" smtClean="0"/>
              <a:t>listening</a:t>
            </a:r>
            <a:endParaRPr lang="ar-IQ" dirty="0"/>
          </a:p>
        </p:txBody>
      </p:sp>
    </p:spTree>
    <p:extLst>
      <p:ext uri="{BB962C8B-B14F-4D97-AF65-F5344CB8AC3E}">
        <p14:creationId xmlns:p14="http://schemas.microsoft.com/office/powerpoint/2010/main" val="72344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329" y="0"/>
            <a:ext cx="9941283" cy="1592826"/>
          </a:xfrm>
        </p:spPr>
        <p:txBody>
          <a:bodyPr>
            <a:noAutofit/>
          </a:bodyPr>
          <a:lstStyle/>
          <a:p>
            <a:pPr marL="0" indent="0"/>
            <a:r>
              <a:rPr lang="en-US" sz="1800" b="1" dirty="0"/>
              <a:t/>
            </a:r>
            <a:br>
              <a:rPr lang="en-US" sz="1800" b="1" dirty="0"/>
            </a:br>
            <a:r>
              <a:rPr lang="en-US" sz="1800" b="1" dirty="0"/>
              <a:t>ALMUSTAQBAL UNIVERSITY </a:t>
            </a:r>
            <a:br>
              <a:rPr lang="en-US" sz="1800" b="1" dirty="0"/>
            </a:br>
            <a:r>
              <a:rPr lang="en-US" sz="1800" b="1" dirty="0"/>
              <a:t>Department of Radiology Technologies</a:t>
            </a:r>
            <a:br>
              <a:rPr lang="en-US" sz="1800" b="1" dirty="0"/>
            </a:br>
            <a:r>
              <a:rPr lang="en-US" sz="1800" b="1" dirty="0"/>
              <a:t> </a:t>
            </a:r>
            <a:br>
              <a:rPr lang="en-US" sz="1800" b="1" dirty="0"/>
            </a:br>
            <a:endParaRPr lang="ar-IQ" sz="1800" b="1" dirty="0"/>
          </a:p>
        </p:txBody>
      </p:sp>
      <p:sp>
        <p:nvSpPr>
          <p:cNvPr id="3" name="Content Placeholder 2"/>
          <p:cNvSpPr>
            <a:spLocks noGrp="1"/>
          </p:cNvSpPr>
          <p:nvPr>
            <p:ph idx="1"/>
          </p:nvPr>
        </p:nvSpPr>
        <p:spPr>
          <a:xfrm>
            <a:off x="893148" y="1290929"/>
            <a:ext cx="11008800" cy="4667418"/>
          </a:xfrm>
        </p:spPr>
        <p:txBody>
          <a:bodyPr>
            <a:noAutofit/>
          </a:bodyPr>
          <a:lstStyle/>
          <a:p>
            <a:pPr marL="0" indent="0" algn="l">
              <a:buNone/>
            </a:pPr>
            <a:r>
              <a:rPr lang="en-US" sz="2400" b="1" dirty="0" smtClean="0"/>
              <a:t>Excel : </a:t>
            </a:r>
          </a:p>
          <a:p>
            <a:pPr marL="0" indent="0" algn="l">
              <a:buNone/>
            </a:pPr>
            <a:r>
              <a:rPr lang="en-US" sz="2400" b="1" dirty="0" smtClean="0"/>
              <a:t> * is </a:t>
            </a:r>
            <a:r>
              <a:rPr lang="en-US" sz="2400" b="1" dirty="0"/>
              <a:t>one of the programs produced by Microsoft and it is an important tool for saving and organizing data and dealing with tables and numbers as this program contains dozens of different functions in their work (financial, statistical, trigonometric and mathematical functions, etc.) and many mathematical equations can be written from it. </a:t>
            </a:r>
            <a:endParaRPr lang="en-US" sz="2400" b="1" dirty="0" smtClean="0"/>
          </a:p>
          <a:p>
            <a:pPr marL="0" indent="0" algn="l">
              <a:buNone/>
            </a:pPr>
            <a:r>
              <a:rPr lang="en-US" sz="2400" b="1" dirty="0" smtClean="0"/>
              <a:t> </a:t>
            </a:r>
            <a:endParaRPr lang="ar-IQ" sz="2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955" y="1"/>
            <a:ext cx="1947657" cy="1821870"/>
          </a:xfrm>
          <a:prstGeom prst="rect">
            <a:avLst/>
          </a:prstGeom>
        </p:spPr>
      </p:pic>
      <p:pic>
        <p:nvPicPr>
          <p:cNvPr id="6" name="Picture 5"/>
          <p:cNvPicPr>
            <a:picLocks noChangeAspect="1"/>
          </p:cNvPicPr>
          <p:nvPr/>
        </p:nvPicPr>
        <p:blipFill>
          <a:blip r:embed="rId3"/>
          <a:stretch>
            <a:fillRect/>
          </a:stretch>
        </p:blipFill>
        <p:spPr>
          <a:xfrm>
            <a:off x="2725720" y="3893772"/>
            <a:ext cx="7008216" cy="2443330"/>
          </a:xfrm>
          <a:prstGeom prst="rect">
            <a:avLst/>
          </a:prstGeom>
        </p:spPr>
      </p:pic>
    </p:spTree>
    <p:extLst>
      <p:ext uri="{BB962C8B-B14F-4D97-AF65-F5344CB8AC3E}">
        <p14:creationId xmlns:p14="http://schemas.microsoft.com/office/powerpoint/2010/main" val="118815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129" y="1410929"/>
            <a:ext cx="10560715" cy="3777622"/>
          </a:xfrm>
        </p:spPr>
        <p:txBody>
          <a:bodyPr/>
          <a:lstStyle/>
          <a:p>
            <a:r>
              <a:rPr lang="en-US" b="1" dirty="0"/>
              <a:t>* We can also, through this program, complete the processes of sorting and filtering data and converting data into charts (such as: vertical, circular, histogram, pyramid charts, etc.) and analyze information and prepare reports within a few moments</a:t>
            </a:r>
            <a:endParaRPr lang="ar-IQ" b="1" dirty="0"/>
          </a:p>
          <a:p>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221" y="2460216"/>
            <a:ext cx="7388942" cy="4156280"/>
          </a:xfrm>
          <a:prstGeom prst="rect">
            <a:avLst/>
          </a:prstGeom>
        </p:spPr>
      </p:pic>
    </p:spTree>
    <p:extLst>
      <p:ext uri="{BB962C8B-B14F-4D97-AF65-F5344CB8AC3E}">
        <p14:creationId xmlns:p14="http://schemas.microsoft.com/office/powerpoint/2010/main" val="176767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439" y="1578077"/>
            <a:ext cx="11459496" cy="4999704"/>
          </a:xfrm>
        </p:spPr>
        <p:txBody>
          <a:bodyPr>
            <a:normAutofit/>
          </a:bodyPr>
          <a:lstStyle/>
          <a:p>
            <a:pPr marL="0" indent="0" algn="l">
              <a:buNone/>
            </a:pPr>
            <a:r>
              <a:rPr lang="en-US" b="1" dirty="0" smtClean="0"/>
              <a:t>The </a:t>
            </a:r>
            <a:r>
              <a:rPr lang="en-US" b="1" dirty="0"/>
              <a:t>most important uses of Excel:</a:t>
            </a:r>
            <a:endParaRPr lang="ar-IQ" b="1" dirty="0"/>
          </a:p>
          <a:p>
            <a:pPr marL="0" indent="0" algn="l">
              <a:buNone/>
            </a:pPr>
            <a:endParaRPr lang="en-US" b="1" dirty="0" smtClean="0"/>
          </a:p>
          <a:p>
            <a:pPr marL="0" indent="0" algn="l">
              <a:lnSpc>
                <a:spcPct val="150000"/>
              </a:lnSpc>
              <a:buNone/>
            </a:pPr>
            <a:endParaRPr lang="en-US" b="1" dirty="0"/>
          </a:p>
          <a:p>
            <a:pPr marL="0" indent="0" algn="l">
              <a:lnSpc>
                <a:spcPct val="150000"/>
              </a:lnSpc>
              <a:buNone/>
            </a:pPr>
            <a:r>
              <a:rPr lang="en-US" b="1" dirty="0" smtClean="0"/>
              <a:t>* </a:t>
            </a:r>
            <a:r>
              <a:rPr lang="en-US" b="1" dirty="0"/>
              <a:t>Accounting: Enters many financial accounting data — such as a cash flow statement</a:t>
            </a:r>
            <a:r>
              <a:rPr lang="en-US" b="1" dirty="0" smtClean="0"/>
              <a:t>,</a:t>
            </a:r>
            <a:endParaRPr lang="en-US" b="1" dirty="0"/>
          </a:p>
          <a:p>
            <a:pPr algn="l">
              <a:lnSpc>
                <a:spcPct val="150000"/>
              </a:lnSpc>
              <a:buFont typeface="Arial" panose="020B0604020202020204" pitchFamily="34" charset="0"/>
              <a:buChar char="•"/>
            </a:pPr>
            <a:r>
              <a:rPr lang="en-US" b="1" dirty="0" smtClean="0"/>
              <a:t>Budgeting </a:t>
            </a:r>
            <a:r>
              <a:rPr lang="en-US" b="1" dirty="0" smtClean="0"/>
              <a:t>:  </a:t>
            </a:r>
            <a:r>
              <a:rPr lang="en-US" b="1" dirty="0"/>
              <a:t>Whether your requirements are personal or professional, you can create any type </a:t>
            </a:r>
            <a:r>
              <a:rPr lang="en-US" b="1" dirty="0" smtClean="0"/>
              <a:t>of</a:t>
            </a:r>
          </a:p>
          <a:p>
            <a:pPr algn="l">
              <a:lnSpc>
                <a:spcPct val="150000"/>
              </a:lnSpc>
              <a:buFont typeface="Arial" panose="020B0604020202020204" pitchFamily="34" charset="0"/>
              <a:buChar char="•"/>
            </a:pPr>
            <a:r>
              <a:rPr lang="en-US" b="1" dirty="0" smtClean="0"/>
              <a:t> </a:t>
            </a:r>
            <a:r>
              <a:rPr lang="en-US" b="1" dirty="0"/>
              <a:t>budget in </a:t>
            </a:r>
            <a:r>
              <a:rPr lang="en-US" b="1" dirty="0" smtClean="0"/>
              <a:t>  Excel </a:t>
            </a:r>
            <a:r>
              <a:rPr lang="en-US" b="1" dirty="0"/>
              <a:t>— such as a marketing budget plan.</a:t>
            </a:r>
          </a:p>
          <a:p>
            <a:pPr marL="0" indent="0" algn="l">
              <a:lnSpc>
                <a:spcPct val="150000"/>
              </a:lnSpc>
              <a:buNone/>
            </a:pPr>
            <a:r>
              <a:rPr lang="en-US" b="1" dirty="0" smtClean="0"/>
              <a:t>* </a:t>
            </a:r>
            <a:r>
              <a:rPr lang="en-US" b="1" dirty="0"/>
              <a:t>Invoice and sales: Excel is useful for managing billing and sales data, such </a:t>
            </a:r>
            <a:r>
              <a:rPr lang="en-US" b="1" dirty="0" smtClean="0"/>
              <a:t>as</a:t>
            </a:r>
            <a:endParaRPr lang="en-US" b="1" dirty="0"/>
          </a:p>
          <a:p>
            <a:pPr marL="0" indent="0" algn="l">
              <a:lnSpc>
                <a:spcPct val="150000"/>
              </a:lnSpc>
              <a:buNone/>
            </a:pPr>
            <a:r>
              <a:rPr lang="en-US" b="1" dirty="0"/>
              <a:t>sales invoices, packing slips, or purchase orders</a:t>
            </a:r>
            <a:r>
              <a:rPr lang="en-US" b="1" dirty="0" smtClean="0"/>
              <a:t>.</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9187" y="176982"/>
            <a:ext cx="1947657" cy="1821870"/>
          </a:xfrm>
          <a:prstGeom prst="rect">
            <a:avLst/>
          </a:prstGeom>
        </p:spPr>
      </p:pic>
    </p:spTree>
    <p:extLst>
      <p:ext uri="{BB962C8B-B14F-4D97-AF65-F5344CB8AC3E}">
        <p14:creationId xmlns:p14="http://schemas.microsoft.com/office/powerpoint/2010/main" val="2238739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374" y="1651819"/>
            <a:ext cx="10354238" cy="4616246"/>
          </a:xfrm>
        </p:spPr>
        <p:txBody>
          <a:bodyPr/>
          <a:lstStyle/>
          <a:p>
            <a:pPr marL="0" indent="0" algn="l">
              <a:lnSpc>
                <a:spcPct val="150000"/>
              </a:lnSpc>
              <a:buNone/>
            </a:pPr>
            <a:r>
              <a:rPr lang="en-US" b="1" dirty="0"/>
              <a:t>* Reporting: You can create multiple types of reports in Excel that show or summarize data analysis — such as reports that measure project performance, reports that show the variance between projected and actual results, or reports that you can use to forecast data.</a:t>
            </a:r>
          </a:p>
          <a:p>
            <a:pPr marL="0" indent="0" algn="l">
              <a:lnSpc>
                <a:spcPct val="150000"/>
              </a:lnSpc>
              <a:buNone/>
            </a:pPr>
            <a:r>
              <a:rPr lang="en-US" b="1" dirty="0"/>
              <a:t>* Planning: Excel is an excellent tool for creating professional plans — such as a weekly plan for a semester, or a marketing research plan,</a:t>
            </a:r>
          </a:p>
          <a:p>
            <a:pPr marL="0" indent="0" algn="l">
              <a:lnSpc>
                <a:spcPct val="150000"/>
              </a:lnSpc>
              <a:buNone/>
            </a:pPr>
            <a:r>
              <a:rPr lang="en-US" b="1" dirty="0"/>
              <a:t>* Tracking: You can use Excel to track data in your timesheet</a:t>
            </a:r>
          </a:p>
          <a:p>
            <a:pPr marL="0" indent="0" algn="l">
              <a:lnSpc>
                <a:spcPct val="150000"/>
              </a:lnSpc>
              <a:buNone/>
            </a:pPr>
            <a:r>
              <a:rPr lang="en-US" b="1" dirty="0"/>
              <a:t>for work tracking</a:t>
            </a:r>
          </a:p>
          <a:p>
            <a:pPr marL="0" indent="0" algn="l">
              <a:lnSpc>
                <a:spcPct val="150000"/>
              </a:lnSpc>
              <a:buNone/>
            </a:pPr>
            <a:r>
              <a:rPr lang="en-US" b="1" dirty="0"/>
              <a:t>* Using calendars: Excel is well-suited to creating any type of calendar, thanks to the grid-like Excel workspace</a:t>
            </a:r>
            <a:endParaRPr lang="ar-IQ" b="1" dirty="0"/>
          </a:p>
          <a:p>
            <a:endParaRPr lang="ar-IQ"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9910" y="0"/>
            <a:ext cx="1947657" cy="1821870"/>
          </a:xfrm>
          <a:prstGeom prst="rect">
            <a:avLst/>
          </a:prstGeom>
        </p:spPr>
      </p:pic>
    </p:spTree>
    <p:extLst>
      <p:ext uri="{BB962C8B-B14F-4D97-AF65-F5344CB8AC3E}">
        <p14:creationId xmlns:p14="http://schemas.microsoft.com/office/powerpoint/2010/main" val="93196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419" y="1401096"/>
            <a:ext cx="10763865" cy="5147187"/>
          </a:xfrm>
        </p:spPr>
        <p:txBody>
          <a:bodyPr/>
          <a:lstStyle/>
          <a:p>
            <a:pPr marL="0" indent="0" algn="l">
              <a:buNone/>
            </a:pPr>
            <a:r>
              <a:rPr lang="en-US" dirty="0" smtClean="0"/>
              <a:t>* </a:t>
            </a:r>
            <a:r>
              <a:rPr lang="en-US" dirty="0"/>
              <a:t>Steps to </a:t>
            </a:r>
            <a:r>
              <a:rPr lang="en-US" dirty="0" smtClean="0"/>
              <a:t>open  </a:t>
            </a:r>
            <a:r>
              <a:rPr lang="en-US" dirty="0" err="1"/>
              <a:t>theprogram</a:t>
            </a:r>
            <a:r>
              <a:rPr lang="en-US" dirty="0"/>
              <a:t> : </a:t>
            </a:r>
            <a:endParaRPr lang="fa-IR" dirty="0" smtClean="0"/>
          </a:p>
          <a:p>
            <a:pPr marL="0" indent="0" algn="l">
              <a:buNone/>
            </a:pPr>
            <a:endParaRPr lang="fa-IR" dirty="0" smtClean="0"/>
          </a:p>
          <a:p>
            <a:pPr marL="0" indent="0" algn="l">
              <a:buNone/>
            </a:pPr>
            <a:r>
              <a:rPr lang="en-US" dirty="0"/>
              <a:t>1- Click on the </a:t>
            </a:r>
            <a:r>
              <a:rPr lang="en-US" dirty="0" smtClean="0"/>
              <a:t>(Start)         </a:t>
            </a:r>
            <a:r>
              <a:rPr lang="en-US" dirty="0"/>
              <a:t>button located at the bottom left of the screen</a:t>
            </a:r>
            <a:r>
              <a:rPr lang="en-US" dirty="0" smtClean="0"/>
              <a:t>.</a:t>
            </a:r>
          </a:p>
          <a:p>
            <a:pPr marL="0" indent="0" algn="l">
              <a:buNone/>
            </a:pPr>
            <a:r>
              <a:rPr lang="en-US" dirty="0" smtClean="0"/>
              <a:t> </a:t>
            </a:r>
          </a:p>
          <a:p>
            <a:pPr marL="0" indent="0" algn="l">
              <a:buNone/>
            </a:pPr>
            <a:r>
              <a:rPr lang="en-US" dirty="0"/>
              <a:t>2- The program is run from the location where it is stored, which is as </a:t>
            </a:r>
            <a:r>
              <a:rPr lang="en-US" dirty="0" smtClean="0"/>
              <a:t>follows</a:t>
            </a:r>
          </a:p>
          <a:p>
            <a:pPr marL="0" indent="0" algn="l">
              <a:buNone/>
            </a:pPr>
            <a:r>
              <a:rPr lang="en-US" dirty="0" smtClean="0"/>
              <a:t>My </a:t>
            </a:r>
            <a:r>
              <a:rPr lang="en-US" dirty="0"/>
              <a:t>Computer </a:t>
            </a:r>
            <a:r>
              <a:rPr lang="en-US" dirty="0" smtClean="0"/>
              <a:t>      Local </a:t>
            </a:r>
            <a:r>
              <a:rPr lang="en-US" dirty="0"/>
              <a:t>Disk C </a:t>
            </a:r>
            <a:r>
              <a:rPr lang="en-US" dirty="0" smtClean="0"/>
              <a:t>      Program </a:t>
            </a:r>
            <a:r>
              <a:rPr lang="en-US" dirty="0"/>
              <a:t>Files(x86) </a:t>
            </a:r>
            <a:r>
              <a:rPr lang="en-US" dirty="0" smtClean="0"/>
              <a:t>      Microsoft </a:t>
            </a:r>
            <a:r>
              <a:rPr lang="en-US" dirty="0"/>
              <a:t>Office </a:t>
            </a:r>
            <a:r>
              <a:rPr lang="en-US" dirty="0" smtClean="0"/>
              <a:t>     </a:t>
            </a:r>
            <a:r>
              <a:rPr lang="en-US" dirty="0" err="1" smtClean="0"/>
              <a:t>Office</a:t>
            </a:r>
            <a:r>
              <a:rPr lang="en-US" dirty="0" smtClean="0"/>
              <a:t> 14        excel</a:t>
            </a:r>
          </a:p>
          <a:p>
            <a:pPr marL="0" indent="0" algn="l">
              <a:buNone/>
            </a:pPr>
            <a:r>
              <a:rPr lang="en-US" dirty="0" smtClean="0"/>
              <a:t> </a:t>
            </a:r>
            <a:endParaRPr lang="fa-IR" dirty="0" smtClean="0"/>
          </a:p>
          <a:p>
            <a:pPr marL="0" indent="0" algn="l">
              <a:buNone/>
            </a:pPr>
            <a:r>
              <a:rPr lang="en-US" dirty="0"/>
              <a:t>3-By clicking on the 2019 Excel program shortcut</a:t>
            </a:r>
            <a:r>
              <a:rPr lang="fa-IR" dirty="0" smtClean="0"/>
              <a:t>            </a:t>
            </a: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207" y="2152804"/>
            <a:ext cx="447675" cy="428625"/>
          </a:xfrm>
          <a:prstGeom prst="rect">
            <a:avLst/>
          </a:prstGeom>
        </p:spPr>
      </p:pic>
      <p:sp>
        <p:nvSpPr>
          <p:cNvPr id="5" name="Right Arrow 4"/>
          <p:cNvSpPr/>
          <p:nvPr/>
        </p:nvSpPr>
        <p:spPr>
          <a:xfrm>
            <a:off x="2385090" y="3464010"/>
            <a:ext cx="340749" cy="242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Right Arrow 9"/>
          <p:cNvSpPr/>
          <p:nvPr/>
        </p:nvSpPr>
        <p:spPr>
          <a:xfrm>
            <a:off x="4239512" y="3461433"/>
            <a:ext cx="340749" cy="242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1" name="Right Arrow 10"/>
          <p:cNvSpPr/>
          <p:nvPr/>
        </p:nvSpPr>
        <p:spPr>
          <a:xfrm>
            <a:off x="6602438" y="3491848"/>
            <a:ext cx="340749" cy="242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Right Arrow 11"/>
          <p:cNvSpPr/>
          <p:nvPr/>
        </p:nvSpPr>
        <p:spPr>
          <a:xfrm>
            <a:off x="8797609" y="3493125"/>
            <a:ext cx="340749" cy="242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3" name="Right Arrow 12"/>
          <p:cNvSpPr/>
          <p:nvPr/>
        </p:nvSpPr>
        <p:spPr>
          <a:xfrm>
            <a:off x="10233943" y="3491848"/>
            <a:ext cx="340749" cy="242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4" name="Picture 3"/>
          <p:cNvPicPr>
            <a:picLocks noChangeAspect="1"/>
          </p:cNvPicPr>
          <p:nvPr/>
        </p:nvPicPr>
        <p:blipFill>
          <a:blip r:embed="rId3"/>
          <a:stretch>
            <a:fillRect/>
          </a:stretch>
        </p:blipFill>
        <p:spPr>
          <a:xfrm>
            <a:off x="6225046" y="4440762"/>
            <a:ext cx="713300" cy="70078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6168" y="330934"/>
            <a:ext cx="1947657" cy="1821870"/>
          </a:xfrm>
          <a:prstGeom prst="rect">
            <a:avLst/>
          </a:prstGeom>
        </p:spPr>
      </p:pic>
    </p:spTree>
    <p:extLst>
      <p:ext uri="{BB962C8B-B14F-4D97-AF65-F5344CB8AC3E}">
        <p14:creationId xmlns:p14="http://schemas.microsoft.com/office/powerpoint/2010/main" val="3247025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14052" y="5958345"/>
            <a:ext cx="9180001" cy="619435"/>
          </a:xfrm>
        </p:spPr>
        <p:txBody>
          <a:bodyPr/>
          <a:lstStyle/>
          <a:p>
            <a:pPr marL="0" indent="0" algn="l">
              <a:buNone/>
            </a:pPr>
            <a:r>
              <a:rPr lang="ar-IQ" b="1" dirty="0"/>
              <a:t> </a:t>
            </a:r>
            <a:r>
              <a:rPr lang="en-US" b="1" dirty="0"/>
              <a:t>Start menu from which you can also access Excel.</a:t>
            </a:r>
            <a:endParaRPr lang="ar-IQ" b="1" dirty="0"/>
          </a:p>
        </p:txBody>
      </p:sp>
      <p:pic>
        <p:nvPicPr>
          <p:cNvPr id="6" name="Picture 5"/>
          <p:cNvPicPr>
            <a:picLocks noChangeAspect="1"/>
          </p:cNvPicPr>
          <p:nvPr/>
        </p:nvPicPr>
        <p:blipFill>
          <a:blip r:embed="rId2"/>
          <a:stretch>
            <a:fillRect/>
          </a:stretch>
        </p:blipFill>
        <p:spPr>
          <a:xfrm>
            <a:off x="914400" y="516193"/>
            <a:ext cx="9630696" cy="53094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343" y="0"/>
            <a:ext cx="1947657" cy="1821870"/>
          </a:xfrm>
          <a:prstGeom prst="rect">
            <a:avLst/>
          </a:prstGeom>
        </p:spPr>
      </p:pic>
    </p:spTree>
    <p:extLst>
      <p:ext uri="{BB962C8B-B14F-4D97-AF65-F5344CB8AC3E}">
        <p14:creationId xmlns:p14="http://schemas.microsoft.com/office/powerpoint/2010/main" val="225145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335" y="5692877"/>
            <a:ext cx="9601200" cy="1049593"/>
          </a:xfrm>
        </p:spPr>
        <p:txBody>
          <a:bodyPr>
            <a:normAutofit/>
          </a:bodyPr>
          <a:lstStyle/>
          <a:p>
            <a:r>
              <a:rPr lang="en-US" dirty="0"/>
              <a:t>The main interface of the Excel </a:t>
            </a:r>
            <a:r>
              <a:rPr lang="en-US" dirty="0" smtClean="0"/>
              <a:t>program</a:t>
            </a:r>
            <a:endParaRPr lang="ar-IQ" dirty="0"/>
          </a:p>
        </p:txBody>
      </p:sp>
      <p:pic>
        <p:nvPicPr>
          <p:cNvPr id="4" name="Content Placeholder 3"/>
          <p:cNvPicPr>
            <a:picLocks noGrp="1" noChangeAspect="1"/>
          </p:cNvPicPr>
          <p:nvPr>
            <p:ph idx="1"/>
          </p:nvPr>
        </p:nvPicPr>
        <p:blipFill>
          <a:blip r:embed="rId2"/>
          <a:stretch>
            <a:fillRect/>
          </a:stretch>
        </p:blipFill>
        <p:spPr>
          <a:xfrm>
            <a:off x="570578" y="290051"/>
            <a:ext cx="9768041" cy="518904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8619" y="76273"/>
            <a:ext cx="1947657" cy="1821870"/>
          </a:xfrm>
          <a:prstGeom prst="rect">
            <a:avLst/>
          </a:prstGeom>
        </p:spPr>
      </p:pic>
    </p:spTree>
    <p:extLst>
      <p:ext uri="{BB962C8B-B14F-4D97-AF65-F5344CB8AC3E}">
        <p14:creationId xmlns:p14="http://schemas.microsoft.com/office/powerpoint/2010/main" val="3342358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3110" y="1253613"/>
            <a:ext cx="9882289" cy="5232796"/>
          </a:xfrm>
        </p:spPr>
        <p:txBody>
          <a:bodyPr/>
          <a:lstStyle/>
          <a:p>
            <a:pPr marL="0" indent="0" algn="l">
              <a:buNone/>
            </a:pPr>
            <a:r>
              <a:rPr lang="en-US" b="1" dirty="0"/>
              <a:t>▪The name of </a:t>
            </a:r>
            <a:r>
              <a:rPr lang="en-US" b="1" dirty="0" smtClean="0"/>
              <a:t>the( worksheet) </a:t>
            </a:r>
            <a:r>
              <a:rPr lang="en-US" b="1" dirty="0"/>
              <a:t>is given to each Excel file.</a:t>
            </a:r>
          </a:p>
          <a:p>
            <a:pPr marL="0" indent="0" algn="l">
              <a:buNone/>
            </a:pPr>
            <a:endParaRPr lang="en-US" b="1" dirty="0"/>
          </a:p>
          <a:p>
            <a:pPr marL="0" indent="0" algn="l">
              <a:buNone/>
            </a:pPr>
            <a:r>
              <a:rPr lang="en-US" b="1" dirty="0"/>
              <a:t>▪Each file contains a number of </a:t>
            </a:r>
            <a:r>
              <a:rPr lang="en-US" b="1" dirty="0" smtClean="0"/>
              <a:t>sheet </a:t>
            </a:r>
            <a:r>
              <a:rPr lang="en-US" b="1" dirty="0"/>
              <a:t>called (Sheets).</a:t>
            </a:r>
          </a:p>
          <a:p>
            <a:pPr marL="0" indent="0" algn="l">
              <a:buNone/>
            </a:pPr>
            <a:endParaRPr lang="en-US" b="1" dirty="0"/>
          </a:p>
          <a:p>
            <a:pPr marL="0" indent="0" algn="l">
              <a:buNone/>
            </a:pPr>
            <a:r>
              <a:rPr lang="en-US" b="1" dirty="0"/>
              <a:t>▪Each sheet (Sheets) contains a number of pages</a:t>
            </a:r>
          </a:p>
          <a:p>
            <a:pPr marL="0" indent="0" algn="l">
              <a:buNone/>
            </a:pPr>
            <a:endParaRPr lang="en-US" b="1" dirty="0"/>
          </a:p>
          <a:p>
            <a:pPr marL="0" indent="0" algn="l">
              <a:buNone/>
            </a:pPr>
            <a:r>
              <a:rPr lang="en-US" b="1" dirty="0" smtClean="0"/>
              <a:t>Called Columns </a:t>
            </a:r>
            <a:r>
              <a:rPr lang="en-US" b="1" dirty="0"/>
              <a:t>(Columns) and rows (Rows).</a:t>
            </a:r>
          </a:p>
          <a:p>
            <a:pPr marL="0" indent="0" algn="l">
              <a:buNone/>
            </a:pPr>
            <a:endParaRPr lang="en-US" b="1" dirty="0"/>
          </a:p>
          <a:p>
            <a:pPr marL="0" indent="0" algn="l">
              <a:buNone/>
            </a:pPr>
            <a:r>
              <a:rPr lang="en-US" b="1" dirty="0"/>
              <a:t>▪The intersection of columns with rows forms cells called (Cells).</a:t>
            </a:r>
            <a:endParaRPr lang="ar-IQ"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3652" y="162234"/>
            <a:ext cx="1947657" cy="1821870"/>
          </a:xfrm>
          <a:prstGeom prst="rect">
            <a:avLst/>
          </a:prstGeom>
        </p:spPr>
      </p:pic>
    </p:spTree>
    <p:extLst>
      <p:ext uri="{BB962C8B-B14F-4D97-AF65-F5344CB8AC3E}">
        <p14:creationId xmlns:p14="http://schemas.microsoft.com/office/powerpoint/2010/main" val="76808923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416</TotalTime>
  <Words>624</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Tahoma</vt:lpstr>
      <vt:lpstr>Wingdings 3</vt:lpstr>
      <vt:lpstr>Wisp</vt:lpstr>
      <vt:lpstr>PowerPoint Presentation</vt:lpstr>
      <vt:lpstr> ALMUSTAQBAL UNIVERSITY  Department of Radiology Technologies   </vt:lpstr>
      <vt:lpstr>PowerPoint Presentation</vt:lpstr>
      <vt:lpstr>PowerPoint Presentation</vt:lpstr>
      <vt:lpstr>PowerPoint Presentation</vt:lpstr>
      <vt:lpstr>PowerPoint Presentation</vt:lpstr>
      <vt:lpstr>PowerPoint Presentation</vt:lpstr>
      <vt:lpstr>The main interface of the Excel program</vt:lpstr>
      <vt:lpstr>PowerPoint Presentation</vt:lpstr>
      <vt:lpstr>PowerPoint Presentation</vt:lpstr>
      <vt:lpstr>PowerPoint Presentation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22</cp:revision>
  <dcterms:created xsi:type="dcterms:W3CDTF">2024-09-22T05:58:26Z</dcterms:created>
  <dcterms:modified xsi:type="dcterms:W3CDTF">2024-09-29T19:59:11Z</dcterms:modified>
</cp:coreProperties>
</file>