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7" r:id="rId2"/>
    <p:sldId id="268" r:id="rId3"/>
    <p:sldId id="269" r:id="rId4"/>
    <p:sldId id="277" r:id="rId5"/>
    <p:sldId id="270" r:id="rId6"/>
    <p:sldId id="271" r:id="rId7"/>
    <p:sldId id="272" r:id="rId8"/>
    <p:sldId id="273" r:id="rId9"/>
    <p:sldId id="274" r:id="rId10"/>
    <p:sldId id="275" r:id="rId11"/>
    <p:sldId id="27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4343" autoAdjust="0"/>
  </p:normalViewPr>
  <p:slideViewPr>
    <p:cSldViewPr snapToGrid="0" showGuides="1">
      <p:cViewPr varScale="1">
        <p:scale>
          <a:sx n="65" d="100"/>
          <a:sy n="65" d="100"/>
        </p:scale>
        <p:origin x="876"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06/08/1446</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615148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06/08/1446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84610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06/08/1446</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1351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06/08/1446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054925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06/08/1446</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3850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06/08/1446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398668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06/08/1446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995194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06/08/1446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64553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06/08/1446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15991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06/08/1446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54913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608F63-0D66-4DA6-A068-E85D00D6B2B2}" type="datetimeFigureOut">
              <a:rPr lang="ar-IQ" smtClean="0"/>
              <a:t>06/08/1446</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736642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F608F63-0D66-4DA6-A068-E85D00D6B2B2}" type="datetimeFigureOut">
              <a:rPr lang="ar-IQ" smtClean="0"/>
              <a:t>06/08/1446</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54614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608F63-0D66-4DA6-A068-E85D00D6B2B2}" type="datetimeFigureOut">
              <a:rPr lang="ar-IQ" smtClean="0"/>
              <a:t>06/08/1446</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72835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08F63-0D66-4DA6-A068-E85D00D6B2B2}" type="datetimeFigureOut">
              <a:rPr lang="ar-IQ" smtClean="0"/>
              <a:t>06/08/1446</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48435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06/08/1446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90455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06/08/1446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55404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F608F63-0D66-4DA6-A068-E85D00D6B2B2}" type="datetimeFigureOut">
              <a:rPr lang="ar-IQ" smtClean="0"/>
              <a:t>06/08/1446</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8358C04-3C38-475E-B33F-804E1F6F91A7}" type="slidenum">
              <a:rPr lang="ar-IQ" smtClean="0"/>
              <a:t>‹#›</a:t>
            </a:fld>
            <a:endParaRPr lang="ar-IQ"/>
          </a:p>
        </p:txBody>
      </p:sp>
    </p:spTree>
    <p:extLst>
      <p:ext uri="{BB962C8B-B14F-4D97-AF65-F5344CB8AC3E}">
        <p14:creationId xmlns:p14="http://schemas.microsoft.com/office/powerpoint/2010/main" val="339685774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6128" y="265471"/>
            <a:ext cx="13543935" cy="5987845"/>
          </a:xfrm>
        </p:spPr>
        <p:txBody>
          <a:bodyPr>
            <a:normAutofit/>
          </a:bodyPr>
          <a:lstStyle/>
          <a:p>
            <a:pPr marL="0" indent="0" algn="ctr">
              <a:buNone/>
            </a:pPr>
            <a:r>
              <a:rPr lang="en-US" dirty="0" smtClean="0"/>
              <a:t>     </a:t>
            </a:r>
          </a:p>
          <a:p>
            <a:pPr algn="ctr"/>
            <a:r>
              <a:rPr lang="en-US" b="1" dirty="0" smtClean="0"/>
              <a:t>ALMUSTAQBAL UNIVERSITY </a:t>
            </a:r>
          </a:p>
          <a:p>
            <a:pPr algn="ctr"/>
            <a:r>
              <a:rPr lang="en-US" b="1" dirty="0"/>
              <a:t>Department </a:t>
            </a:r>
            <a:r>
              <a:rPr lang="en-US" b="1" dirty="0" smtClean="0"/>
              <a:t>of </a:t>
            </a:r>
            <a:r>
              <a:rPr lang="en-US" b="1" dirty="0"/>
              <a:t>Radiology Technologies</a:t>
            </a:r>
          </a:p>
          <a:p>
            <a:pPr marL="0" indent="0" algn="ctr">
              <a:buNone/>
            </a:pPr>
            <a:endParaRPr lang="en-US" dirty="0"/>
          </a:p>
          <a:p>
            <a:pPr algn="ctr"/>
            <a:endParaRPr lang="en-US" dirty="0" smtClean="0"/>
          </a:p>
          <a:p>
            <a:pPr marL="0" indent="0" algn="l">
              <a:buNone/>
            </a:pPr>
            <a:r>
              <a:rPr lang="en-US" sz="6000" dirty="0" smtClean="0"/>
              <a:t>     </a:t>
            </a:r>
            <a:r>
              <a:rPr lang="en-US" sz="5400" b="1" dirty="0" smtClean="0"/>
              <a:t>              </a:t>
            </a:r>
            <a:r>
              <a:rPr lang="en-US" sz="5400" b="1" dirty="0" smtClean="0"/>
              <a:t>Word Processing</a:t>
            </a:r>
            <a:endParaRPr lang="en-US" sz="5400" dirty="0"/>
          </a:p>
          <a:p>
            <a:pPr marL="0" indent="0" algn="ctr">
              <a:buNone/>
            </a:pPr>
            <a:r>
              <a:rPr lang="en-US" sz="6000" b="1" dirty="0" smtClean="0"/>
              <a:t>lecture </a:t>
            </a:r>
            <a:r>
              <a:rPr lang="en-US" sz="6000" b="1" dirty="0" smtClean="0"/>
              <a:t>six</a:t>
            </a:r>
            <a:r>
              <a:rPr lang="fa-IR" sz="6000" b="1" dirty="0" smtClean="0"/>
              <a:t>     </a:t>
            </a:r>
            <a:endParaRPr lang="en-US" sz="6000" b="1" dirty="0" smtClean="0"/>
          </a:p>
          <a:p>
            <a:pPr marL="0" indent="0" algn="ctr">
              <a:buNone/>
            </a:pPr>
            <a:r>
              <a:rPr lang="en-US" sz="6000" b="1" dirty="0" smtClean="0"/>
              <a:t> by Hasan </a:t>
            </a:r>
            <a:r>
              <a:rPr lang="en-US" sz="6000" b="1" dirty="0" err="1" smtClean="0"/>
              <a:t>Faez</a:t>
            </a:r>
            <a:endParaRPr lang="en-US" sz="6000" b="1" dirty="0" smtClean="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88245" y="117988"/>
            <a:ext cx="2600632" cy="2432674"/>
          </a:xfrm>
          <a:prstGeom prst="rect">
            <a:avLst/>
          </a:prstGeom>
        </p:spPr>
      </p:pic>
    </p:spTree>
    <p:extLst>
      <p:ext uri="{BB962C8B-B14F-4D97-AF65-F5344CB8AC3E}">
        <p14:creationId xmlns:p14="http://schemas.microsoft.com/office/powerpoint/2010/main" val="2957475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3329" y="1283110"/>
            <a:ext cx="9941283" cy="4881716"/>
          </a:xfrm>
        </p:spPr>
        <p:txBody>
          <a:bodyPr>
            <a:normAutofit fontScale="92500" lnSpcReduction="20000"/>
          </a:bodyPr>
          <a:lstStyle/>
          <a:p>
            <a:pPr marL="0" indent="0" algn="l" rtl="0">
              <a:buNone/>
            </a:pPr>
            <a:r>
              <a:rPr lang="en-US" sz="2400" b="1" dirty="0"/>
              <a:t>7. Spell Check, Language Setting, and </a:t>
            </a:r>
            <a:r>
              <a:rPr lang="en-US" sz="2400" b="1" dirty="0" smtClean="0"/>
              <a:t>Thesaurus</a:t>
            </a:r>
          </a:p>
          <a:p>
            <a:pPr marL="0" indent="0" algn="l" rtl="0">
              <a:lnSpc>
                <a:spcPct val="170000"/>
              </a:lnSpc>
              <a:buNone/>
            </a:pPr>
            <a:r>
              <a:rPr lang="en-US" sz="1900" dirty="0">
                <a:solidFill>
                  <a:schemeClr val="tx1"/>
                </a:solidFill>
              </a:rPr>
              <a:t>Spell checkers help identify and correct spelling errors, while language settings adjust the document's language for grammar and spell checking.</a:t>
            </a:r>
          </a:p>
          <a:p>
            <a:pPr marL="0" indent="0" algn="l" rtl="0">
              <a:lnSpc>
                <a:spcPct val="170000"/>
              </a:lnSpc>
              <a:buNone/>
            </a:pPr>
            <a:r>
              <a:rPr lang="en-US" sz="1900" dirty="0">
                <a:solidFill>
                  <a:schemeClr val="tx1"/>
                </a:solidFill>
              </a:rPr>
              <a:t>The thesaurus feature provides synonyms and antonyms to enhance vocabulary </a:t>
            </a:r>
            <a:r>
              <a:rPr lang="en-US" sz="1900" dirty="0" smtClean="0">
                <a:solidFill>
                  <a:schemeClr val="tx1"/>
                </a:solidFill>
              </a:rPr>
              <a:t>usage</a:t>
            </a:r>
            <a:endParaRPr lang="en-US" sz="2400" b="1" dirty="0"/>
          </a:p>
          <a:p>
            <a:pPr marL="0" indent="0" algn="l" rtl="0">
              <a:buNone/>
            </a:pPr>
            <a:r>
              <a:rPr lang="en-US" sz="2400" b="1" dirty="0"/>
              <a:t>Spell Check</a:t>
            </a:r>
            <a:r>
              <a:rPr lang="en-US" sz="2400" dirty="0"/>
              <a:t>:</a:t>
            </a:r>
          </a:p>
          <a:p>
            <a:pPr marL="457200" lvl="1" indent="0" algn="l" rtl="0">
              <a:buNone/>
            </a:pPr>
            <a:r>
              <a:rPr lang="en-US" sz="2000" dirty="0"/>
              <a:t>Detects and suggests corrections for spelling errors.</a:t>
            </a:r>
          </a:p>
          <a:p>
            <a:pPr marL="457200" lvl="1" indent="0" algn="l" rtl="0">
              <a:buNone/>
            </a:pPr>
            <a:r>
              <a:rPr lang="en-US" sz="2000" dirty="0"/>
              <a:t>Enable by clicking </a:t>
            </a:r>
            <a:r>
              <a:rPr lang="en-US" sz="2000" b="1" dirty="0"/>
              <a:t>Review &gt; Spelling &amp; Grammar</a:t>
            </a:r>
            <a:r>
              <a:rPr lang="en-US" sz="2000" dirty="0"/>
              <a:t>.</a:t>
            </a:r>
          </a:p>
          <a:p>
            <a:pPr marL="0" indent="0" algn="l" rtl="0">
              <a:buNone/>
            </a:pPr>
            <a:r>
              <a:rPr lang="en-US" sz="2400" b="1" dirty="0"/>
              <a:t>Language Setting</a:t>
            </a:r>
            <a:r>
              <a:rPr lang="en-US" sz="2400" dirty="0"/>
              <a:t>:</a:t>
            </a:r>
          </a:p>
          <a:p>
            <a:pPr marL="457200" lvl="1" indent="0" algn="l" rtl="0">
              <a:buNone/>
            </a:pPr>
            <a:r>
              <a:rPr lang="en-US" sz="2000" dirty="0"/>
              <a:t>Set a preferred language under </a:t>
            </a:r>
            <a:r>
              <a:rPr lang="en-US" sz="2000" b="1" dirty="0"/>
              <a:t>File &gt; Options &gt; Language</a:t>
            </a:r>
            <a:r>
              <a:rPr lang="en-US" sz="2000" dirty="0"/>
              <a:t>.</a:t>
            </a:r>
          </a:p>
          <a:p>
            <a:pPr marL="0" indent="0" algn="l" rtl="0">
              <a:buNone/>
            </a:pPr>
            <a:r>
              <a:rPr lang="en-US" sz="2400" b="1" dirty="0"/>
              <a:t>Thesaurus</a:t>
            </a:r>
            <a:r>
              <a:rPr lang="en-US" sz="2400" dirty="0"/>
              <a:t>:</a:t>
            </a:r>
          </a:p>
          <a:p>
            <a:pPr marL="457200" lvl="1" indent="0" algn="l" rtl="0">
              <a:buNone/>
            </a:pPr>
            <a:r>
              <a:rPr lang="en-US" sz="2000" dirty="0"/>
              <a:t>Provides synonyms and antonyms for better word choices.</a:t>
            </a:r>
          </a:p>
          <a:p>
            <a:pPr marL="457200" lvl="1" indent="0" algn="l" rtl="0">
              <a:buNone/>
            </a:pPr>
            <a:r>
              <a:rPr lang="en-US" sz="2000" dirty="0"/>
              <a:t>Access via </a:t>
            </a:r>
            <a:r>
              <a:rPr lang="en-US" sz="2000" b="1" dirty="0"/>
              <a:t>Review &gt; Thesaurus</a:t>
            </a:r>
            <a:r>
              <a:rPr lang="en-US" sz="2000" dirty="0"/>
              <a:t>.</a:t>
            </a:r>
          </a:p>
          <a:p>
            <a:pPr marL="0" indent="0" algn="l" rtl="0">
              <a:buNone/>
            </a:pPr>
            <a:endParaRPr lang="ar-IQ" dirty="0"/>
          </a:p>
        </p:txBody>
      </p:sp>
    </p:spTree>
    <p:extLst>
      <p:ext uri="{BB962C8B-B14F-4D97-AF65-F5344CB8AC3E}">
        <p14:creationId xmlns:p14="http://schemas.microsoft.com/office/powerpoint/2010/main" val="2428192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8581" y="1194619"/>
            <a:ext cx="9956031" cy="4716603"/>
          </a:xfrm>
        </p:spPr>
        <p:txBody>
          <a:bodyPr/>
          <a:lstStyle/>
          <a:p>
            <a:pPr marL="0" indent="0" algn="l">
              <a:buNone/>
            </a:pPr>
            <a:r>
              <a:rPr lang="en-US" b="1" dirty="0"/>
              <a:t>8. Printing a Word </a:t>
            </a:r>
            <a:r>
              <a:rPr lang="en-US" b="1" dirty="0" smtClean="0"/>
              <a:t>Document</a:t>
            </a:r>
          </a:p>
          <a:p>
            <a:pPr marL="0" indent="0" algn="l" rtl="0">
              <a:buNone/>
            </a:pPr>
            <a:r>
              <a:rPr lang="en-US" dirty="0"/>
              <a:t>Documents can be printed directly from the word processor, with options to adjust print settings such as page orientation and margins.</a:t>
            </a:r>
          </a:p>
          <a:p>
            <a:pPr marL="0" indent="0" algn="l" rtl="0">
              <a:buNone/>
            </a:pPr>
            <a:r>
              <a:rPr lang="en-US" dirty="0"/>
              <a:t>Print previews allow users to see how the document will appear on paper before </a:t>
            </a:r>
            <a:r>
              <a:rPr lang="en-US" dirty="0" smtClean="0"/>
              <a:t>printing</a:t>
            </a:r>
            <a:endParaRPr lang="en-US" b="1" dirty="0"/>
          </a:p>
          <a:p>
            <a:pPr marL="0" indent="0" algn="l">
              <a:buNone/>
            </a:pPr>
            <a:r>
              <a:rPr lang="en-US" dirty="0"/>
              <a:t>Click on </a:t>
            </a:r>
            <a:r>
              <a:rPr lang="en-US" b="1" dirty="0"/>
              <a:t>File &gt; Print</a:t>
            </a:r>
            <a:r>
              <a:rPr lang="en-US" dirty="0"/>
              <a:t>.</a:t>
            </a:r>
          </a:p>
          <a:p>
            <a:pPr marL="0" indent="0" algn="l">
              <a:buNone/>
            </a:pPr>
            <a:r>
              <a:rPr lang="en-US" dirty="0"/>
              <a:t>Adjust print settings (e.g., printer selection, page range, orientation).</a:t>
            </a:r>
          </a:p>
          <a:p>
            <a:pPr marL="0" indent="0" algn="l">
              <a:buNone/>
            </a:pPr>
            <a:r>
              <a:rPr lang="en-US" dirty="0"/>
              <a:t>Click </a:t>
            </a:r>
            <a:r>
              <a:rPr lang="en-US" b="1" dirty="0"/>
              <a:t>Print</a:t>
            </a:r>
            <a:r>
              <a:rPr lang="en-US" dirty="0"/>
              <a:t> to generate a hard copy of the document.</a:t>
            </a:r>
          </a:p>
          <a:p>
            <a:pPr marL="0" indent="0" algn="l">
              <a:buNone/>
            </a:pPr>
            <a:r>
              <a:rPr lang="en-US" dirty="0"/>
              <a:t>By mastering these fundamental concepts, users can efficiently create, edit, and manage documents using word processing software.</a:t>
            </a:r>
          </a:p>
          <a:p>
            <a:endParaRPr lang="ar-IQ" dirty="0"/>
          </a:p>
        </p:txBody>
      </p:sp>
    </p:spTree>
    <p:extLst>
      <p:ext uri="{BB962C8B-B14F-4D97-AF65-F5344CB8AC3E}">
        <p14:creationId xmlns:p14="http://schemas.microsoft.com/office/powerpoint/2010/main" val="4291246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4619" y="1224117"/>
            <a:ext cx="10073148" cy="2803781"/>
          </a:xfrm>
          <a:prstGeom prst="rect">
            <a:avLst/>
          </a:prstGeom>
        </p:spPr>
        <p:txBody>
          <a:bodyPr wrap="square">
            <a:spAutoFit/>
          </a:bodyPr>
          <a:lstStyle/>
          <a:p>
            <a:pPr>
              <a:lnSpc>
                <a:spcPct val="150000"/>
              </a:lnSpc>
            </a:pPr>
            <a:r>
              <a:rPr lang="en-US" sz="2000" b="1" dirty="0"/>
              <a:t>1. Introduction to Word Processing</a:t>
            </a:r>
          </a:p>
          <a:p>
            <a:pPr>
              <a:lnSpc>
                <a:spcPct val="150000"/>
              </a:lnSpc>
            </a:pPr>
            <a:r>
              <a:rPr lang="en-US" sz="2000" dirty="0"/>
              <a:t>Word processing refers to the creation, editing, formatting, and printing of documents using specialized software known as word processors. It allows users to create professional documents, including reports, letters, and books, with ease. Modern word processors provide various tools for text formatting, spell checking, table handling, and more.</a:t>
            </a:r>
          </a:p>
        </p:txBody>
      </p:sp>
      <p:sp>
        <p:nvSpPr>
          <p:cNvPr id="2" name="Rectangle 1"/>
          <p:cNvSpPr/>
          <p:nvPr/>
        </p:nvSpPr>
        <p:spPr>
          <a:xfrm>
            <a:off x="1194619" y="4027898"/>
            <a:ext cx="6096000" cy="2117183"/>
          </a:xfrm>
          <a:prstGeom prst="rect">
            <a:avLst/>
          </a:prstGeom>
        </p:spPr>
        <p:txBody>
          <a:bodyPr>
            <a:spAutoFit/>
          </a:bodyPr>
          <a:lstStyle/>
          <a:p>
            <a:pPr>
              <a:lnSpc>
                <a:spcPct val="150000"/>
              </a:lnSpc>
            </a:pPr>
            <a:r>
              <a:rPr lang="en-US" dirty="0"/>
              <a:t>Some popular word processing applications include:</a:t>
            </a:r>
          </a:p>
          <a:p>
            <a:pPr>
              <a:lnSpc>
                <a:spcPct val="150000"/>
              </a:lnSpc>
              <a:buFont typeface="Arial" panose="020B0604020202020204" pitchFamily="34" charset="0"/>
              <a:buChar char="•"/>
            </a:pPr>
            <a:r>
              <a:rPr lang="en-US" dirty="0"/>
              <a:t>Microsoft Word</a:t>
            </a:r>
          </a:p>
          <a:p>
            <a:pPr>
              <a:lnSpc>
                <a:spcPct val="150000"/>
              </a:lnSpc>
              <a:buFont typeface="Arial" panose="020B0604020202020204" pitchFamily="34" charset="0"/>
              <a:buChar char="•"/>
            </a:pPr>
            <a:r>
              <a:rPr lang="en-US" dirty="0"/>
              <a:t>Google Docs</a:t>
            </a:r>
          </a:p>
          <a:p>
            <a:pPr>
              <a:lnSpc>
                <a:spcPct val="150000"/>
              </a:lnSpc>
              <a:buFont typeface="Arial" panose="020B0604020202020204" pitchFamily="34" charset="0"/>
              <a:buChar char="•"/>
            </a:pPr>
            <a:r>
              <a:rPr lang="en-US" dirty="0" err="1"/>
              <a:t>LibreOffice</a:t>
            </a:r>
            <a:r>
              <a:rPr lang="en-US" dirty="0"/>
              <a:t> Writer</a:t>
            </a:r>
          </a:p>
          <a:p>
            <a:pPr>
              <a:lnSpc>
                <a:spcPct val="150000"/>
              </a:lnSpc>
              <a:buFont typeface="Arial" panose="020B0604020202020204" pitchFamily="34" charset="0"/>
              <a:buChar char="•"/>
            </a:pPr>
            <a:r>
              <a:rPr lang="en-US" dirty="0"/>
              <a:t>Apple Pages</a:t>
            </a:r>
          </a:p>
        </p:txBody>
      </p:sp>
    </p:spTree>
    <p:extLst>
      <p:ext uri="{BB962C8B-B14F-4D97-AF65-F5344CB8AC3E}">
        <p14:creationId xmlns:p14="http://schemas.microsoft.com/office/powerpoint/2010/main" val="410470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62981" y="404154"/>
            <a:ext cx="6750716" cy="6257150"/>
          </a:xfrm>
        </p:spPr>
      </p:pic>
    </p:spTree>
    <p:extLst>
      <p:ext uri="{BB962C8B-B14F-4D97-AF65-F5344CB8AC3E}">
        <p14:creationId xmlns:p14="http://schemas.microsoft.com/office/powerpoint/2010/main" val="118224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1974979" cy="6732638"/>
          </a:xfrm>
          <a:prstGeom prst="rect">
            <a:avLst/>
          </a:prstGeom>
        </p:spPr>
      </p:pic>
    </p:spTree>
    <p:extLst>
      <p:ext uri="{BB962C8B-B14F-4D97-AF65-F5344CB8AC3E}">
        <p14:creationId xmlns:p14="http://schemas.microsoft.com/office/powerpoint/2010/main" val="1776667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69807" y="1234143"/>
            <a:ext cx="7580671" cy="5170646"/>
          </a:xfrm>
          <a:prstGeom prst="rect">
            <a:avLst/>
          </a:prstGeom>
        </p:spPr>
        <p:txBody>
          <a:bodyPr wrap="square">
            <a:spAutoFit/>
          </a:bodyPr>
          <a:lstStyle/>
          <a:p>
            <a:pPr>
              <a:lnSpc>
                <a:spcPct val="150000"/>
              </a:lnSpc>
            </a:pPr>
            <a:r>
              <a:rPr lang="en-US" sz="2000" b="1" dirty="0"/>
              <a:t>2. Word Processing Basics</a:t>
            </a:r>
          </a:p>
          <a:p>
            <a:pPr>
              <a:lnSpc>
                <a:spcPct val="150000"/>
              </a:lnSpc>
            </a:pPr>
            <a:r>
              <a:rPr lang="en-US" sz="2000" dirty="0"/>
              <a:t>Word processing software typically provides a user-friendly interface with the following basic components:</a:t>
            </a:r>
          </a:p>
          <a:p>
            <a:pPr>
              <a:lnSpc>
                <a:spcPct val="150000"/>
              </a:lnSpc>
              <a:buFont typeface="Arial" panose="020B0604020202020204" pitchFamily="34" charset="0"/>
              <a:buChar char="•"/>
            </a:pPr>
            <a:r>
              <a:rPr lang="en-US" sz="2000" b="1" dirty="0"/>
              <a:t>Toolbar/Ribbon</a:t>
            </a:r>
            <a:r>
              <a:rPr lang="en-US" sz="2000" dirty="0"/>
              <a:t>: Contains tools for formatting, inserting, and editing text.</a:t>
            </a:r>
          </a:p>
          <a:p>
            <a:pPr>
              <a:lnSpc>
                <a:spcPct val="150000"/>
              </a:lnSpc>
              <a:buFont typeface="Arial" panose="020B0604020202020204" pitchFamily="34" charset="0"/>
              <a:buChar char="•"/>
            </a:pPr>
            <a:r>
              <a:rPr lang="en-US" sz="2000" b="1" dirty="0"/>
              <a:t>Document Area</a:t>
            </a:r>
            <a:r>
              <a:rPr lang="en-US" sz="2000" dirty="0"/>
              <a:t>: The main workspace where text is typed and edited.</a:t>
            </a:r>
          </a:p>
          <a:p>
            <a:pPr>
              <a:lnSpc>
                <a:spcPct val="150000"/>
              </a:lnSpc>
              <a:buFont typeface="Arial" panose="020B0604020202020204" pitchFamily="34" charset="0"/>
              <a:buChar char="•"/>
            </a:pPr>
            <a:r>
              <a:rPr lang="en-US" sz="2000" b="1" dirty="0"/>
              <a:t>Status Bar</a:t>
            </a:r>
            <a:r>
              <a:rPr lang="en-US" sz="2000" dirty="0"/>
              <a:t>: Displays information such as word count and page number.</a:t>
            </a:r>
          </a:p>
          <a:p>
            <a:pPr>
              <a:lnSpc>
                <a:spcPct val="150000"/>
              </a:lnSpc>
              <a:buFont typeface="Arial" panose="020B0604020202020204" pitchFamily="34" charset="0"/>
              <a:buChar char="•"/>
            </a:pPr>
            <a:r>
              <a:rPr lang="en-US" sz="2000" b="1" dirty="0"/>
              <a:t>Navigation Pane</a:t>
            </a:r>
            <a:r>
              <a:rPr lang="en-US" sz="2000" dirty="0"/>
              <a:t>: Helps users locate specific sections or headings in a document.</a:t>
            </a:r>
          </a:p>
        </p:txBody>
      </p:sp>
    </p:spTree>
    <p:extLst>
      <p:ext uri="{BB962C8B-B14F-4D97-AF65-F5344CB8AC3E}">
        <p14:creationId xmlns:p14="http://schemas.microsoft.com/office/powerpoint/2010/main" val="2186413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35626" y="1225689"/>
            <a:ext cx="11592232" cy="5632311"/>
          </a:xfrm>
          <a:prstGeom prst="rect">
            <a:avLst/>
          </a:prstGeom>
        </p:spPr>
        <p:txBody>
          <a:bodyPr wrap="square">
            <a:spAutoFit/>
          </a:bodyPr>
          <a:lstStyle/>
          <a:p>
            <a:pPr>
              <a:lnSpc>
                <a:spcPct val="150000"/>
              </a:lnSpc>
            </a:pPr>
            <a:r>
              <a:rPr lang="en-US" b="1" dirty="0"/>
              <a:t>3. Opening and Closing of Documents</a:t>
            </a:r>
          </a:p>
          <a:p>
            <a:pPr>
              <a:lnSpc>
                <a:spcPct val="150000"/>
              </a:lnSpc>
            </a:pPr>
            <a:r>
              <a:rPr lang="en-US" dirty="0"/>
              <a:t>To start working with a word processor, users must open or create a document:</a:t>
            </a:r>
          </a:p>
          <a:p>
            <a:pPr>
              <a:lnSpc>
                <a:spcPct val="150000"/>
              </a:lnSpc>
              <a:buFont typeface="Arial" panose="020B0604020202020204" pitchFamily="34" charset="0"/>
              <a:buChar char="•"/>
            </a:pPr>
            <a:r>
              <a:rPr lang="en-US" b="1" dirty="0"/>
              <a:t>Opening a Document</a:t>
            </a:r>
            <a:r>
              <a:rPr lang="en-US" dirty="0" smtClean="0"/>
              <a:t>:</a:t>
            </a:r>
          </a:p>
          <a:p>
            <a:r>
              <a:rPr lang="en-US" dirty="0"/>
              <a:t>Users can open existing documents or create new ones through the software's interface.</a:t>
            </a:r>
          </a:p>
          <a:p>
            <a:endParaRPr lang="en-US" dirty="0"/>
          </a:p>
          <a:p>
            <a:pPr marL="742950" lvl="1" indent="-285750">
              <a:lnSpc>
                <a:spcPct val="150000"/>
              </a:lnSpc>
              <a:buFont typeface="Arial" panose="020B0604020202020204" pitchFamily="34" charset="0"/>
              <a:buChar char="•"/>
            </a:pPr>
            <a:r>
              <a:rPr lang="en-US" dirty="0"/>
              <a:t>Launch the word processing software.</a:t>
            </a:r>
          </a:p>
          <a:p>
            <a:pPr marL="742950" lvl="1" indent="-285750">
              <a:lnSpc>
                <a:spcPct val="150000"/>
              </a:lnSpc>
              <a:buFont typeface="Arial" panose="020B0604020202020204" pitchFamily="34" charset="0"/>
              <a:buChar char="•"/>
            </a:pPr>
            <a:r>
              <a:rPr lang="en-US" dirty="0"/>
              <a:t>Click on </a:t>
            </a:r>
            <a:r>
              <a:rPr lang="en-US" b="1" dirty="0"/>
              <a:t>File &gt; Open</a:t>
            </a:r>
            <a:r>
              <a:rPr lang="en-US" dirty="0"/>
              <a:t>.</a:t>
            </a:r>
          </a:p>
          <a:p>
            <a:pPr marL="742950" lvl="1" indent="-285750">
              <a:lnSpc>
                <a:spcPct val="150000"/>
              </a:lnSpc>
              <a:buFont typeface="Arial" panose="020B0604020202020204" pitchFamily="34" charset="0"/>
              <a:buChar char="•"/>
            </a:pPr>
            <a:r>
              <a:rPr lang="en-US" dirty="0"/>
              <a:t>Browse and select the required document.</a:t>
            </a:r>
          </a:p>
          <a:p>
            <a:pPr marL="742950" lvl="1" indent="-285750">
              <a:lnSpc>
                <a:spcPct val="150000"/>
              </a:lnSpc>
              <a:buFont typeface="Arial" panose="020B0604020202020204" pitchFamily="34" charset="0"/>
              <a:buChar char="•"/>
            </a:pPr>
            <a:r>
              <a:rPr lang="en-US" dirty="0"/>
              <a:t>Click </a:t>
            </a:r>
            <a:r>
              <a:rPr lang="en-US" b="1" dirty="0"/>
              <a:t>Open</a:t>
            </a:r>
            <a:r>
              <a:rPr lang="en-US" dirty="0"/>
              <a:t> to start editing.</a:t>
            </a:r>
          </a:p>
          <a:p>
            <a:pPr>
              <a:lnSpc>
                <a:spcPct val="150000"/>
              </a:lnSpc>
              <a:buFont typeface="Arial" panose="020B0604020202020204" pitchFamily="34" charset="0"/>
              <a:buChar char="•"/>
            </a:pPr>
            <a:r>
              <a:rPr lang="en-US" b="1" dirty="0"/>
              <a:t>Closing a Document</a:t>
            </a:r>
            <a:r>
              <a:rPr lang="en-US" dirty="0" smtClean="0"/>
              <a:t>:</a:t>
            </a:r>
          </a:p>
          <a:p>
            <a:r>
              <a:rPr lang="en-US" dirty="0"/>
              <a:t>Closing documents typically involves saving changes to prevent data loss, which can be done manually or </a:t>
            </a:r>
            <a:r>
              <a:rPr lang="en-US" dirty="0" smtClean="0"/>
              <a:t>automatically</a:t>
            </a:r>
            <a:r>
              <a:rPr lang="en-US" dirty="0"/>
              <a:t/>
            </a:r>
            <a:br>
              <a:rPr lang="en-US" dirty="0"/>
            </a:br>
            <a:endParaRPr lang="en-US" dirty="0"/>
          </a:p>
          <a:p>
            <a:pPr marL="742950" lvl="1" indent="-285750">
              <a:lnSpc>
                <a:spcPct val="150000"/>
              </a:lnSpc>
              <a:buFont typeface="Arial" panose="020B0604020202020204" pitchFamily="34" charset="0"/>
              <a:buChar char="•"/>
            </a:pPr>
            <a:r>
              <a:rPr lang="en-US" dirty="0"/>
              <a:t>Click on </a:t>
            </a:r>
            <a:r>
              <a:rPr lang="en-US" b="1" dirty="0"/>
              <a:t>File &gt; Close</a:t>
            </a:r>
            <a:r>
              <a:rPr lang="en-US" dirty="0"/>
              <a:t>.</a:t>
            </a:r>
          </a:p>
          <a:p>
            <a:pPr marL="742950" lvl="1" indent="-285750">
              <a:lnSpc>
                <a:spcPct val="150000"/>
              </a:lnSpc>
              <a:buFont typeface="Arial" panose="020B0604020202020204" pitchFamily="34" charset="0"/>
              <a:buChar char="•"/>
            </a:pPr>
            <a:r>
              <a:rPr lang="en-US" dirty="0"/>
              <a:t>If there are unsaved changes, save the document before closing.</a:t>
            </a:r>
          </a:p>
        </p:txBody>
      </p:sp>
    </p:spTree>
    <p:extLst>
      <p:ext uri="{BB962C8B-B14F-4D97-AF65-F5344CB8AC3E}">
        <p14:creationId xmlns:p14="http://schemas.microsoft.com/office/powerpoint/2010/main" val="1342940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1535" y="1150374"/>
            <a:ext cx="9543077" cy="4760848"/>
          </a:xfrm>
        </p:spPr>
        <p:txBody>
          <a:bodyPr>
            <a:normAutofit/>
          </a:bodyPr>
          <a:lstStyle/>
          <a:p>
            <a:pPr marL="0" indent="0" algn="l" rtl="0">
              <a:buNone/>
            </a:pPr>
            <a:r>
              <a:rPr lang="en-US" b="1" dirty="0"/>
              <a:t>4. Text Creation and </a:t>
            </a:r>
            <a:r>
              <a:rPr lang="en-US" b="1" dirty="0" smtClean="0"/>
              <a:t>Manipulation</a:t>
            </a:r>
          </a:p>
          <a:p>
            <a:pPr marL="0" indent="0" algn="l" rtl="0">
              <a:buNone/>
            </a:pPr>
            <a:r>
              <a:rPr lang="en-US" dirty="0">
                <a:solidFill>
                  <a:schemeClr val="tx1"/>
                </a:solidFill>
              </a:rPr>
              <a:t>Text can be entered directly into the document and manipulated using cut, copy, and paste functions.</a:t>
            </a:r>
          </a:p>
          <a:p>
            <a:pPr marL="0" indent="0" algn="l" rtl="0">
              <a:buNone/>
            </a:pPr>
            <a:r>
              <a:rPr lang="en-US" dirty="0">
                <a:solidFill>
                  <a:schemeClr val="tx1"/>
                </a:solidFill>
              </a:rPr>
              <a:t>Advanced manipulation includes using macros for repetitive tasks and employing text search and replace </a:t>
            </a:r>
            <a:r>
              <a:rPr lang="en-US" dirty="0" smtClean="0">
                <a:solidFill>
                  <a:schemeClr val="tx1"/>
                </a:solidFill>
              </a:rPr>
              <a:t>features</a:t>
            </a:r>
            <a:endParaRPr lang="en-US" b="1" dirty="0"/>
          </a:p>
          <a:p>
            <a:pPr marL="0" indent="0" algn="l" rtl="0">
              <a:buNone/>
            </a:pPr>
            <a:r>
              <a:rPr lang="en-US" b="1" dirty="0"/>
              <a:t>Creating Text</a:t>
            </a:r>
            <a:r>
              <a:rPr lang="en-US" dirty="0"/>
              <a:t>:</a:t>
            </a:r>
          </a:p>
          <a:p>
            <a:pPr marL="457200" lvl="1" indent="0" algn="l" rtl="0">
              <a:buNone/>
            </a:pPr>
            <a:r>
              <a:rPr lang="en-US" dirty="0"/>
              <a:t>Click on the document area and start typing.</a:t>
            </a:r>
          </a:p>
          <a:p>
            <a:pPr marL="0" indent="0" algn="l" rtl="0">
              <a:buNone/>
            </a:pPr>
            <a:r>
              <a:rPr lang="en-US" b="1" dirty="0"/>
              <a:t>Editing Text</a:t>
            </a:r>
            <a:r>
              <a:rPr lang="en-US" dirty="0"/>
              <a:t>:</a:t>
            </a:r>
          </a:p>
          <a:p>
            <a:pPr marL="457200" lvl="1" indent="0" algn="l" rtl="0">
              <a:buNone/>
            </a:pPr>
            <a:r>
              <a:rPr lang="en-US" dirty="0"/>
              <a:t>Use </a:t>
            </a:r>
            <a:r>
              <a:rPr lang="en-US" b="1" dirty="0"/>
              <a:t>Backspace/Delete</a:t>
            </a:r>
            <a:r>
              <a:rPr lang="en-US" dirty="0"/>
              <a:t> to remove unwanted characters.</a:t>
            </a:r>
          </a:p>
          <a:p>
            <a:pPr marL="457200" lvl="1" indent="0" algn="l" rtl="0">
              <a:buNone/>
            </a:pPr>
            <a:r>
              <a:rPr lang="en-US" dirty="0"/>
              <a:t>Copy (</a:t>
            </a:r>
            <a:r>
              <a:rPr lang="en-US" b="1" dirty="0"/>
              <a:t>Ctrl + C</a:t>
            </a:r>
            <a:r>
              <a:rPr lang="en-US" dirty="0"/>
              <a:t>), Cut (</a:t>
            </a:r>
            <a:r>
              <a:rPr lang="en-US" b="1" dirty="0"/>
              <a:t>Ctrl + X</a:t>
            </a:r>
            <a:r>
              <a:rPr lang="en-US" dirty="0"/>
              <a:t>), and Paste (</a:t>
            </a:r>
            <a:r>
              <a:rPr lang="en-US" b="1" dirty="0"/>
              <a:t>Ctrl + V</a:t>
            </a:r>
            <a:r>
              <a:rPr lang="en-US" dirty="0"/>
              <a:t>) to move text.</a:t>
            </a:r>
          </a:p>
          <a:p>
            <a:pPr marL="457200" lvl="1" indent="0" algn="l" rtl="0">
              <a:buNone/>
            </a:pPr>
            <a:r>
              <a:rPr lang="en-US" dirty="0"/>
              <a:t>Find and replace text using </a:t>
            </a:r>
            <a:r>
              <a:rPr lang="en-US" b="1" dirty="0"/>
              <a:t>Ctrl + H</a:t>
            </a:r>
            <a:r>
              <a:rPr lang="en-US" dirty="0"/>
              <a:t>.</a:t>
            </a:r>
          </a:p>
          <a:p>
            <a:pPr marL="457200" lvl="1" indent="0" algn="l" rtl="0">
              <a:buNone/>
            </a:pPr>
            <a:r>
              <a:rPr lang="en-US" dirty="0"/>
              <a:t>Undo (</a:t>
            </a:r>
            <a:r>
              <a:rPr lang="en-US" b="1" dirty="0"/>
              <a:t>Ctrl + Z</a:t>
            </a:r>
            <a:r>
              <a:rPr lang="en-US" dirty="0"/>
              <a:t>) and Redo (</a:t>
            </a:r>
            <a:r>
              <a:rPr lang="en-US" b="1" dirty="0"/>
              <a:t>Ctrl + Y</a:t>
            </a:r>
            <a:r>
              <a:rPr lang="en-US" dirty="0"/>
              <a:t>) for corrections.</a:t>
            </a:r>
          </a:p>
          <a:p>
            <a:pPr marL="0" indent="0" algn="l" rtl="0">
              <a:buNone/>
            </a:pP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50132" y="3530798"/>
            <a:ext cx="2921707" cy="1674864"/>
          </a:xfrm>
          <a:prstGeom prst="rect">
            <a:avLst/>
          </a:prstGeom>
        </p:spPr>
      </p:pic>
    </p:spTree>
    <p:extLst>
      <p:ext uri="{BB962C8B-B14F-4D97-AF65-F5344CB8AC3E}">
        <p14:creationId xmlns:p14="http://schemas.microsoft.com/office/powerpoint/2010/main" val="4276403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5845" y="1091381"/>
            <a:ext cx="9956031" cy="4822722"/>
          </a:xfrm>
        </p:spPr>
        <p:txBody>
          <a:bodyPr>
            <a:normAutofit/>
          </a:bodyPr>
          <a:lstStyle/>
          <a:p>
            <a:pPr marL="0" indent="0" algn="l" rtl="0">
              <a:buNone/>
            </a:pPr>
            <a:r>
              <a:rPr lang="en-US" b="1" dirty="0"/>
              <a:t>5. Formatting of Text</a:t>
            </a:r>
          </a:p>
          <a:p>
            <a:pPr marL="0" indent="0" algn="l" rtl="0">
              <a:buNone/>
            </a:pPr>
            <a:r>
              <a:rPr lang="en-US" dirty="0"/>
              <a:t>Formatting enhances the appearance of text. Common text formatting options include:</a:t>
            </a:r>
          </a:p>
          <a:p>
            <a:pPr marL="0" indent="0" algn="l" rtl="0">
              <a:buNone/>
            </a:pPr>
            <a:r>
              <a:rPr lang="en-US" b="1" dirty="0"/>
              <a:t>Font Style</a:t>
            </a:r>
            <a:r>
              <a:rPr lang="en-US" dirty="0"/>
              <a:t>: Changing the font type (e.g., Arial, Times New Roman)</a:t>
            </a:r>
          </a:p>
          <a:p>
            <a:pPr marL="0" indent="0" algn="l" rtl="0">
              <a:buNone/>
            </a:pPr>
            <a:r>
              <a:rPr lang="en-US" b="1" dirty="0"/>
              <a:t>Font Size</a:t>
            </a:r>
            <a:r>
              <a:rPr lang="en-US" dirty="0"/>
              <a:t>: Adjusting the text size.</a:t>
            </a:r>
          </a:p>
          <a:p>
            <a:pPr marL="0" indent="0" algn="l" rtl="0">
              <a:buNone/>
            </a:pPr>
            <a:r>
              <a:rPr lang="en-US" b="1" dirty="0"/>
              <a:t>Bold, Italic, Underline</a:t>
            </a:r>
            <a:r>
              <a:rPr lang="en-US" dirty="0"/>
              <a:t>: Emphasizing text.</a:t>
            </a:r>
          </a:p>
          <a:p>
            <a:pPr marL="0" indent="0" algn="l" rtl="0">
              <a:buNone/>
            </a:pPr>
            <a:r>
              <a:rPr lang="en-US" b="1" dirty="0"/>
              <a:t>Text Color &amp; Highlighting</a:t>
            </a:r>
            <a:r>
              <a:rPr lang="en-US" dirty="0"/>
              <a:t>: Enhancing readability.</a:t>
            </a:r>
          </a:p>
          <a:p>
            <a:pPr marL="0" indent="0" algn="l" rtl="0">
              <a:buNone/>
            </a:pPr>
            <a:r>
              <a:rPr lang="en-US" b="1" dirty="0"/>
              <a:t>Alignment</a:t>
            </a:r>
            <a:r>
              <a:rPr lang="en-US" dirty="0"/>
              <a:t>: Left, Center, Right, Justified.</a:t>
            </a:r>
          </a:p>
          <a:p>
            <a:pPr marL="0" indent="0" algn="l" rtl="0">
              <a:buNone/>
            </a:pPr>
            <a:r>
              <a:rPr lang="en-US" b="1" dirty="0"/>
              <a:t>Line Spacing &amp; Indentation</a:t>
            </a:r>
            <a:r>
              <a:rPr lang="en-US" dirty="0"/>
              <a:t>: Improving document structure.</a:t>
            </a:r>
          </a:p>
          <a:p>
            <a:pPr marL="0" indent="0" algn="l" rtl="0">
              <a:buNone/>
            </a:pPr>
            <a:r>
              <a:rPr lang="en-US" b="1" dirty="0"/>
              <a:t>Bullets and Numbering</a:t>
            </a:r>
            <a:r>
              <a:rPr lang="en-US" dirty="0"/>
              <a:t>: Organizing lists.</a:t>
            </a:r>
          </a:p>
          <a:p>
            <a:pPr marL="0" indent="0" algn="l" rtl="0">
              <a:buNone/>
            </a:pP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819" y="4821897"/>
            <a:ext cx="10073220" cy="1755883"/>
          </a:xfrm>
          <a:prstGeom prst="rect">
            <a:avLst/>
          </a:prstGeom>
        </p:spPr>
      </p:pic>
    </p:spTree>
    <p:extLst>
      <p:ext uri="{BB962C8B-B14F-4D97-AF65-F5344CB8AC3E}">
        <p14:creationId xmlns:p14="http://schemas.microsoft.com/office/powerpoint/2010/main" val="2188420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5406" y="1415845"/>
            <a:ext cx="7167717" cy="4790345"/>
          </a:xfrm>
        </p:spPr>
        <p:txBody>
          <a:bodyPr/>
          <a:lstStyle/>
          <a:p>
            <a:pPr marL="0" indent="0" algn="l" rtl="0">
              <a:buNone/>
            </a:pPr>
            <a:r>
              <a:rPr lang="en-US" b="1" dirty="0"/>
              <a:t>6. Table Handling</a:t>
            </a:r>
          </a:p>
          <a:p>
            <a:pPr marL="0" indent="0" algn="l" rtl="0">
              <a:buNone/>
            </a:pPr>
            <a:r>
              <a:rPr lang="en-US" dirty="0"/>
              <a:t>Tables help in organizing data efficiently. To insert and manage tables:</a:t>
            </a:r>
          </a:p>
          <a:p>
            <a:pPr marL="0" indent="0" algn="l" rtl="0">
              <a:buNone/>
            </a:pPr>
            <a:r>
              <a:rPr lang="en-US" b="1" dirty="0"/>
              <a:t>Inserting a Table</a:t>
            </a:r>
            <a:r>
              <a:rPr lang="en-US" dirty="0"/>
              <a:t>:</a:t>
            </a:r>
          </a:p>
          <a:p>
            <a:pPr marL="457200" lvl="1" indent="0" algn="l" rtl="0">
              <a:buNone/>
            </a:pPr>
            <a:r>
              <a:rPr lang="en-US" dirty="0"/>
              <a:t>Click on </a:t>
            </a:r>
            <a:r>
              <a:rPr lang="en-US" b="1" dirty="0"/>
              <a:t>Insert &gt; Table</a:t>
            </a:r>
            <a:r>
              <a:rPr lang="en-US" dirty="0"/>
              <a:t>.</a:t>
            </a:r>
          </a:p>
          <a:p>
            <a:pPr marL="457200" lvl="1" indent="0" algn="l" rtl="0">
              <a:buNone/>
            </a:pPr>
            <a:r>
              <a:rPr lang="en-US" dirty="0"/>
              <a:t>Select the number of rows and columns.</a:t>
            </a:r>
          </a:p>
          <a:p>
            <a:pPr marL="0" indent="0" algn="l" rtl="0">
              <a:buNone/>
            </a:pPr>
            <a:r>
              <a:rPr lang="en-US" b="1" dirty="0"/>
              <a:t>Editing a Table</a:t>
            </a:r>
            <a:r>
              <a:rPr lang="en-US" dirty="0"/>
              <a:t>:</a:t>
            </a:r>
          </a:p>
          <a:p>
            <a:pPr marL="457200" lvl="1" indent="0" algn="l" rtl="0">
              <a:buNone/>
            </a:pPr>
            <a:r>
              <a:rPr lang="en-US" dirty="0"/>
              <a:t>Use </a:t>
            </a:r>
            <a:r>
              <a:rPr lang="en-US" b="1" dirty="0"/>
              <a:t>Table Tools</a:t>
            </a:r>
            <a:r>
              <a:rPr lang="en-US" dirty="0"/>
              <a:t> to modify borders, shading, and alignment.</a:t>
            </a:r>
          </a:p>
          <a:p>
            <a:pPr marL="457200" lvl="1" indent="0" algn="l" rtl="0">
              <a:buNone/>
            </a:pPr>
            <a:r>
              <a:rPr lang="en-US" dirty="0"/>
              <a:t>Add or delete rows/columns as needed.</a:t>
            </a:r>
          </a:p>
          <a:p>
            <a:pPr marL="0" indent="0" algn="l" rtl="0">
              <a:buNone/>
            </a:pP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7652" y="905383"/>
            <a:ext cx="3967778" cy="5811267"/>
          </a:xfrm>
          <a:prstGeom prst="rect">
            <a:avLst/>
          </a:prstGeom>
        </p:spPr>
      </p:pic>
    </p:spTree>
    <p:extLst>
      <p:ext uri="{BB962C8B-B14F-4D97-AF65-F5344CB8AC3E}">
        <p14:creationId xmlns:p14="http://schemas.microsoft.com/office/powerpoint/2010/main" val="365183673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1398</TotalTime>
  <Words>720</Words>
  <Application>Microsoft Office PowerPoint</Application>
  <PresentationFormat>Widescreen</PresentationFormat>
  <Paragraphs>79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Tahoma</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50</cp:revision>
  <dcterms:created xsi:type="dcterms:W3CDTF">2024-09-22T05:58:26Z</dcterms:created>
  <dcterms:modified xsi:type="dcterms:W3CDTF">2025-02-04T20:26:12Z</dcterms:modified>
</cp:coreProperties>
</file>