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7" r:id="rId2"/>
    <p:sldId id="259" r:id="rId3"/>
    <p:sldId id="265" r:id="rId4"/>
    <p:sldId id="269" r:id="rId5"/>
    <p:sldId id="260" r:id="rId6"/>
    <p:sldId id="268" r:id="rId7"/>
    <p:sldId id="258" r:id="rId8"/>
    <p:sldId id="261" r:id="rId9"/>
    <p:sldId id="262" r:id="rId10"/>
    <p:sldId id="270" r:id="rId11"/>
    <p:sldId id="271" r:id="rId12"/>
    <p:sldId id="272" r:id="rId13"/>
    <p:sldId id="273" r:id="rId14"/>
    <p:sldId id="274" r:id="rId15"/>
    <p:sldId id="275" r:id="rId16"/>
    <p:sldId id="276" r:id="rId17"/>
    <p:sldId id="277" r:id="rId18"/>
    <p:sldId id="278" r:id="rId19"/>
    <p:sldId id="266" r:id="rId20"/>
    <p:sldId id="279" r:id="rId21"/>
    <p:sldId id="280" r:id="rId22"/>
    <p:sldId id="281" r:id="rId23"/>
    <p:sldId id="282"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343" autoAdjust="0"/>
  </p:normalViewPr>
  <p:slideViewPr>
    <p:cSldViewPr snapToGrid="0" showGuides="1">
      <p:cViewPr varScale="1">
        <p:scale>
          <a:sx n="65" d="100"/>
          <a:sy n="65" d="100"/>
        </p:scale>
        <p:origin x="87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61514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84610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35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15/04/1446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05492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15/04/1446</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385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15/04/1446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339866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419951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64553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1599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15/04/1446</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54913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08F63-0D66-4DA6-A068-E85D00D6B2B2}" type="datetimeFigureOut">
              <a:rPr lang="ar-IQ" smtClean="0"/>
              <a:t>15/04/1446</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27366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08F63-0D66-4DA6-A068-E85D00D6B2B2}" type="datetimeFigureOut">
              <a:rPr lang="ar-IQ" smtClean="0"/>
              <a:t>15/04/1446</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54614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08F63-0D66-4DA6-A068-E85D00D6B2B2}" type="datetimeFigureOut">
              <a:rPr lang="ar-IQ" smtClean="0"/>
              <a:t>15/04/1446</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7283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08F63-0D66-4DA6-A068-E85D00D6B2B2}" type="datetimeFigureOut">
              <a:rPr lang="ar-IQ" smtClean="0"/>
              <a:t>15/04/1446</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348435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15/04/1446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2904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15/04/1446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415540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608F63-0D66-4DA6-A068-E85D00D6B2B2}" type="datetimeFigureOut">
              <a:rPr lang="ar-IQ" smtClean="0"/>
              <a:t>15/04/1446</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8358C04-3C38-475E-B33F-804E1F6F91A7}" type="slidenum">
              <a:rPr lang="ar-IQ" smtClean="0"/>
              <a:t>‹#›</a:t>
            </a:fld>
            <a:endParaRPr lang="ar-IQ"/>
          </a:p>
        </p:txBody>
      </p:sp>
    </p:spTree>
    <p:extLst>
      <p:ext uri="{BB962C8B-B14F-4D97-AF65-F5344CB8AC3E}">
        <p14:creationId xmlns:p14="http://schemas.microsoft.com/office/powerpoint/2010/main" val="339685774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11160"/>
            <a:ext cx="10950678" cy="5810865"/>
          </a:xfrm>
        </p:spPr>
        <p:txBody>
          <a:bodyPr/>
          <a:lstStyle/>
          <a:p>
            <a:pPr marL="0" indent="0" algn="ctr">
              <a:buNone/>
            </a:pPr>
            <a:r>
              <a:rPr lang="en-US" dirty="0" smtClean="0"/>
              <a:t>     </a:t>
            </a:r>
          </a:p>
          <a:p>
            <a:pPr algn="ctr"/>
            <a:r>
              <a:rPr lang="en-US" b="1" dirty="0" smtClean="0"/>
              <a:t>ALMUSTAQBAL UNIVERSITY </a:t>
            </a:r>
          </a:p>
          <a:p>
            <a:pPr algn="ctr"/>
            <a:r>
              <a:rPr lang="en-US" b="1" dirty="0"/>
              <a:t>Department </a:t>
            </a:r>
            <a:r>
              <a:rPr lang="en-US" b="1" dirty="0" smtClean="0"/>
              <a:t>of </a:t>
            </a:r>
            <a:r>
              <a:rPr lang="en-US" b="1" dirty="0"/>
              <a:t>Radiology Technologies</a:t>
            </a:r>
          </a:p>
          <a:p>
            <a:pPr marL="0" indent="0" algn="ctr">
              <a:buNone/>
            </a:pPr>
            <a:endParaRPr lang="en-US" dirty="0"/>
          </a:p>
          <a:p>
            <a:pPr algn="ctr"/>
            <a:endParaRPr lang="en-US" dirty="0" smtClean="0"/>
          </a:p>
          <a:p>
            <a:pPr marL="0" indent="0" algn="ctr">
              <a:buNone/>
            </a:pPr>
            <a:r>
              <a:rPr lang="en-US" sz="6000" b="1" dirty="0"/>
              <a:t>security</a:t>
            </a:r>
            <a:r>
              <a:rPr lang="en-US" sz="6000" b="1" dirty="0" smtClean="0"/>
              <a:t> </a:t>
            </a:r>
            <a:r>
              <a:rPr lang="en-US" sz="6000" b="1" dirty="0"/>
              <a:t>and </a:t>
            </a:r>
            <a:r>
              <a:rPr lang="en-US" sz="6000" b="1" dirty="0" smtClean="0"/>
              <a:t>networking</a:t>
            </a:r>
            <a:endParaRPr lang="ar-IQ" sz="6000" b="1" dirty="0" smtClean="0"/>
          </a:p>
          <a:p>
            <a:pPr marL="0" indent="0" algn="ctr">
              <a:buNone/>
            </a:pPr>
            <a:r>
              <a:rPr lang="en-US" sz="6000" b="1" dirty="0" smtClean="0"/>
              <a:t>Fourth </a:t>
            </a:r>
            <a:r>
              <a:rPr lang="en-US" sz="6000" b="1" dirty="0"/>
              <a:t>lecture</a:t>
            </a:r>
          </a:p>
          <a:p>
            <a:pPr marL="0" indent="0" algn="ctr">
              <a:buNone/>
            </a:pPr>
            <a:r>
              <a:rPr lang="en-US" sz="6000" b="1" dirty="0" smtClean="0"/>
              <a:t> by Hasan </a:t>
            </a:r>
            <a:r>
              <a:rPr lang="en-US" sz="6000" b="1" dirty="0" err="1" smtClean="0"/>
              <a:t>Faez</a:t>
            </a:r>
            <a:endParaRPr lang="en-US" sz="6000"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245" y="117988"/>
            <a:ext cx="2600632" cy="2432674"/>
          </a:xfrm>
          <a:prstGeom prst="rect">
            <a:avLst/>
          </a:prstGeom>
        </p:spPr>
      </p:pic>
    </p:spTree>
    <p:extLst>
      <p:ext uri="{BB962C8B-B14F-4D97-AF65-F5344CB8AC3E}">
        <p14:creationId xmlns:p14="http://schemas.microsoft.com/office/powerpoint/2010/main" val="295747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4" name="Rectangle 3"/>
          <p:cNvSpPr/>
          <p:nvPr/>
        </p:nvSpPr>
        <p:spPr>
          <a:xfrm>
            <a:off x="1174953" y="1298224"/>
            <a:ext cx="9443885" cy="2246769"/>
          </a:xfrm>
          <a:prstGeom prst="rect">
            <a:avLst/>
          </a:prstGeom>
        </p:spPr>
        <p:txBody>
          <a:bodyPr wrap="square">
            <a:spAutoFit/>
          </a:bodyPr>
          <a:lstStyle/>
          <a:p>
            <a:r>
              <a:rPr lang="en-US" sz="2000" b="1" dirty="0"/>
              <a:t>2. Repeater: </a:t>
            </a:r>
            <a:endParaRPr lang="en-US" sz="2000" b="1" dirty="0" smtClean="0"/>
          </a:p>
          <a:p>
            <a:r>
              <a:rPr lang="en-US" sz="2000" dirty="0" smtClean="0"/>
              <a:t>• </a:t>
            </a:r>
            <a:r>
              <a:rPr lang="en-US" sz="2000" dirty="0"/>
              <a:t>A repeater is a device which regenerates or amplifies the data or signal so that it can be travel to the other segment of cable. </a:t>
            </a:r>
            <a:endParaRPr lang="en-US" sz="2000" dirty="0" smtClean="0"/>
          </a:p>
          <a:p>
            <a:r>
              <a:rPr lang="en-US" sz="2000" dirty="0" smtClean="0"/>
              <a:t>• </a:t>
            </a:r>
            <a:r>
              <a:rPr lang="en-US" sz="2000" dirty="0"/>
              <a:t>It is use to connect two networks that uses same technology and protocol. </a:t>
            </a:r>
            <a:endParaRPr lang="en-US" sz="2000" dirty="0" smtClean="0"/>
          </a:p>
          <a:p>
            <a:r>
              <a:rPr lang="en-US" sz="2000" dirty="0" smtClean="0"/>
              <a:t>• </a:t>
            </a:r>
            <a:r>
              <a:rPr lang="en-US" sz="2000" dirty="0"/>
              <a:t>It does not filter or translate any data. </a:t>
            </a:r>
            <a:endParaRPr lang="en-US" sz="2000" dirty="0" smtClean="0"/>
          </a:p>
          <a:p>
            <a:r>
              <a:rPr lang="en-US" sz="2000" dirty="0" smtClean="0"/>
              <a:t>• </a:t>
            </a:r>
            <a:r>
              <a:rPr lang="en-US" sz="2000" dirty="0"/>
              <a:t>Work in physical layer. </a:t>
            </a:r>
            <a:endParaRPr lang="ar-IQ" sz="2000" dirty="0"/>
          </a:p>
        </p:txBody>
      </p:sp>
      <p:pic>
        <p:nvPicPr>
          <p:cNvPr id="7" name="Picture 6"/>
          <p:cNvPicPr>
            <a:picLocks noChangeAspect="1"/>
          </p:cNvPicPr>
          <p:nvPr/>
        </p:nvPicPr>
        <p:blipFill>
          <a:blip r:embed="rId3"/>
          <a:stretch>
            <a:fillRect/>
          </a:stretch>
        </p:blipFill>
        <p:spPr>
          <a:xfrm>
            <a:off x="3017427" y="3657600"/>
            <a:ext cx="6922986" cy="3200400"/>
          </a:xfrm>
          <a:prstGeom prst="rect">
            <a:avLst/>
          </a:prstGeom>
        </p:spPr>
      </p:pic>
    </p:spTree>
    <p:extLst>
      <p:ext uri="{BB962C8B-B14F-4D97-AF65-F5344CB8AC3E}">
        <p14:creationId xmlns:p14="http://schemas.microsoft.com/office/powerpoint/2010/main" val="354805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5" name="Rectangle 4"/>
          <p:cNvSpPr/>
          <p:nvPr/>
        </p:nvSpPr>
        <p:spPr>
          <a:xfrm>
            <a:off x="1632154" y="803220"/>
            <a:ext cx="9193162" cy="3447098"/>
          </a:xfrm>
          <a:prstGeom prst="rect">
            <a:avLst/>
          </a:prstGeom>
        </p:spPr>
        <p:txBody>
          <a:bodyPr wrap="square">
            <a:spAutoFit/>
          </a:bodyPr>
          <a:lstStyle/>
          <a:p>
            <a:r>
              <a:rPr lang="en-US" sz="2000" b="1" dirty="0" smtClean="0"/>
              <a:t>3- Bridge</a:t>
            </a:r>
            <a:r>
              <a:rPr lang="en-US" sz="2000" b="1" dirty="0"/>
              <a:t>: </a:t>
            </a:r>
            <a:endParaRPr lang="en-US" sz="2000" b="1" dirty="0" smtClean="0"/>
          </a:p>
          <a:p>
            <a:r>
              <a:rPr lang="en-US" sz="2000" dirty="0" smtClean="0"/>
              <a:t>• </a:t>
            </a:r>
            <a:r>
              <a:rPr lang="en-US" sz="2000" dirty="0"/>
              <a:t>It is used to connect two networks. </a:t>
            </a:r>
            <a:endParaRPr lang="en-US" sz="2000" dirty="0" smtClean="0"/>
          </a:p>
          <a:p>
            <a:r>
              <a:rPr lang="en-US" sz="2000" dirty="0" smtClean="0"/>
              <a:t>• </a:t>
            </a:r>
            <a:r>
              <a:rPr lang="en-US" sz="2000" dirty="0"/>
              <a:t>It divides the collision domain based on number of ports or interface present in a bridge. </a:t>
            </a:r>
            <a:endParaRPr lang="en-US" sz="2000" dirty="0" smtClean="0"/>
          </a:p>
          <a:p>
            <a:r>
              <a:rPr lang="en-US" sz="2000" dirty="0" smtClean="0"/>
              <a:t>• </a:t>
            </a:r>
            <a:r>
              <a:rPr lang="en-US" sz="2000" dirty="0"/>
              <a:t>It uses the packet switches that forward and filter the frames using LAN destination address. </a:t>
            </a:r>
            <a:endParaRPr lang="en-US" sz="2000" dirty="0" smtClean="0"/>
          </a:p>
          <a:p>
            <a:r>
              <a:rPr lang="en-US" sz="2000" dirty="0" smtClean="0"/>
              <a:t>• </a:t>
            </a:r>
            <a:r>
              <a:rPr lang="en-US" sz="2000" dirty="0"/>
              <a:t>Bridge examines the destination address of frame and forwards it to the interface or port which leads to the destination. </a:t>
            </a:r>
            <a:endParaRPr lang="en-US" sz="2000" dirty="0" smtClean="0"/>
          </a:p>
          <a:p>
            <a:r>
              <a:rPr lang="en-US" sz="2000" dirty="0" smtClean="0"/>
              <a:t>• </a:t>
            </a:r>
            <a:r>
              <a:rPr lang="en-US" sz="2000" dirty="0"/>
              <a:t>It uses the routing table for routing frame from one node to other using MAC address. </a:t>
            </a:r>
            <a:endParaRPr lang="en-US" sz="2000" dirty="0" smtClean="0"/>
          </a:p>
          <a:p>
            <a:r>
              <a:rPr lang="en-US" sz="2000" dirty="0" smtClean="0"/>
              <a:t>• </a:t>
            </a:r>
            <a:r>
              <a:rPr lang="en-US" sz="2000" dirty="0"/>
              <a:t>It works in Data Link Layer. </a:t>
            </a:r>
            <a:endParaRPr lang="ar-IQ"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42" y="4250318"/>
            <a:ext cx="5608229" cy="2641184"/>
          </a:xfrm>
          <a:prstGeom prst="rect">
            <a:avLst/>
          </a:prstGeom>
        </p:spPr>
      </p:pic>
    </p:spTree>
    <p:extLst>
      <p:ext uri="{BB962C8B-B14F-4D97-AF65-F5344CB8AC3E}">
        <p14:creationId xmlns:p14="http://schemas.microsoft.com/office/powerpoint/2010/main" val="336016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4" name="Rectangle 3"/>
          <p:cNvSpPr/>
          <p:nvPr/>
        </p:nvSpPr>
        <p:spPr>
          <a:xfrm>
            <a:off x="786142" y="1551490"/>
            <a:ext cx="10432029" cy="1631216"/>
          </a:xfrm>
          <a:prstGeom prst="rect">
            <a:avLst/>
          </a:prstGeom>
        </p:spPr>
        <p:txBody>
          <a:bodyPr wrap="square">
            <a:spAutoFit/>
          </a:bodyPr>
          <a:lstStyle/>
          <a:p>
            <a:r>
              <a:rPr lang="en-US" sz="2000" b="1" dirty="0"/>
              <a:t>4. Switch : </a:t>
            </a:r>
            <a:endParaRPr lang="en-US" sz="2000" b="1" dirty="0" smtClean="0"/>
          </a:p>
          <a:p>
            <a:r>
              <a:rPr lang="en-US" sz="2000" dirty="0" smtClean="0"/>
              <a:t>• </a:t>
            </a:r>
            <a:r>
              <a:rPr lang="en-US" sz="2000" dirty="0"/>
              <a:t>It is similar to bridge. It has more number of interfaces as compared to bridge. </a:t>
            </a:r>
            <a:endParaRPr lang="en-US" sz="2000" dirty="0" smtClean="0"/>
          </a:p>
          <a:p>
            <a:r>
              <a:rPr lang="en-US" sz="2000" dirty="0" smtClean="0"/>
              <a:t>• </a:t>
            </a:r>
            <a:r>
              <a:rPr lang="en-US" sz="2000" dirty="0"/>
              <a:t>It allows direct communication between the </a:t>
            </a:r>
            <a:r>
              <a:rPr lang="en-US" sz="2000" dirty="0" smtClean="0"/>
              <a:t>nodes</a:t>
            </a:r>
          </a:p>
          <a:p>
            <a:r>
              <a:rPr lang="en-US" sz="2000" dirty="0"/>
              <a:t>• It works in Data Link Layer. </a:t>
            </a:r>
            <a:endParaRPr lang="en-US" sz="2000" dirty="0" smtClean="0"/>
          </a:p>
          <a:p>
            <a:r>
              <a:rPr lang="en-US" sz="2000" dirty="0" smtClean="0"/>
              <a:t>• </a:t>
            </a:r>
            <a:r>
              <a:rPr lang="en-US" sz="2000" dirty="0"/>
              <a:t>It uses MAC address for data transmission and communication</a:t>
            </a:r>
            <a:endParaRPr lang="ar-IQ" sz="2000" dirty="0"/>
          </a:p>
        </p:txBody>
      </p:sp>
      <p:pic>
        <p:nvPicPr>
          <p:cNvPr id="6" name="Picture 5"/>
          <p:cNvPicPr>
            <a:picLocks noChangeAspect="1"/>
          </p:cNvPicPr>
          <p:nvPr/>
        </p:nvPicPr>
        <p:blipFill>
          <a:blip r:embed="rId3"/>
          <a:stretch>
            <a:fillRect/>
          </a:stretch>
        </p:blipFill>
        <p:spPr>
          <a:xfrm>
            <a:off x="2519615" y="3182706"/>
            <a:ext cx="6965081" cy="3415341"/>
          </a:xfrm>
          <a:prstGeom prst="rect">
            <a:avLst/>
          </a:prstGeom>
        </p:spPr>
      </p:pic>
    </p:spTree>
    <p:extLst>
      <p:ext uri="{BB962C8B-B14F-4D97-AF65-F5344CB8AC3E}">
        <p14:creationId xmlns:p14="http://schemas.microsoft.com/office/powerpoint/2010/main" val="183525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762" y="63660"/>
            <a:ext cx="1410929" cy="1319806"/>
          </a:xfrm>
          <a:prstGeom prst="rect">
            <a:avLst/>
          </a:prstGeom>
        </p:spPr>
      </p:pic>
      <p:sp>
        <p:nvSpPr>
          <p:cNvPr id="7" name="Rectangle 6"/>
          <p:cNvSpPr/>
          <p:nvPr/>
        </p:nvSpPr>
        <p:spPr>
          <a:xfrm>
            <a:off x="703007" y="1259743"/>
            <a:ext cx="10078064" cy="1631216"/>
          </a:xfrm>
          <a:prstGeom prst="rect">
            <a:avLst/>
          </a:prstGeom>
        </p:spPr>
        <p:txBody>
          <a:bodyPr wrap="square">
            <a:spAutoFit/>
          </a:bodyPr>
          <a:lstStyle/>
          <a:p>
            <a:r>
              <a:rPr lang="en-US" sz="2000" b="1" dirty="0"/>
              <a:t>5. Router: </a:t>
            </a:r>
            <a:endParaRPr lang="en-US" sz="2000" b="1" dirty="0" smtClean="0"/>
          </a:p>
          <a:p>
            <a:r>
              <a:rPr lang="en-US" sz="2000" dirty="0" smtClean="0"/>
              <a:t>• </a:t>
            </a:r>
            <a:r>
              <a:rPr lang="en-US" sz="2000" dirty="0"/>
              <a:t>It is used to connect different types of network (types- architecture/ Protocol). </a:t>
            </a:r>
            <a:endParaRPr lang="en-US" sz="2000" dirty="0" smtClean="0"/>
          </a:p>
          <a:p>
            <a:r>
              <a:rPr lang="en-US" sz="2000" dirty="0" smtClean="0"/>
              <a:t>• </a:t>
            </a:r>
            <a:r>
              <a:rPr lang="en-US" sz="2000" dirty="0"/>
              <a:t>It work similar to bridge but it uses IP address for routing data. </a:t>
            </a:r>
            <a:endParaRPr lang="en-US" sz="2000" dirty="0" smtClean="0"/>
          </a:p>
          <a:p>
            <a:r>
              <a:rPr lang="en-US" sz="2000" dirty="0" smtClean="0"/>
              <a:t>• </a:t>
            </a:r>
            <a:r>
              <a:rPr lang="en-US" sz="2000" dirty="0"/>
              <a:t>Router can't be used for connecting Systems. </a:t>
            </a:r>
            <a:endParaRPr lang="en-US" sz="2000" dirty="0" smtClean="0"/>
          </a:p>
          <a:p>
            <a:r>
              <a:rPr lang="en-US" sz="2000" dirty="0" smtClean="0"/>
              <a:t>• </a:t>
            </a:r>
            <a:r>
              <a:rPr lang="en-US" sz="2000" dirty="0"/>
              <a:t>It works in Network Layer. </a:t>
            </a:r>
            <a:endParaRPr lang="ar-IQ" sz="2000" dirty="0"/>
          </a:p>
        </p:txBody>
      </p:sp>
      <p:pic>
        <p:nvPicPr>
          <p:cNvPr id="8" name="Picture 7"/>
          <p:cNvPicPr>
            <a:picLocks noChangeAspect="1"/>
          </p:cNvPicPr>
          <p:nvPr/>
        </p:nvPicPr>
        <p:blipFill>
          <a:blip r:embed="rId3"/>
          <a:stretch>
            <a:fillRect/>
          </a:stretch>
        </p:blipFill>
        <p:spPr>
          <a:xfrm>
            <a:off x="2336543" y="3008672"/>
            <a:ext cx="7414943" cy="3741906"/>
          </a:xfrm>
          <a:prstGeom prst="rect">
            <a:avLst/>
          </a:prstGeom>
        </p:spPr>
      </p:pic>
    </p:spTree>
    <p:extLst>
      <p:ext uri="{BB962C8B-B14F-4D97-AF65-F5344CB8AC3E}">
        <p14:creationId xmlns:p14="http://schemas.microsoft.com/office/powerpoint/2010/main" val="270463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5" name="Rectangle 4"/>
          <p:cNvSpPr/>
          <p:nvPr/>
        </p:nvSpPr>
        <p:spPr>
          <a:xfrm>
            <a:off x="1056968" y="1262964"/>
            <a:ext cx="9443884" cy="2803011"/>
          </a:xfrm>
          <a:prstGeom prst="rect">
            <a:avLst/>
          </a:prstGeom>
        </p:spPr>
        <p:txBody>
          <a:bodyPr wrap="square">
            <a:spAutoFit/>
          </a:bodyPr>
          <a:lstStyle/>
          <a:p>
            <a:pPr>
              <a:lnSpc>
                <a:spcPct val="150000"/>
              </a:lnSpc>
            </a:pPr>
            <a:r>
              <a:rPr lang="en-US" sz="2000" b="1" dirty="0"/>
              <a:t>6. Gateways</a:t>
            </a:r>
            <a:r>
              <a:rPr lang="en-US" sz="2000" b="1" dirty="0" smtClean="0"/>
              <a:t>:</a:t>
            </a:r>
          </a:p>
          <a:p>
            <a:pPr>
              <a:lnSpc>
                <a:spcPct val="150000"/>
              </a:lnSpc>
            </a:pPr>
            <a:r>
              <a:rPr lang="en-US" sz="2000" dirty="0" smtClean="0"/>
              <a:t> </a:t>
            </a:r>
            <a:r>
              <a:rPr lang="en-US" sz="2000" dirty="0"/>
              <a:t>Gateways make communication possible between systems that use different communication protocols, data formatting structures, languages and architectures. Gateways repackage data going from one system to another. Gateways are usually dedicated servers on a network and are task-specific.</a:t>
            </a:r>
            <a:endParaRPr lang="ar-IQ" sz="2000" dirty="0"/>
          </a:p>
        </p:txBody>
      </p:sp>
      <p:pic>
        <p:nvPicPr>
          <p:cNvPr id="6" name="Picture 5"/>
          <p:cNvPicPr>
            <a:picLocks noChangeAspect="1"/>
          </p:cNvPicPr>
          <p:nvPr/>
        </p:nvPicPr>
        <p:blipFill>
          <a:blip r:embed="rId3"/>
          <a:stretch>
            <a:fillRect/>
          </a:stretch>
        </p:blipFill>
        <p:spPr>
          <a:xfrm>
            <a:off x="3085025" y="3961086"/>
            <a:ext cx="5646021" cy="2601818"/>
          </a:xfrm>
          <a:prstGeom prst="rect">
            <a:avLst/>
          </a:prstGeom>
        </p:spPr>
      </p:pic>
    </p:spTree>
    <p:extLst>
      <p:ext uri="{BB962C8B-B14F-4D97-AF65-F5344CB8AC3E}">
        <p14:creationId xmlns:p14="http://schemas.microsoft.com/office/powerpoint/2010/main" val="206176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2" name="Rectangle 1"/>
          <p:cNvSpPr/>
          <p:nvPr/>
        </p:nvSpPr>
        <p:spPr>
          <a:xfrm>
            <a:off x="1091381" y="1180892"/>
            <a:ext cx="5803757" cy="861774"/>
          </a:xfrm>
          <a:prstGeom prst="rect">
            <a:avLst/>
          </a:prstGeom>
        </p:spPr>
        <p:txBody>
          <a:bodyPr wrap="square">
            <a:spAutoFit/>
          </a:bodyPr>
          <a:lstStyle/>
          <a:p>
            <a:pPr algn="ctr"/>
            <a:r>
              <a:rPr lang="en-US" sz="3200" b="1" dirty="0" smtClean="0"/>
              <a:t>Network </a:t>
            </a:r>
            <a:r>
              <a:rPr lang="en-US" sz="3200" b="1" dirty="0"/>
              <a:t>Security Basics</a:t>
            </a:r>
          </a:p>
          <a:p>
            <a:pPr algn="ctr"/>
            <a:endParaRPr lang="en-US" b="0" i="0" dirty="0">
              <a:solidFill>
                <a:srgbClr val="FFFFFF"/>
              </a:solidFill>
              <a:effectLst/>
              <a:latin typeface="InterstateBold"/>
            </a:endParaRPr>
          </a:p>
        </p:txBody>
      </p:sp>
      <p:sp>
        <p:nvSpPr>
          <p:cNvPr id="8" name="Rectangle 7"/>
          <p:cNvSpPr/>
          <p:nvPr/>
        </p:nvSpPr>
        <p:spPr>
          <a:xfrm>
            <a:off x="1091381" y="1888814"/>
            <a:ext cx="10707329" cy="2677656"/>
          </a:xfrm>
          <a:prstGeom prst="rect">
            <a:avLst/>
          </a:prstGeom>
        </p:spPr>
        <p:txBody>
          <a:bodyPr wrap="square">
            <a:spAutoFit/>
          </a:bodyPr>
          <a:lstStyle/>
          <a:p>
            <a:r>
              <a:rPr lang="ar-IQ" sz="2400" dirty="0"/>
              <a:t>Every week, networks seem to grow in size and complexity. New SaaS services come online, while innovative communication tools make remote working easier. Data storage methods shift, with new assets to secure. And new malware threats constantly emerge. In an ever-changing digital world, network security has never been more crucial.</a:t>
            </a:r>
          </a:p>
          <a:p>
            <a:endParaRPr lang="ar-IQ" sz="2400" dirty="0"/>
          </a:p>
          <a:p>
            <a:r>
              <a:rPr lang="ar-IQ" sz="2400" dirty="0" smtClean="0"/>
              <a:t> </a:t>
            </a:r>
            <a:endParaRPr lang="ar-IQ" sz="2400" dirty="0"/>
          </a:p>
        </p:txBody>
      </p:sp>
    </p:spTree>
    <p:extLst>
      <p:ext uri="{BB962C8B-B14F-4D97-AF65-F5344CB8AC3E}">
        <p14:creationId xmlns:p14="http://schemas.microsoft.com/office/powerpoint/2010/main" val="292987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4813" y="66944"/>
            <a:ext cx="1337187" cy="1250826"/>
          </a:xfrm>
          <a:prstGeom prst="rect">
            <a:avLst/>
          </a:prstGeom>
        </p:spPr>
      </p:pic>
      <p:sp>
        <p:nvSpPr>
          <p:cNvPr id="5" name="Rectangle 4"/>
          <p:cNvSpPr/>
          <p:nvPr/>
        </p:nvSpPr>
        <p:spPr>
          <a:xfrm>
            <a:off x="580103" y="1317770"/>
            <a:ext cx="10943303" cy="4739759"/>
          </a:xfrm>
          <a:prstGeom prst="rect">
            <a:avLst/>
          </a:prstGeom>
        </p:spPr>
        <p:txBody>
          <a:bodyPr wrap="square">
            <a:spAutoFit/>
          </a:bodyPr>
          <a:lstStyle/>
          <a:p>
            <a:r>
              <a:rPr lang="en-US" b="1" dirty="0"/>
              <a:t>What is network security and why is it </a:t>
            </a:r>
            <a:r>
              <a:rPr lang="en-US" b="1" dirty="0" smtClean="0"/>
              <a:t>important  ?</a:t>
            </a:r>
          </a:p>
          <a:p>
            <a:endParaRPr lang="en-US" b="1" dirty="0"/>
          </a:p>
          <a:p>
            <a:pPr>
              <a:lnSpc>
                <a:spcPct val="200000"/>
              </a:lnSpc>
            </a:pPr>
            <a:r>
              <a:rPr lang="en-US" sz="1900" dirty="0"/>
              <a:t>Network security is the process of protecting networks against potential threats. It includes software and hardware designed to detect and block malicious agents. Securing networks also extends to access control, network organization, and security policies</a:t>
            </a:r>
            <a:r>
              <a:rPr lang="en-US" sz="1900" dirty="0" smtClean="0"/>
              <a:t>.</a:t>
            </a:r>
            <a:endParaRPr lang="en-US" sz="1900" dirty="0"/>
          </a:p>
          <a:p>
            <a:pPr>
              <a:lnSpc>
                <a:spcPct val="200000"/>
              </a:lnSpc>
            </a:pPr>
            <a:r>
              <a:rPr lang="en-US" sz="1900" dirty="0"/>
              <a:t>Networking security is closely related to cybersecurity and information security</a:t>
            </a:r>
            <a:r>
              <a:rPr lang="en-US" sz="1900" dirty="0" smtClean="0"/>
              <a:t>.</a:t>
            </a:r>
          </a:p>
          <a:p>
            <a:pPr>
              <a:lnSpc>
                <a:spcPct val="200000"/>
              </a:lnSpc>
            </a:pPr>
            <a:r>
              <a:rPr lang="en-US" sz="1900" dirty="0" smtClean="0"/>
              <a:t> </a:t>
            </a:r>
            <a:r>
              <a:rPr lang="en-US" sz="1900" dirty="0"/>
              <a:t>Cybersecurity guards against digital threats. InfoSec focuses on data protection</a:t>
            </a:r>
            <a:r>
              <a:rPr lang="en-US" sz="1900" dirty="0" smtClean="0"/>
              <a:t>.</a:t>
            </a:r>
          </a:p>
          <a:p>
            <a:pPr>
              <a:lnSpc>
                <a:spcPct val="200000"/>
              </a:lnSpc>
            </a:pPr>
            <a:r>
              <a:rPr lang="en-US" sz="1900" dirty="0" smtClean="0"/>
              <a:t> </a:t>
            </a:r>
            <a:r>
              <a:rPr lang="en-US" sz="1900" dirty="0"/>
              <a:t>Both feed into protecting a single computer connected to the network infrastructure against outside threats.</a:t>
            </a:r>
            <a:endParaRPr lang="ar-IQ" sz="1900" dirty="0"/>
          </a:p>
        </p:txBody>
      </p:sp>
    </p:spTree>
    <p:extLst>
      <p:ext uri="{BB962C8B-B14F-4D97-AF65-F5344CB8AC3E}">
        <p14:creationId xmlns:p14="http://schemas.microsoft.com/office/powerpoint/2010/main" val="335882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374" y="1061883"/>
            <a:ext cx="10884309" cy="3072316"/>
          </a:xfrm>
          <a:prstGeom prst="rect">
            <a:avLst/>
          </a:prstGeom>
        </p:spPr>
        <p:txBody>
          <a:bodyPr wrap="square">
            <a:spAutoFit/>
          </a:bodyPr>
          <a:lstStyle/>
          <a:p>
            <a:pPr>
              <a:lnSpc>
                <a:spcPct val="200000"/>
              </a:lnSpc>
            </a:pPr>
            <a:r>
              <a:rPr lang="ar-IQ" sz="2000" dirty="0"/>
              <a:t>Network security matters because data and apps need protection. Businesses depend on reliable access to workloads and databases. However, they must secure confidential data from external observers via information security techniques. A well-thought-out security strategy balances access and protection while also meeting compliance goals.</a:t>
            </a:r>
          </a:p>
        </p:txBody>
      </p:sp>
      <p:pic>
        <p:nvPicPr>
          <p:cNvPr id="5" name="Picture 4"/>
          <p:cNvPicPr>
            <a:picLocks noChangeAspect="1"/>
          </p:cNvPicPr>
          <p:nvPr/>
        </p:nvPicPr>
        <p:blipFill>
          <a:blip r:embed="rId2"/>
          <a:stretch>
            <a:fillRect/>
          </a:stretch>
        </p:blipFill>
        <p:spPr>
          <a:xfrm>
            <a:off x="3982216" y="3716593"/>
            <a:ext cx="6607823" cy="2927115"/>
          </a:xfrm>
          <a:prstGeom prst="rect">
            <a:avLst/>
          </a:prstGeom>
        </p:spPr>
      </p:pic>
    </p:spTree>
    <p:extLst>
      <p:ext uri="{BB962C8B-B14F-4D97-AF65-F5344CB8AC3E}">
        <p14:creationId xmlns:p14="http://schemas.microsoft.com/office/powerpoint/2010/main" val="59143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4452" y="1330264"/>
            <a:ext cx="7084142" cy="1077218"/>
          </a:xfrm>
          <a:prstGeom prst="rect">
            <a:avLst/>
          </a:prstGeom>
        </p:spPr>
        <p:txBody>
          <a:bodyPr wrap="square">
            <a:spAutoFit/>
          </a:bodyPr>
          <a:lstStyle/>
          <a:p>
            <a:r>
              <a:rPr lang="en-US" sz="2800" b="1" dirty="0"/>
              <a:t>The main types of network security</a:t>
            </a:r>
          </a:p>
          <a:p>
            <a:r>
              <a:rPr lang="en-US" dirty="0"/>
              <a:t/>
            </a:r>
            <a:br>
              <a:rPr lang="en-US" dirty="0"/>
            </a:br>
            <a:endParaRPr lang="ar-IQ" dirty="0"/>
          </a:p>
        </p:txBody>
      </p:sp>
      <p:sp>
        <p:nvSpPr>
          <p:cNvPr id="5" name="Rectangle 4"/>
          <p:cNvSpPr/>
          <p:nvPr/>
        </p:nvSpPr>
        <p:spPr>
          <a:xfrm>
            <a:off x="1312606" y="1997838"/>
            <a:ext cx="7831394"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ar-IQ" sz="2000" b="1" dirty="0"/>
              <a:t>Firewalls </a:t>
            </a:r>
            <a:r>
              <a:rPr lang="ar-IQ" sz="2000" b="1" dirty="0" smtClean="0"/>
              <a:t>   </a:t>
            </a:r>
            <a:endParaRPr lang="ar-IQ" sz="2000" b="1" dirty="0"/>
          </a:p>
          <a:p>
            <a:pPr marL="342900" indent="-342900">
              <a:lnSpc>
                <a:spcPct val="150000"/>
              </a:lnSpc>
              <a:buFont typeface="Arial" panose="020B0604020202020204" pitchFamily="34" charset="0"/>
              <a:buChar char="•"/>
            </a:pPr>
            <a:r>
              <a:rPr lang="ar-IQ" sz="2000" b="1" dirty="0"/>
              <a:t>Access </a:t>
            </a:r>
            <a:r>
              <a:rPr lang="ar-IQ" sz="2000" b="1" dirty="0" smtClean="0"/>
              <a:t>control </a:t>
            </a:r>
            <a:endParaRPr lang="ar-IQ" sz="2000" b="1" dirty="0"/>
          </a:p>
          <a:p>
            <a:pPr marL="342900" indent="-342900">
              <a:lnSpc>
                <a:spcPct val="150000"/>
              </a:lnSpc>
              <a:buFont typeface="Arial" panose="020B0604020202020204" pitchFamily="34" charset="0"/>
              <a:buChar char="•"/>
            </a:pPr>
            <a:r>
              <a:rPr lang="ar-IQ" sz="2000" b="1" dirty="0"/>
              <a:t>Application security </a:t>
            </a:r>
            <a:r>
              <a:rPr lang="ar-IQ" sz="2000" b="1" dirty="0" smtClean="0"/>
              <a:t>   </a:t>
            </a:r>
            <a:endParaRPr lang="ar-IQ" sz="2000" b="1" dirty="0"/>
          </a:p>
          <a:p>
            <a:pPr marL="342900" indent="-342900">
              <a:lnSpc>
                <a:spcPct val="150000"/>
              </a:lnSpc>
              <a:buFont typeface="Arial" panose="020B0604020202020204" pitchFamily="34" charset="0"/>
              <a:buChar char="•"/>
            </a:pPr>
            <a:r>
              <a:rPr lang="ar-IQ" sz="2000" b="1" dirty="0"/>
              <a:t>Data loss prevention </a:t>
            </a:r>
            <a:r>
              <a:rPr lang="ar-IQ" sz="2000" b="1" dirty="0" smtClean="0"/>
              <a:t>  </a:t>
            </a:r>
            <a:endParaRPr lang="ar-IQ" sz="2000" b="1" dirty="0"/>
          </a:p>
          <a:p>
            <a:pPr marL="342900" indent="-342900">
              <a:lnSpc>
                <a:spcPct val="150000"/>
              </a:lnSpc>
              <a:buFont typeface="Arial" panose="020B0604020202020204" pitchFamily="34" charset="0"/>
              <a:buChar char="•"/>
            </a:pPr>
            <a:r>
              <a:rPr lang="ar-IQ" sz="2000" b="1" dirty="0"/>
              <a:t>Malware protection </a:t>
            </a:r>
            <a:r>
              <a:rPr lang="ar-IQ" sz="2000" b="1" dirty="0" smtClean="0"/>
              <a:t>  </a:t>
            </a:r>
            <a:endParaRPr lang="ar-IQ" sz="2000" b="1" dirty="0"/>
          </a:p>
          <a:p>
            <a:pPr marL="342900" indent="-342900">
              <a:lnSpc>
                <a:spcPct val="150000"/>
              </a:lnSpc>
              <a:buFont typeface="Arial" panose="020B0604020202020204" pitchFamily="34" charset="0"/>
              <a:buChar char="•"/>
            </a:pPr>
            <a:r>
              <a:rPr lang="ar-IQ" sz="2000" b="1" dirty="0"/>
              <a:t>Web gateways </a:t>
            </a:r>
            <a:r>
              <a:rPr lang="ar-IQ" sz="2000" b="1" dirty="0" smtClean="0"/>
              <a:t>   </a:t>
            </a:r>
            <a:endParaRPr lang="ar-IQ" sz="2000" b="1" dirty="0"/>
          </a:p>
          <a:p>
            <a:pPr marL="342900" indent="-342900">
              <a:lnSpc>
                <a:spcPct val="150000"/>
              </a:lnSpc>
              <a:buFont typeface="Arial" panose="020B0604020202020204" pitchFamily="34" charset="0"/>
              <a:buChar char="•"/>
            </a:pPr>
            <a:r>
              <a:rPr lang="ar-IQ" sz="2000" b="1" dirty="0"/>
              <a:t>Email </a:t>
            </a:r>
            <a:r>
              <a:rPr lang="ar-IQ" sz="2000" b="1" dirty="0" smtClean="0"/>
              <a:t>security   </a:t>
            </a:r>
            <a:endParaRPr lang="ar-IQ" sz="2000" b="1" dirty="0"/>
          </a:p>
          <a:p>
            <a:pPr marL="342900" indent="-342900">
              <a:lnSpc>
                <a:spcPct val="150000"/>
              </a:lnSpc>
              <a:buFont typeface="Arial" panose="020B0604020202020204" pitchFamily="34" charset="0"/>
              <a:buChar char="•"/>
            </a:pPr>
            <a:r>
              <a:rPr lang="ar-IQ" sz="2000" b="1" dirty="0" smtClean="0"/>
              <a:t> Behavior </a:t>
            </a:r>
            <a:r>
              <a:rPr lang="ar-IQ" sz="2000" b="1" dirty="0"/>
              <a:t>monitoring </a:t>
            </a:r>
            <a:r>
              <a:rPr lang="ar-IQ" sz="2000" b="1" dirty="0" smtClean="0"/>
              <a:t>   </a:t>
            </a:r>
            <a:endParaRPr lang="ar-IQ" sz="2000" b="1" dirty="0"/>
          </a:p>
          <a:p>
            <a:pPr marL="342900" indent="-342900">
              <a:lnSpc>
                <a:spcPct val="150000"/>
              </a:lnSpc>
              <a:buFont typeface="Arial" panose="020B0604020202020204" pitchFamily="34" charset="0"/>
              <a:buChar char="•"/>
            </a:pPr>
            <a:r>
              <a:rPr lang="ar-IQ" sz="2000" b="1" dirty="0"/>
              <a:t>Virtual private networks </a:t>
            </a:r>
            <a:r>
              <a:rPr lang="ar-IQ" sz="2000" b="1" dirty="0" smtClean="0"/>
              <a:t>  </a:t>
            </a:r>
            <a:r>
              <a:rPr lang="ar-IQ" sz="2000" b="1" dirty="0"/>
              <a:t>VPNs </a:t>
            </a:r>
          </a:p>
          <a:p>
            <a:pPr marL="342900" indent="-342900">
              <a:lnSpc>
                <a:spcPct val="150000"/>
              </a:lnSpc>
              <a:buFont typeface="Arial" panose="020B0604020202020204" pitchFamily="34" charset="0"/>
              <a:buChar char="•"/>
            </a:pPr>
            <a:r>
              <a:rPr lang="ar-IQ" sz="2000" b="1" dirty="0"/>
              <a:t>Intrusion Prevention Systems </a:t>
            </a:r>
            <a:r>
              <a:rPr lang="ar-IQ" sz="2000" b="1" dirty="0" smtClean="0"/>
              <a:t> IPS  </a:t>
            </a:r>
            <a:r>
              <a:rPr lang="ar-IQ" sz="2000" dirty="0" smtClean="0"/>
              <a:t> </a:t>
            </a:r>
            <a:endParaRPr lang="ar-IQ" sz="2000" dirty="0"/>
          </a:p>
        </p:txBody>
      </p:sp>
    </p:spTree>
    <p:extLst>
      <p:ext uri="{BB962C8B-B14F-4D97-AF65-F5344CB8AC3E}">
        <p14:creationId xmlns:p14="http://schemas.microsoft.com/office/powerpoint/2010/main" val="261142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0863" y="1968708"/>
            <a:ext cx="9333447" cy="3970318"/>
          </a:xfrm>
          <a:prstGeom prst="rect">
            <a:avLst/>
          </a:prstGeom>
        </p:spPr>
        <p:txBody>
          <a:bodyPr wrap="square">
            <a:spAutoFit/>
          </a:bodyPr>
          <a:lstStyle/>
          <a:p>
            <a:pPr>
              <a:lnSpc>
                <a:spcPct val="150000"/>
              </a:lnSpc>
            </a:pPr>
            <a:r>
              <a:rPr lang="en-US" sz="2400" b="1" dirty="0">
                <a:solidFill>
                  <a:srgbClr val="1F1F1F"/>
                </a:solidFill>
                <a:cs typeface="Arial" panose="020B0604020202020204" pitchFamily="34" charset="0"/>
              </a:rPr>
              <a:t>What is a network security </a:t>
            </a:r>
            <a:r>
              <a:rPr lang="en-US" sz="2400" b="1" dirty="0" smtClean="0">
                <a:solidFill>
                  <a:srgbClr val="1F1F1F"/>
                </a:solidFill>
                <a:cs typeface="Arial" panose="020B0604020202020204" pitchFamily="34" charset="0"/>
              </a:rPr>
              <a:t>threat ?</a:t>
            </a:r>
          </a:p>
          <a:p>
            <a:pPr>
              <a:lnSpc>
                <a:spcPct val="150000"/>
              </a:lnSpc>
            </a:pPr>
            <a:r>
              <a:rPr lang="en-US" sz="2400" dirty="0" smtClean="0">
                <a:solidFill>
                  <a:srgbClr val="1F1F1F"/>
                </a:solidFill>
                <a:cs typeface="Arial" panose="020B0604020202020204" pitchFamily="34" charset="0"/>
              </a:rPr>
              <a:t> </a:t>
            </a:r>
            <a:r>
              <a:rPr lang="en-US" sz="2400" dirty="0">
                <a:solidFill>
                  <a:srgbClr val="1F1F1F"/>
                </a:solidFill>
                <a:cs typeface="Arial" panose="020B0604020202020204" pitchFamily="34" charset="0"/>
              </a:rPr>
              <a:t>Network security vulnerabilities are </a:t>
            </a:r>
            <a:r>
              <a:rPr lang="en-US" sz="2400" dirty="0">
                <a:solidFill>
                  <a:srgbClr val="040C28"/>
                </a:solidFill>
                <a:cs typeface="Arial" panose="020B0604020202020204" pitchFamily="34" charset="0"/>
              </a:rPr>
              <a:t>weak points in physical devices or software which present an opportunity for cyber attackers</a:t>
            </a:r>
            <a:r>
              <a:rPr lang="en-US" sz="2400" dirty="0">
                <a:solidFill>
                  <a:srgbClr val="1F1F1F"/>
                </a:solidFill>
                <a:cs typeface="Arial" panose="020B0604020202020204" pitchFamily="34" charset="0"/>
              </a:rPr>
              <a:t>. Weaknesses could range from poor server surveillance and physical protection to inadequate operating system and antivirus updates</a:t>
            </a:r>
            <a:r>
              <a:rPr lang="en-US" dirty="0">
                <a:solidFill>
                  <a:srgbClr val="1F1F1F"/>
                </a:solidFill>
                <a:cs typeface="Arial" panose="020B0604020202020204" pitchFamily="34" charset="0"/>
              </a:rPr>
              <a:t>.</a:t>
            </a:r>
          </a:p>
          <a:p>
            <a:r>
              <a:rPr lang="en-US" dirty="0">
                <a:solidFill>
                  <a:srgbClr val="1F1F1F"/>
                </a:solidFill>
                <a:latin typeface="Arial" panose="020B0604020202020204" pitchFamily="34" charset="0"/>
              </a:rPr>
              <a:t/>
            </a:r>
            <a:br>
              <a:rPr lang="en-US" dirty="0">
                <a:solidFill>
                  <a:srgbClr val="1F1F1F"/>
                </a:solidFill>
                <a:latin typeface="Arial" panose="020B0604020202020204" pitchFamily="34" charset="0"/>
              </a:rPr>
            </a:br>
            <a:endParaRPr lang="ar-IQ" dirty="0"/>
          </a:p>
        </p:txBody>
      </p:sp>
      <p:sp>
        <p:nvSpPr>
          <p:cNvPr id="5" name="Rectangle 4"/>
          <p:cNvSpPr/>
          <p:nvPr/>
        </p:nvSpPr>
        <p:spPr>
          <a:xfrm>
            <a:off x="1550864" y="1282799"/>
            <a:ext cx="4703532" cy="461665"/>
          </a:xfrm>
          <a:prstGeom prst="rect">
            <a:avLst/>
          </a:prstGeom>
        </p:spPr>
        <p:txBody>
          <a:bodyPr wrap="none">
            <a:spAutoFit/>
          </a:bodyPr>
          <a:lstStyle/>
          <a:p>
            <a:r>
              <a:rPr lang="ar-IQ" sz="2400" b="1" dirty="0"/>
              <a:t>understanding network threats</a:t>
            </a:r>
          </a:p>
        </p:txBody>
      </p:sp>
    </p:spTree>
    <p:extLst>
      <p:ext uri="{BB962C8B-B14F-4D97-AF65-F5344CB8AC3E}">
        <p14:creationId xmlns:p14="http://schemas.microsoft.com/office/powerpoint/2010/main" val="310055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9" y="0"/>
            <a:ext cx="9941283" cy="1592826"/>
          </a:xfrm>
        </p:spPr>
        <p:txBody>
          <a:bodyPr>
            <a:noAutofit/>
          </a:bodyPr>
          <a:lstStyle/>
          <a:p>
            <a:pPr marL="0" indent="0"/>
            <a:r>
              <a:rPr lang="en-US" sz="1800" b="1" dirty="0"/>
              <a:t/>
            </a:r>
            <a:br>
              <a:rPr lang="en-US" sz="1800" b="1" dirty="0"/>
            </a:br>
            <a:r>
              <a:rPr lang="en-US" sz="1800" b="1" dirty="0"/>
              <a:t>ALMUSTAQBAL UNIVERSITY </a:t>
            </a:r>
            <a:br>
              <a:rPr lang="en-US" sz="1800" b="1" dirty="0"/>
            </a:br>
            <a:r>
              <a:rPr lang="en-US" sz="1800" b="1" dirty="0"/>
              <a:t>Department of Radiology Technologies</a:t>
            </a:r>
            <a:br>
              <a:rPr lang="en-US" sz="1800" b="1" dirty="0"/>
            </a:br>
            <a:r>
              <a:rPr lang="en-US" sz="1800" b="1" dirty="0"/>
              <a:t> </a:t>
            </a:r>
            <a:br>
              <a:rPr lang="en-US" sz="1800" b="1" dirty="0"/>
            </a:br>
            <a:endParaRPr lang="ar-IQ" sz="1800" b="1" dirty="0"/>
          </a:p>
        </p:txBody>
      </p:sp>
      <p:sp>
        <p:nvSpPr>
          <p:cNvPr id="3" name="Content Placeholder 2"/>
          <p:cNvSpPr>
            <a:spLocks noGrp="1"/>
          </p:cNvSpPr>
          <p:nvPr>
            <p:ph idx="1"/>
          </p:nvPr>
        </p:nvSpPr>
        <p:spPr>
          <a:xfrm>
            <a:off x="766916" y="1253612"/>
            <a:ext cx="11017045" cy="4365521"/>
          </a:xfrm>
        </p:spPr>
        <p:txBody>
          <a:bodyPr>
            <a:noAutofit/>
          </a:bodyPr>
          <a:lstStyle/>
          <a:p>
            <a:pPr marL="0" indent="0" algn="l">
              <a:buNone/>
            </a:pPr>
            <a:r>
              <a:rPr lang="en-US" sz="2800" b="1" dirty="0" smtClean="0"/>
              <a:t>Network :</a:t>
            </a:r>
          </a:p>
          <a:p>
            <a:pPr marL="0" indent="0" algn="l">
              <a:buNone/>
            </a:pPr>
            <a:r>
              <a:rPr lang="en-US" sz="2800" dirty="0">
                <a:latin typeface="Arial" panose="020B0604020202020204" pitchFamily="34" charset="0"/>
                <a:cs typeface="Arial" panose="020B0604020202020204" pitchFamily="34" charset="0"/>
              </a:rPr>
              <a:t>A network is a set of devices (often referred to as nodes) connected by communication links. A node can be a computer, printer, or any other device capable of sending and/or receiving data generated by other nodes on the network. </a:t>
            </a:r>
            <a:endParaRPr lang="en-US" sz="2800" dirty="0" smtClean="0">
              <a:latin typeface="Arial" panose="020B0604020202020204" pitchFamily="34" charset="0"/>
              <a:cs typeface="Arial" panose="020B0604020202020204" pitchFamily="34" charset="0"/>
            </a:endParaRPr>
          </a:p>
          <a:p>
            <a:pPr marL="0" indent="0" algn="l">
              <a:buNone/>
            </a:pPr>
            <a:r>
              <a:rPr lang="en-US" sz="2800" dirty="0">
                <a:latin typeface="Arial" panose="020B0604020202020204" pitchFamily="34" charset="0"/>
                <a:cs typeface="Arial" panose="020B0604020202020204" pitchFamily="34" charset="0"/>
              </a:rPr>
              <a:t>Software modules in one system are used to communicate with one or more software modules in the distance System. Such interfaces across a distance are termed as “peer-to-peer” interfaces; and the local interfaces are termed as “service” interfaces. The modules on each end are organized as a sequence of functions called “</a:t>
            </a:r>
            <a:r>
              <a:rPr lang="en-US" sz="2800" dirty="0" smtClean="0">
                <a:latin typeface="Arial" panose="020B0604020202020204" pitchFamily="34" charset="0"/>
                <a:cs typeface="Arial" panose="020B0604020202020204" pitchFamily="34" charset="0"/>
              </a:rPr>
              <a:t>layers</a:t>
            </a:r>
            <a:endParaRPr lang="ar-IQ"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955" y="1"/>
            <a:ext cx="1947657" cy="1821870"/>
          </a:xfrm>
          <a:prstGeom prst="rect">
            <a:avLst/>
          </a:prstGeom>
        </p:spPr>
      </p:pic>
    </p:spTree>
    <p:extLst>
      <p:ext uri="{BB962C8B-B14F-4D97-AF65-F5344CB8AC3E}">
        <p14:creationId xmlns:p14="http://schemas.microsoft.com/office/powerpoint/2010/main" val="118815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5405" y="1853740"/>
            <a:ext cx="10397613" cy="4247317"/>
          </a:xfrm>
          <a:prstGeom prst="rect">
            <a:avLst/>
          </a:prstGeom>
        </p:spPr>
        <p:txBody>
          <a:bodyPr wrap="square">
            <a:spAutoFit/>
          </a:bodyPr>
          <a:lstStyle/>
          <a:p>
            <a:r>
              <a:rPr lang="ar-IQ" b="1" dirty="0"/>
              <a:t>Phishing</a:t>
            </a:r>
          </a:p>
          <a:p>
            <a:r>
              <a:rPr lang="ar-IQ" dirty="0"/>
              <a:t>Phishing is a social engineering attack designed to induce the recipient of a message to take some action. </a:t>
            </a:r>
          </a:p>
          <a:p>
            <a:r>
              <a:rPr lang="ar-IQ" dirty="0"/>
              <a:t> </a:t>
            </a:r>
          </a:p>
          <a:p>
            <a:r>
              <a:rPr lang="ar-IQ" b="1" dirty="0"/>
              <a:t>Ransomware</a:t>
            </a:r>
          </a:p>
          <a:p>
            <a:r>
              <a:rPr lang="ar-IQ" dirty="0"/>
              <a:t>Ransomware has emerged as one of the top malware threats of recent years. Ransomware attacks have grown increasingly common, and ransom demands are commonly in the millions of dollars. </a:t>
            </a:r>
          </a:p>
          <a:p>
            <a:endParaRPr lang="ar-IQ" dirty="0"/>
          </a:p>
          <a:p>
            <a:r>
              <a:rPr lang="ar-IQ" b="1" dirty="0"/>
              <a:t>DDoS Attacks</a:t>
            </a:r>
          </a:p>
          <a:p>
            <a:r>
              <a:rPr lang="ar-IQ" dirty="0"/>
              <a:t>Distributed Denial of Service (DDoS) attacks target the availability of an organization’s IT assets or online services. </a:t>
            </a:r>
          </a:p>
          <a:p>
            <a:endParaRPr lang="ar-IQ" dirty="0"/>
          </a:p>
          <a:p>
            <a:endParaRPr lang="ar-IQ" dirty="0"/>
          </a:p>
          <a:p>
            <a:endParaRPr lang="ar-IQ" dirty="0"/>
          </a:p>
        </p:txBody>
      </p:sp>
      <p:sp>
        <p:nvSpPr>
          <p:cNvPr id="5" name="Rectangle 4"/>
          <p:cNvSpPr/>
          <p:nvPr/>
        </p:nvSpPr>
        <p:spPr>
          <a:xfrm>
            <a:off x="855405" y="1327044"/>
            <a:ext cx="2270173" cy="400110"/>
          </a:xfrm>
          <a:prstGeom prst="rect">
            <a:avLst/>
          </a:prstGeom>
        </p:spPr>
        <p:txBody>
          <a:bodyPr wrap="none">
            <a:spAutoFit/>
          </a:bodyPr>
          <a:lstStyle/>
          <a:p>
            <a:r>
              <a:rPr lang="ar-IQ" sz="2000" b="1" dirty="0"/>
              <a:t>Types of </a:t>
            </a:r>
            <a:r>
              <a:rPr lang="ar-IQ" sz="2000" b="1" dirty="0" smtClean="0"/>
              <a:t>threats: </a:t>
            </a:r>
            <a:endParaRPr lang="ar-IQ" sz="2000" b="1" dirty="0"/>
          </a:p>
        </p:txBody>
      </p:sp>
    </p:spTree>
    <p:extLst>
      <p:ext uri="{BB962C8B-B14F-4D97-AF65-F5344CB8AC3E}">
        <p14:creationId xmlns:p14="http://schemas.microsoft.com/office/powerpoint/2010/main" val="67716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123" y="2036998"/>
            <a:ext cx="9645445" cy="3970318"/>
          </a:xfrm>
          <a:prstGeom prst="rect">
            <a:avLst/>
          </a:prstGeom>
        </p:spPr>
        <p:txBody>
          <a:bodyPr wrap="square">
            <a:spAutoFit/>
          </a:bodyPr>
          <a:lstStyle/>
          <a:p>
            <a:r>
              <a:rPr lang="ar-IQ" b="1" dirty="0"/>
              <a:t>Viruses</a:t>
            </a:r>
          </a:p>
          <a:p>
            <a:r>
              <a:rPr lang="ar-IQ" dirty="0"/>
              <a:t>Viruses are malware that can spread themselves but require some form of human interaction. </a:t>
            </a:r>
          </a:p>
          <a:p>
            <a:endParaRPr lang="ar-IQ" dirty="0"/>
          </a:p>
          <a:p>
            <a:endParaRPr lang="ar-IQ" dirty="0"/>
          </a:p>
          <a:p>
            <a:endParaRPr lang="ar-IQ" dirty="0"/>
          </a:p>
          <a:p>
            <a:r>
              <a:rPr lang="ar-IQ" b="1" dirty="0"/>
              <a:t>Worms</a:t>
            </a:r>
          </a:p>
          <a:p>
            <a:r>
              <a:rPr lang="ar-IQ" dirty="0"/>
              <a:t>Worms are malware that can spread themselves without the need for human interaction.</a:t>
            </a:r>
          </a:p>
          <a:p>
            <a:endParaRPr lang="ar-IQ" dirty="0"/>
          </a:p>
          <a:p>
            <a:endParaRPr lang="ar-IQ" dirty="0"/>
          </a:p>
          <a:p>
            <a:r>
              <a:rPr lang="ar-IQ" b="1" dirty="0"/>
              <a:t>Trojans</a:t>
            </a:r>
          </a:p>
          <a:p>
            <a:r>
              <a:rPr lang="ar-IQ" dirty="0"/>
              <a:t>Trojans are a type of malware that relies on deception. If malware masquerades as a legitimate file, users may download or execute it of their own volition.</a:t>
            </a:r>
            <a:endParaRPr lang="ar-IQ" dirty="0"/>
          </a:p>
        </p:txBody>
      </p:sp>
    </p:spTree>
    <p:extLst>
      <p:ext uri="{BB962C8B-B14F-4D97-AF65-F5344CB8AC3E}">
        <p14:creationId xmlns:p14="http://schemas.microsoft.com/office/powerpoint/2010/main" val="222405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5736" y="1017328"/>
            <a:ext cx="4984057" cy="584775"/>
          </a:xfrm>
          <a:prstGeom prst="rect">
            <a:avLst/>
          </a:prstGeom>
        </p:spPr>
        <p:txBody>
          <a:bodyPr wrap="none">
            <a:spAutoFit/>
          </a:bodyPr>
          <a:lstStyle/>
          <a:p>
            <a:r>
              <a:rPr lang="ar-IQ" sz="3200" b="1" dirty="0"/>
              <a:t>network troubleshooting</a:t>
            </a:r>
          </a:p>
        </p:txBody>
      </p:sp>
      <p:sp>
        <p:nvSpPr>
          <p:cNvPr id="6" name="Rectangle 5"/>
          <p:cNvSpPr/>
          <p:nvPr/>
        </p:nvSpPr>
        <p:spPr>
          <a:xfrm>
            <a:off x="1047135" y="1870868"/>
            <a:ext cx="10515600" cy="3899144"/>
          </a:xfrm>
          <a:prstGeom prst="rect">
            <a:avLst/>
          </a:prstGeom>
        </p:spPr>
        <p:txBody>
          <a:bodyPr wrap="square">
            <a:spAutoFit/>
          </a:bodyPr>
          <a:lstStyle/>
          <a:p>
            <a:pPr>
              <a:lnSpc>
                <a:spcPct val="150000"/>
              </a:lnSpc>
            </a:pPr>
            <a:r>
              <a:rPr lang="ar-IQ" sz="2400" dirty="0"/>
              <a:t>Network troubleshooting is the systematic process of finding problems that prevent network operation. It entails isolating and fixing these issues. This procedure includes a variety of approaches and technologies. Network engineers employ troubleshooting techniques to identify connectivity issues. They also employ similar methods to detect and correct slowdowns, hardware failures, and software misconfigurations.</a:t>
            </a:r>
          </a:p>
        </p:txBody>
      </p:sp>
    </p:spTree>
    <p:extLst>
      <p:ext uri="{BB962C8B-B14F-4D97-AF65-F5344CB8AC3E}">
        <p14:creationId xmlns:p14="http://schemas.microsoft.com/office/powerpoint/2010/main" val="177212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980" y="1546404"/>
            <a:ext cx="8927690" cy="4001095"/>
          </a:xfrm>
          <a:prstGeom prst="rect">
            <a:avLst/>
          </a:prstGeom>
        </p:spPr>
        <p:txBody>
          <a:bodyPr wrap="square">
            <a:spAutoFit/>
          </a:bodyPr>
          <a:lstStyle/>
          <a:p>
            <a:r>
              <a:rPr lang="ar-IQ" sz="2000" b="1" dirty="0"/>
              <a:t>Importance of Network Troubleshooting</a:t>
            </a:r>
          </a:p>
          <a:p>
            <a:pPr marL="285750" indent="-285750">
              <a:buFont typeface="Arial" panose="020B0604020202020204" pitchFamily="34" charset="0"/>
              <a:buChar char="•"/>
            </a:pPr>
            <a:endParaRPr lang="ar-IQ" dirty="0"/>
          </a:p>
          <a:p>
            <a:pPr marL="285750" indent="-285750">
              <a:lnSpc>
                <a:spcPct val="150000"/>
              </a:lnSpc>
              <a:buFont typeface="Arial" panose="020B0604020202020204" pitchFamily="34" charset="0"/>
              <a:buChar char="•"/>
            </a:pPr>
            <a:r>
              <a:rPr lang="ar-IQ" dirty="0" smtClean="0"/>
              <a:t>  </a:t>
            </a:r>
            <a:r>
              <a:rPr lang="ar-IQ" sz="2400" dirty="0" smtClean="0"/>
              <a:t>Resolving </a:t>
            </a:r>
            <a:r>
              <a:rPr lang="ar-IQ" sz="2400" dirty="0"/>
              <a:t>issues rapidly reduces downtime </a:t>
            </a:r>
          </a:p>
          <a:p>
            <a:pPr marL="285750" indent="-285750">
              <a:lnSpc>
                <a:spcPct val="150000"/>
              </a:lnSpc>
              <a:buFont typeface="Arial" panose="020B0604020202020204" pitchFamily="34" charset="0"/>
              <a:buChar char="•"/>
            </a:pPr>
            <a:r>
              <a:rPr lang="ar-IQ" sz="2400" dirty="0" smtClean="0"/>
              <a:t>A </a:t>
            </a:r>
            <a:r>
              <a:rPr lang="ar-IQ" sz="2400" dirty="0"/>
              <a:t>well-functioning network increases user productivity </a:t>
            </a:r>
          </a:p>
          <a:p>
            <a:pPr marL="285750" indent="-285750">
              <a:lnSpc>
                <a:spcPct val="150000"/>
              </a:lnSpc>
              <a:buFont typeface="Arial" panose="020B0604020202020204" pitchFamily="34" charset="0"/>
              <a:buChar char="•"/>
            </a:pPr>
            <a:r>
              <a:rPr lang="ar-IQ" sz="2400" dirty="0" smtClean="0"/>
              <a:t>Proactive </a:t>
            </a:r>
            <a:r>
              <a:rPr lang="ar-IQ" sz="2400" dirty="0"/>
              <a:t>troubleshooting identifies possible security flaws before they are exploited.</a:t>
            </a:r>
          </a:p>
          <a:p>
            <a:pPr marL="285750" indent="-285750">
              <a:lnSpc>
                <a:spcPct val="150000"/>
              </a:lnSpc>
              <a:buFont typeface="Arial" panose="020B0604020202020204" pitchFamily="34" charset="0"/>
              <a:buChar char="•"/>
            </a:pPr>
            <a:r>
              <a:rPr lang="ar-IQ" sz="2400" dirty="0" smtClean="0"/>
              <a:t>Efficient </a:t>
            </a:r>
            <a:r>
              <a:rPr lang="ar-IQ" sz="2400" dirty="0"/>
              <a:t>troubleshooting reduces the need for reactive maintenance and expensive fixes.</a:t>
            </a:r>
          </a:p>
        </p:txBody>
      </p:sp>
    </p:spTree>
    <p:extLst>
      <p:ext uri="{BB962C8B-B14F-4D97-AF65-F5344CB8AC3E}">
        <p14:creationId xmlns:p14="http://schemas.microsoft.com/office/powerpoint/2010/main" val="259093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1756" y="2713703"/>
            <a:ext cx="8658173" cy="1060787"/>
          </a:xfrm>
        </p:spPr>
        <p:txBody>
          <a:bodyPr/>
          <a:lstStyle/>
          <a:p>
            <a:r>
              <a:rPr lang="en-US" dirty="0"/>
              <a:t>Thank you for </a:t>
            </a:r>
            <a:r>
              <a:rPr lang="en-US" dirty="0" smtClean="0"/>
              <a:t>listening</a:t>
            </a:r>
            <a:endParaRPr lang="ar-IQ" dirty="0"/>
          </a:p>
        </p:txBody>
      </p:sp>
    </p:spTree>
    <p:extLst>
      <p:ext uri="{BB962C8B-B14F-4D97-AF65-F5344CB8AC3E}">
        <p14:creationId xmlns:p14="http://schemas.microsoft.com/office/powerpoint/2010/main" val="72344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8921" y="0"/>
            <a:ext cx="1745396" cy="1632672"/>
          </a:xfrm>
          <a:prstGeom prst="rect">
            <a:avLst/>
          </a:prstGeom>
        </p:spPr>
      </p:pic>
      <p:sp>
        <p:nvSpPr>
          <p:cNvPr id="3" name="Content Placeholder 2"/>
          <p:cNvSpPr>
            <a:spLocks noGrp="1"/>
          </p:cNvSpPr>
          <p:nvPr>
            <p:ph idx="1"/>
          </p:nvPr>
        </p:nvSpPr>
        <p:spPr>
          <a:xfrm>
            <a:off x="1423219" y="1233949"/>
            <a:ext cx="8915400" cy="3777622"/>
          </a:xfrm>
        </p:spPr>
        <p:txBody>
          <a:bodyPr/>
          <a:lstStyle/>
          <a:p>
            <a:pPr marL="0" indent="0" algn="l">
              <a:buNone/>
            </a:pPr>
            <a:r>
              <a:rPr lang="ar-IQ" b="1" dirty="0" smtClean="0"/>
              <a:t> </a:t>
            </a:r>
            <a:endParaRPr lang="ar-IQ"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047" y="1451181"/>
            <a:ext cx="10058400" cy="5039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235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380" y="1503262"/>
            <a:ext cx="10560715" cy="3777622"/>
          </a:xfrm>
        </p:spPr>
        <p:txBody>
          <a:bodyPr>
            <a:normAutofit/>
          </a:bodyPr>
          <a:lstStyle/>
          <a:p>
            <a:pPr marL="0" indent="0" algn="l">
              <a:buNone/>
            </a:pPr>
            <a:r>
              <a:rPr lang="ar-IQ" sz="2000" b="1" dirty="0" smtClean="0"/>
              <a:t> </a:t>
            </a:r>
            <a:r>
              <a:rPr lang="en-US" sz="2000" b="1" dirty="0"/>
              <a:t>1.Based on Transmission Mode </a:t>
            </a:r>
            <a:r>
              <a:rPr lang="en-US" sz="2000" b="1" dirty="0" smtClean="0"/>
              <a:t> : </a:t>
            </a:r>
          </a:p>
          <a:p>
            <a:pPr marL="0" indent="0" algn="l">
              <a:buNone/>
            </a:pPr>
            <a:r>
              <a:rPr lang="en-US" sz="2000" dirty="0" smtClean="0"/>
              <a:t>Transmission </a:t>
            </a:r>
            <a:r>
              <a:rPr lang="en-US" sz="2000" dirty="0"/>
              <a:t>mode defines the direction of signal flow between two linked devices. There are three types of transmission </a:t>
            </a:r>
            <a:r>
              <a:rPr lang="en-US" sz="2000" dirty="0" smtClean="0"/>
              <a:t>modes</a:t>
            </a:r>
          </a:p>
          <a:p>
            <a:pPr marL="0" indent="0" algn="l">
              <a:buNone/>
            </a:pPr>
            <a:r>
              <a:rPr lang="en-US" sz="2000" b="1" dirty="0" smtClean="0"/>
              <a:t>Simplex : </a:t>
            </a:r>
            <a:r>
              <a:rPr lang="en-US" sz="2000" dirty="0" smtClean="0"/>
              <a:t> </a:t>
            </a:r>
            <a:r>
              <a:rPr lang="en-US" sz="2000" dirty="0"/>
              <a:t>In simplex mode, the communication is unidirectional. Among the stations only one can transmit and the other can only receive. </a:t>
            </a:r>
            <a:endParaRPr lang="en-US" sz="2000" dirty="0" smtClean="0"/>
          </a:p>
          <a:p>
            <a:pPr marL="0" indent="0" algn="l">
              <a:buNone/>
            </a:pPr>
            <a:r>
              <a:rPr lang="en-US" sz="2000" b="1" dirty="0" smtClean="0"/>
              <a:t>Half-Duplex : </a:t>
            </a:r>
          </a:p>
          <a:p>
            <a:pPr marL="0" indent="0" algn="l">
              <a:buNone/>
            </a:pPr>
            <a:r>
              <a:rPr lang="en-US" sz="2000" dirty="0"/>
              <a:t>In half-Duplex mode, the communication is bidirectional. In this both station can sent and receive but not at the same time. </a:t>
            </a:r>
            <a:endParaRPr lang="en-US" sz="2000" dirty="0" smtClean="0"/>
          </a:p>
          <a:p>
            <a:pPr marL="0" indent="0" algn="l">
              <a:buNone/>
            </a:pPr>
            <a:r>
              <a:rPr lang="en-US" sz="2000" b="1" dirty="0"/>
              <a:t>Full-Duplex  </a:t>
            </a:r>
            <a:r>
              <a:rPr lang="en-US" sz="2000" b="1" dirty="0" smtClean="0"/>
              <a:t>: </a:t>
            </a:r>
            <a:r>
              <a:rPr lang="en-US" sz="2000" dirty="0"/>
              <a:t>In Full-Duplex mode, both stations can transmit and receive simultaneously. </a:t>
            </a:r>
            <a:endParaRPr lang="ar-IQ" sz="2000" dirty="0"/>
          </a:p>
        </p:txBody>
      </p:sp>
      <p:sp>
        <p:nvSpPr>
          <p:cNvPr id="2" name="Rectangle 1"/>
          <p:cNvSpPr/>
          <p:nvPr/>
        </p:nvSpPr>
        <p:spPr>
          <a:xfrm>
            <a:off x="1634723" y="1041597"/>
            <a:ext cx="4416594" cy="461665"/>
          </a:xfrm>
          <a:prstGeom prst="rect">
            <a:avLst/>
          </a:prstGeom>
        </p:spPr>
        <p:txBody>
          <a:bodyPr wrap="none">
            <a:spAutoFit/>
          </a:bodyPr>
          <a:lstStyle/>
          <a:p>
            <a:r>
              <a:rPr lang="en-US" sz="2400" b="1" dirty="0"/>
              <a:t>Classification of </a:t>
            </a:r>
            <a:r>
              <a:rPr lang="en-US" sz="2400" b="1" dirty="0" smtClean="0"/>
              <a:t>  Networks : </a:t>
            </a:r>
            <a:endParaRPr lang="ar-IQ" sz="2400" b="1" dirty="0"/>
          </a:p>
        </p:txBody>
      </p:sp>
    </p:spTree>
    <p:extLst>
      <p:ext uri="{BB962C8B-B14F-4D97-AF65-F5344CB8AC3E}">
        <p14:creationId xmlns:p14="http://schemas.microsoft.com/office/powerpoint/2010/main" val="176767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2103"/>
            <a:ext cx="10736826" cy="4999704"/>
          </a:xfrm>
        </p:spPr>
        <p:txBody>
          <a:bodyPr>
            <a:normAutofit lnSpcReduction="10000"/>
          </a:bodyPr>
          <a:lstStyle/>
          <a:p>
            <a:pPr marL="0" indent="0" algn="l">
              <a:lnSpc>
                <a:spcPct val="150000"/>
              </a:lnSpc>
              <a:buNone/>
            </a:pPr>
            <a:r>
              <a:rPr lang="en-US" b="1" dirty="0" smtClean="0"/>
              <a:t>2</a:t>
            </a:r>
            <a:r>
              <a:rPr lang="en-US" b="1" dirty="0"/>
              <a:t>. Based </a:t>
            </a:r>
            <a:r>
              <a:rPr lang="en-US" b="1" dirty="0" smtClean="0"/>
              <a:t>on </a:t>
            </a:r>
            <a:r>
              <a:rPr lang="en-US" b="1" dirty="0"/>
              <a:t>Time in Transmission Type </a:t>
            </a:r>
            <a:endParaRPr lang="en-US" b="1" dirty="0" smtClean="0"/>
          </a:p>
          <a:p>
            <a:pPr marL="0" indent="0" algn="l">
              <a:lnSpc>
                <a:spcPct val="150000"/>
              </a:lnSpc>
              <a:buNone/>
            </a:pPr>
            <a:r>
              <a:rPr lang="en-US" b="1" dirty="0"/>
              <a:t>Synchronous </a:t>
            </a:r>
            <a:r>
              <a:rPr lang="en-US" b="1" dirty="0" smtClean="0"/>
              <a:t>Transmission: </a:t>
            </a:r>
          </a:p>
          <a:p>
            <a:pPr marL="0" indent="0" algn="l">
              <a:lnSpc>
                <a:spcPct val="150000"/>
              </a:lnSpc>
              <a:buNone/>
            </a:pPr>
            <a:r>
              <a:rPr lang="en-US" dirty="0"/>
              <a:t>In synchronous Transmission both the sender and the receiver use the same time cycle </a:t>
            </a:r>
            <a:r>
              <a:rPr lang="en-US" dirty="0" err="1"/>
              <a:t>forthe</a:t>
            </a:r>
            <a:r>
              <a:rPr lang="en-US" dirty="0"/>
              <a:t> transmission. We send bits one after another without start/stop bits or gaps. It is the responsibility of the receiver to group the bits. Bit stream is delivered with a fixed delay and given error rate. Each bit reaches the destination with the same time delay after leaving the source</a:t>
            </a:r>
            <a:r>
              <a:rPr lang="en-US" dirty="0" smtClean="0"/>
              <a:t>.</a:t>
            </a:r>
            <a:endParaRPr lang="ar-IQ" dirty="0" smtClean="0"/>
          </a:p>
          <a:p>
            <a:pPr marL="0" indent="0" algn="l">
              <a:lnSpc>
                <a:spcPct val="150000"/>
              </a:lnSpc>
              <a:buNone/>
            </a:pPr>
            <a:r>
              <a:rPr lang="en-US" b="1" dirty="0"/>
              <a:t>Asynchronous </a:t>
            </a:r>
            <a:r>
              <a:rPr lang="en-US" b="1" dirty="0" smtClean="0"/>
              <a:t>Transmission : </a:t>
            </a:r>
          </a:p>
          <a:p>
            <a:pPr marL="0" indent="0" algn="l">
              <a:lnSpc>
                <a:spcPct val="150000"/>
              </a:lnSpc>
              <a:buNone/>
            </a:pPr>
            <a:r>
              <a:rPr lang="en-US" dirty="0"/>
              <a:t>In Asynchronous Transmission we send one start bit at the beginning and one stop bit at the end of each byte. There may be a gap between each byte. Bit stream is divided into packets. Packets are received with varying delays, so packets can arrive out of order. Some packets are not received correctly</a:t>
            </a:r>
            <a:endParaRPr lang="en-US" b="1" dirty="0"/>
          </a:p>
          <a:p>
            <a:pPr marL="0" indent="0" algn="l">
              <a:lnSpc>
                <a:spcPct val="150000"/>
              </a:lnSpc>
              <a:buNone/>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9187" y="176982"/>
            <a:ext cx="1947657" cy="1821870"/>
          </a:xfrm>
          <a:prstGeom prst="rect">
            <a:avLst/>
          </a:prstGeom>
        </p:spPr>
      </p:pic>
    </p:spTree>
    <p:extLst>
      <p:ext uri="{BB962C8B-B14F-4D97-AF65-F5344CB8AC3E}">
        <p14:creationId xmlns:p14="http://schemas.microsoft.com/office/powerpoint/2010/main" val="223873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9910" y="0"/>
            <a:ext cx="1947657" cy="1821870"/>
          </a:xfrm>
          <a:prstGeom prst="rect">
            <a:avLst/>
          </a:prstGeom>
        </p:spPr>
      </p:pic>
      <p:sp>
        <p:nvSpPr>
          <p:cNvPr id="2" name="Rectangle 1"/>
          <p:cNvSpPr/>
          <p:nvPr/>
        </p:nvSpPr>
        <p:spPr>
          <a:xfrm>
            <a:off x="1174954" y="1637204"/>
            <a:ext cx="3286477" cy="369332"/>
          </a:xfrm>
          <a:prstGeom prst="rect">
            <a:avLst/>
          </a:prstGeom>
        </p:spPr>
        <p:txBody>
          <a:bodyPr wrap="none">
            <a:spAutoFit/>
          </a:bodyPr>
          <a:lstStyle/>
          <a:p>
            <a:r>
              <a:rPr lang="en-US" b="1" dirty="0"/>
              <a:t>3. Based on Authentication </a:t>
            </a:r>
            <a:endParaRPr lang="ar-IQ" b="1" dirty="0"/>
          </a:p>
        </p:txBody>
      </p:sp>
      <p:sp>
        <p:nvSpPr>
          <p:cNvPr id="5" name="Rectangle 4"/>
          <p:cNvSpPr/>
          <p:nvPr/>
        </p:nvSpPr>
        <p:spPr>
          <a:xfrm>
            <a:off x="1174954" y="2234824"/>
            <a:ext cx="10166555" cy="923330"/>
          </a:xfrm>
          <a:prstGeom prst="rect">
            <a:avLst/>
          </a:prstGeom>
        </p:spPr>
        <p:txBody>
          <a:bodyPr wrap="square">
            <a:spAutoFit/>
          </a:bodyPr>
          <a:lstStyle/>
          <a:p>
            <a:r>
              <a:rPr lang="en-US" b="1" dirty="0"/>
              <a:t>Peer to Peer </a:t>
            </a:r>
            <a:r>
              <a:rPr lang="en-US" b="1" dirty="0" smtClean="0"/>
              <a:t>Connection:  </a:t>
            </a:r>
            <a:r>
              <a:rPr lang="en-US" dirty="0"/>
              <a:t>In peer-to-peer networks, there are no dedicated servers. All the computers are equal and, therefore, are termed as peers. Normally, each computer functions as both a client and a server. No one can control the other computers. </a:t>
            </a:r>
            <a:endParaRPr lang="ar-IQ" dirty="0"/>
          </a:p>
        </p:txBody>
      </p:sp>
      <p:sp>
        <p:nvSpPr>
          <p:cNvPr id="7" name="Rectangle 6"/>
          <p:cNvSpPr/>
          <p:nvPr/>
        </p:nvSpPr>
        <p:spPr>
          <a:xfrm>
            <a:off x="1174954" y="3571108"/>
            <a:ext cx="9812594" cy="1200329"/>
          </a:xfrm>
          <a:prstGeom prst="rect">
            <a:avLst/>
          </a:prstGeom>
        </p:spPr>
        <p:txBody>
          <a:bodyPr wrap="square">
            <a:spAutoFit/>
          </a:bodyPr>
          <a:lstStyle/>
          <a:p>
            <a:r>
              <a:rPr lang="en-US" b="1" dirty="0"/>
              <a:t>Server Based </a:t>
            </a:r>
            <a:r>
              <a:rPr lang="en-US" b="1" dirty="0" smtClean="0"/>
              <a:t>Connection:  </a:t>
            </a:r>
            <a:r>
              <a:rPr lang="en-US" dirty="0" smtClean="0"/>
              <a:t>Most </a:t>
            </a:r>
            <a:r>
              <a:rPr lang="en-US" dirty="0"/>
              <a:t>networks have a dedicated server. A dedicated server is a computer on a network which functions as a server, and cannot be used as a client or a workstation. A dedicated server is optimized to service requests from network clients. A server can control the clients for its services</a:t>
            </a:r>
            <a:endParaRPr lang="ar-IQ" dirty="0"/>
          </a:p>
        </p:txBody>
      </p:sp>
    </p:spTree>
    <p:extLst>
      <p:ext uri="{BB962C8B-B14F-4D97-AF65-F5344CB8AC3E}">
        <p14:creationId xmlns:p14="http://schemas.microsoft.com/office/powerpoint/2010/main" val="93196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433" y="1241869"/>
            <a:ext cx="10970342" cy="5380157"/>
          </a:xfrm>
        </p:spPr>
        <p:txBody>
          <a:bodyPr>
            <a:normAutofit fontScale="92500" lnSpcReduction="10000"/>
          </a:bodyPr>
          <a:lstStyle/>
          <a:p>
            <a:pPr marL="0" indent="0" algn="l">
              <a:lnSpc>
                <a:spcPct val="150000"/>
              </a:lnSpc>
              <a:buNone/>
            </a:pPr>
            <a:r>
              <a:rPr lang="en-US" b="1" dirty="0"/>
              <a:t>4. Based on Geographical location </a:t>
            </a:r>
            <a:endParaRPr lang="ar-IQ" b="1" dirty="0" smtClean="0"/>
          </a:p>
          <a:p>
            <a:pPr marL="0" indent="0" algn="l">
              <a:lnSpc>
                <a:spcPct val="150000"/>
              </a:lnSpc>
              <a:buNone/>
            </a:pPr>
            <a:r>
              <a:rPr lang="en-US" b="1" dirty="0"/>
              <a:t>Local Area Networks (</a:t>
            </a:r>
            <a:r>
              <a:rPr lang="en-US" b="1" dirty="0" smtClean="0"/>
              <a:t>LAN): </a:t>
            </a:r>
            <a:r>
              <a:rPr lang="en-US" dirty="0" smtClean="0"/>
              <a:t>LAN </a:t>
            </a:r>
            <a:r>
              <a:rPr lang="en-US" dirty="0"/>
              <a:t>is a small high speed network. In LAN few numbers of systems are interconnected with networking device to create network. As the distance increases between the nodes or system it speed decreases. So it is limed to few meters only. Networks which cover close geographical area. LAN used to link the devices in a single office, building or campus. It provides high speeds over short distance. Systems are connecting directly to Network. The LAN is owned by private </a:t>
            </a:r>
            <a:r>
              <a:rPr lang="en-US" dirty="0" smtClean="0"/>
              <a:t>people</a:t>
            </a:r>
          </a:p>
          <a:p>
            <a:pPr marL="0" indent="0" algn="l">
              <a:lnSpc>
                <a:spcPct val="150000"/>
              </a:lnSpc>
              <a:buNone/>
            </a:pPr>
            <a:r>
              <a:rPr lang="en-US" b="1" dirty="0"/>
              <a:t>Wide Area Network (WAN</a:t>
            </a:r>
            <a:r>
              <a:rPr lang="en-US" b="1" dirty="0" smtClean="0"/>
              <a:t>):  </a:t>
            </a:r>
            <a:r>
              <a:rPr lang="en-US" dirty="0"/>
              <a:t>WAN is collection of network (or LAN). This network speed is less than the LAN network </a:t>
            </a:r>
            <a:r>
              <a:rPr lang="en-US" dirty="0" smtClean="0"/>
              <a:t>speed . WAN </a:t>
            </a:r>
            <a:r>
              <a:rPr lang="en-US" dirty="0"/>
              <a:t>network connect systems indirectly. WAN spread over the world may be spread over more than one city country or continent. Systems in this network are connected indirectly. Generally WAN network are slower speed than LAN’s. The WAN network are owned or operated by network providers. If it is owned by a single owner then it is called Enterprise network. Often these types have combination of more than one topology. </a:t>
            </a:r>
            <a:endParaRPr lang="en-US" b="1" dirty="0" smtClean="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168" y="330934"/>
            <a:ext cx="1947657" cy="1821870"/>
          </a:xfrm>
          <a:prstGeom prst="rect">
            <a:avLst/>
          </a:prstGeom>
        </p:spPr>
      </p:pic>
    </p:spTree>
    <p:extLst>
      <p:ext uri="{BB962C8B-B14F-4D97-AF65-F5344CB8AC3E}">
        <p14:creationId xmlns:p14="http://schemas.microsoft.com/office/powerpoint/2010/main" val="324702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0"/>
            <a:ext cx="1947657" cy="1821870"/>
          </a:xfrm>
          <a:prstGeom prst="rect">
            <a:avLst/>
          </a:prstGeom>
        </p:spPr>
      </p:pic>
      <p:sp>
        <p:nvSpPr>
          <p:cNvPr id="3" name="Rectangle 2"/>
          <p:cNvSpPr/>
          <p:nvPr/>
        </p:nvSpPr>
        <p:spPr>
          <a:xfrm>
            <a:off x="1125793" y="1333484"/>
            <a:ext cx="9964994" cy="923330"/>
          </a:xfrm>
          <a:prstGeom prst="rect">
            <a:avLst/>
          </a:prstGeom>
        </p:spPr>
        <p:txBody>
          <a:bodyPr wrap="square">
            <a:spAutoFit/>
          </a:bodyPr>
          <a:lstStyle/>
          <a:p>
            <a:r>
              <a:rPr lang="en-US" b="1" dirty="0"/>
              <a:t>MAN (Metropolitan Area Network</a:t>
            </a:r>
            <a:r>
              <a:rPr lang="en-US" b="1" dirty="0" smtClean="0"/>
              <a:t>) :  </a:t>
            </a:r>
            <a:r>
              <a:rPr lang="en-US" dirty="0"/>
              <a:t>Metropolitan area network is an extension of local area network to spread over the city. </a:t>
            </a:r>
            <a:r>
              <a:rPr lang="en-US" dirty="0" smtClean="0"/>
              <a:t>It may </a:t>
            </a:r>
            <a:r>
              <a:rPr lang="en-US" dirty="0"/>
              <a:t>be a single network or a network in which more than one local area network </a:t>
            </a:r>
            <a:r>
              <a:rPr lang="en-US" dirty="0" smtClean="0"/>
              <a:t>can share </a:t>
            </a:r>
            <a:r>
              <a:rPr lang="en-US" dirty="0"/>
              <a:t>their resources.</a:t>
            </a:r>
            <a:endParaRPr lang="ar-IQ" dirty="0"/>
          </a:p>
        </p:txBody>
      </p:sp>
      <p:sp>
        <p:nvSpPr>
          <p:cNvPr id="9" name="Rectangle 8"/>
          <p:cNvSpPr/>
          <p:nvPr/>
        </p:nvSpPr>
        <p:spPr>
          <a:xfrm>
            <a:off x="1125793" y="2388928"/>
            <a:ext cx="2807179" cy="646331"/>
          </a:xfrm>
          <a:prstGeom prst="rect">
            <a:avLst/>
          </a:prstGeom>
        </p:spPr>
        <p:txBody>
          <a:bodyPr wrap="none">
            <a:spAutoFit/>
          </a:bodyPr>
          <a:lstStyle/>
          <a:p>
            <a:r>
              <a:rPr lang="en-US" b="1" dirty="0"/>
              <a:t>5. Based on </a:t>
            </a:r>
            <a:r>
              <a:rPr lang="en-US" b="1" dirty="0" smtClean="0"/>
              <a:t>Reliability:  </a:t>
            </a:r>
          </a:p>
          <a:p>
            <a:endParaRPr lang="ar-IQ" b="1" dirty="0"/>
          </a:p>
        </p:txBody>
      </p:sp>
      <p:sp>
        <p:nvSpPr>
          <p:cNvPr id="10" name="Rectangle 9"/>
          <p:cNvSpPr/>
          <p:nvPr/>
        </p:nvSpPr>
        <p:spPr>
          <a:xfrm>
            <a:off x="1125793" y="2850593"/>
            <a:ext cx="2712602" cy="369332"/>
          </a:xfrm>
          <a:prstGeom prst="rect">
            <a:avLst/>
          </a:prstGeom>
        </p:spPr>
        <p:txBody>
          <a:bodyPr wrap="none">
            <a:spAutoFit/>
          </a:bodyPr>
          <a:lstStyle/>
          <a:p>
            <a:r>
              <a:rPr lang="en-US" b="1" dirty="0"/>
              <a:t>Connection-oriented </a:t>
            </a:r>
            <a:r>
              <a:rPr lang="en-US" b="1" dirty="0" smtClean="0"/>
              <a:t>: </a:t>
            </a:r>
            <a:endParaRPr lang="ar-IQ" b="1" dirty="0"/>
          </a:p>
        </p:txBody>
      </p:sp>
      <p:sp>
        <p:nvSpPr>
          <p:cNvPr id="11" name="Rectangle 10"/>
          <p:cNvSpPr/>
          <p:nvPr/>
        </p:nvSpPr>
        <p:spPr>
          <a:xfrm>
            <a:off x="1125793" y="3219925"/>
            <a:ext cx="10938388" cy="2031325"/>
          </a:xfrm>
          <a:prstGeom prst="rect">
            <a:avLst/>
          </a:prstGeom>
        </p:spPr>
        <p:txBody>
          <a:bodyPr wrap="square">
            <a:spAutoFit/>
          </a:bodyPr>
          <a:lstStyle/>
          <a:p>
            <a:r>
              <a:rPr lang="en-US" dirty="0"/>
              <a:t>This type of communication establishes a session connection before data can be sent. This method is often called a "reliable" network service. It can </a:t>
            </a:r>
            <a:endParaRPr lang="en-US" dirty="0" smtClean="0"/>
          </a:p>
          <a:p>
            <a:r>
              <a:rPr lang="en-US" dirty="0" smtClean="0"/>
              <a:t>guarantee </a:t>
            </a:r>
            <a:r>
              <a:rPr lang="en-US" dirty="0"/>
              <a:t>that data will arrive in the same order</a:t>
            </a:r>
            <a:r>
              <a:rPr lang="en-US" dirty="0" smtClean="0"/>
              <a:t>.</a:t>
            </a:r>
          </a:p>
          <a:p>
            <a:endParaRPr lang="en-US" dirty="0" smtClean="0"/>
          </a:p>
          <a:p>
            <a:r>
              <a:rPr lang="en-US" dirty="0" smtClean="0"/>
              <a:t>   </a:t>
            </a:r>
            <a:r>
              <a:rPr lang="en-US" b="1" dirty="0"/>
              <a:t>Connection less </a:t>
            </a:r>
            <a:r>
              <a:rPr lang="en-US" b="1" dirty="0" smtClean="0"/>
              <a:t>: </a:t>
            </a:r>
            <a:r>
              <a:rPr lang="en-US" dirty="0" smtClean="0"/>
              <a:t>This </a:t>
            </a:r>
            <a:r>
              <a:rPr lang="en-US" dirty="0"/>
              <a:t>type of communication does not require a session connection between sender and receiver for data transfer. The sender simply starts sending packets to the destination. A connectionless network provides minimal services.</a:t>
            </a:r>
            <a:endParaRPr lang="ar-IQ" dirty="0"/>
          </a:p>
        </p:txBody>
      </p:sp>
    </p:spTree>
    <p:extLst>
      <p:ext uri="{BB962C8B-B14F-4D97-AF65-F5344CB8AC3E}">
        <p14:creationId xmlns:p14="http://schemas.microsoft.com/office/powerpoint/2010/main" val="225145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652" y="162234"/>
            <a:ext cx="1947657" cy="1821870"/>
          </a:xfrm>
          <a:prstGeom prst="rect">
            <a:avLst/>
          </a:prstGeom>
        </p:spPr>
      </p:pic>
      <p:sp>
        <p:nvSpPr>
          <p:cNvPr id="6" name="Content Placeholder 5"/>
          <p:cNvSpPr>
            <a:spLocks noGrp="1"/>
          </p:cNvSpPr>
          <p:nvPr>
            <p:ph idx="1"/>
          </p:nvPr>
        </p:nvSpPr>
        <p:spPr>
          <a:xfrm>
            <a:off x="1504336" y="1073169"/>
            <a:ext cx="9911786" cy="593399"/>
          </a:xfrm>
        </p:spPr>
        <p:txBody>
          <a:bodyPr>
            <a:normAutofit fontScale="92500" lnSpcReduction="10000"/>
          </a:bodyPr>
          <a:lstStyle/>
          <a:p>
            <a:pPr marL="0" indent="0" algn="l">
              <a:lnSpc>
                <a:spcPct val="150000"/>
              </a:lnSpc>
              <a:buNone/>
            </a:pPr>
            <a:r>
              <a:rPr lang="ar-IQ" sz="2400" b="1" dirty="0" smtClean="0"/>
              <a:t> </a:t>
            </a:r>
            <a:r>
              <a:rPr lang="en-US" sz="2400" b="1" dirty="0"/>
              <a:t>basic network </a:t>
            </a:r>
            <a:r>
              <a:rPr lang="en-US" sz="2400" b="1" dirty="0" smtClean="0"/>
              <a:t>components</a:t>
            </a:r>
            <a:endParaRPr lang="ar-IQ" sz="2400" b="1" dirty="0"/>
          </a:p>
        </p:txBody>
      </p:sp>
      <p:sp>
        <p:nvSpPr>
          <p:cNvPr id="2" name="Rectangle 1"/>
          <p:cNvSpPr/>
          <p:nvPr/>
        </p:nvSpPr>
        <p:spPr>
          <a:xfrm>
            <a:off x="1504336" y="1700340"/>
            <a:ext cx="8539316" cy="1938992"/>
          </a:xfrm>
          <a:prstGeom prst="rect">
            <a:avLst/>
          </a:prstGeom>
        </p:spPr>
        <p:txBody>
          <a:bodyPr wrap="square">
            <a:spAutoFit/>
          </a:bodyPr>
          <a:lstStyle/>
          <a:p>
            <a:pPr marL="342900" indent="-342900">
              <a:buAutoNum type="arabicPeriod"/>
            </a:pPr>
            <a:r>
              <a:rPr lang="en-US" sz="2000" b="1" dirty="0" smtClean="0"/>
              <a:t>Hub</a:t>
            </a:r>
            <a:r>
              <a:rPr lang="en-US" sz="2000" b="1" dirty="0"/>
              <a:t>: </a:t>
            </a:r>
            <a:endParaRPr lang="en-US" sz="2000" b="1" dirty="0" smtClean="0"/>
          </a:p>
          <a:p>
            <a:r>
              <a:rPr lang="en-US" sz="2000" dirty="0" smtClean="0"/>
              <a:t>• </a:t>
            </a:r>
            <a:r>
              <a:rPr lang="en-US" sz="2000" dirty="0"/>
              <a:t>It is uses to connect systems or nodes or networks</a:t>
            </a:r>
            <a:r>
              <a:rPr lang="en-US" sz="2000" dirty="0" smtClean="0"/>
              <a:t>.</a:t>
            </a:r>
          </a:p>
          <a:p>
            <a:r>
              <a:rPr lang="en-US" sz="2000" dirty="0" smtClean="0"/>
              <a:t> </a:t>
            </a:r>
            <a:r>
              <a:rPr lang="en-US" sz="2000" dirty="0"/>
              <a:t>• It has direct connection to a node (point to point connection</a:t>
            </a:r>
            <a:r>
              <a:rPr lang="en-US" sz="2000" dirty="0" smtClean="0"/>
              <a:t>).</a:t>
            </a:r>
          </a:p>
          <a:p>
            <a:r>
              <a:rPr lang="en-US" sz="2000" dirty="0" smtClean="0"/>
              <a:t> </a:t>
            </a:r>
            <a:r>
              <a:rPr lang="en-US" sz="2000" dirty="0"/>
              <a:t>• It suffers from high collision of data, results to data loss. </a:t>
            </a:r>
            <a:endParaRPr lang="en-US" sz="2000" dirty="0" smtClean="0"/>
          </a:p>
          <a:p>
            <a:r>
              <a:rPr lang="en-US" sz="2000" dirty="0" smtClean="0"/>
              <a:t>• </a:t>
            </a:r>
            <a:r>
              <a:rPr lang="en-US" sz="2000" dirty="0"/>
              <a:t>A hub takes data from input port and retransmits the input data on output port</a:t>
            </a:r>
            <a:endParaRPr lang="ar-IQ"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931" y="3357402"/>
            <a:ext cx="5430586" cy="3353114"/>
          </a:xfrm>
          <a:prstGeom prst="rect">
            <a:avLst/>
          </a:prstGeom>
        </p:spPr>
      </p:pic>
    </p:spTree>
    <p:extLst>
      <p:ext uri="{BB962C8B-B14F-4D97-AF65-F5344CB8AC3E}">
        <p14:creationId xmlns:p14="http://schemas.microsoft.com/office/powerpoint/2010/main" val="7680892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738</TotalTime>
  <Words>1719</Words>
  <Application>Microsoft Office PowerPoint</Application>
  <PresentationFormat>Widescreen</PresentationFormat>
  <Paragraphs>125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Gothic</vt:lpstr>
      <vt:lpstr>InterstateBold</vt:lpstr>
      <vt:lpstr>Tahoma</vt:lpstr>
      <vt:lpstr>Wingdings 3</vt:lpstr>
      <vt:lpstr>Wisp</vt:lpstr>
      <vt:lpstr>PowerPoint Presentation</vt:lpstr>
      <vt:lpstr> ALMUSTAQBAL UNIVERSITY  Department of Radiology Technologies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55</cp:revision>
  <dcterms:created xsi:type="dcterms:W3CDTF">2024-09-22T05:58:26Z</dcterms:created>
  <dcterms:modified xsi:type="dcterms:W3CDTF">2024-10-18T11:56:25Z</dcterms:modified>
</cp:coreProperties>
</file>