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7" r:id="rId2"/>
    <p:sldId id="268" r:id="rId3"/>
    <p:sldId id="290" r:id="rId4"/>
    <p:sldId id="269" r:id="rId5"/>
    <p:sldId id="289" r:id="rId6"/>
    <p:sldId id="271" r:id="rId7"/>
    <p:sldId id="288" r:id="rId8"/>
    <p:sldId id="270" r:id="rId9"/>
    <p:sldId id="287" r:id="rId10"/>
    <p:sldId id="272" r:id="rId11"/>
    <p:sldId id="286" r:id="rId12"/>
    <p:sldId id="273" r:id="rId13"/>
    <p:sldId id="285" r:id="rId14"/>
    <p:sldId id="274" r:id="rId15"/>
    <p:sldId id="284" r:id="rId16"/>
    <p:sldId id="275" r:id="rId17"/>
    <p:sldId id="283" r:id="rId18"/>
    <p:sldId id="276" r:id="rId19"/>
    <p:sldId id="282" r:id="rId20"/>
    <p:sldId id="277" r:id="rId21"/>
    <p:sldId id="278" r:id="rId22"/>
    <p:sldId id="279" r:id="rId23"/>
    <p:sldId id="280" r:id="rId24"/>
    <p:sldId id="281" r:id="rId25"/>
    <p:sldId id="26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showGuides="1">
      <p:cViewPr>
        <p:scale>
          <a:sx n="78" d="100"/>
          <a:sy n="78" d="100"/>
        </p:scale>
        <p:origin x="378" y="5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28/06/1446</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61514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28/06/1446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84610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28/06/1446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135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28/06/1446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054925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28/06/1446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3850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28/06/1446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398668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28/06/1446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99519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28/06/1446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64553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28/06/1446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15991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28/06/1446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54913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608F63-0D66-4DA6-A068-E85D00D6B2B2}" type="datetimeFigureOut">
              <a:rPr lang="ar-IQ" smtClean="0"/>
              <a:t>28/06/1446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73664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608F63-0D66-4DA6-A068-E85D00D6B2B2}" type="datetimeFigureOut">
              <a:rPr lang="ar-IQ" smtClean="0"/>
              <a:t>28/06/1446</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54614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608F63-0D66-4DA6-A068-E85D00D6B2B2}" type="datetimeFigureOut">
              <a:rPr lang="ar-IQ" smtClean="0"/>
              <a:t>28/06/1446</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72835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08F63-0D66-4DA6-A068-E85D00D6B2B2}" type="datetimeFigureOut">
              <a:rPr lang="ar-IQ" smtClean="0"/>
              <a:t>28/06/1446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48435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28/06/1446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90455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28/06/1446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5540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F608F63-0D66-4DA6-A068-E85D00D6B2B2}" type="datetimeFigureOut">
              <a:rPr lang="ar-IQ" smtClean="0"/>
              <a:t>28/06/1446</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8358C04-3C38-475E-B33F-804E1F6F91A7}" type="slidenum">
              <a:rPr lang="ar-IQ" smtClean="0"/>
              <a:t>‹#›</a:t>
            </a:fld>
            <a:endParaRPr lang="ar-IQ"/>
          </a:p>
        </p:txBody>
      </p:sp>
    </p:spTree>
    <p:extLst>
      <p:ext uri="{BB962C8B-B14F-4D97-AF65-F5344CB8AC3E}">
        <p14:creationId xmlns:p14="http://schemas.microsoft.com/office/powerpoint/2010/main" val="339685774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4109" y="752167"/>
            <a:ext cx="10950678" cy="5810865"/>
          </a:xfrm>
        </p:spPr>
        <p:txBody>
          <a:bodyPr>
            <a:normAutofit/>
          </a:bodyPr>
          <a:lstStyle/>
          <a:p>
            <a:pPr marL="0" indent="0" algn="ctr">
              <a:buNone/>
            </a:pPr>
            <a:r>
              <a:rPr lang="en-US" dirty="0" smtClean="0"/>
              <a:t>     </a:t>
            </a:r>
          </a:p>
          <a:p>
            <a:pPr algn="ctr"/>
            <a:r>
              <a:rPr lang="en-US" b="1" dirty="0" smtClean="0"/>
              <a:t>ALMUSTAQBAL UNIVERSITY </a:t>
            </a:r>
          </a:p>
          <a:p>
            <a:pPr algn="ctr"/>
            <a:r>
              <a:rPr lang="en-US" b="1" dirty="0"/>
              <a:t>Department </a:t>
            </a:r>
            <a:r>
              <a:rPr lang="en-US" b="1" dirty="0" smtClean="0"/>
              <a:t>of </a:t>
            </a:r>
            <a:r>
              <a:rPr lang="en-US" b="1" dirty="0"/>
              <a:t>Radiology Technologies</a:t>
            </a:r>
          </a:p>
          <a:p>
            <a:pPr marL="0" indent="0" algn="ctr">
              <a:buNone/>
            </a:pPr>
            <a:endParaRPr lang="en-US" dirty="0"/>
          </a:p>
          <a:p>
            <a:pPr algn="ctr"/>
            <a:endParaRPr lang="en-US" dirty="0" smtClean="0"/>
          </a:p>
          <a:p>
            <a:pPr marL="0" indent="0" algn="ctr">
              <a:buNone/>
            </a:pPr>
            <a:r>
              <a:rPr lang="en-US" sz="6000" dirty="0" smtClean="0"/>
              <a:t>     </a:t>
            </a:r>
            <a:r>
              <a:rPr lang="en-US" sz="5400" b="1" dirty="0" smtClean="0"/>
              <a:t>Introduction </a:t>
            </a:r>
            <a:r>
              <a:rPr lang="en-US" sz="5400" b="1" dirty="0"/>
              <a:t>to Computers</a:t>
            </a:r>
            <a:r>
              <a:rPr lang="en-US" sz="5400" b="1" dirty="0" smtClean="0"/>
              <a:t>                   </a:t>
            </a:r>
            <a:r>
              <a:rPr lang="en-US" sz="6000" b="1" dirty="0" smtClean="0"/>
              <a:t>First lecture</a:t>
            </a:r>
            <a:r>
              <a:rPr lang="fa-IR" sz="6000" b="1" dirty="0" smtClean="0"/>
              <a:t>     </a:t>
            </a:r>
            <a:endParaRPr lang="en-US" sz="6000" b="1" dirty="0" smtClean="0"/>
          </a:p>
          <a:p>
            <a:pPr marL="0" indent="0" algn="ctr">
              <a:buNone/>
            </a:pPr>
            <a:r>
              <a:rPr lang="en-US" sz="6000" b="1" dirty="0" smtClean="0"/>
              <a:t> </a:t>
            </a:r>
            <a:r>
              <a:rPr lang="en-US" sz="6000" b="1" dirty="0" smtClean="0"/>
              <a:t>by Hasan </a:t>
            </a:r>
            <a:r>
              <a:rPr lang="en-US" sz="6000" b="1" dirty="0" err="1" smtClean="0"/>
              <a:t>Faez</a:t>
            </a:r>
            <a:endParaRPr lang="en-US" sz="6000" b="1" dirty="0"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8245" y="117988"/>
            <a:ext cx="2600632" cy="2432674"/>
          </a:xfrm>
          <a:prstGeom prst="rect">
            <a:avLst/>
          </a:prstGeom>
        </p:spPr>
      </p:pic>
    </p:spTree>
    <p:extLst>
      <p:ext uri="{BB962C8B-B14F-4D97-AF65-F5344CB8AC3E}">
        <p14:creationId xmlns:p14="http://schemas.microsoft.com/office/powerpoint/2010/main" val="2957475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3892" y="1305696"/>
            <a:ext cx="10330248" cy="4155989"/>
          </a:xfrm>
        </p:spPr>
        <p:txBody>
          <a:bodyPr>
            <a:normAutofit/>
          </a:bodyPr>
          <a:lstStyle/>
          <a:p>
            <a:pPr algn="l" rtl="0"/>
            <a:r>
              <a:rPr lang="en-US" b="1" dirty="0" smtClean="0"/>
              <a:t>Memory </a:t>
            </a:r>
            <a:r>
              <a:rPr lang="en-US" b="1" dirty="0"/>
              <a:t>and </a:t>
            </a:r>
            <a:r>
              <a:rPr lang="en-US" b="1" dirty="0" smtClean="0"/>
              <a:t>Storage :</a:t>
            </a:r>
          </a:p>
          <a:p>
            <a:pPr marL="0" indent="0" algn="l" rtl="0">
              <a:buNone/>
            </a:pPr>
            <a:r>
              <a:rPr lang="en-US" b="1" dirty="0"/>
              <a:t>Primary Memory</a:t>
            </a:r>
            <a:r>
              <a:rPr lang="en-US" b="1" dirty="0" smtClean="0"/>
              <a:t>:-</a:t>
            </a:r>
          </a:p>
          <a:p>
            <a:pPr marL="0" indent="0" algn="l" rtl="0">
              <a:buNone/>
            </a:pPr>
            <a:r>
              <a:rPr lang="en-US" dirty="0" smtClean="0">
                <a:solidFill>
                  <a:schemeClr val="tx1"/>
                </a:solidFill>
              </a:rPr>
              <a:t> </a:t>
            </a:r>
            <a:r>
              <a:rPr lang="en-US" sz="2000" b="1" dirty="0">
                <a:solidFill>
                  <a:schemeClr val="tx1"/>
                </a:solidFill>
                <a:latin typeface="Arial" panose="020B0604020202020204" pitchFamily="34" charset="0"/>
                <a:cs typeface="Arial" panose="020B0604020202020204" pitchFamily="34" charset="0"/>
              </a:rPr>
              <a:t>1. RAM: </a:t>
            </a:r>
            <a:r>
              <a:rPr lang="en-US" sz="2000" dirty="0">
                <a:solidFill>
                  <a:schemeClr val="tx1"/>
                </a:solidFill>
                <a:latin typeface="Arial" panose="020B0604020202020204" pitchFamily="34" charset="0"/>
                <a:cs typeface="Arial" panose="020B0604020202020204" pitchFamily="34" charset="0"/>
              </a:rPr>
              <a:t>Random Access Memory (RAM) is a memory scheme within the computer system responsible for storing data on a temporary basis, so that it can be promptly accessed by the processor as and when needed. It is volatile in nature, which means that data will be erased once supply to the storage device is turned off. RAM stores data randomly and the processor accesses these data randomly from the RAM storage. RAM is considered "random access" because you can access any memory cell directly if you know the row and column that intersect at that cell. </a:t>
            </a:r>
            <a:endParaRPr lang="en-US" sz="2000" dirty="0" smtClean="0">
              <a:solidFill>
                <a:schemeClr val="tx1"/>
              </a:solidFill>
              <a:latin typeface="Arial" panose="020B0604020202020204" pitchFamily="34" charset="0"/>
              <a:cs typeface="Arial" panose="020B0604020202020204" pitchFamily="34" charset="0"/>
            </a:endParaRPr>
          </a:p>
          <a:p>
            <a:pPr marL="0" indent="0" algn="l" rtl="0">
              <a:buNone/>
            </a:pPr>
            <a:r>
              <a:rPr lang="en-US" sz="2000" b="1" dirty="0" smtClean="0">
                <a:solidFill>
                  <a:schemeClr val="tx1"/>
                </a:solidFill>
                <a:latin typeface="Arial" panose="020B0604020202020204" pitchFamily="34" charset="0"/>
                <a:cs typeface="Arial" panose="020B0604020202020204" pitchFamily="34" charset="0"/>
              </a:rPr>
              <a:t>2</a:t>
            </a:r>
            <a:r>
              <a:rPr lang="en-US" sz="2000" b="1" dirty="0">
                <a:solidFill>
                  <a:schemeClr val="tx1"/>
                </a:solidFill>
                <a:latin typeface="Arial" panose="020B0604020202020204" pitchFamily="34" charset="0"/>
                <a:cs typeface="Arial" panose="020B0604020202020204" pitchFamily="34" charset="0"/>
              </a:rPr>
              <a:t>. ROM </a:t>
            </a:r>
            <a:r>
              <a:rPr lang="en-US" sz="2000" dirty="0">
                <a:solidFill>
                  <a:schemeClr val="tx1"/>
                </a:solidFill>
                <a:latin typeface="Arial" panose="020B0604020202020204" pitchFamily="34" charset="0"/>
                <a:cs typeface="Arial" panose="020B0604020202020204" pitchFamily="34" charset="0"/>
              </a:rPr>
              <a:t>(Read Only Memory): ROM is a permanent form of storage. ROM stays active regardless of whether power supply to it is turned on or off. ROM devices do not allow data stored on them to be modified</a:t>
            </a:r>
            <a:r>
              <a:rPr lang="en-US" sz="2000" b="1" dirty="0" smtClean="0">
                <a:solidFill>
                  <a:schemeClr val="tx1"/>
                </a:solidFill>
                <a:latin typeface="Arial" panose="020B0604020202020204" pitchFamily="34" charset="0"/>
                <a:cs typeface="Arial" panose="020B0604020202020204" pitchFamily="34" charset="0"/>
              </a:rPr>
              <a:t> </a:t>
            </a:r>
            <a:endParaRPr lang="ar-IQ"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3207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9434" y="700215"/>
            <a:ext cx="8343743" cy="4563475"/>
          </a:xfrm>
        </p:spPr>
      </p:pic>
    </p:spTree>
    <p:extLst>
      <p:ext uri="{BB962C8B-B14F-4D97-AF65-F5344CB8AC3E}">
        <p14:creationId xmlns:p14="http://schemas.microsoft.com/office/powerpoint/2010/main" val="261913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1751" y="1441622"/>
            <a:ext cx="8915400" cy="3777622"/>
          </a:xfrm>
        </p:spPr>
        <p:txBody>
          <a:bodyPr>
            <a:normAutofit lnSpcReduction="10000"/>
          </a:bodyPr>
          <a:lstStyle/>
          <a:p>
            <a:pPr algn="l" rtl="0"/>
            <a:r>
              <a:rPr lang="en-US" b="1" dirty="0"/>
              <a:t>Secondary Memory</a:t>
            </a:r>
            <a:r>
              <a:rPr lang="en-US" b="1" dirty="0" smtClean="0"/>
              <a:t>:-</a:t>
            </a:r>
          </a:p>
          <a:p>
            <a:pPr marL="0" indent="0" algn="l" rtl="0">
              <a:buNone/>
            </a:pPr>
            <a:r>
              <a:rPr lang="en-US" dirty="0" smtClean="0"/>
              <a:t> </a:t>
            </a:r>
            <a:r>
              <a:rPr lang="en-US" dirty="0"/>
              <a:t>Stores data and programs permanently :its retained after the power is turned </a:t>
            </a:r>
            <a:r>
              <a:rPr lang="en-US" dirty="0" smtClean="0"/>
              <a:t>off</a:t>
            </a:r>
          </a:p>
          <a:p>
            <a:pPr algn="l" rtl="0"/>
            <a:r>
              <a:rPr lang="en-US" dirty="0" smtClean="0"/>
              <a:t> </a:t>
            </a:r>
            <a:r>
              <a:rPr lang="en-US" dirty="0"/>
              <a:t>1. Hard drive (HD): A hard disk is part of a unit, often called a "disk drive," "hard drive," or "hard disk drive," that store and provides relatively quick access to large amounts of data on an electromagnetically charged surface or set of surfaces</a:t>
            </a:r>
            <a:r>
              <a:rPr lang="en-US" dirty="0" smtClean="0"/>
              <a:t>.</a:t>
            </a:r>
          </a:p>
          <a:p>
            <a:pPr algn="l" rtl="0"/>
            <a:r>
              <a:rPr lang="en-US" dirty="0" smtClean="0"/>
              <a:t> </a:t>
            </a:r>
            <a:r>
              <a:rPr lang="en-US" dirty="0"/>
              <a:t>2. Optical Disk: an optical disc drive (ODD) is a disk drive that uses laser light as part of the process of reading or writing data to or from optical discs. Some drives can only read from discs, but recent drives are commonly both readers and recorders, also called burners or writers. Compact discs, DVDs, and Blu-ray discs are common types of optical media which can be read and recorded by such drives. </a:t>
            </a:r>
            <a:endParaRPr lang="ar-IQ" dirty="0"/>
          </a:p>
        </p:txBody>
      </p:sp>
    </p:spTree>
    <p:extLst>
      <p:ext uri="{BB962C8B-B14F-4D97-AF65-F5344CB8AC3E}">
        <p14:creationId xmlns:p14="http://schemas.microsoft.com/office/powerpoint/2010/main" val="198176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2630" y="885568"/>
            <a:ext cx="7514126" cy="4316626"/>
          </a:xfrm>
        </p:spPr>
      </p:pic>
    </p:spTree>
    <p:extLst>
      <p:ext uri="{BB962C8B-B14F-4D97-AF65-F5344CB8AC3E}">
        <p14:creationId xmlns:p14="http://schemas.microsoft.com/office/powerpoint/2010/main" val="351625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5893" y="1243912"/>
            <a:ext cx="9594550" cy="4007709"/>
          </a:xfrm>
        </p:spPr>
        <p:txBody>
          <a:bodyPr>
            <a:normAutofit fontScale="92500" lnSpcReduction="10000"/>
          </a:bodyPr>
          <a:lstStyle/>
          <a:p>
            <a:pPr algn="l" rtl="0"/>
            <a:r>
              <a:rPr lang="en-US" b="1" dirty="0" smtClean="0"/>
              <a:t>motherboard</a:t>
            </a:r>
            <a:r>
              <a:rPr lang="en-US" dirty="0" smtClean="0"/>
              <a:t>: </a:t>
            </a:r>
          </a:p>
          <a:p>
            <a:pPr marL="0" indent="0" algn="l" rtl="0">
              <a:buNone/>
            </a:pPr>
            <a:r>
              <a:rPr lang="en-US" dirty="0" smtClean="0"/>
              <a:t> </a:t>
            </a:r>
            <a:r>
              <a:rPr lang="en-US" dirty="0">
                <a:solidFill>
                  <a:schemeClr val="tx1"/>
                </a:solidFill>
              </a:rPr>
              <a:t>A motherboard is the main circuit board in a computer system. It connects all of the internal components, like the memory, processor, graphics card and other hardware. It also provides power to each component and allows them to communicate with each </a:t>
            </a:r>
            <a:r>
              <a:rPr lang="en-US" dirty="0" smtClean="0">
                <a:solidFill>
                  <a:schemeClr val="tx1"/>
                </a:solidFill>
              </a:rPr>
              <a:t>other.</a:t>
            </a:r>
          </a:p>
          <a:p>
            <a:pPr algn="l" rtl="0" fontAlgn="base"/>
            <a:r>
              <a:rPr lang="en-US" dirty="0">
                <a:solidFill>
                  <a:schemeClr val="tx1"/>
                </a:solidFill>
              </a:rPr>
              <a:t>Types of </a:t>
            </a:r>
            <a:r>
              <a:rPr lang="en-US" dirty="0" smtClean="0">
                <a:solidFill>
                  <a:schemeClr val="tx1"/>
                </a:solidFill>
              </a:rPr>
              <a:t>Motherboards</a:t>
            </a:r>
            <a:endParaRPr lang="en-US" b="1" dirty="0">
              <a:solidFill>
                <a:schemeClr val="tx1"/>
              </a:solidFill>
            </a:endParaRPr>
          </a:p>
          <a:p>
            <a:pPr marL="0" indent="0" algn="l" rtl="0" fontAlgn="base">
              <a:buNone/>
            </a:pPr>
            <a:r>
              <a:rPr lang="en-US" dirty="0">
                <a:solidFill>
                  <a:schemeClr val="tx1"/>
                </a:solidFill>
              </a:rPr>
              <a:t>1. Advanced Technology (AT) motherboard</a:t>
            </a:r>
            <a:endParaRPr lang="en-US" b="1" dirty="0">
              <a:solidFill>
                <a:schemeClr val="tx1"/>
              </a:solidFill>
            </a:endParaRPr>
          </a:p>
          <a:p>
            <a:pPr marL="0" indent="0" algn="l" rtl="0" fontAlgn="base">
              <a:buNone/>
            </a:pPr>
            <a:r>
              <a:rPr lang="en-US" dirty="0">
                <a:solidFill>
                  <a:schemeClr val="tx1"/>
                </a:solidFill>
              </a:rPr>
              <a:t>2. Standard ATX motherboard</a:t>
            </a:r>
            <a:endParaRPr lang="en-US" b="1" dirty="0">
              <a:solidFill>
                <a:schemeClr val="tx1"/>
              </a:solidFill>
            </a:endParaRPr>
          </a:p>
          <a:p>
            <a:pPr marL="0" indent="0" algn="l" rtl="0" fontAlgn="base">
              <a:buNone/>
            </a:pPr>
            <a:r>
              <a:rPr lang="en-US" dirty="0">
                <a:solidFill>
                  <a:schemeClr val="tx1"/>
                </a:solidFill>
              </a:rPr>
              <a:t>3. Micro ATX </a:t>
            </a:r>
            <a:r>
              <a:rPr lang="en-US" dirty="0" smtClean="0">
                <a:solidFill>
                  <a:schemeClr val="tx1"/>
                </a:solidFill>
              </a:rPr>
              <a:t>motherboard</a:t>
            </a:r>
          </a:p>
          <a:p>
            <a:pPr marL="0" indent="0" algn="l" rtl="0" fontAlgn="base">
              <a:buNone/>
            </a:pPr>
            <a:r>
              <a:rPr lang="en-US" dirty="0">
                <a:solidFill>
                  <a:schemeClr val="tx1"/>
                </a:solidFill>
              </a:rPr>
              <a:t>4. </a:t>
            </a:r>
            <a:r>
              <a:rPr lang="en-US" dirty="0" err="1">
                <a:solidFill>
                  <a:schemeClr val="tx1"/>
                </a:solidFill>
              </a:rPr>
              <a:t>eXtended</a:t>
            </a:r>
            <a:r>
              <a:rPr lang="en-US" dirty="0">
                <a:solidFill>
                  <a:schemeClr val="tx1"/>
                </a:solidFill>
              </a:rPr>
              <a:t> ATX </a:t>
            </a:r>
            <a:r>
              <a:rPr lang="en-US" dirty="0" smtClean="0">
                <a:solidFill>
                  <a:schemeClr val="tx1"/>
                </a:solidFill>
              </a:rPr>
              <a:t>motherboard</a:t>
            </a:r>
          </a:p>
          <a:p>
            <a:pPr marL="0" indent="0" algn="l" rtl="0" fontAlgn="base">
              <a:buNone/>
            </a:pPr>
            <a:r>
              <a:rPr lang="en-US" dirty="0" smtClean="0">
                <a:solidFill>
                  <a:schemeClr val="tx1"/>
                </a:solidFill>
              </a:rPr>
              <a:t>5</a:t>
            </a:r>
            <a:r>
              <a:rPr lang="en-US" dirty="0">
                <a:solidFill>
                  <a:schemeClr val="tx1"/>
                </a:solidFill>
              </a:rPr>
              <a:t>. Flex ATX </a:t>
            </a:r>
            <a:r>
              <a:rPr lang="en-US" dirty="0" smtClean="0">
                <a:solidFill>
                  <a:schemeClr val="tx1"/>
                </a:solidFill>
              </a:rPr>
              <a:t>motherboard</a:t>
            </a:r>
            <a:r>
              <a:rPr lang="en-US" dirty="0"/>
              <a:t/>
            </a:r>
            <a:br>
              <a:rPr lang="en-US" dirty="0"/>
            </a:br>
            <a:endParaRPr lang="en-US" b="1" dirty="0"/>
          </a:p>
        </p:txBody>
      </p:sp>
    </p:spTree>
    <p:extLst>
      <p:ext uri="{BB962C8B-B14F-4D97-AF65-F5344CB8AC3E}">
        <p14:creationId xmlns:p14="http://schemas.microsoft.com/office/powerpoint/2010/main" val="1000803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3416" y="858888"/>
            <a:ext cx="8361073" cy="4546334"/>
          </a:xfrm>
        </p:spPr>
      </p:pic>
    </p:spTree>
    <p:extLst>
      <p:ext uri="{BB962C8B-B14F-4D97-AF65-F5344CB8AC3E}">
        <p14:creationId xmlns:p14="http://schemas.microsoft.com/office/powerpoint/2010/main" val="711409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1882" y="1107989"/>
            <a:ext cx="8915400" cy="3777622"/>
          </a:xfrm>
        </p:spPr>
        <p:txBody>
          <a:bodyPr/>
          <a:lstStyle/>
          <a:p>
            <a:pPr marL="0" indent="0" algn="l">
              <a:buNone/>
            </a:pPr>
            <a:r>
              <a:rPr lang="en-US" b="1" dirty="0"/>
              <a:t>Power Supply Unit (PSU</a:t>
            </a:r>
            <a:r>
              <a:rPr lang="en-US" b="1" dirty="0" smtClean="0"/>
              <a:t>):</a:t>
            </a:r>
            <a:endParaRPr lang="fa-IR" b="1" dirty="0" smtClean="0"/>
          </a:p>
          <a:p>
            <a:pPr marL="0" indent="0" algn="l">
              <a:buNone/>
            </a:pPr>
            <a:r>
              <a:rPr lang="en-US" dirty="0">
                <a:solidFill>
                  <a:schemeClr val="tx1"/>
                </a:solidFill>
              </a:rPr>
              <a:t>A Power Supply Unit </a:t>
            </a:r>
            <a:r>
              <a:rPr lang="en-US" dirty="0" smtClean="0">
                <a:solidFill>
                  <a:schemeClr val="tx1"/>
                </a:solidFill>
              </a:rPr>
              <a:t>PSU : is </a:t>
            </a:r>
            <a:r>
              <a:rPr lang="en-US" dirty="0">
                <a:solidFill>
                  <a:schemeClr val="tx1"/>
                </a:solidFill>
              </a:rPr>
              <a:t>an internal IT hardware component. Despite the name, Power Supply Units (PSU) do not supply systems with power - instead they convert it. Specifically, a power supply converts the alternating high voltage current (AC) into direct current (DC), and they also regulate the DC output voltage to the fine tolerances required for modern computing components.</a:t>
            </a:r>
            <a:endParaRPr lang="ar-IQ" dirty="0">
              <a:solidFill>
                <a:schemeClr val="tx1"/>
              </a:solidFill>
            </a:endParaRPr>
          </a:p>
        </p:txBody>
      </p:sp>
    </p:spTree>
    <p:extLst>
      <p:ext uri="{BB962C8B-B14F-4D97-AF65-F5344CB8AC3E}">
        <p14:creationId xmlns:p14="http://schemas.microsoft.com/office/powerpoint/2010/main" val="355427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1051" y="1474451"/>
            <a:ext cx="10819430" cy="3245829"/>
          </a:xfrm>
        </p:spPr>
      </p:pic>
    </p:spTree>
    <p:extLst>
      <p:ext uri="{BB962C8B-B14F-4D97-AF65-F5344CB8AC3E}">
        <p14:creationId xmlns:p14="http://schemas.microsoft.com/office/powerpoint/2010/main" val="4044669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672" y="1169773"/>
            <a:ext cx="8915400" cy="3777622"/>
          </a:xfrm>
        </p:spPr>
        <p:txBody>
          <a:bodyPr/>
          <a:lstStyle/>
          <a:p>
            <a:pPr marL="0" indent="0" algn="l" rtl="0">
              <a:buNone/>
            </a:pPr>
            <a:r>
              <a:rPr lang="en-US" b="1" dirty="0"/>
              <a:t>b. Software</a:t>
            </a:r>
          </a:p>
          <a:p>
            <a:pPr marL="0" indent="0" algn="l" rtl="0">
              <a:buNone/>
            </a:pPr>
            <a:r>
              <a:rPr lang="en-US" dirty="0"/>
              <a:t>Software refers to a set of instructions or programs that tell the computer how to perform specific tasks. It is divided into two main types:</a:t>
            </a:r>
          </a:p>
          <a:p>
            <a:pPr marL="0" indent="0" algn="l" rtl="0">
              <a:buNone/>
            </a:pPr>
            <a:r>
              <a:rPr lang="en-US" b="1" dirty="0"/>
              <a:t>System Software:</a:t>
            </a:r>
            <a:r>
              <a:rPr lang="en-US" dirty="0"/>
              <a:t> Includes the operating system (e.g., Windows, Linux, </a:t>
            </a:r>
            <a:r>
              <a:rPr lang="en-US" dirty="0" err="1"/>
              <a:t>macOS</a:t>
            </a:r>
            <a:r>
              <a:rPr lang="en-US" dirty="0"/>
              <a:t>) that manages hardware and software.</a:t>
            </a:r>
          </a:p>
          <a:p>
            <a:pPr marL="0" indent="0" algn="l" rtl="0">
              <a:buNone/>
            </a:pPr>
            <a:r>
              <a:rPr lang="en-US" b="1" dirty="0"/>
              <a:t>Application Software:</a:t>
            </a:r>
            <a:r>
              <a:rPr lang="en-US" dirty="0"/>
              <a:t> Programs designed for specific tasks, such as word processors, web browsers, and media players.</a:t>
            </a:r>
          </a:p>
          <a:p>
            <a:pPr marL="0" indent="0" algn="l" rtl="0">
              <a:buNone/>
            </a:pPr>
            <a:r>
              <a:rPr lang="en-US" b="1" dirty="0"/>
              <a:t>Middleware:</a:t>
            </a:r>
            <a:r>
              <a:rPr lang="en-US" dirty="0"/>
              <a:t> Acts as a bridge between the operating system and applications.</a:t>
            </a:r>
          </a:p>
          <a:p>
            <a:pPr marL="0" indent="0" algn="l" rtl="0">
              <a:buNone/>
            </a:pPr>
            <a:r>
              <a:rPr lang="en-US" dirty="0"/>
              <a:t>Both hardware and software must work in harmony to ensure smooth operation of a computer.</a:t>
            </a:r>
          </a:p>
          <a:p>
            <a:pPr marL="0" indent="0" algn="l" rtl="0">
              <a:buNone/>
            </a:pPr>
            <a:endParaRPr lang="ar-IQ" dirty="0"/>
          </a:p>
        </p:txBody>
      </p:sp>
    </p:spTree>
    <p:extLst>
      <p:ext uri="{BB962C8B-B14F-4D97-AF65-F5344CB8AC3E}">
        <p14:creationId xmlns:p14="http://schemas.microsoft.com/office/powerpoint/2010/main" val="2426607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4099" y="902043"/>
            <a:ext cx="8692671" cy="4430026"/>
          </a:xfrm>
          <a:prstGeom prst="rect">
            <a:avLst/>
          </a:prstGeom>
        </p:spPr>
      </p:pic>
    </p:spTree>
    <p:extLst>
      <p:ext uri="{BB962C8B-B14F-4D97-AF65-F5344CB8AC3E}">
        <p14:creationId xmlns:p14="http://schemas.microsoft.com/office/powerpoint/2010/main" val="4191327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6852" y="1533833"/>
            <a:ext cx="10073148" cy="2671180"/>
          </a:xfrm>
          <a:prstGeom prst="rect">
            <a:avLst/>
          </a:prstGeom>
        </p:spPr>
        <p:txBody>
          <a:bodyPr wrap="square">
            <a:spAutoFit/>
          </a:bodyPr>
          <a:lstStyle/>
          <a:p>
            <a:pPr marL="342900" indent="-342900">
              <a:buAutoNum type="arabicPeriod"/>
            </a:pPr>
            <a:r>
              <a:rPr lang="en-US" b="1" dirty="0" smtClean="0"/>
              <a:t>Introduction </a:t>
            </a:r>
            <a:r>
              <a:rPr lang="en-US" b="1" dirty="0"/>
              <a:t>to </a:t>
            </a:r>
            <a:r>
              <a:rPr lang="en-US" b="1" dirty="0" smtClean="0"/>
              <a:t>Computers: </a:t>
            </a:r>
          </a:p>
          <a:p>
            <a:endParaRPr lang="en-US" b="1" dirty="0"/>
          </a:p>
          <a:p>
            <a:pPr>
              <a:lnSpc>
                <a:spcPct val="150000"/>
              </a:lnSpc>
            </a:pPr>
            <a:r>
              <a:rPr lang="en-US" dirty="0"/>
              <a:t>Computers are electronic devices designed to process data and perform complex calculations. They have transformed nearly every aspect of our lives, including education, communication, healthcare, and entertainment. A computer system operates based on two essential components: </a:t>
            </a:r>
            <a:r>
              <a:rPr lang="en-US" b="1" dirty="0"/>
              <a:t>hardware</a:t>
            </a:r>
            <a:r>
              <a:rPr lang="en-US" dirty="0"/>
              <a:t> and </a:t>
            </a:r>
            <a:r>
              <a:rPr lang="en-US" b="1" dirty="0"/>
              <a:t>software</a:t>
            </a:r>
            <a:r>
              <a:rPr lang="en-US" dirty="0"/>
              <a:t>, which work together to achieve various tasks.</a:t>
            </a:r>
          </a:p>
        </p:txBody>
      </p:sp>
    </p:spTree>
    <p:extLst>
      <p:ext uri="{BB962C8B-B14F-4D97-AF65-F5344CB8AC3E}">
        <p14:creationId xmlns:p14="http://schemas.microsoft.com/office/powerpoint/2010/main" val="4104700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5741" y="1305697"/>
            <a:ext cx="9601672" cy="4193059"/>
          </a:xfrm>
        </p:spPr>
        <p:txBody>
          <a:bodyPr/>
          <a:lstStyle/>
          <a:p>
            <a:pPr marL="0" indent="0" algn="l" rtl="0">
              <a:buNone/>
            </a:pPr>
            <a:r>
              <a:rPr lang="en-US" b="1" dirty="0">
                <a:solidFill>
                  <a:schemeClr val="tx1"/>
                </a:solidFill>
              </a:rPr>
              <a:t>3. Concept of Computing</a:t>
            </a:r>
          </a:p>
          <a:p>
            <a:pPr marL="0" indent="0" algn="l" rtl="0">
              <a:buNone/>
            </a:pPr>
            <a:r>
              <a:rPr lang="en-US" dirty="0">
                <a:solidFill>
                  <a:schemeClr val="tx1"/>
                </a:solidFill>
              </a:rPr>
              <a:t>Computing involves using computer systems to solve problems and process data efficiently. It is the foundation of modern technology and is defined by several operations:</a:t>
            </a:r>
          </a:p>
          <a:p>
            <a:pPr marL="0" indent="0" algn="l" rtl="0">
              <a:buNone/>
            </a:pPr>
            <a:r>
              <a:rPr lang="en-US" b="1" dirty="0">
                <a:solidFill>
                  <a:schemeClr val="tx1"/>
                </a:solidFill>
              </a:rPr>
              <a:t>Input:</a:t>
            </a:r>
            <a:r>
              <a:rPr lang="en-US" dirty="0">
                <a:solidFill>
                  <a:schemeClr val="tx1"/>
                </a:solidFill>
              </a:rPr>
              <a:t> Accepting data or instructions.</a:t>
            </a:r>
          </a:p>
          <a:p>
            <a:pPr marL="0" indent="0" algn="l" rtl="0">
              <a:buNone/>
            </a:pPr>
            <a:r>
              <a:rPr lang="en-US" b="1" dirty="0">
                <a:solidFill>
                  <a:schemeClr val="tx1"/>
                </a:solidFill>
              </a:rPr>
              <a:t>Processing:</a:t>
            </a:r>
            <a:r>
              <a:rPr lang="en-US" dirty="0">
                <a:solidFill>
                  <a:schemeClr val="tx1"/>
                </a:solidFill>
              </a:rPr>
              <a:t> Performing calculations or making decisions based on inputs.</a:t>
            </a:r>
          </a:p>
          <a:p>
            <a:pPr marL="0" indent="0" algn="l" rtl="0">
              <a:buNone/>
            </a:pPr>
            <a:r>
              <a:rPr lang="en-US" b="1" dirty="0">
                <a:solidFill>
                  <a:schemeClr val="tx1"/>
                </a:solidFill>
              </a:rPr>
              <a:t>Storage:</a:t>
            </a:r>
            <a:r>
              <a:rPr lang="en-US" dirty="0">
                <a:solidFill>
                  <a:schemeClr val="tx1"/>
                </a:solidFill>
              </a:rPr>
              <a:t> Saving data for later use.</a:t>
            </a:r>
          </a:p>
          <a:p>
            <a:pPr marL="0" indent="0" algn="l" rtl="0">
              <a:buNone/>
            </a:pPr>
            <a:r>
              <a:rPr lang="en-US" b="1" dirty="0">
                <a:solidFill>
                  <a:schemeClr val="tx1"/>
                </a:solidFill>
              </a:rPr>
              <a:t>Output:</a:t>
            </a:r>
            <a:r>
              <a:rPr lang="en-US" dirty="0">
                <a:solidFill>
                  <a:schemeClr val="tx1"/>
                </a:solidFill>
              </a:rPr>
              <a:t> Producing results, such as displaying text or printing a document.</a:t>
            </a:r>
          </a:p>
          <a:p>
            <a:pPr marL="0" indent="0" algn="l" rtl="0">
              <a:buNone/>
            </a:pPr>
            <a:endParaRPr lang="ar-IQ" dirty="0"/>
          </a:p>
        </p:txBody>
      </p:sp>
    </p:spTree>
    <p:extLst>
      <p:ext uri="{BB962C8B-B14F-4D97-AF65-F5344CB8AC3E}">
        <p14:creationId xmlns:p14="http://schemas.microsoft.com/office/powerpoint/2010/main" val="22954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8887" y="1379838"/>
            <a:ext cx="8915400" cy="3777622"/>
          </a:xfrm>
        </p:spPr>
        <p:txBody>
          <a:bodyPr/>
          <a:lstStyle/>
          <a:p>
            <a:pPr marL="0" indent="0" algn="l" rtl="0">
              <a:buNone/>
            </a:pPr>
            <a:r>
              <a:rPr lang="en-US" b="1" dirty="0"/>
              <a:t>4. Concept of Data and Information</a:t>
            </a:r>
          </a:p>
          <a:p>
            <a:pPr marL="0" indent="0" algn="l" rtl="0">
              <a:buNone/>
            </a:pPr>
            <a:r>
              <a:rPr lang="en-US" b="1" dirty="0"/>
              <a:t>Data:</a:t>
            </a:r>
            <a:r>
              <a:rPr lang="en-US" dirty="0"/>
              <a:t> Raw facts and figures that have no inherent meaning until processed (e.g., numbers, text).</a:t>
            </a:r>
          </a:p>
          <a:p>
            <a:pPr marL="0" indent="0" algn="l" rtl="0">
              <a:buNone/>
            </a:pPr>
            <a:r>
              <a:rPr lang="en-US" b="1" dirty="0"/>
              <a:t>Information:</a:t>
            </a:r>
            <a:r>
              <a:rPr lang="en-US" dirty="0"/>
              <a:t> Processed data that is meaningful and useful for decision-making (e.g., a sales report).</a:t>
            </a:r>
          </a:p>
          <a:p>
            <a:pPr marL="0" indent="0" algn="l" rtl="0">
              <a:buNone/>
            </a:pPr>
            <a:r>
              <a:rPr lang="en-US" b="1" dirty="0"/>
              <a:t>Importance:</a:t>
            </a:r>
            <a:r>
              <a:rPr lang="en-US" dirty="0"/>
              <a:t> Transforming data into information helps organizations and individuals make informed decisions.</a:t>
            </a:r>
          </a:p>
          <a:p>
            <a:pPr marL="0" indent="0" algn="l" rtl="0">
              <a:buNone/>
            </a:pPr>
            <a:endParaRPr lang="ar-IQ" dirty="0"/>
          </a:p>
        </p:txBody>
      </p:sp>
    </p:spTree>
    <p:extLst>
      <p:ext uri="{BB962C8B-B14F-4D97-AF65-F5344CB8AC3E}">
        <p14:creationId xmlns:p14="http://schemas.microsoft.com/office/powerpoint/2010/main" val="101635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0099" y="1219200"/>
            <a:ext cx="8915400" cy="3777622"/>
          </a:xfrm>
        </p:spPr>
        <p:txBody>
          <a:bodyPr/>
          <a:lstStyle/>
          <a:p>
            <a:pPr marL="0" indent="0" algn="l" rtl="0">
              <a:buNone/>
            </a:pPr>
            <a:r>
              <a:rPr lang="en-US" b="1" dirty="0"/>
              <a:t>5. Applications of Information, Electronics, and Communication Technology (IECT)</a:t>
            </a:r>
          </a:p>
          <a:p>
            <a:pPr marL="0" indent="0" algn="l" rtl="0">
              <a:buNone/>
            </a:pPr>
            <a:r>
              <a:rPr lang="en-US" dirty="0"/>
              <a:t>IECT integrates technology to enhance communication, manage information, and automate processes. Key applications include:</a:t>
            </a:r>
          </a:p>
          <a:p>
            <a:pPr marL="0" indent="0" algn="l" rtl="0">
              <a:buNone/>
            </a:pPr>
            <a:r>
              <a:rPr lang="en-US" b="1" dirty="0"/>
              <a:t>Education:</a:t>
            </a:r>
            <a:r>
              <a:rPr lang="en-US" dirty="0"/>
              <a:t> Online learning platforms, digital libraries, and virtual classrooms.</a:t>
            </a:r>
          </a:p>
          <a:p>
            <a:pPr marL="0" indent="0" algn="l" rtl="0">
              <a:buNone/>
            </a:pPr>
            <a:r>
              <a:rPr lang="en-US" b="1" dirty="0"/>
              <a:t>Healthcare:</a:t>
            </a:r>
            <a:r>
              <a:rPr lang="en-US" dirty="0"/>
              <a:t> Patient records management, telemedicine, and medical imaging.</a:t>
            </a:r>
          </a:p>
          <a:p>
            <a:pPr marL="0" indent="0" algn="l" rtl="0">
              <a:buNone/>
            </a:pPr>
            <a:r>
              <a:rPr lang="en-US" b="1" dirty="0"/>
              <a:t>Finance:</a:t>
            </a:r>
            <a:r>
              <a:rPr lang="en-US" dirty="0"/>
              <a:t> Online banking, fraud detection systems, and digital wallets.</a:t>
            </a:r>
          </a:p>
          <a:p>
            <a:pPr marL="0" indent="0" algn="l" rtl="0">
              <a:buNone/>
            </a:pPr>
            <a:r>
              <a:rPr lang="en-US" b="1" dirty="0"/>
              <a:t>Entertainment:</a:t>
            </a:r>
            <a:r>
              <a:rPr lang="en-US" dirty="0"/>
              <a:t> Streaming services, gaming, and virtual reality experiences.</a:t>
            </a:r>
          </a:p>
          <a:p>
            <a:pPr marL="0" indent="0" algn="l" rtl="0">
              <a:buNone/>
            </a:pPr>
            <a:r>
              <a:rPr lang="en-US" b="1" dirty="0"/>
              <a:t>Communication:</a:t>
            </a:r>
            <a:r>
              <a:rPr lang="en-US" dirty="0"/>
              <a:t> Email, video conferencing, and instant messaging.</a:t>
            </a:r>
          </a:p>
          <a:p>
            <a:pPr marL="0" indent="0" algn="l" rtl="0">
              <a:buNone/>
            </a:pPr>
            <a:endParaRPr lang="ar-IQ" dirty="0"/>
          </a:p>
        </p:txBody>
      </p:sp>
    </p:spTree>
    <p:extLst>
      <p:ext uri="{BB962C8B-B14F-4D97-AF65-F5344CB8AC3E}">
        <p14:creationId xmlns:p14="http://schemas.microsoft.com/office/powerpoint/2010/main" val="710438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2455" y="996779"/>
            <a:ext cx="8915400" cy="3777622"/>
          </a:xfrm>
        </p:spPr>
        <p:txBody>
          <a:bodyPr>
            <a:normAutofit/>
          </a:bodyPr>
          <a:lstStyle/>
          <a:p>
            <a:pPr marL="0" indent="0" algn="l" rtl="0">
              <a:buNone/>
            </a:pPr>
            <a:r>
              <a:rPr lang="en-US" b="1" dirty="0"/>
              <a:t>6. Connecting </a:t>
            </a:r>
            <a:r>
              <a:rPr lang="en-US" b="1" dirty="0" err="1"/>
              <a:t>Input/Output</a:t>
            </a:r>
            <a:r>
              <a:rPr lang="en-US" b="1" dirty="0"/>
              <a:t> Devices and Peripherals to the CPU</a:t>
            </a:r>
          </a:p>
          <a:p>
            <a:pPr marL="0" indent="0" algn="l" rtl="0">
              <a:buNone/>
            </a:pPr>
            <a:r>
              <a:rPr lang="en-US" dirty="0"/>
              <a:t>To build a functioning computer system, peripherals (input/output devices) are connected to the CPU, the core component responsible for processing data.</a:t>
            </a:r>
          </a:p>
          <a:p>
            <a:pPr marL="0" indent="0" algn="l" rtl="0">
              <a:buNone/>
            </a:pPr>
            <a:r>
              <a:rPr lang="en-US" b="1" dirty="0"/>
              <a:t>a. Common Input Devices</a:t>
            </a:r>
          </a:p>
          <a:p>
            <a:pPr marL="0" indent="0" algn="l" rtl="0">
              <a:buNone/>
            </a:pPr>
            <a:r>
              <a:rPr lang="en-US" b="1" dirty="0"/>
              <a:t>Keyboard:</a:t>
            </a:r>
            <a:r>
              <a:rPr lang="en-US" dirty="0"/>
              <a:t> Connects via USB or wireless technology.</a:t>
            </a:r>
          </a:p>
          <a:p>
            <a:pPr marL="0" indent="0" algn="l" rtl="0">
              <a:buNone/>
            </a:pPr>
            <a:r>
              <a:rPr lang="en-US" b="1" dirty="0"/>
              <a:t>Mouse:</a:t>
            </a:r>
            <a:r>
              <a:rPr lang="en-US" dirty="0"/>
              <a:t> Allows navigation and interaction; can be optical or wireless.</a:t>
            </a:r>
          </a:p>
          <a:p>
            <a:pPr marL="0" indent="0" algn="l" rtl="0">
              <a:buNone/>
            </a:pPr>
            <a:r>
              <a:rPr lang="en-US" b="1" dirty="0"/>
              <a:t>Microphone:</a:t>
            </a:r>
            <a:r>
              <a:rPr lang="en-US" dirty="0"/>
              <a:t> For audio input.</a:t>
            </a:r>
          </a:p>
          <a:p>
            <a:pPr marL="0" indent="0" algn="l" rtl="0">
              <a:buNone/>
            </a:pPr>
            <a:r>
              <a:rPr lang="en-US" b="1" dirty="0"/>
              <a:t>Scanner:</a:t>
            </a:r>
            <a:r>
              <a:rPr lang="en-US" dirty="0"/>
              <a:t> Digitizes physical documents into electronic form.</a:t>
            </a:r>
          </a:p>
          <a:p>
            <a:endParaRPr lang="ar-IQ" dirty="0"/>
          </a:p>
        </p:txBody>
      </p:sp>
    </p:spTree>
    <p:extLst>
      <p:ext uri="{BB962C8B-B14F-4D97-AF65-F5344CB8AC3E}">
        <p14:creationId xmlns:p14="http://schemas.microsoft.com/office/powerpoint/2010/main" val="1980793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7039" y="1886465"/>
            <a:ext cx="8915400" cy="3777622"/>
          </a:xfrm>
        </p:spPr>
        <p:txBody>
          <a:bodyPr/>
          <a:lstStyle/>
          <a:p>
            <a:pPr marL="0" indent="0" algn="l" rtl="0">
              <a:buNone/>
            </a:pPr>
            <a:r>
              <a:rPr lang="en-US" b="1" dirty="0"/>
              <a:t>b. Common Output Devices</a:t>
            </a:r>
          </a:p>
          <a:p>
            <a:pPr marL="0" indent="0" algn="l" rtl="0">
              <a:buNone/>
            </a:pPr>
            <a:r>
              <a:rPr lang="en-US" b="1" dirty="0"/>
              <a:t>Monitor:</a:t>
            </a:r>
            <a:r>
              <a:rPr lang="en-US" dirty="0"/>
              <a:t> Displays visual output using HDMI, VGA, or USB-C connections.</a:t>
            </a:r>
          </a:p>
          <a:p>
            <a:pPr marL="0" indent="0" algn="l" rtl="0">
              <a:buNone/>
            </a:pPr>
            <a:r>
              <a:rPr lang="en-US" b="1" dirty="0"/>
              <a:t>Printer:</a:t>
            </a:r>
            <a:r>
              <a:rPr lang="en-US" dirty="0"/>
              <a:t> Produces physical copies of documents.</a:t>
            </a:r>
          </a:p>
          <a:p>
            <a:pPr marL="0" indent="0" algn="l" rtl="0">
              <a:buNone/>
            </a:pPr>
            <a:r>
              <a:rPr lang="en-US" b="1" dirty="0"/>
              <a:t>Speakers:</a:t>
            </a:r>
            <a:r>
              <a:rPr lang="en-US" dirty="0"/>
              <a:t> Output audio from the system.</a:t>
            </a:r>
          </a:p>
          <a:p>
            <a:pPr marL="0" indent="0" algn="l" rtl="0">
              <a:buNone/>
            </a:pPr>
            <a:r>
              <a:rPr lang="en-US" b="1" dirty="0"/>
              <a:t>c. Peripheral Connections</a:t>
            </a:r>
          </a:p>
          <a:p>
            <a:pPr marL="0" indent="0" algn="l" rtl="0">
              <a:buNone/>
            </a:pPr>
            <a:r>
              <a:rPr lang="en-US" b="1" dirty="0"/>
              <a:t>USB Ports:</a:t>
            </a:r>
            <a:r>
              <a:rPr lang="en-US" dirty="0"/>
              <a:t> Standard interface for most peripherals.</a:t>
            </a:r>
          </a:p>
          <a:p>
            <a:pPr marL="0" indent="0" algn="l" rtl="0">
              <a:buNone/>
            </a:pPr>
            <a:r>
              <a:rPr lang="en-US" b="1" dirty="0"/>
              <a:t>HDMI/VGA Ports:</a:t>
            </a:r>
            <a:r>
              <a:rPr lang="en-US" dirty="0"/>
              <a:t> For monitors and projectors.</a:t>
            </a:r>
          </a:p>
          <a:p>
            <a:pPr marL="0" indent="0" algn="l" rtl="0">
              <a:buNone/>
            </a:pPr>
            <a:r>
              <a:rPr lang="en-US" b="1" dirty="0"/>
              <a:t>Audio Jacks:</a:t>
            </a:r>
            <a:r>
              <a:rPr lang="en-US" dirty="0"/>
              <a:t> For headphones and microphones.</a:t>
            </a:r>
          </a:p>
          <a:p>
            <a:pPr marL="0" indent="0" algn="l" rtl="0">
              <a:buNone/>
            </a:pPr>
            <a:r>
              <a:rPr lang="en-US" b="1" dirty="0"/>
              <a:t>Bluetooth and Wi-Fi:</a:t>
            </a:r>
            <a:r>
              <a:rPr lang="en-US" dirty="0"/>
              <a:t> Wireless connections for modern devices.</a:t>
            </a:r>
          </a:p>
          <a:p>
            <a:endParaRPr lang="ar-IQ" dirty="0"/>
          </a:p>
        </p:txBody>
      </p:sp>
    </p:spTree>
    <p:extLst>
      <p:ext uri="{BB962C8B-B14F-4D97-AF65-F5344CB8AC3E}">
        <p14:creationId xmlns:p14="http://schemas.microsoft.com/office/powerpoint/2010/main" val="3219012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1756" y="2713703"/>
            <a:ext cx="8658173" cy="1060787"/>
          </a:xfrm>
        </p:spPr>
        <p:txBody>
          <a:bodyPr/>
          <a:lstStyle/>
          <a:p>
            <a:r>
              <a:rPr lang="en-US" dirty="0"/>
              <a:t>Thank you for </a:t>
            </a:r>
            <a:r>
              <a:rPr lang="en-US" dirty="0" smtClean="0"/>
              <a:t>listening</a:t>
            </a:r>
            <a:endParaRPr lang="ar-IQ" dirty="0"/>
          </a:p>
        </p:txBody>
      </p:sp>
    </p:spTree>
    <p:extLst>
      <p:ext uri="{BB962C8B-B14F-4D97-AF65-F5344CB8AC3E}">
        <p14:creationId xmlns:p14="http://schemas.microsoft.com/office/powerpoint/2010/main" val="72344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1795" y="564377"/>
            <a:ext cx="7515340" cy="4830615"/>
          </a:xfrm>
        </p:spPr>
      </p:pic>
    </p:spTree>
    <p:extLst>
      <p:ext uri="{BB962C8B-B14F-4D97-AF65-F5344CB8AC3E}">
        <p14:creationId xmlns:p14="http://schemas.microsoft.com/office/powerpoint/2010/main" val="277623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8804" y="259492"/>
            <a:ext cx="9646315" cy="6400801"/>
          </a:xfrm>
        </p:spPr>
        <p:txBody>
          <a:bodyPr>
            <a:normAutofit/>
          </a:bodyPr>
          <a:lstStyle/>
          <a:p>
            <a:pPr marL="0" indent="0" algn="l" rtl="0">
              <a:buNone/>
            </a:pPr>
            <a:r>
              <a:rPr lang="en-US" b="1" dirty="0"/>
              <a:t>2. Concepts of Hardware and Software and Their Components</a:t>
            </a:r>
          </a:p>
          <a:p>
            <a:pPr marL="0" indent="0" algn="l" rtl="0">
              <a:buNone/>
            </a:pPr>
            <a:r>
              <a:rPr lang="en-US" b="1" dirty="0"/>
              <a:t>a. Hardware</a:t>
            </a:r>
          </a:p>
          <a:p>
            <a:pPr marL="0" indent="0" algn="l" rtl="0">
              <a:lnSpc>
                <a:spcPct val="220000"/>
              </a:lnSpc>
              <a:buNone/>
            </a:pPr>
            <a:r>
              <a:rPr lang="en-US" sz="1600" b="1" dirty="0"/>
              <a:t>Hardware refers to the tangible, physical components of a computer system. These components are classified into different categories:</a:t>
            </a:r>
          </a:p>
          <a:p>
            <a:pPr marL="0" indent="0" algn="l" rtl="0">
              <a:lnSpc>
                <a:spcPct val="220000"/>
              </a:lnSpc>
              <a:buNone/>
            </a:pPr>
            <a:r>
              <a:rPr lang="en-US" sz="1600" b="1" dirty="0"/>
              <a:t>Input </a:t>
            </a:r>
            <a:r>
              <a:rPr lang="en-US" sz="1600" b="1" dirty="0" smtClean="0"/>
              <a:t>Devices: </a:t>
            </a:r>
          </a:p>
          <a:p>
            <a:pPr marL="0" indent="0" algn="l" rtl="0">
              <a:lnSpc>
                <a:spcPct val="220000"/>
              </a:lnSpc>
              <a:buNone/>
            </a:pPr>
            <a:r>
              <a:rPr lang="en-US" sz="1600" b="1" dirty="0" smtClean="0"/>
              <a:t> </a:t>
            </a:r>
            <a:r>
              <a:rPr lang="en-US" sz="1600" b="1" dirty="0"/>
              <a:t>Input device is any peripheral (piece of computer hardware equipment to provide data and control signals to an information processing system such as a computer or other information appliance. Input device Translate data from form that humans understand to one that the computer can work with. Most common are keyboard and mouse (e.g., keyboard, mouse, scanner</a:t>
            </a:r>
            <a:r>
              <a:rPr lang="en-US" sz="1600" b="1" dirty="0" smtClean="0"/>
              <a:t>).</a:t>
            </a:r>
          </a:p>
          <a:p>
            <a:pPr marL="0" indent="0" algn="l" rtl="0">
              <a:buNone/>
            </a:pPr>
            <a:endParaRPr lang="en-US" dirty="0"/>
          </a:p>
          <a:p>
            <a:pPr marL="0" indent="0" algn="l" rtl="0">
              <a:buNone/>
            </a:pPr>
            <a:endParaRPr lang="en-US" dirty="0"/>
          </a:p>
          <a:p>
            <a:pPr marL="0" indent="0" algn="l" rtl="0">
              <a:buNone/>
            </a:pPr>
            <a:endParaRPr lang="ar-IQ" dirty="0"/>
          </a:p>
        </p:txBody>
      </p:sp>
    </p:spTree>
    <p:extLst>
      <p:ext uri="{BB962C8B-B14F-4D97-AF65-F5344CB8AC3E}">
        <p14:creationId xmlns:p14="http://schemas.microsoft.com/office/powerpoint/2010/main" val="3486297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1772" y="988540"/>
            <a:ext cx="6855941" cy="4132220"/>
          </a:xfrm>
        </p:spPr>
      </p:pic>
    </p:spTree>
    <p:extLst>
      <p:ext uri="{BB962C8B-B14F-4D97-AF65-F5344CB8AC3E}">
        <p14:creationId xmlns:p14="http://schemas.microsoft.com/office/powerpoint/2010/main" val="286692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3602" y="1145059"/>
            <a:ext cx="8915400" cy="3777622"/>
          </a:xfrm>
        </p:spPr>
        <p:txBody>
          <a:bodyPr/>
          <a:lstStyle/>
          <a:p>
            <a:pPr marL="0" indent="0" algn="l" rtl="0">
              <a:buNone/>
            </a:pPr>
            <a:r>
              <a:rPr lang="en-US" b="1" dirty="0"/>
              <a:t>Output Devices:</a:t>
            </a:r>
            <a:endParaRPr lang="en-US" dirty="0" smtClean="0"/>
          </a:p>
          <a:p>
            <a:pPr marL="0" indent="0" algn="l" rtl="0">
              <a:lnSpc>
                <a:spcPct val="150000"/>
              </a:lnSpc>
              <a:buNone/>
            </a:pPr>
            <a:r>
              <a:rPr lang="en-US" dirty="0" smtClean="0"/>
              <a:t>An </a:t>
            </a:r>
            <a:r>
              <a:rPr lang="en-US" dirty="0"/>
              <a:t>output device is any piece of computer hardware equipment used to communicate the results of data processing carried out by an information processing system (such as a computer) which converts the electronically generated information into </a:t>
            </a:r>
            <a:r>
              <a:rPr lang="en-US" dirty="0" err="1"/>
              <a:t>humanreadable</a:t>
            </a:r>
            <a:r>
              <a:rPr lang="en-US" dirty="0"/>
              <a:t> form. Devices that display or provide results from the computer (e.g., monitor, printer, speakers).</a:t>
            </a:r>
          </a:p>
          <a:p>
            <a:pPr marL="0" indent="0" algn="l" rtl="0">
              <a:buNone/>
            </a:pPr>
            <a:endParaRPr lang="ar-IQ" dirty="0"/>
          </a:p>
        </p:txBody>
      </p:sp>
    </p:spTree>
    <p:extLst>
      <p:ext uri="{BB962C8B-B14F-4D97-AF65-F5344CB8AC3E}">
        <p14:creationId xmlns:p14="http://schemas.microsoft.com/office/powerpoint/2010/main" val="3793231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67145" y="1107988"/>
            <a:ext cx="7835407" cy="4143633"/>
          </a:xfrm>
        </p:spPr>
      </p:pic>
    </p:spTree>
    <p:extLst>
      <p:ext uri="{BB962C8B-B14F-4D97-AF65-F5344CB8AC3E}">
        <p14:creationId xmlns:p14="http://schemas.microsoft.com/office/powerpoint/2010/main" val="271672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196" y="1713471"/>
            <a:ext cx="10607804" cy="4674972"/>
          </a:xfrm>
        </p:spPr>
        <p:txBody>
          <a:bodyPr>
            <a:normAutofit/>
          </a:bodyPr>
          <a:lstStyle/>
          <a:p>
            <a:pPr marL="0" indent="0" algn="l" rtl="0">
              <a:buNone/>
            </a:pPr>
            <a:endParaRPr lang="en-US" dirty="0"/>
          </a:p>
          <a:p>
            <a:pPr marL="0" indent="0" algn="l" rtl="0">
              <a:buNone/>
            </a:pPr>
            <a:r>
              <a:rPr lang="en-US" b="1" dirty="0"/>
              <a:t>Central Processing Unit (CPU):</a:t>
            </a:r>
            <a:r>
              <a:rPr lang="en-US" dirty="0"/>
              <a:t> </a:t>
            </a:r>
            <a:endParaRPr lang="en-US" dirty="0" smtClean="0"/>
          </a:p>
          <a:p>
            <a:pPr marL="0" indent="0" algn="l" rtl="0">
              <a:buNone/>
            </a:pPr>
            <a:r>
              <a:rPr lang="en-US" dirty="0" smtClean="0"/>
              <a:t>A </a:t>
            </a:r>
            <a:r>
              <a:rPr lang="en-US" dirty="0"/>
              <a:t>CPU is brain of a computer. It is responsible for all functions and processes. </a:t>
            </a:r>
            <a:r>
              <a:rPr lang="en-US" dirty="0" smtClean="0"/>
              <a:t>Regarding computing power, the CPU is the most important element of a computer system.</a:t>
            </a:r>
          </a:p>
          <a:p>
            <a:pPr marL="0" indent="0" algn="l" rtl="0">
              <a:buNone/>
            </a:pPr>
            <a:r>
              <a:rPr lang="en-US" dirty="0"/>
              <a:t>The CPU is comprised of three main parts : </a:t>
            </a:r>
            <a:endParaRPr lang="en-US" dirty="0" smtClean="0"/>
          </a:p>
          <a:p>
            <a:pPr algn="l" rtl="0">
              <a:buFont typeface="Arial" panose="020B0604020202020204" pitchFamily="34" charset="0"/>
              <a:buChar char="•"/>
            </a:pPr>
            <a:r>
              <a:rPr lang="en-US" dirty="0" smtClean="0"/>
              <a:t>Arithmetic </a:t>
            </a:r>
            <a:r>
              <a:rPr lang="en-US" dirty="0"/>
              <a:t>Logic Unit (ALU</a:t>
            </a:r>
            <a:r>
              <a:rPr lang="en-US" dirty="0" smtClean="0"/>
              <a:t>) </a:t>
            </a:r>
          </a:p>
          <a:p>
            <a:pPr algn="l" rtl="0">
              <a:buFont typeface="Arial" panose="020B0604020202020204" pitchFamily="34" charset="0"/>
              <a:buChar char="•"/>
            </a:pPr>
            <a:r>
              <a:rPr lang="en-US" dirty="0" smtClean="0"/>
              <a:t>* </a:t>
            </a:r>
            <a:r>
              <a:rPr lang="en-US" dirty="0"/>
              <a:t>Control Unit (CU</a:t>
            </a:r>
            <a:r>
              <a:rPr lang="en-US" dirty="0" smtClean="0"/>
              <a:t>)</a:t>
            </a:r>
          </a:p>
          <a:p>
            <a:pPr algn="l" rtl="0">
              <a:buFont typeface="Arial" panose="020B0604020202020204" pitchFamily="34" charset="0"/>
              <a:buChar char="•"/>
            </a:pPr>
            <a:r>
              <a:rPr lang="en-US" dirty="0" smtClean="0"/>
              <a:t> </a:t>
            </a:r>
            <a:r>
              <a:rPr lang="en-US" dirty="0"/>
              <a:t>* Registers </a:t>
            </a:r>
            <a:endParaRPr lang="ar-IQ" dirty="0"/>
          </a:p>
        </p:txBody>
      </p:sp>
    </p:spTree>
    <p:extLst>
      <p:ext uri="{BB962C8B-B14F-4D97-AF65-F5344CB8AC3E}">
        <p14:creationId xmlns:p14="http://schemas.microsoft.com/office/powerpoint/2010/main" val="3368925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5298" y="845515"/>
            <a:ext cx="7883610" cy="4479592"/>
          </a:xfrm>
        </p:spPr>
      </p:pic>
    </p:spTree>
    <p:extLst>
      <p:ext uri="{BB962C8B-B14F-4D97-AF65-F5344CB8AC3E}">
        <p14:creationId xmlns:p14="http://schemas.microsoft.com/office/powerpoint/2010/main" val="15665480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1238</TotalTime>
  <Words>1271</Words>
  <Application>Microsoft Office PowerPoint</Application>
  <PresentationFormat>Widescreen</PresentationFormat>
  <Paragraphs>83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Century Gothic</vt:lpstr>
      <vt:lpstr>Tahoma</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31</cp:revision>
  <dcterms:created xsi:type="dcterms:W3CDTF">2024-09-22T05:58:26Z</dcterms:created>
  <dcterms:modified xsi:type="dcterms:W3CDTF">2024-12-29T21:04:06Z</dcterms:modified>
</cp:coreProperties>
</file>