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sldIdLst>
    <p:sldId id="257" r:id="rId2"/>
    <p:sldId id="268" r:id="rId3"/>
    <p:sldId id="290" r:id="rId4"/>
    <p:sldId id="291" r:id="rId5"/>
    <p:sldId id="269" r:id="rId6"/>
    <p:sldId id="271" r:id="rId7"/>
    <p:sldId id="288" r:id="rId8"/>
    <p:sldId id="270" r:id="rId9"/>
    <p:sldId id="287" r:id="rId10"/>
    <p:sldId id="273" r:id="rId11"/>
    <p:sldId id="274" r:id="rId12"/>
    <p:sldId id="281"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43" autoAdjust="0"/>
  </p:normalViewPr>
  <p:slideViewPr>
    <p:cSldViewPr snapToGrid="0" showGuides="1">
      <p:cViewPr>
        <p:scale>
          <a:sx n="86" d="100"/>
          <a:sy n="86" d="100"/>
        </p:scale>
        <p:origin x="60" y="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21/07/1446</a:t>
            </a:fld>
            <a:endParaRPr lang="ar-IQ"/>
          </a:p>
        </p:txBody>
      </p:sp>
      <p:sp>
        <p:nvSpPr>
          <p:cNvPr id="5" name="Footer Placeholder 4"/>
          <p:cNvSpPr>
            <a:spLocks noGrp="1"/>
          </p:cNvSpPr>
          <p:nvPr>
            <p:ph type="ftr" sz="quarter" idx="11"/>
          </p:nvPr>
        </p:nvSpPr>
        <p:spPr/>
        <p:txBody>
          <a:bodyPr/>
          <a:lstStyle/>
          <a:p>
            <a:endParaRPr lang="ar-IQ"/>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615148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21/07/1446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846105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21/07/1446</a:t>
            </a:fld>
            <a:endParaRPr lang="ar-IQ"/>
          </a:p>
        </p:txBody>
      </p:sp>
      <p:sp>
        <p:nvSpPr>
          <p:cNvPr id="5" name="Footer Placeholder 4"/>
          <p:cNvSpPr>
            <a:spLocks noGrp="1"/>
          </p:cNvSpPr>
          <p:nvPr>
            <p:ph type="ftr" sz="quarter" idx="11"/>
          </p:nvPr>
        </p:nvSpPr>
        <p:spPr/>
        <p:txBody>
          <a:bodyPr/>
          <a:lstStyle/>
          <a:p>
            <a:endParaRPr lang="ar-IQ"/>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01351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21/07/1446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054925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21/07/1446</a:t>
            </a:fld>
            <a:endParaRPr lang="ar-IQ"/>
          </a:p>
        </p:txBody>
      </p:sp>
      <p:sp>
        <p:nvSpPr>
          <p:cNvPr id="6" name="Footer Placeholder 5"/>
          <p:cNvSpPr>
            <a:spLocks noGrp="1"/>
          </p:cNvSpPr>
          <p:nvPr>
            <p:ph type="ftr" sz="quarter" idx="11"/>
          </p:nvPr>
        </p:nvSpPr>
        <p:spPr/>
        <p:txBody>
          <a:bodyPr/>
          <a:lstStyle/>
          <a:p>
            <a:endParaRPr lang="ar-IQ"/>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3850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21/07/1446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3398668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21/07/1446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41995194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21/07/1446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645532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21/07/1446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159916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21/07/1446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549138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F608F63-0D66-4DA6-A068-E85D00D6B2B2}" type="datetimeFigureOut">
              <a:rPr lang="ar-IQ" smtClean="0"/>
              <a:t>21/07/1446</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2736642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F608F63-0D66-4DA6-A068-E85D00D6B2B2}" type="datetimeFigureOut">
              <a:rPr lang="ar-IQ" smtClean="0"/>
              <a:t>21/07/1446</a:t>
            </a:fld>
            <a:endParaRPr lang="ar-IQ"/>
          </a:p>
        </p:txBody>
      </p:sp>
      <p:sp>
        <p:nvSpPr>
          <p:cNvPr id="8" name="Footer Placeholder 7"/>
          <p:cNvSpPr>
            <a:spLocks noGrp="1"/>
          </p:cNvSpPr>
          <p:nvPr>
            <p:ph type="ftr" sz="quarter" idx="11"/>
          </p:nvPr>
        </p:nvSpPr>
        <p:spPr/>
        <p:txBody>
          <a:bodyPr/>
          <a:lstStyle/>
          <a:p>
            <a:endParaRPr lang="ar-IQ"/>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546142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608F63-0D66-4DA6-A068-E85D00D6B2B2}" type="datetimeFigureOut">
              <a:rPr lang="ar-IQ" smtClean="0"/>
              <a:t>21/07/1446</a:t>
            </a:fld>
            <a:endParaRPr lang="ar-IQ"/>
          </a:p>
        </p:txBody>
      </p:sp>
      <p:sp>
        <p:nvSpPr>
          <p:cNvPr id="4" name="Footer Placeholder 3"/>
          <p:cNvSpPr>
            <a:spLocks noGrp="1"/>
          </p:cNvSpPr>
          <p:nvPr>
            <p:ph type="ftr" sz="quarter" idx="11"/>
          </p:nvPr>
        </p:nvSpPr>
        <p:spPr/>
        <p:txBody>
          <a:bodyPr/>
          <a:lstStyle/>
          <a:p>
            <a:endParaRPr lang="ar-IQ"/>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728359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608F63-0D66-4DA6-A068-E85D00D6B2B2}" type="datetimeFigureOut">
              <a:rPr lang="ar-IQ" smtClean="0"/>
              <a:t>21/07/1446</a:t>
            </a:fld>
            <a:endParaRPr lang="ar-IQ"/>
          </a:p>
        </p:txBody>
      </p:sp>
      <p:sp>
        <p:nvSpPr>
          <p:cNvPr id="3" name="Footer Placeholder 2"/>
          <p:cNvSpPr>
            <a:spLocks noGrp="1"/>
          </p:cNvSpPr>
          <p:nvPr>
            <p:ph type="ftr" sz="quarter" idx="11"/>
          </p:nvPr>
        </p:nvSpPr>
        <p:spPr/>
        <p:txBody>
          <a:bodyPr/>
          <a:lstStyle/>
          <a:p>
            <a:endParaRPr lang="ar-IQ"/>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348435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21/07/1446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290455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21/07/1446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4155404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F608F63-0D66-4DA6-A068-E85D00D6B2B2}" type="datetimeFigureOut">
              <a:rPr lang="ar-IQ" smtClean="0"/>
              <a:t>21/07/1446</a:t>
            </a:fld>
            <a:endParaRPr lang="ar-IQ"/>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8358C04-3C38-475E-B33F-804E1F6F91A7}" type="slidenum">
              <a:rPr lang="ar-IQ" smtClean="0"/>
              <a:t>‹#›</a:t>
            </a:fld>
            <a:endParaRPr lang="ar-IQ"/>
          </a:p>
        </p:txBody>
      </p:sp>
    </p:spTree>
    <p:extLst>
      <p:ext uri="{BB962C8B-B14F-4D97-AF65-F5344CB8AC3E}">
        <p14:creationId xmlns:p14="http://schemas.microsoft.com/office/powerpoint/2010/main" val="339685774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 id="2147483724" r:id="rId15"/>
    <p:sldLayoutId id="2147483725"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6128" y="265471"/>
            <a:ext cx="13543935" cy="5987845"/>
          </a:xfrm>
        </p:spPr>
        <p:txBody>
          <a:bodyPr>
            <a:normAutofit/>
          </a:bodyPr>
          <a:lstStyle/>
          <a:p>
            <a:pPr marL="0" indent="0" algn="ctr">
              <a:buNone/>
            </a:pPr>
            <a:r>
              <a:rPr lang="en-US" dirty="0" smtClean="0"/>
              <a:t>     </a:t>
            </a:r>
          </a:p>
          <a:p>
            <a:pPr algn="ctr"/>
            <a:r>
              <a:rPr lang="en-US" b="1" dirty="0" smtClean="0"/>
              <a:t>ALMUSTAQBAL UNIVERSITY </a:t>
            </a:r>
          </a:p>
          <a:p>
            <a:pPr algn="ctr"/>
            <a:r>
              <a:rPr lang="en-US" b="1" dirty="0"/>
              <a:t>Department </a:t>
            </a:r>
            <a:r>
              <a:rPr lang="en-US" b="1" dirty="0" smtClean="0"/>
              <a:t>of </a:t>
            </a:r>
            <a:r>
              <a:rPr lang="en-US" b="1" dirty="0"/>
              <a:t>Radiology Technologies</a:t>
            </a:r>
          </a:p>
          <a:p>
            <a:pPr marL="0" indent="0" algn="ctr">
              <a:buNone/>
            </a:pPr>
            <a:endParaRPr lang="en-US" dirty="0"/>
          </a:p>
          <a:p>
            <a:pPr algn="ctr"/>
            <a:endParaRPr lang="en-US" dirty="0" smtClean="0"/>
          </a:p>
          <a:p>
            <a:pPr marL="0" indent="0" algn="ctr">
              <a:buNone/>
            </a:pPr>
            <a:r>
              <a:rPr lang="en-US" sz="6000" dirty="0" smtClean="0"/>
              <a:t>     </a:t>
            </a:r>
            <a:r>
              <a:rPr lang="en-US" sz="5400" b="1" dirty="0"/>
              <a:t>Operating System and Graphical User Interface (GUI)</a:t>
            </a:r>
            <a:endParaRPr lang="en-US" sz="5400" dirty="0"/>
          </a:p>
          <a:p>
            <a:pPr marL="0" indent="0" algn="ctr">
              <a:buNone/>
            </a:pPr>
            <a:r>
              <a:rPr lang="en-US" sz="6000" b="1" dirty="0" smtClean="0"/>
              <a:t>lecture Four</a:t>
            </a:r>
            <a:r>
              <a:rPr lang="fa-IR" sz="6000" b="1" dirty="0" smtClean="0"/>
              <a:t>     </a:t>
            </a:r>
            <a:endParaRPr lang="en-US" sz="6000" b="1" dirty="0" smtClean="0"/>
          </a:p>
          <a:p>
            <a:pPr marL="0" indent="0" algn="ctr">
              <a:buNone/>
            </a:pPr>
            <a:r>
              <a:rPr lang="en-US" sz="6000" b="1" dirty="0" smtClean="0"/>
              <a:t> by Hasan </a:t>
            </a:r>
            <a:r>
              <a:rPr lang="en-US" sz="6000" b="1" dirty="0" err="1" smtClean="0"/>
              <a:t>Faez</a:t>
            </a:r>
            <a:endParaRPr lang="en-US" sz="6000" b="1" dirty="0" smtClean="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88245" y="117988"/>
            <a:ext cx="2600632" cy="2432674"/>
          </a:xfrm>
          <a:prstGeom prst="rect">
            <a:avLst/>
          </a:prstGeom>
        </p:spPr>
      </p:pic>
    </p:spTree>
    <p:extLst>
      <p:ext uri="{BB962C8B-B14F-4D97-AF65-F5344CB8AC3E}">
        <p14:creationId xmlns:p14="http://schemas.microsoft.com/office/powerpoint/2010/main" val="2957475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7355" y="1327356"/>
            <a:ext cx="10751574" cy="5530644"/>
          </a:xfrm>
        </p:spPr>
        <p:txBody>
          <a:bodyPr>
            <a:normAutofit/>
          </a:bodyPr>
          <a:lstStyle/>
          <a:p>
            <a:pPr marL="0" indent="0" algn="l" rtl="0">
              <a:buNone/>
            </a:pPr>
            <a:r>
              <a:rPr lang="en-US" b="1" dirty="0"/>
              <a:t>The User Interface</a:t>
            </a:r>
            <a:endParaRPr lang="en-US" dirty="0"/>
          </a:p>
          <a:p>
            <a:pPr marL="0" indent="0" algn="l" rtl="0">
              <a:buNone/>
            </a:pPr>
            <a:r>
              <a:rPr lang="en-US" dirty="0"/>
              <a:t>The </a:t>
            </a:r>
            <a:r>
              <a:rPr lang="en-US" b="1" dirty="0"/>
              <a:t>user interface (UI)</a:t>
            </a:r>
            <a:r>
              <a:rPr lang="en-US" dirty="0"/>
              <a:t> bridges human interaction and digital devices. It ensures that users can effectively communicate with software through intuitive design and functionality. UIs can be classified into two main types:</a:t>
            </a:r>
          </a:p>
          <a:p>
            <a:pPr marL="0" indent="0" algn="l" rtl="0">
              <a:buNone/>
            </a:pPr>
            <a:r>
              <a:rPr lang="en-US" b="1" dirty="0"/>
              <a:t>Command-Line Interface (CLI)</a:t>
            </a:r>
          </a:p>
          <a:p>
            <a:pPr marL="0" indent="0" algn="l" rtl="0">
              <a:buNone/>
            </a:pPr>
            <a:r>
              <a:rPr lang="en-US" dirty="0"/>
              <a:t>Text-based, requiring users to type commands.</a:t>
            </a:r>
          </a:p>
          <a:p>
            <a:pPr marL="0" indent="0" algn="l" rtl="0">
              <a:buNone/>
            </a:pPr>
            <a:r>
              <a:rPr lang="en-US" dirty="0"/>
              <a:t>Advantages: Precision and low resource usage.</a:t>
            </a:r>
          </a:p>
          <a:p>
            <a:pPr marL="0" indent="0" algn="l" rtl="0">
              <a:buNone/>
            </a:pPr>
            <a:r>
              <a:rPr lang="en-US" dirty="0"/>
              <a:t>Disadvantages: Steeper learning curve and limited usability for non-technical users.</a:t>
            </a:r>
          </a:p>
          <a:p>
            <a:pPr marL="0" indent="0" algn="l" rtl="0">
              <a:buNone/>
            </a:pPr>
            <a:r>
              <a:rPr lang="en-US" b="1" dirty="0"/>
              <a:t>Graphical User Interface (GUI)</a:t>
            </a:r>
          </a:p>
          <a:p>
            <a:pPr marL="0" indent="0" algn="l" rtl="0">
              <a:buNone/>
            </a:pPr>
            <a:r>
              <a:rPr lang="en-US" dirty="0"/>
              <a:t>Visual and interactive, featuring graphical elements like windows and icons.</a:t>
            </a:r>
          </a:p>
          <a:p>
            <a:pPr marL="0" indent="0" algn="l" rtl="0">
              <a:buNone/>
            </a:pPr>
            <a:r>
              <a:rPr lang="en-US" dirty="0"/>
              <a:t>Advantages: User-friendly and more accessible.</a:t>
            </a:r>
          </a:p>
          <a:p>
            <a:pPr marL="0" indent="0" algn="l" rtl="0">
              <a:buNone/>
            </a:pPr>
            <a:r>
              <a:rPr lang="en-US" dirty="0"/>
              <a:t>Disadvantages: Higher system resource requirements.</a:t>
            </a:r>
          </a:p>
        </p:txBody>
      </p:sp>
    </p:spTree>
    <p:extLst>
      <p:ext uri="{BB962C8B-B14F-4D97-AF65-F5344CB8AC3E}">
        <p14:creationId xmlns:p14="http://schemas.microsoft.com/office/powerpoint/2010/main" val="1981769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5893" y="1243912"/>
            <a:ext cx="9594550" cy="4007709"/>
          </a:xfrm>
        </p:spPr>
        <p:txBody>
          <a:bodyPr>
            <a:normAutofit fontScale="92500" lnSpcReduction="10000"/>
          </a:bodyPr>
          <a:lstStyle/>
          <a:p>
            <a:pPr marL="0" indent="0" algn="l" rtl="0">
              <a:buNone/>
            </a:pPr>
            <a:r>
              <a:rPr lang="en-US" b="1" dirty="0"/>
              <a:t>Using Mouse Techniques</a:t>
            </a:r>
            <a:endParaRPr lang="en-US" dirty="0"/>
          </a:p>
          <a:p>
            <a:pPr marL="0" indent="0" algn="l" rtl="0">
              <a:buNone/>
            </a:pPr>
            <a:r>
              <a:rPr lang="en-US" dirty="0"/>
              <a:t>The mouse is a vital tool in navigating GUIs. Below are common mouse techniques and their functions:</a:t>
            </a:r>
          </a:p>
          <a:p>
            <a:pPr marL="0" indent="0" algn="l" rtl="0">
              <a:buNone/>
            </a:pPr>
            <a:r>
              <a:rPr lang="en-US" b="1" dirty="0"/>
              <a:t>Pointing and Clicking</a:t>
            </a:r>
            <a:r>
              <a:rPr lang="en-US" dirty="0"/>
              <a:t>:</a:t>
            </a:r>
          </a:p>
          <a:p>
            <a:pPr marL="457200" lvl="1" indent="0" algn="l" rtl="0">
              <a:buNone/>
            </a:pPr>
            <a:r>
              <a:rPr lang="en-US" dirty="0"/>
              <a:t>Move the pointer over an object and press the left mouse button.</a:t>
            </a:r>
          </a:p>
          <a:p>
            <a:pPr marL="457200" lvl="1" indent="0" algn="l" rtl="0">
              <a:buNone/>
            </a:pPr>
            <a:r>
              <a:rPr lang="en-US" dirty="0"/>
              <a:t>Example: Opening files or selecting options.</a:t>
            </a:r>
          </a:p>
          <a:p>
            <a:pPr marL="0" indent="0" algn="l" rtl="0">
              <a:buNone/>
            </a:pPr>
            <a:r>
              <a:rPr lang="en-US" b="1" dirty="0"/>
              <a:t>Double-Clicking</a:t>
            </a:r>
            <a:r>
              <a:rPr lang="en-US" dirty="0"/>
              <a:t>:</a:t>
            </a:r>
          </a:p>
          <a:p>
            <a:pPr marL="457200" lvl="1" indent="0" algn="l" rtl="0">
              <a:buNone/>
            </a:pPr>
            <a:r>
              <a:rPr lang="en-US" dirty="0"/>
              <a:t>Quickly pressing the left mouse button twice.</a:t>
            </a:r>
          </a:p>
          <a:p>
            <a:pPr marL="457200" lvl="1" indent="0" algn="l" rtl="0">
              <a:buNone/>
            </a:pPr>
            <a:r>
              <a:rPr lang="en-US" dirty="0"/>
              <a:t>Example: Opening applications or folders.</a:t>
            </a:r>
          </a:p>
          <a:p>
            <a:pPr marL="0" indent="0" algn="l" rtl="0">
              <a:buNone/>
            </a:pPr>
            <a:r>
              <a:rPr lang="en-US" b="1" dirty="0"/>
              <a:t>Right-Clicking</a:t>
            </a:r>
            <a:r>
              <a:rPr lang="en-US" dirty="0"/>
              <a:t>:</a:t>
            </a:r>
          </a:p>
          <a:p>
            <a:pPr marL="457200" lvl="1" indent="0" algn="l" rtl="0">
              <a:buNone/>
            </a:pPr>
            <a:r>
              <a:rPr lang="en-US" dirty="0"/>
              <a:t>Pressing the right mouse button to open context menus.</a:t>
            </a:r>
          </a:p>
          <a:p>
            <a:pPr marL="457200" lvl="1" indent="0" algn="l" rtl="0">
              <a:buNone/>
            </a:pPr>
            <a:r>
              <a:rPr lang="en-US" dirty="0"/>
              <a:t>Example: Accessing options such as "Copy" or "Rename."</a:t>
            </a:r>
          </a:p>
        </p:txBody>
      </p:sp>
    </p:spTree>
    <p:extLst>
      <p:ext uri="{BB962C8B-B14F-4D97-AF65-F5344CB8AC3E}">
        <p14:creationId xmlns:p14="http://schemas.microsoft.com/office/powerpoint/2010/main" val="1000803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7039" y="1886465"/>
            <a:ext cx="8915400" cy="3777622"/>
          </a:xfrm>
        </p:spPr>
        <p:txBody>
          <a:bodyPr>
            <a:normAutofit lnSpcReduction="10000"/>
          </a:bodyPr>
          <a:lstStyle/>
          <a:p>
            <a:pPr marL="0" indent="0" algn="l" rtl="0">
              <a:buNone/>
            </a:pPr>
            <a:r>
              <a:rPr lang="en-US" b="1" dirty="0"/>
              <a:t>Dragging and Dropping</a:t>
            </a:r>
            <a:r>
              <a:rPr lang="en-US" dirty="0"/>
              <a:t>:</a:t>
            </a:r>
          </a:p>
          <a:p>
            <a:pPr marL="457200" lvl="1" indent="0" algn="l" rtl="0">
              <a:buNone/>
            </a:pPr>
            <a:r>
              <a:rPr lang="en-US" dirty="0"/>
              <a:t>Click and hold the left button to "grab" an item, move it, then release the button to "drop" it in a new location.</a:t>
            </a:r>
          </a:p>
          <a:p>
            <a:pPr marL="457200" lvl="1" indent="0" algn="l" rtl="0">
              <a:buNone/>
            </a:pPr>
            <a:r>
              <a:rPr lang="en-US" dirty="0"/>
              <a:t>Example: Moving files or icons.</a:t>
            </a:r>
          </a:p>
          <a:p>
            <a:pPr marL="0" indent="0" algn="l" rtl="0">
              <a:buNone/>
            </a:pPr>
            <a:r>
              <a:rPr lang="en-US" b="1" dirty="0"/>
              <a:t>Scrolling</a:t>
            </a:r>
            <a:r>
              <a:rPr lang="en-US" dirty="0"/>
              <a:t>:</a:t>
            </a:r>
          </a:p>
          <a:p>
            <a:pPr marL="457200" lvl="1" indent="0" algn="l" rtl="0">
              <a:buNone/>
            </a:pPr>
            <a:r>
              <a:rPr lang="en-US" dirty="0"/>
              <a:t>Using the scroll wheel to move vertically or horizontally within a document or webpage.</a:t>
            </a:r>
          </a:p>
          <a:p>
            <a:pPr marL="457200" lvl="1" indent="0" algn="l" rtl="0">
              <a:buNone/>
            </a:pPr>
            <a:r>
              <a:rPr lang="en-US" dirty="0"/>
              <a:t>Example: Browsing a long webpage.</a:t>
            </a:r>
          </a:p>
          <a:p>
            <a:pPr marL="0" indent="0" algn="l" rtl="0">
              <a:buNone/>
            </a:pPr>
            <a:r>
              <a:rPr lang="en-US" b="1" dirty="0"/>
              <a:t>Hovering</a:t>
            </a:r>
            <a:r>
              <a:rPr lang="en-US" dirty="0"/>
              <a:t>:</a:t>
            </a:r>
          </a:p>
          <a:p>
            <a:pPr marL="457200" lvl="1" indent="0" algn="l" rtl="0">
              <a:buNone/>
            </a:pPr>
            <a:r>
              <a:rPr lang="en-US" dirty="0"/>
              <a:t>Holding the mouse pointer over an item to view tooltips or additional information.</a:t>
            </a:r>
          </a:p>
          <a:p>
            <a:pPr marL="457200" lvl="1" indent="0" algn="l" rtl="0">
              <a:buNone/>
            </a:pPr>
            <a:r>
              <a:rPr lang="en-US" dirty="0"/>
              <a:t>Example: Hovering over icons to see descriptions.</a:t>
            </a:r>
          </a:p>
          <a:p>
            <a:pPr marL="0" indent="0" algn="l" rtl="0">
              <a:buNone/>
            </a:pPr>
            <a:endParaRPr lang="ar-IQ" dirty="0"/>
          </a:p>
        </p:txBody>
      </p:sp>
    </p:spTree>
    <p:extLst>
      <p:ext uri="{BB962C8B-B14F-4D97-AF65-F5344CB8AC3E}">
        <p14:creationId xmlns:p14="http://schemas.microsoft.com/office/powerpoint/2010/main" val="3219012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41756" y="2713703"/>
            <a:ext cx="8658173" cy="1060787"/>
          </a:xfrm>
        </p:spPr>
        <p:txBody>
          <a:bodyPr/>
          <a:lstStyle/>
          <a:p>
            <a:r>
              <a:rPr lang="en-US" dirty="0"/>
              <a:t>Thank you for </a:t>
            </a:r>
            <a:r>
              <a:rPr lang="en-US" dirty="0" smtClean="0"/>
              <a:t>listening</a:t>
            </a:r>
            <a:endParaRPr lang="ar-IQ" dirty="0"/>
          </a:p>
        </p:txBody>
      </p:sp>
    </p:spTree>
    <p:extLst>
      <p:ext uri="{BB962C8B-B14F-4D97-AF65-F5344CB8AC3E}">
        <p14:creationId xmlns:p14="http://schemas.microsoft.com/office/powerpoint/2010/main" val="723446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4619" y="1224117"/>
            <a:ext cx="10073148" cy="2803781"/>
          </a:xfrm>
          <a:prstGeom prst="rect">
            <a:avLst/>
          </a:prstGeom>
        </p:spPr>
        <p:txBody>
          <a:bodyPr wrap="square">
            <a:spAutoFit/>
          </a:bodyPr>
          <a:lstStyle/>
          <a:p>
            <a:pPr>
              <a:lnSpc>
                <a:spcPct val="150000"/>
              </a:lnSpc>
            </a:pPr>
            <a:r>
              <a:rPr lang="en-US" sz="2000" b="1" dirty="0"/>
              <a:t>What is an Operating System?</a:t>
            </a:r>
          </a:p>
          <a:p>
            <a:pPr>
              <a:lnSpc>
                <a:spcPct val="150000"/>
              </a:lnSpc>
            </a:pPr>
            <a:r>
              <a:rPr lang="en-US" sz="2000" dirty="0"/>
              <a:t>An </a:t>
            </a:r>
            <a:r>
              <a:rPr lang="en-US" sz="2000" b="1" dirty="0"/>
              <a:t>Operating System (OS)</a:t>
            </a:r>
            <a:r>
              <a:rPr lang="en-US" sz="2000" dirty="0"/>
              <a:t> is a foundational software layer that manages computer hardware and software resources. It provides essential services to computer programs and enables efficient and fair resource utilization. The OS acts as an intermediary between users and the computer hardware, enabling smooth and efficient interaction.</a:t>
            </a:r>
          </a:p>
        </p:txBody>
      </p:sp>
    </p:spTree>
    <p:extLst>
      <p:ext uri="{BB962C8B-B14F-4D97-AF65-F5344CB8AC3E}">
        <p14:creationId xmlns:p14="http://schemas.microsoft.com/office/powerpoint/2010/main" val="4104700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5904" y="245727"/>
            <a:ext cx="8502815" cy="4782834"/>
          </a:xfrm>
        </p:spPr>
      </p:pic>
    </p:spTree>
    <p:extLst>
      <p:ext uri="{BB962C8B-B14F-4D97-AF65-F5344CB8AC3E}">
        <p14:creationId xmlns:p14="http://schemas.microsoft.com/office/powerpoint/2010/main" val="2776230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2441" y="605883"/>
            <a:ext cx="8915400" cy="3777622"/>
          </a:xfrm>
        </p:spPr>
        <p:txBody>
          <a:bodyPr>
            <a:normAutofit fontScale="92500" lnSpcReduction="20000"/>
          </a:bodyPr>
          <a:lstStyle/>
          <a:p>
            <a:pPr marL="0" indent="0" algn="l" rtl="0">
              <a:buNone/>
            </a:pPr>
            <a:r>
              <a:rPr lang="en-US" dirty="0" smtClean="0"/>
              <a:t>Functions of Operating </a:t>
            </a:r>
            <a:r>
              <a:rPr lang="en-US"/>
              <a:t>system </a:t>
            </a:r>
            <a:r>
              <a:rPr lang="en-US" smtClean="0"/>
              <a:t>: </a:t>
            </a:r>
          </a:p>
          <a:p>
            <a:pPr marL="0" indent="0" algn="l" rtl="0">
              <a:buNone/>
            </a:pPr>
            <a:r>
              <a:rPr lang="en-US" dirty="0" smtClean="0"/>
              <a:t>1-memory management </a:t>
            </a:r>
          </a:p>
          <a:p>
            <a:pPr marL="0" indent="0" algn="l" rtl="0">
              <a:buNone/>
            </a:pPr>
            <a:r>
              <a:rPr lang="en-US" dirty="0" smtClean="0"/>
              <a:t>2- security</a:t>
            </a:r>
          </a:p>
          <a:p>
            <a:pPr marL="0" indent="0" algn="l" rtl="0">
              <a:buNone/>
            </a:pPr>
            <a:r>
              <a:rPr lang="en-US" dirty="0" smtClean="0"/>
              <a:t>3- job accounting</a:t>
            </a:r>
          </a:p>
          <a:p>
            <a:pPr marL="0" indent="0" algn="l" rtl="0">
              <a:buNone/>
            </a:pPr>
            <a:r>
              <a:rPr lang="en-US" dirty="0" smtClean="0"/>
              <a:t>4- Process management</a:t>
            </a:r>
          </a:p>
          <a:p>
            <a:pPr marL="0" indent="0" algn="l" rtl="0">
              <a:buNone/>
            </a:pPr>
            <a:r>
              <a:rPr lang="en-US" dirty="0" smtClean="0"/>
              <a:t>5- Device management</a:t>
            </a:r>
          </a:p>
          <a:p>
            <a:pPr marL="0" indent="0" algn="l" rtl="0">
              <a:buNone/>
            </a:pPr>
            <a:r>
              <a:rPr lang="en-US" dirty="0" smtClean="0"/>
              <a:t>6- File management</a:t>
            </a:r>
          </a:p>
          <a:p>
            <a:pPr marL="0" indent="0" algn="l" rtl="0">
              <a:buNone/>
            </a:pPr>
            <a:r>
              <a:rPr lang="en-US" dirty="0" smtClean="0"/>
              <a:t>7- Coordination</a:t>
            </a:r>
          </a:p>
          <a:p>
            <a:pPr marL="0" indent="0" algn="l" rtl="0">
              <a:buNone/>
            </a:pPr>
            <a:r>
              <a:rPr lang="en-US" dirty="0" smtClean="0"/>
              <a:t>8- Monitoring health</a:t>
            </a:r>
          </a:p>
          <a:p>
            <a:pPr marL="0" indent="0" algn="l" rtl="0">
              <a:buNone/>
            </a:pPr>
            <a:r>
              <a:rPr lang="en-US" dirty="0" smtClean="0"/>
              <a:t>9- Networking</a:t>
            </a:r>
          </a:p>
          <a:p>
            <a:pPr marL="0" indent="0" algn="l" rtl="0">
              <a:buNone/>
            </a:pPr>
            <a:r>
              <a:rPr lang="en-US" dirty="0" smtClean="0"/>
              <a:t>10- Control </a:t>
            </a:r>
          </a:p>
          <a:p>
            <a:pPr algn="l" rtl="0"/>
            <a:endParaRPr lang="ar-IQ" dirty="0"/>
          </a:p>
        </p:txBody>
      </p:sp>
    </p:spTree>
    <p:extLst>
      <p:ext uri="{BB962C8B-B14F-4D97-AF65-F5344CB8AC3E}">
        <p14:creationId xmlns:p14="http://schemas.microsoft.com/office/powerpoint/2010/main" val="3660803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7356" y="1917290"/>
            <a:ext cx="9917764" cy="4743003"/>
          </a:xfrm>
        </p:spPr>
        <p:txBody>
          <a:bodyPr>
            <a:normAutofit/>
          </a:bodyPr>
          <a:lstStyle/>
          <a:p>
            <a:pPr marL="0" indent="0" algn="l" rtl="0">
              <a:buNone/>
            </a:pPr>
            <a:r>
              <a:rPr lang="en-US" b="1" dirty="0"/>
              <a:t>Key responsibilities of an operating system include:</a:t>
            </a:r>
          </a:p>
          <a:p>
            <a:pPr marL="0" indent="0" algn="l" rtl="0">
              <a:buNone/>
            </a:pPr>
            <a:r>
              <a:rPr lang="en-US" b="1" dirty="0"/>
              <a:t>Process Management</a:t>
            </a:r>
            <a:r>
              <a:rPr lang="en-US" dirty="0"/>
              <a:t>: Scheduling and controlling running programs.</a:t>
            </a:r>
          </a:p>
          <a:p>
            <a:pPr marL="0" indent="0" algn="l" rtl="0">
              <a:buNone/>
            </a:pPr>
            <a:r>
              <a:rPr lang="en-US" b="1" dirty="0"/>
              <a:t>Memory Management</a:t>
            </a:r>
            <a:r>
              <a:rPr lang="en-US" dirty="0"/>
              <a:t>: Allocating and deallocating memory to applications.</a:t>
            </a:r>
          </a:p>
          <a:p>
            <a:pPr marL="0" indent="0" algn="l" rtl="0">
              <a:buNone/>
            </a:pPr>
            <a:r>
              <a:rPr lang="en-US" b="1" dirty="0"/>
              <a:t>File System Management</a:t>
            </a:r>
            <a:r>
              <a:rPr lang="en-US" dirty="0"/>
              <a:t>: Organizing, storing, and retrieving data.</a:t>
            </a:r>
          </a:p>
          <a:p>
            <a:pPr marL="0" indent="0" algn="l" rtl="0">
              <a:buNone/>
            </a:pPr>
            <a:r>
              <a:rPr lang="en-US" b="1" dirty="0"/>
              <a:t>Device Management</a:t>
            </a:r>
            <a:r>
              <a:rPr lang="en-US" dirty="0"/>
              <a:t>: Managing communication with peripherals like printers and keyboards.</a:t>
            </a:r>
          </a:p>
          <a:p>
            <a:pPr marL="0" indent="0" algn="l" rtl="0">
              <a:buNone/>
            </a:pPr>
            <a:r>
              <a:rPr lang="en-US" b="1" dirty="0"/>
              <a:t>Security and Access Control</a:t>
            </a:r>
            <a:r>
              <a:rPr lang="en-US" dirty="0"/>
              <a:t>: Safeguarding data and ensuring authorized use of resources.</a:t>
            </a:r>
          </a:p>
          <a:p>
            <a:pPr marL="0" indent="0" algn="l" rtl="0">
              <a:buNone/>
            </a:pPr>
            <a:endParaRPr lang="en-US" dirty="0"/>
          </a:p>
          <a:p>
            <a:pPr marL="0" indent="0" algn="l" rtl="0">
              <a:buNone/>
            </a:pPr>
            <a:endParaRPr lang="en-US" dirty="0"/>
          </a:p>
          <a:p>
            <a:pPr marL="0" indent="0" algn="l" rtl="0">
              <a:buNone/>
            </a:pPr>
            <a:endParaRPr lang="ar-IQ" dirty="0"/>
          </a:p>
        </p:txBody>
      </p:sp>
    </p:spTree>
    <p:extLst>
      <p:ext uri="{BB962C8B-B14F-4D97-AF65-F5344CB8AC3E}">
        <p14:creationId xmlns:p14="http://schemas.microsoft.com/office/powerpoint/2010/main" val="3486297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3602" y="540375"/>
            <a:ext cx="8915400" cy="3777622"/>
          </a:xfrm>
        </p:spPr>
        <p:txBody>
          <a:bodyPr>
            <a:normAutofit/>
          </a:bodyPr>
          <a:lstStyle/>
          <a:p>
            <a:pPr marL="0" indent="0" algn="l" rtl="0">
              <a:lnSpc>
                <a:spcPct val="150000"/>
              </a:lnSpc>
              <a:buNone/>
            </a:pPr>
            <a:r>
              <a:rPr lang="en-US" sz="2000" b="1" dirty="0"/>
              <a:t>What is a Graphical User Interface (GUI)?</a:t>
            </a:r>
            <a:r>
              <a:rPr lang="en-US" sz="2000" dirty="0"/>
              <a:t>A Graphical User Interface (GUI) is a user-friendly interface that allows users to interact with a computer system through visual elements, such as windows, icons, and buttons, instead of typing commands in a text-based interface. GUIs are designed to make computers accessible to non-technical users.</a:t>
            </a:r>
            <a:endParaRPr lang="ar-IQ" sz="2000" dirty="0"/>
          </a:p>
        </p:txBody>
      </p:sp>
    </p:spTree>
    <p:extLst>
      <p:ext uri="{BB962C8B-B14F-4D97-AF65-F5344CB8AC3E}">
        <p14:creationId xmlns:p14="http://schemas.microsoft.com/office/powerpoint/2010/main" val="3793231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55331" y="4940709"/>
            <a:ext cx="10383735" cy="1383467"/>
          </a:xfrm>
        </p:spPr>
        <p:txBody>
          <a:bodyPr>
            <a:normAutofit fontScale="92500" lnSpcReduction="20000"/>
          </a:bodyPr>
          <a:lstStyle/>
          <a:p>
            <a:pPr marL="0" indent="0" algn="l" rtl="0">
              <a:buNone/>
            </a:pPr>
            <a:r>
              <a:rPr lang="en-US" b="1" dirty="0"/>
              <a:t>Benefits of GUI:</a:t>
            </a:r>
            <a:endParaRPr lang="en-US" dirty="0"/>
          </a:p>
          <a:p>
            <a:pPr marL="0" indent="0" algn="l" rtl="0">
              <a:buNone/>
            </a:pPr>
            <a:r>
              <a:rPr lang="en-US" dirty="0"/>
              <a:t>Ease of use for beginners.</a:t>
            </a:r>
          </a:p>
          <a:p>
            <a:pPr marL="0" indent="0" algn="l" rtl="0">
              <a:buNone/>
            </a:pPr>
            <a:r>
              <a:rPr lang="en-US" dirty="0"/>
              <a:t>Intuitive navigation through visual aids.</a:t>
            </a:r>
          </a:p>
          <a:p>
            <a:pPr marL="0" indent="0" algn="l" rtl="0">
              <a:buNone/>
            </a:pPr>
            <a:r>
              <a:rPr lang="en-US" dirty="0"/>
              <a:t>Enhanced productivity via multitasking in different windows.</a:t>
            </a:r>
          </a:p>
          <a:p>
            <a:pPr marL="0" indent="0" algn="l" rtl="0">
              <a:buNone/>
            </a:pPr>
            <a:endParaRPr lang="ar-IQ" dirty="0"/>
          </a:p>
        </p:txBody>
      </p:sp>
      <p:sp>
        <p:nvSpPr>
          <p:cNvPr id="5" name="Rectangle 4"/>
          <p:cNvSpPr/>
          <p:nvPr/>
        </p:nvSpPr>
        <p:spPr>
          <a:xfrm>
            <a:off x="1755331" y="822908"/>
            <a:ext cx="7418166" cy="3970318"/>
          </a:xfrm>
          <a:prstGeom prst="rect">
            <a:avLst/>
          </a:prstGeom>
        </p:spPr>
        <p:txBody>
          <a:bodyPr wrap="square">
            <a:spAutoFit/>
          </a:bodyPr>
          <a:lstStyle/>
          <a:p>
            <a:r>
              <a:rPr lang="en-US" dirty="0"/>
              <a:t>Features of GUIs:</a:t>
            </a:r>
          </a:p>
          <a:p>
            <a:pPr marL="342900" indent="-342900">
              <a:buFont typeface="+mj-lt"/>
              <a:buAutoNum type="arabicPeriod"/>
            </a:pPr>
            <a:endParaRPr lang="en-US" dirty="0"/>
          </a:p>
          <a:p>
            <a:pPr marL="342900" indent="-342900">
              <a:buFont typeface="+mj-lt"/>
              <a:buAutoNum type="arabicPeriod"/>
            </a:pPr>
            <a:r>
              <a:rPr lang="en-US" dirty="0"/>
              <a:t>Windows: Individual areas where tasks are performed.</a:t>
            </a:r>
          </a:p>
          <a:p>
            <a:pPr marL="342900" indent="-342900">
              <a:buFont typeface="+mj-lt"/>
              <a:buAutoNum type="arabicPeriod"/>
            </a:pPr>
            <a:endParaRPr lang="en-US" dirty="0"/>
          </a:p>
          <a:p>
            <a:pPr marL="342900" indent="-342900">
              <a:buFont typeface="+mj-lt"/>
              <a:buAutoNum type="arabicPeriod"/>
            </a:pPr>
            <a:r>
              <a:rPr lang="en-US" dirty="0"/>
              <a:t>Icons: Graphical representations of files, applications, and tools.</a:t>
            </a:r>
          </a:p>
          <a:p>
            <a:pPr marL="342900" indent="-342900">
              <a:buFont typeface="+mj-lt"/>
              <a:buAutoNum type="arabicPeriod"/>
            </a:pPr>
            <a:endParaRPr lang="en-US" dirty="0"/>
          </a:p>
          <a:p>
            <a:pPr marL="342900" indent="-342900">
              <a:buFont typeface="+mj-lt"/>
              <a:buAutoNum type="arabicPeriod"/>
            </a:pPr>
            <a:r>
              <a:rPr lang="en-US" dirty="0"/>
              <a:t>Menus: Organized lists of commands and options.</a:t>
            </a:r>
          </a:p>
          <a:p>
            <a:pPr marL="342900" indent="-342900">
              <a:buFont typeface="+mj-lt"/>
              <a:buAutoNum type="arabicPeriod"/>
            </a:pPr>
            <a:endParaRPr lang="en-US" dirty="0"/>
          </a:p>
          <a:p>
            <a:pPr marL="342900" indent="-342900">
              <a:buFont typeface="+mj-lt"/>
              <a:buAutoNum type="arabicPeriod"/>
            </a:pPr>
            <a:r>
              <a:rPr lang="en-US" dirty="0"/>
              <a:t>Pointing Devices: Hardware like a mouse or touchpad used for navigation.</a:t>
            </a:r>
          </a:p>
          <a:p>
            <a:pPr marL="342900" indent="-342900">
              <a:buFont typeface="+mj-lt"/>
              <a:buAutoNum type="arabicPeriod"/>
            </a:pPr>
            <a:endParaRPr lang="en-US" dirty="0"/>
          </a:p>
          <a:p>
            <a:pPr marL="342900" indent="-342900">
              <a:buFont typeface="+mj-lt"/>
              <a:buAutoNum type="arabicPeriod"/>
            </a:pPr>
            <a:r>
              <a:rPr lang="en-US" dirty="0"/>
              <a:t>Buttons and Controls: On-screen elements for performing actions, such as "Submit" or "Cancel."</a:t>
            </a:r>
            <a:endParaRPr lang="ar-IQ" dirty="0"/>
          </a:p>
        </p:txBody>
      </p:sp>
    </p:spTree>
    <p:extLst>
      <p:ext uri="{BB962C8B-B14F-4D97-AF65-F5344CB8AC3E}">
        <p14:creationId xmlns:p14="http://schemas.microsoft.com/office/powerpoint/2010/main" val="2716721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4196" y="1448000"/>
            <a:ext cx="10607804" cy="4674972"/>
          </a:xfrm>
        </p:spPr>
        <p:txBody>
          <a:bodyPr>
            <a:normAutofit/>
          </a:bodyPr>
          <a:lstStyle/>
          <a:p>
            <a:pPr marL="0" indent="0" algn="l" rtl="0">
              <a:buNone/>
            </a:pPr>
            <a:r>
              <a:rPr lang="en-US" b="1" dirty="0"/>
              <a:t>Basics of Common Operating Systems</a:t>
            </a:r>
            <a:endParaRPr lang="en-US" dirty="0"/>
          </a:p>
          <a:p>
            <a:pPr marL="0" indent="0" algn="l" rtl="0">
              <a:buNone/>
            </a:pPr>
            <a:r>
              <a:rPr lang="en-US" dirty="0"/>
              <a:t>There are several popular operating systems in use today, each designed for specific purposes and user groups:</a:t>
            </a:r>
          </a:p>
        </p:txBody>
      </p:sp>
      <p:sp>
        <p:nvSpPr>
          <p:cNvPr id="2" name="Rectangle 1"/>
          <p:cNvSpPr/>
          <p:nvPr/>
        </p:nvSpPr>
        <p:spPr>
          <a:xfrm>
            <a:off x="1584196" y="2673722"/>
            <a:ext cx="6096000" cy="3970318"/>
          </a:xfrm>
          <a:prstGeom prst="rect">
            <a:avLst/>
          </a:prstGeom>
        </p:spPr>
        <p:txBody>
          <a:bodyPr>
            <a:spAutoFit/>
          </a:bodyPr>
          <a:lstStyle/>
          <a:p>
            <a:r>
              <a:rPr lang="ar-IQ" b="1" dirty="0"/>
              <a:t>Microsoft Windows</a:t>
            </a:r>
          </a:p>
          <a:p>
            <a:endParaRPr lang="ar-IQ" dirty="0"/>
          </a:p>
          <a:p>
            <a:r>
              <a:rPr lang="ar-IQ" dirty="0"/>
              <a:t>Widely used OS, popular in homes and businesses.</a:t>
            </a:r>
          </a:p>
          <a:p>
            <a:endParaRPr lang="ar-IQ" dirty="0"/>
          </a:p>
          <a:p>
            <a:r>
              <a:rPr lang="ar-IQ" dirty="0"/>
              <a:t>Features:</a:t>
            </a:r>
          </a:p>
          <a:p>
            <a:endParaRPr lang="ar-IQ" dirty="0"/>
          </a:p>
          <a:p>
            <a:pPr marL="342900" indent="-342900">
              <a:buFont typeface="+mj-lt"/>
              <a:buAutoNum type="arabicPeriod"/>
            </a:pPr>
            <a:r>
              <a:rPr lang="ar-IQ" dirty="0"/>
              <a:t>Start Menu for accessing applications and settings.</a:t>
            </a:r>
          </a:p>
          <a:p>
            <a:pPr marL="342900" indent="-342900">
              <a:buFont typeface="+mj-lt"/>
              <a:buAutoNum type="arabicPeriod"/>
            </a:pPr>
            <a:endParaRPr lang="ar-IQ" dirty="0"/>
          </a:p>
          <a:p>
            <a:pPr marL="342900" indent="-342900">
              <a:buFont typeface="+mj-lt"/>
              <a:buAutoNum type="arabicPeriod"/>
            </a:pPr>
            <a:r>
              <a:rPr lang="ar-IQ" dirty="0"/>
              <a:t>Taskbar for managing open programs and quick access to system tools.</a:t>
            </a:r>
          </a:p>
          <a:p>
            <a:pPr marL="342900" indent="-342900">
              <a:buFont typeface="+mj-lt"/>
              <a:buAutoNum type="arabicPeriod"/>
            </a:pPr>
            <a:endParaRPr lang="ar-IQ" dirty="0"/>
          </a:p>
          <a:p>
            <a:pPr marL="342900" indent="-342900">
              <a:buFont typeface="+mj-lt"/>
              <a:buAutoNum type="arabicPeriod"/>
            </a:pPr>
            <a:r>
              <a:rPr lang="ar-IQ" dirty="0"/>
              <a:t>Compatibility with a vast array of software and hardware.</a:t>
            </a:r>
          </a:p>
        </p:txBody>
      </p:sp>
    </p:spTree>
    <p:extLst>
      <p:ext uri="{BB962C8B-B14F-4D97-AF65-F5344CB8AC3E}">
        <p14:creationId xmlns:p14="http://schemas.microsoft.com/office/powerpoint/2010/main" val="3368925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20529" y="678426"/>
            <a:ext cx="8923644" cy="4126667"/>
          </a:xfrm>
        </p:spPr>
        <p:txBody>
          <a:bodyPr>
            <a:noAutofit/>
          </a:bodyPr>
          <a:lstStyle/>
          <a:p>
            <a:pPr marL="0" indent="0" algn="l" rtl="0">
              <a:buNone/>
            </a:pPr>
            <a:r>
              <a:rPr lang="en-US" b="1" dirty="0" err="1">
                <a:solidFill>
                  <a:schemeClr val="tx1"/>
                </a:solidFill>
              </a:rPr>
              <a:t>macOS</a:t>
            </a:r>
            <a:endParaRPr lang="en-US" b="1" dirty="0">
              <a:solidFill>
                <a:schemeClr val="tx1"/>
              </a:solidFill>
            </a:endParaRPr>
          </a:p>
          <a:p>
            <a:pPr marL="0" indent="0" algn="l" rtl="0">
              <a:buNone/>
            </a:pPr>
            <a:r>
              <a:rPr lang="en-US" dirty="0">
                <a:solidFill>
                  <a:schemeClr val="tx1"/>
                </a:solidFill>
              </a:rPr>
              <a:t>Developed by Apple, mainly for Mac computers.</a:t>
            </a:r>
          </a:p>
          <a:p>
            <a:pPr marL="0" indent="0" algn="l" rtl="0">
              <a:buNone/>
            </a:pPr>
            <a:r>
              <a:rPr lang="en-US" dirty="0" smtClean="0">
                <a:solidFill>
                  <a:schemeClr val="tx1"/>
                </a:solidFill>
              </a:rPr>
              <a:t>Features:  1- </a:t>
            </a:r>
            <a:r>
              <a:rPr lang="en-US" sz="1800" dirty="0" smtClean="0">
                <a:solidFill>
                  <a:schemeClr val="tx1"/>
                </a:solidFill>
              </a:rPr>
              <a:t>A </a:t>
            </a:r>
            <a:r>
              <a:rPr lang="en-US" sz="1800" dirty="0">
                <a:solidFill>
                  <a:schemeClr val="tx1"/>
                </a:solidFill>
              </a:rPr>
              <a:t>sleek and intuitive GUI known as the </a:t>
            </a:r>
            <a:r>
              <a:rPr lang="en-US" sz="1800" b="1" dirty="0">
                <a:solidFill>
                  <a:schemeClr val="tx1"/>
                </a:solidFill>
              </a:rPr>
              <a:t>Dock</a:t>
            </a:r>
            <a:r>
              <a:rPr lang="en-US" sz="1800" dirty="0">
                <a:solidFill>
                  <a:schemeClr val="tx1"/>
                </a:solidFill>
              </a:rPr>
              <a:t>.</a:t>
            </a:r>
          </a:p>
          <a:p>
            <a:pPr marL="457200" lvl="1" indent="0" algn="l" rtl="0">
              <a:buNone/>
            </a:pPr>
            <a:r>
              <a:rPr lang="en-US" sz="1800" dirty="0" smtClean="0">
                <a:solidFill>
                  <a:schemeClr val="tx1"/>
                </a:solidFill>
              </a:rPr>
              <a:t>          2- Strong </a:t>
            </a:r>
            <a:r>
              <a:rPr lang="en-US" sz="1800" dirty="0">
                <a:solidFill>
                  <a:schemeClr val="tx1"/>
                </a:solidFill>
              </a:rPr>
              <a:t>integration with other Apple products (e.g., iPhone, iPad).</a:t>
            </a:r>
          </a:p>
          <a:p>
            <a:pPr marL="457200" lvl="1" indent="0" algn="l" rtl="0">
              <a:buNone/>
            </a:pPr>
            <a:r>
              <a:rPr lang="en-US" sz="1800" dirty="0" smtClean="0">
                <a:solidFill>
                  <a:schemeClr val="tx1"/>
                </a:solidFill>
              </a:rPr>
              <a:t>          3- Robust </a:t>
            </a:r>
            <a:r>
              <a:rPr lang="en-US" sz="1800" dirty="0">
                <a:solidFill>
                  <a:schemeClr val="tx1"/>
                </a:solidFill>
              </a:rPr>
              <a:t>security features.</a:t>
            </a:r>
          </a:p>
          <a:p>
            <a:pPr marL="0" indent="0" algn="l" rtl="0">
              <a:buNone/>
            </a:pPr>
            <a:r>
              <a:rPr lang="en-US" b="1" dirty="0" smtClean="0">
                <a:solidFill>
                  <a:schemeClr val="tx1"/>
                </a:solidFill>
              </a:rPr>
              <a:t>Linux  : </a:t>
            </a:r>
            <a:r>
              <a:rPr lang="en-US" dirty="0" smtClean="0">
                <a:solidFill>
                  <a:schemeClr val="tx1"/>
                </a:solidFill>
              </a:rPr>
              <a:t>An </a:t>
            </a:r>
            <a:r>
              <a:rPr lang="en-US" dirty="0">
                <a:solidFill>
                  <a:schemeClr val="tx1"/>
                </a:solidFill>
              </a:rPr>
              <a:t>open-source OS available in various distributions (e.g., Ubuntu, Fedora).</a:t>
            </a:r>
          </a:p>
          <a:p>
            <a:pPr marL="0" indent="0" algn="l" rtl="0">
              <a:buNone/>
            </a:pPr>
            <a:r>
              <a:rPr lang="en-US" dirty="0" smtClean="0">
                <a:solidFill>
                  <a:schemeClr val="tx1"/>
                </a:solidFill>
              </a:rPr>
              <a:t>Features:  1-</a:t>
            </a:r>
            <a:r>
              <a:rPr lang="en-US" sz="1800" dirty="0" smtClean="0">
                <a:solidFill>
                  <a:schemeClr val="tx1"/>
                </a:solidFill>
              </a:rPr>
              <a:t>High </a:t>
            </a:r>
            <a:r>
              <a:rPr lang="en-US" sz="1800" dirty="0">
                <a:solidFill>
                  <a:schemeClr val="tx1"/>
                </a:solidFill>
              </a:rPr>
              <a:t>customization flexibility.</a:t>
            </a:r>
          </a:p>
          <a:p>
            <a:pPr marL="457200" lvl="1" indent="0" algn="l" rtl="0">
              <a:buNone/>
            </a:pPr>
            <a:r>
              <a:rPr lang="en-US" sz="1800" dirty="0" smtClean="0">
                <a:solidFill>
                  <a:schemeClr val="tx1"/>
                </a:solidFill>
              </a:rPr>
              <a:t>           2- Strong </a:t>
            </a:r>
            <a:r>
              <a:rPr lang="en-US" sz="1800" dirty="0">
                <a:solidFill>
                  <a:schemeClr val="tx1"/>
                </a:solidFill>
              </a:rPr>
              <a:t>use in servers, scientific computing, and programming.</a:t>
            </a:r>
          </a:p>
          <a:p>
            <a:pPr marL="457200" lvl="1" indent="0" algn="l" rtl="0">
              <a:buNone/>
            </a:pPr>
            <a:r>
              <a:rPr lang="en-US" sz="1800" dirty="0" smtClean="0">
                <a:solidFill>
                  <a:schemeClr val="tx1"/>
                </a:solidFill>
              </a:rPr>
              <a:t>           3- Free </a:t>
            </a:r>
            <a:r>
              <a:rPr lang="en-US" sz="1800" dirty="0">
                <a:solidFill>
                  <a:schemeClr val="tx1"/>
                </a:solidFill>
              </a:rPr>
              <a:t>and community-driven development.</a:t>
            </a:r>
          </a:p>
          <a:p>
            <a:pPr marL="0" indent="0" algn="l" rtl="0">
              <a:buNone/>
            </a:pPr>
            <a:endParaRPr lang="ar-IQ" dirty="0"/>
          </a:p>
        </p:txBody>
      </p:sp>
      <p:sp>
        <p:nvSpPr>
          <p:cNvPr id="3" name="Rectangle 2"/>
          <p:cNvSpPr/>
          <p:nvPr/>
        </p:nvSpPr>
        <p:spPr>
          <a:xfrm>
            <a:off x="2197944" y="4642861"/>
            <a:ext cx="8568813" cy="1701684"/>
          </a:xfrm>
          <a:prstGeom prst="rect">
            <a:avLst/>
          </a:prstGeom>
        </p:spPr>
        <p:txBody>
          <a:bodyPr wrap="square">
            <a:spAutoFit/>
          </a:bodyPr>
          <a:lstStyle/>
          <a:p>
            <a:pPr>
              <a:lnSpc>
                <a:spcPct val="150000"/>
              </a:lnSpc>
            </a:pPr>
            <a:r>
              <a:rPr lang="en-US" b="1" dirty="0"/>
              <a:t>Android and iOS</a:t>
            </a:r>
          </a:p>
          <a:p>
            <a:pPr>
              <a:lnSpc>
                <a:spcPct val="150000"/>
              </a:lnSpc>
            </a:pPr>
            <a:r>
              <a:rPr lang="en-US" dirty="0"/>
              <a:t>Operating systems for mobile devices.</a:t>
            </a:r>
          </a:p>
          <a:p>
            <a:pPr>
              <a:lnSpc>
                <a:spcPct val="150000"/>
              </a:lnSpc>
            </a:pPr>
            <a:r>
              <a:rPr lang="en-US" dirty="0" smtClean="0"/>
              <a:t>Features: 1- Android </a:t>
            </a:r>
            <a:r>
              <a:rPr lang="en-US" dirty="0"/>
              <a:t>is more customizable and open-source.</a:t>
            </a:r>
          </a:p>
          <a:p>
            <a:pPr lvl="1">
              <a:lnSpc>
                <a:spcPct val="150000"/>
              </a:lnSpc>
            </a:pPr>
            <a:r>
              <a:rPr lang="en-US" dirty="0" smtClean="0"/>
              <a:t>          2- iOS </a:t>
            </a:r>
            <a:r>
              <a:rPr lang="en-US" dirty="0"/>
              <a:t>is known for its smooth user experience and security.</a:t>
            </a:r>
          </a:p>
        </p:txBody>
      </p:sp>
    </p:spTree>
    <p:extLst>
      <p:ext uri="{BB962C8B-B14F-4D97-AF65-F5344CB8AC3E}">
        <p14:creationId xmlns:p14="http://schemas.microsoft.com/office/powerpoint/2010/main" val="156654805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1275</TotalTime>
  <Words>803</Words>
  <Application>Microsoft Office PowerPoint</Application>
  <PresentationFormat>Widescreen</PresentationFormat>
  <Paragraphs>101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Tahoma</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37</cp:revision>
  <dcterms:created xsi:type="dcterms:W3CDTF">2024-09-22T05:58:26Z</dcterms:created>
  <dcterms:modified xsi:type="dcterms:W3CDTF">2025-01-20T19:49:53Z</dcterms:modified>
</cp:coreProperties>
</file>