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12" r:id="rId1"/>
  </p:sldMasterIdLst>
  <p:notesMasterIdLst>
    <p:notesMasterId r:id="rId17"/>
  </p:notesMasterIdLst>
  <p:sldIdLst>
    <p:sldId id="256" r:id="rId2"/>
    <p:sldId id="287" r:id="rId3"/>
    <p:sldId id="257" r:id="rId4"/>
    <p:sldId id="274" r:id="rId5"/>
    <p:sldId id="290" r:id="rId6"/>
    <p:sldId id="267" r:id="rId7"/>
    <p:sldId id="291" r:id="rId8"/>
    <p:sldId id="285" r:id="rId9"/>
    <p:sldId id="293" r:id="rId10"/>
    <p:sldId id="297" r:id="rId11"/>
    <p:sldId id="298" r:id="rId12"/>
    <p:sldId id="292" r:id="rId13"/>
    <p:sldId id="296" r:id="rId14"/>
    <p:sldId id="258" r:id="rId15"/>
    <p:sldId id="278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943219-5ED7-4CCE-9212-4C63566F2589}">
          <p14:sldIdLst>
            <p14:sldId id="256"/>
            <p14:sldId id="287"/>
            <p14:sldId id="257"/>
            <p14:sldId id="274"/>
            <p14:sldId id="290"/>
          </p14:sldIdLst>
        </p14:section>
        <p14:section name="Untitled Section" id="{0F99E7D4-6D84-4943-BC34-D846AB6F7FD3}">
          <p14:sldIdLst>
            <p14:sldId id="267"/>
            <p14:sldId id="291"/>
            <p14:sldId id="285"/>
            <p14:sldId id="293"/>
            <p14:sldId id="297"/>
            <p14:sldId id="298"/>
            <p14:sldId id="292"/>
            <p14:sldId id="296"/>
            <p14:sldId id="258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86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93F9-7545-49A3-B58E-D3F5DCA4C3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65EEB3B-7590-4B9A-8DE1-AFCE22115DCF}" type="pres">
      <dgm:prSet presAssocID="{4B6393F9-7545-49A3-B58E-D3F5DCA4C3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F360903-B2E6-4B69-BF22-3A0A246CB487}" type="presOf" srcId="{4B6393F9-7545-49A3-B58E-D3F5DCA4C3DC}" destId="{565EEB3B-7590-4B9A-8DE1-AFCE22115DCF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2FFDA-32E4-43DB-82A6-DB0600108048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8D91687-6EDA-4A94-A8FA-FB671496E037}">
      <dgm:prSet phldrT="[نص]"/>
      <dgm:spPr/>
      <dgm:t>
        <a:bodyPr/>
        <a:lstStyle/>
        <a:p>
          <a:pPr rtl="1"/>
          <a:r>
            <a:rPr lang="ar-IQ" smtClean="0"/>
            <a:t>أنواع الفاعل</a:t>
          </a:r>
          <a:endParaRPr lang="ar-SA" dirty="0"/>
        </a:p>
      </dgm:t>
    </dgm:pt>
    <dgm:pt modelId="{0C46686A-FED3-4BFE-9850-451FCCA5C7DD}" type="parTrans" cxnId="{6B2F0682-75F6-4031-A9A5-1364DCC8DFC5}">
      <dgm:prSet/>
      <dgm:spPr/>
      <dgm:t>
        <a:bodyPr/>
        <a:lstStyle/>
        <a:p>
          <a:pPr rtl="1"/>
          <a:endParaRPr lang="ar-SA"/>
        </a:p>
      </dgm:t>
    </dgm:pt>
    <dgm:pt modelId="{C1A0EEDD-052A-425B-A717-EF62DDE21CAB}" type="sibTrans" cxnId="{6B2F0682-75F6-4031-A9A5-1364DCC8DFC5}">
      <dgm:prSet/>
      <dgm:spPr/>
      <dgm:t>
        <a:bodyPr/>
        <a:lstStyle/>
        <a:p>
          <a:pPr rtl="1"/>
          <a:endParaRPr lang="ar-SA"/>
        </a:p>
      </dgm:t>
    </dgm:pt>
    <dgm:pt modelId="{97DE27B4-78E2-4000-9A89-FC328222BF07}">
      <dgm:prSet phldrT="[نص]"/>
      <dgm:spPr/>
      <dgm:t>
        <a:bodyPr/>
        <a:lstStyle/>
        <a:p>
          <a:pPr rtl="1"/>
          <a:r>
            <a:rPr lang="ar-IQ" dirty="0" smtClean="0"/>
            <a:t>مصدر مؤول</a:t>
          </a:r>
          <a:endParaRPr lang="ar-SA" dirty="0"/>
        </a:p>
      </dgm:t>
    </dgm:pt>
    <dgm:pt modelId="{AE1C8277-E158-431B-84A0-58BD20C107BE}" type="parTrans" cxnId="{AA2FCAF7-AC1D-4029-A938-6909F0BCAC33}">
      <dgm:prSet/>
      <dgm:spPr/>
      <dgm:t>
        <a:bodyPr/>
        <a:lstStyle/>
        <a:p>
          <a:pPr rtl="1"/>
          <a:endParaRPr lang="ar-SA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2DD3FC18-2E44-4503-8C02-64E30791139B}" type="sibTrans" cxnId="{AA2FCAF7-AC1D-4029-A938-6909F0BCAC33}">
      <dgm:prSet/>
      <dgm:spPr/>
      <dgm:t>
        <a:bodyPr/>
        <a:lstStyle/>
        <a:p>
          <a:pPr rtl="1"/>
          <a:endParaRPr lang="ar-SA"/>
        </a:p>
      </dgm:t>
    </dgm:pt>
    <dgm:pt modelId="{40289383-CD13-40FA-AD69-49ECE8C2D18A}">
      <dgm:prSet phldrT="[نص]"/>
      <dgm:spPr/>
      <dgm:t>
        <a:bodyPr/>
        <a:lstStyle/>
        <a:p>
          <a:pPr rtl="1"/>
          <a:r>
            <a:rPr lang="ar-IQ" dirty="0" smtClean="0"/>
            <a:t>ضمير مستتر</a:t>
          </a:r>
          <a:endParaRPr lang="ar-SA" dirty="0"/>
        </a:p>
      </dgm:t>
    </dgm:pt>
    <dgm:pt modelId="{5C204DD4-AE8E-4C46-A7B5-26C3C3B74B0E}" type="parTrans" cxnId="{E3696153-15C5-486F-AA35-9211C3A69576}">
      <dgm:prSet/>
      <dgm:spPr/>
      <dgm:t>
        <a:bodyPr/>
        <a:lstStyle/>
        <a:p>
          <a:pPr rtl="1"/>
          <a:endParaRPr lang="ar-SA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C126B5E-A567-4BFC-BBE3-F9EF782E0020}" type="sibTrans" cxnId="{E3696153-15C5-486F-AA35-9211C3A69576}">
      <dgm:prSet/>
      <dgm:spPr/>
      <dgm:t>
        <a:bodyPr/>
        <a:lstStyle/>
        <a:p>
          <a:pPr rtl="1"/>
          <a:endParaRPr lang="ar-SA"/>
        </a:p>
      </dgm:t>
    </dgm:pt>
    <dgm:pt modelId="{E469DEBF-557C-485A-A630-C3DA9B1971D1}">
      <dgm:prSet phldrT="[نص]"/>
      <dgm:spPr/>
      <dgm:t>
        <a:bodyPr/>
        <a:lstStyle/>
        <a:p>
          <a:pPr rtl="1"/>
          <a:r>
            <a:rPr lang="ar-IQ" dirty="0" smtClean="0"/>
            <a:t>اسم ظاهر</a:t>
          </a:r>
          <a:endParaRPr lang="ar-SA" dirty="0"/>
        </a:p>
      </dgm:t>
    </dgm:pt>
    <dgm:pt modelId="{458B6759-7773-4DE4-AAE2-69C70C4F290C}" type="parTrans" cxnId="{FEB96BD4-4C95-4982-B4D0-DD8404D64A58}">
      <dgm:prSet/>
      <dgm:spPr/>
      <dgm:t>
        <a:bodyPr/>
        <a:lstStyle/>
        <a:p>
          <a:pPr rtl="1"/>
          <a:endParaRPr lang="ar-SA"/>
        </a:p>
      </dgm:t>
    </dgm:pt>
    <dgm:pt modelId="{A3E76236-DBEB-4DAE-B6F8-6486A3BA3F8C}" type="sibTrans" cxnId="{FEB96BD4-4C95-4982-B4D0-DD8404D64A58}">
      <dgm:prSet/>
      <dgm:spPr/>
      <dgm:t>
        <a:bodyPr/>
        <a:lstStyle/>
        <a:p>
          <a:pPr rtl="1"/>
          <a:endParaRPr lang="ar-SA"/>
        </a:p>
      </dgm:t>
    </dgm:pt>
    <dgm:pt modelId="{ABB84EF8-D27D-49F4-BF28-5311D0FB309B}" type="pres">
      <dgm:prSet presAssocID="{9DE2FFDA-32E4-43DB-82A6-DB0600108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DEDB3D8-C091-4053-AA6C-5DDAEAB43C6A}" type="pres">
      <dgm:prSet presAssocID="{D8D91687-6EDA-4A94-A8FA-FB671496E037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6462EFC6-C8E5-411D-8690-9CDCEA224B3B}" type="pres">
      <dgm:prSet presAssocID="{D8D91687-6EDA-4A94-A8FA-FB671496E037}" presName="rootComposite1" presStyleCnt="0"/>
      <dgm:spPr/>
      <dgm:t>
        <a:bodyPr/>
        <a:lstStyle/>
        <a:p>
          <a:pPr rtl="1"/>
          <a:endParaRPr lang="ar-SA"/>
        </a:p>
      </dgm:t>
    </dgm:pt>
    <dgm:pt modelId="{A2C7C9B9-CF6B-4AC7-95AB-FA95DFD60D01}" type="pres">
      <dgm:prSet presAssocID="{D8D91687-6EDA-4A94-A8FA-FB671496E037}" presName="rootText1" presStyleLbl="node0" presStyleIdx="0" presStyleCnt="1" custScaleX="142065" custLinFactNeighborX="-3520" custLinFactNeighborY="-3567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27485C-1A2E-46C1-93C6-A0207BC17DFD}" type="pres">
      <dgm:prSet presAssocID="{D8D91687-6EDA-4A94-A8FA-FB671496E037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6B8AB8C-F240-440B-88BA-B9EA8AC80FD7}" type="pres">
      <dgm:prSet presAssocID="{D8D91687-6EDA-4A94-A8FA-FB671496E037}" presName="hierChild2" presStyleCnt="0"/>
      <dgm:spPr/>
      <dgm:t>
        <a:bodyPr/>
        <a:lstStyle/>
        <a:p>
          <a:pPr rtl="1"/>
          <a:endParaRPr lang="ar-SA"/>
        </a:p>
      </dgm:t>
    </dgm:pt>
    <dgm:pt modelId="{481FF18D-FC8A-4C4C-BD70-2FD98AFF0079}" type="pres">
      <dgm:prSet presAssocID="{AE1C8277-E158-431B-84A0-58BD20C107BE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49C3DEF1-9429-4F80-89A6-FF2320BBD1BB}" type="pres">
      <dgm:prSet presAssocID="{97DE27B4-78E2-4000-9A89-FC328222BF07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6000A97-8396-4119-A7FF-7B9071B9E436}" type="pres">
      <dgm:prSet presAssocID="{97DE27B4-78E2-4000-9A89-FC328222BF07}" presName="rootComposite" presStyleCnt="0"/>
      <dgm:spPr/>
      <dgm:t>
        <a:bodyPr/>
        <a:lstStyle/>
        <a:p>
          <a:pPr rtl="1"/>
          <a:endParaRPr lang="ar-SA"/>
        </a:p>
      </dgm:t>
    </dgm:pt>
    <dgm:pt modelId="{37C4CBF1-80C3-4DE2-A0B4-3B94D0A498A1}" type="pres">
      <dgm:prSet presAssocID="{97DE27B4-78E2-4000-9A89-FC328222BF07}" presName="rootText" presStyleLbl="node2" presStyleIdx="0" presStyleCnt="3" custScaleX="12207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67E7C00-F17F-4985-AA41-A05ED47D85B2}" type="pres">
      <dgm:prSet presAssocID="{97DE27B4-78E2-4000-9A89-FC328222BF07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235A14A0-A833-46D2-8061-1771128088EE}" type="pres">
      <dgm:prSet presAssocID="{97DE27B4-78E2-4000-9A89-FC328222BF07}" presName="hierChild4" presStyleCnt="0"/>
      <dgm:spPr/>
      <dgm:t>
        <a:bodyPr/>
        <a:lstStyle/>
        <a:p>
          <a:pPr rtl="1"/>
          <a:endParaRPr lang="ar-SA"/>
        </a:p>
      </dgm:t>
    </dgm:pt>
    <dgm:pt modelId="{6E179E80-7977-42DB-8809-20617934817C}" type="pres">
      <dgm:prSet presAssocID="{97DE27B4-78E2-4000-9A89-FC328222BF07}" presName="hierChild5" presStyleCnt="0"/>
      <dgm:spPr/>
      <dgm:t>
        <a:bodyPr/>
        <a:lstStyle/>
        <a:p>
          <a:pPr rtl="1"/>
          <a:endParaRPr lang="ar-SA"/>
        </a:p>
      </dgm:t>
    </dgm:pt>
    <dgm:pt modelId="{26576664-238D-4B6A-8399-3248C2C3C107}" type="pres">
      <dgm:prSet presAssocID="{5C204DD4-AE8E-4C46-A7B5-26C3C3B74B0E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45B751DA-DBB5-48A2-8FF2-7054EEB3797B}" type="pres">
      <dgm:prSet presAssocID="{40289383-CD13-40FA-AD69-49ECE8C2D18A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86BA38D1-FC36-422C-9CFF-4402383E5A2C}" type="pres">
      <dgm:prSet presAssocID="{40289383-CD13-40FA-AD69-49ECE8C2D18A}" presName="rootComposite" presStyleCnt="0"/>
      <dgm:spPr/>
      <dgm:t>
        <a:bodyPr/>
        <a:lstStyle/>
        <a:p>
          <a:pPr rtl="1"/>
          <a:endParaRPr lang="ar-SA"/>
        </a:p>
      </dgm:t>
    </dgm:pt>
    <dgm:pt modelId="{57461D7C-F4AC-4815-A78C-D610023C8DA4}" type="pres">
      <dgm:prSet presAssocID="{40289383-CD13-40FA-AD69-49ECE8C2D18A}" presName="rootText" presStyleLbl="node2" presStyleIdx="1" presStyleCnt="3" custScaleX="133698" custLinFactNeighborX="0" custLinFactNeighborY="-483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4104BE6-E394-42CA-9952-4562E50B7E8B}" type="pres">
      <dgm:prSet presAssocID="{40289383-CD13-40FA-AD69-49ECE8C2D18A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57A0D9AF-CD48-4AF5-A75C-1D3E5EBA52B0}" type="pres">
      <dgm:prSet presAssocID="{40289383-CD13-40FA-AD69-49ECE8C2D18A}" presName="hierChild4" presStyleCnt="0"/>
      <dgm:spPr/>
      <dgm:t>
        <a:bodyPr/>
        <a:lstStyle/>
        <a:p>
          <a:pPr rtl="1"/>
          <a:endParaRPr lang="ar-SA"/>
        </a:p>
      </dgm:t>
    </dgm:pt>
    <dgm:pt modelId="{FA969495-B834-4588-B0B3-DF10233B67A6}" type="pres">
      <dgm:prSet presAssocID="{40289383-CD13-40FA-AD69-49ECE8C2D18A}" presName="hierChild5" presStyleCnt="0"/>
      <dgm:spPr/>
      <dgm:t>
        <a:bodyPr/>
        <a:lstStyle/>
        <a:p>
          <a:pPr rtl="1"/>
          <a:endParaRPr lang="ar-SA"/>
        </a:p>
      </dgm:t>
    </dgm:pt>
    <dgm:pt modelId="{DD6914B8-749A-4C3C-92D1-4477C948FAAF}" type="pres">
      <dgm:prSet presAssocID="{458B6759-7773-4DE4-AAE2-69C70C4F290C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1D1BE77F-FA5D-4A7A-A59E-3774D2D6D946}" type="pres">
      <dgm:prSet presAssocID="{E469DEBF-557C-485A-A630-C3DA9B1971D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6C8581E1-8189-4B7B-9473-9A246E5E1833}" type="pres">
      <dgm:prSet presAssocID="{E469DEBF-557C-485A-A630-C3DA9B1971D1}" presName="rootComposite" presStyleCnt="0"/>
      <dgm:spPr/>
      <dgm:t>
        <a:bodyPr/>
        <a:lstStyle/>
        <a:p>
          <a:pPr rtl="1"/>
          <a:endParaRPr lang="ar-SA"/>
        </a:p>
      </dgm:t>
    </dgm:pt>
    <dgm:pt modelId="{7354BBBF-DAD8-444F-ACC2-E9040D53B0F9}" type="pres">
      <dgm:prSet presAssocID="{E469DEBF-557C-485A-A630-C3DA9B1971D1}" presName="rootText" presStyleLbl="node2" presStyleIdx="2" presStyleCnt="3" custScaleX="113773" custLinFactNeighborX="23" custLinFactNeighborY="324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E4A0F4F-6195-438E-94F4-21CC4E35E4CA}" type="pres">
      <dgm:prSet presAssocID="{E469DEBF-557C-485A-A630-C3DA9B1971D1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4B8D6095-A767-4DC5-B0AA-52676BFDD857}" type="pres">
      <dgm:prSet presAssocID="{E469DEBF-557C-485A-A630-C3DA9B1971D1}" presName="hierChild4" presStyleCnt="0"/>
      <dgm:spPr/>
      <dgm:t>
        <a:bodyPr/>
        <a:lstStyle/>
        <a:p>
          <a:pPr rtl="1"/>
          <a:endParaRPr lang="ar-SA"/>
        </a:p>
      </dgm:t>
    </dgm:pt>
    <dgm:pt modelId="{4181BB5C-D255-4CCE-AD5B-11BA98F6C637}" type="pres">
      <dgm:prSet presAssocID="{E469DEBF-557C-485A-A630-C3DA9B1971D1}" presName="hierChild5" presStyleCnt="0"/>
      <dgm:spPr/>
      <dgm:t>
        <a:bodyPr/>
        <a:lstStyle/>
        <a:p>
          <a:pPr rtl="1"/>
          <a:endParaRPr lang="ar-SA"/>
        </a:p>
      </dgm:t>
    </dgm:pt>
    <dgm:pt modelId="{BB45453C-0045-492F-830E-3050FA2756AA}" type="pres">
      <dgm:prSet presAssocID="{D8D91687-6EDA-4A94-A8FA-FB671496E037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BFC982A9-3BCE-466D-ADA9-F01D993D75CA}" type="presOf" srcId="{AE1C8277-E158-431B-84A0-58BD20C107BE}" destId="{481FF18D-FC8A-4C4C-BD70-2FD98AFF0079}" srcOrd="0" destOrd="0" presId="urn:microsoft.com/office/officeart/2005/8/layout/orgChart1"/>
    <dgm:cxn modelId="{AA2FCAF7-AC1D-4029-A938-6909F0BCAC33}" srcId="{D8D91687-6EDA-4A94-A8FA-FB671496E037}" destId="{97DE27B4-78E2-4000-9A89-FC328222BF07}" srcOrd="0" destOrd="0" parTransId="{AE1C8277-E158-431B-84A0-58BD20C107BE}" sibTransId="{2DD3FC18-2E44-4503-8C02-64E30791139B}"/>
    <dgm:cxn modelId="{0C8661BE-B194-4862-9D15-F09559FA1B17}" type="presOf" srcId="{E469DEBF-557C-485A-A630-C3DA9B1971D1}" destId="{DE4A0F4F-6195-438E-94F4-21CC4E35E4CA}" srcOrd="1" destOrd="0" presId="urn:microsoft.com/office/officeart/2005/8/layout/orgChart1"/>
    <dgm:cxn modelId="{2845F091-590A-470B-98DC-445652320CB9}" type="presOf" srcId="{E469DEBF-557C-485A-A630-C3DA9B1971D1}" destId="{7354BBBF-DAD8-444F-ACC2-E9040D53B0F9}" srcOrd="0" destOrd="0" presId="urn:microsoft.com/office/officeart/2005/8/layout/orgChart1"/>
    <dgm:cxn modelId="{6B2F0682-75F6-4031-A9A5-1364DCC8DFC5}" srcId="{9DE2FFDA-32E4-43DB-82A6-DB0600108048}" destId="{D8D91687-6EDA-4A94-A8FA-FB671496E037}" srcOrd="0" destOrd="0" parTransId="{0C46686A-FED3-4BFE-9850-451FCCA5C7DD}" sibTransId="{C1A0EEDD-052A-425B-A717-EF62DDE21CAB}"/>
    <dgm:cxn modelId="{E36E8DFA-341D-469A-A351-544FCE587726}" type="presOf" srcId="{D8D91687-6EDA-4A94-A8FA-FB671496E037}" destId="{A2C7C9B9-CF6B-4AC7-95AB-FA95DFD60D01}" srcOrd="0" destOrd="0" presId="urn:microsoft.com/office/officeart/2005/8/layout/orgChart1"/>
    <dgm:cxn modelId="{270497B5-05B2-4948-8FBE-1C59A3AAD964}" type="presOf" srcId="{40289383-CD13-40FA-AD69-49ECE8C2D18A}" destId="{57461D7C-F4AC-4815-A78C-D610023C8DA4}" srcOrd="0" destOrd="0" presId="urn:microsoft.com/office/officeart/2005/8/layout/orgChart1"/>
    <dgm:cxn modelId="{42A9572C-6D6B-4F7C-B486-A17C9D8462A9}" type="presOf" srcId="{458B6759-7773-4DE4-AAE2-69C70C4F290C}" destId="{DD6914B8-749A-4C3C-92D1-4477C948FAAF}" srcOrd="0" destOrd="0" presId="urn:microsoft.com/office/officeart/2005/8/layout/orgChart1"/>
    <dgm:cxn modelId="{342567EB-F093-4FFA-A26C-F48980EA486B}" type="presOf" srcId="{40289383-CD13-40FA-AD69-49ECE8C2D18A}" destId="{24104BE6-E394-42CA-9952-4562E50B7E8B}" srcOrd="1" destOrd="0" presId="urn:microsoft.com/office/officeart/2005/8/layout/orgChart1"/>
    <dgm:cxn modelId="{02EF2940-7C7E-4E95-85DF-D46ED240FA68}" type="presOf" srcId="{97DE27B4-78E2-4000-9A89-FC328222BF07}" destId="{37C4CBF1-80C3-4DE2-A0B4-3B94D0A498A1}" srcOrd="0" destOrd="0" presId="urn:microsoft.com/office/officeart/2005/8/layout/orgChart1"/>
    <dgm:cxn modelId="{B8E36946-10A0-47FF-B581-EBC8495536E8}" type="presOf" srcId="{5C204DD4-AE8E-4C46-A7B5-26C3C3B74B0E}" destId="{26576664-238D-4B6A-8399-3248C2C3C107}" srcOrd="0" destOrd="0" presId="urn:microsoft.com/office/officeart/2005/8/layout/orgChart1"/>
    <dgm:cxn modelId="{FEB96BD4-4C95-4982-B4D0-DD8404D64A58}" srcId="{D8D91687-6EDA-4A94-A8FA-FB671496E037}" destId="{E469DEBF-557C-485A-A630-C3DA9B1971D1}" srcOrd="2" destOrd="0" parTransId="{458B6759-7773-4DE4-AAE2-69C70C4F290C}" sibTransId="{A3E76236-DBEB-4DAE-B6F8-6486A3BA3F8C}"/>
    <dgm:cxn modelId="{FAF3B765-5739-41DB-8BC6-99341ADAF202}" type="presOf" srcId="{97DE27B4-78E2-4000-9A89-FC328222BF07}" destId="{E67E7C00-F17F-4985-AA41-A05ED47D85B2}" srcOrd="1" destOrd="0" presId="urn:microsoft.com/office/officeart/2005/8/layout/orgChart1"/>
    <dgm:cxn modelId="{E3696153-15C5-486F-AA35-9211C3A69576}" srcId="{D8D91687-6EDA-4A94-A8FA-FB671496E037}" destId="{40289383-CD13-40FA-AD69-49ECE8C2D18A}" srcOrd="1" destOrd="0" parTransId="{5C204DD4-AE8E-4C46-A7B5-26C3C3B74B0E}" sibTransId="{0C126B5E-A567-4BFC-BBE3-F9EF782E0020}"/>
    <dgm:cxn modelId="{158A1D67-E39D-4262-9A28-A5E99C8CB8C3}" type="presOf" srcId="{D8D91687-6EDA-4A94-A8FA-FB671496E037}" destId="{3527485C-1A2E-46C1-93C6-A0207BC17DFD}" srcOrd="1" destOrd="0" presId="urn:microsoft.com/office/officeart/2005/8/layout/orgChart1"/>
    <dgm:cxn modelId="{1F9442D9-CAB0-4872-A69C-7685C1780409}" type="presOf" srcId="{9DE2FFDA-32E4-43DB-82A6-DB0600108048}" destId="{ABB84EF8-D27D-49F4-BF28-5311D0FB309B}" srcOrd="0" destOrd="0" presId="urn:microsoft.com/office/officeart/2005/8/layout/orgChart1"/>
    <dgm:cxn modelId="{404AD56C-6959-441B-BD9E-AE86C74C1B28}" type="presParOf" srcId="{ABB84EF8-D27D-49F4-BF28-5311D0FB309B}" destId="{0DEDB3D8-C091-4053-AA6C-5DDAEAB43C6A}" srcOrd="0" destOrd="0" presId="urn:microsoft.com/office/officeart/2005/8/layout/orgChart1"/>
    <dgm:cxn modelId="{97DF878A-D9DF-400C-A3E6-744329F17DD1}" type="presParOf" srcId="{0DEDB3D8-C091-4053-AA6C-5DDAEAB43C6A}" destId="{6462EFC6-C8E5-411D-8690-9CDCEA224B3B}" srcOrd="0" destOrd="0" presId="urn:microsoft.com/office/officeart/2005/8/layout/orgChart1"/>
    <dgm:cxn modelId="{6526E218-81D5-44D1-9F73-12C919A908FE}" type="presParOf" srcId="{6462EFC6-C8E5-411D-8690-9CDCEA224B3B}" destId="{A2C7C9B9-CF6B-4AC7-95AB-FA95DFD60D01}" srcOrd="0" destOrd="0" presId="urn:microsoft.com/office/officeart/2005/8/layout/orgChart1"/>
    <dgm:cxn modelId="{A5615180-CFE6-45A4-BC0C-990A8827911F}" type="presParOf" srcId="{6462EFC6-C8E5-411D-8690-9CDCEA224B3B}" destId="{3527485C-1A2E-46C1-93C6-A0207BC17DFD}" srcOrd="1" destOrd="0" presId="urn:microsoft.com/office/officeart/2005/8/layout/orgChart1"/>
    <dgm:cxn modelId="{FC0BC8FE-9AB7-45B7-ACA1-F06EBAAF0D3F}" type="presParOf" srcId="{0DEDB3D8-C091-4053-AA6C-5DDAEAB43C6A}" destId="{B6B8AB8C-F240-440B-88BA-B9EA8AC80FD7}" srcOrd="1" destOrd="0" presId="urn:microsoft.com/office/officeart/2005/8/layout/orgChart1"/>
    <dgm:cxn modelId="{F41E53A0-F17D-4F83-8708-555FC51A3278}" type="presParOf" srcId="{B6B8AB8C-F240-440B-88BA-B9EA8AC80FD7}" destId="{481FF18D-FC8A-4C4C-BD70-2FD98AFF0079}" srcOrd="0" destOrd="0" presId="urn:microsoft.com/office/officeart/2005/8/layout/orgChart1"/>
    <dgm:cxn modelId="{6790B780-CE52-4755-A5A3-AC4EDC7142EA}" type="presParOf" srcId="{B6B8AB8C-F240-440B-88BA-B9EA8AC80FD7}" destId="{49C3DEF1-9429-4F80-89A6-FF2320BBD1BB}" srcOrd="1" destOrd="0" presId="urn:microsoft.com/office/officeart/2005/8/layout/orgChart1"/>
    <dgm:cxn modelId="{28884B32-7F61-4512-A063-788CE78BE161}" type="presParOf" srcId="{49C3DEF1-9429-4F80-89A6-FF2320BBD1BB}" destId="{A6000A97-8396-4119-A7FF-7B9071B9E436}" srcOrd="0" destOrd="0" presId="urn:microsoft.com/office/officeart/2005/8/layout/orgChart1"/>
    <dgm:cxn modelId="{F72F4BF2-5C0C-4803-BB9A-FF5304817EE8}" type="presParOf" srcId="{A6000A97-8396-4119-A7FF-7B9071B9E436}" destId="{37C4CBF1-80C3-4DE2-A0B4-3B94D0A498A1}" srcOrd="0" destOrd="0" presId="urn:microsoft.com/office/officeart/2005/8/layout/orgChart1"/>
    <dgm:cxn modelId="{DE851F65-0D71-407A-8987-66066706C060}" type="presParOf" srcId="{A6000A97-8396-4119-A7FF-7B9071B9E436}" destId="{E67E7C00-F17F-4985-AA41-A05ED47D85B2}" srcOrd="1" destOrd="0" presId="urn:microsoft.com/office/officeart/2005/8/layout/orgChart1"/>
    <dgm:cxn modelId="{F71799F4-6DD9-481B-85C3-9CCDCAFE17EC}" type="presParOf" srcId="{49C3DEF1-9429-4F80-89A6-FF2320BBD1BB}" destId="{235A14A0-A833-46D2-8061-1771128088EE}" srcOrd="1" destOrd="0" presId="urn:microsoft.com/office/officeart/2005/8/layout/orgChart1"/>
    <dgm:cxn modelId="{4B60900D-46E0-4E4E-B699-06E18E235129}" type="presParOf" srcId="{49C3DEF1-9429-4F80-89A6-FF2320BBD1BB}" destId="{6E179E80-7977-42DB-8809-20617934817C}" srcOrd="2" destOrd="0" presId="urn:microsoft.com/office/officeart/2005/8/layout/orgChart1"/>
    <dgm:cxn modelId="{2B1217D9-E745-48B5-918E-46601872B54C}" type="presParOf" srcId="{B6B8AB8C-F240-440B-88BA-B9EA8AC80FD7}" destId="{26576664-238D-4B6A-8399-3248C2C3C107}" srcOrd="2" destOrd="0" presId="urn:microsoft.com/office/officeart/2005/8/layout/orgChart1"/>
    <dgm:cxn modelId="{8AA27758-63BE-4EA7-957D-38095C501066}" type="presParOf" srcId="{B6B8AB8C-F240-440B-88BA-B9EA8AC80FD7}" destId="{45B751DA-DBB5-48A2-8FF2-7054EEB3797B}" srcOrd="3" destOrd="0" presId="urn:microsoft.com/office/officeart/2005/8/layout/orgChart1"/>
    <dgm:cxn modelId="{6E1B9053-BED9-446E-B653-257E25D91E8E}" type="presParOf" srcId="{45B751DA-DBB5-48A2-8FF2-7054EEB3797B}" destId="{86BA38D1-FC36-422C-9CFF-4402383E5A2C}" srcOrd="0" destOrd="0" presId="urn:microsoft.com/office/officeart/2005/8/layout/orgChart1"/>
    <dgm:cxn modelId="{CA0E19C0-A2CD-48DD-A60F-BD8F218FAA1B}" type="presParOf" srcId="{86BA38D1-FC36-422C-9CFF-4402383E5A2C}" destId="{57461D7C-F4AC-4815-A78C-D610023C8DA4}" srcOrd="0" destOrd="0" presId="urn:microsoft.com/office/officeart/2005/8/layout/orgChart1"/>
    <dgm:cxn modelId="{6CC81D4E-4AC4-4374-A323-742F159844DA}" type="presParOf" srcId="{86BA38D1-FC36-422C-9CFF-4402383E5A2C}" destId="{24104BE6-E394-42CA-9952-4562E50B7E8B}" srcOrd="1" destOrd="0" presId="urn:microsoft.com/office/officeart/2005/8/layout/orgChart1"/>
    <dgm:cxn modelId="{22A7C119-7E3C-4183-B516-03EB37C8EE54}" type="presParOf" srcId="{45B751DA-DBB5-48A2-8FF2-7054EEB3797B}" destId="{57A0D9AF-CD48-4AF5-A75C-1D3E5EBA52B0}" srcOrd="1" destOrd="0" presId="urn:microsoft.com/office/officeart/2005/8/layout/orgChart1"/>
    <dgm:cxn modelId="{CAFEADCE-F2A9-4537-BF51-DED7F11BF36B}" type="presParOf" srcId="{45B751DA-DBB5-48A2-8FF2-7054EEB3797B}" destId="{FA969495-B834-4588-B0B3-DF10233B67A6}" srcOrd="2" destOrd="0" presId="urn:microsoft.com/office/officeart/2005/8/layout/orgChart1"/>
    <dgm:cxn modelId="{8E1A8EF0-0F9A-47E2-85CA-1AE1CC32FE8C}" type="presParOf" srcId="{B6B8AB8C-F240-440B-88BA-B9EA8AC80FD7}" destId="{DD6914B8-749A-4C3C-92D1-4477C948FAAF}" srcOrd="4" destOrd="0" presId="urn:microsoft.com/office/officeart/2005/8/layout/orgChart1"/>
    <dgm:cxn modelId="{05495AEF-677D-47AF-9D0C-6526FC515C0D}" type="presParOf" srcId="{B6B8AB8C-F240-440B-88BA-B9EA8AC80FD7}" destId="{1D1BE77F-FA5D-4A7A-A59E-3774D2D6D946}" srcOrd="5" destOrd="0" presId="urn:microsoft.com/office/officeart/2005/8/layout/orgChart1"/>
    <dgm:cxn modelId="{1B4D6E13-3A76-40F7-A3A8-71BA0BF12192}" type="presParOf" srcId="{1D1BE77F-FA5D-4A7A-A59E-3774D2D6D946}" destId="{6C8581E1-8189-4B7B-9473-9A246E5E1833}" srcOrd="0" destOrd="0" presId="urn:microsoft.com/office/officeart/2005/8/layout/orgChart1"/>
    <dgm:cxn modelId="{F2A0A323-E76B-4F01-96D8-74820EEFD4CF}" type="presParOf" srcId="{6C8581E1-8189-4B7B-9473-9A246E5E1833}" destId="{7354BBBF-DAD8-444F-ACC2-E9040D53B0F9}" srcOrd="0" destOrd="0" presId="urn:microsoft.com/office/officeart/2005/8/layout/orgChart1"/>
    <dgm:cxn modelId="{C12D7D70-5C56-47A2-8836-281A39000F67}" type="presParOf" srcId="{6C8581E1-8189-4B7B-9473-9A246E5E1833}" destId="{DE4A0F4F-6195-438E-94F4-21CC4E35E4CA}" srcOrd="1" destOrd="0" presId="urn:microsoft.com/office/officeart/2005/8/layout/orgChart1"/>
    <dgm:cxn modelId="{B1FFEA45-203A-4CB3-BC96-3D683E80436E}" type="presParOf" srcId="{1D1BE77F-FA5D-4A7A-A59E-3774D2D6D946}" destId="{4B8D6095-A767-4DC5-B0AA-52676BFDD857}" srcOrd="1" destOrd="0" presId="urn:microsoft.com/office/officeart/2005/8/layout/orgChart1"/>
    <dgm:cxn modelId="{D0BA5A08-737D-4969-893D-ECAB9DB13A18}" type="presParOf" srcId="{1D1BE77F-FA5D-4A7A-A59E-3774D2D6D946}" destId="{4181BB5C-D255-4CCE-AD5B-11BA98F6C637}" srcOrd="2" destOrd="0" presId="urn:microsoft.com/office/officeart/2005/8/layout/orgChart1"/>
    <dgm:cxn modelId="{F1D942B8-D44C-4D48-8B2F-CC96C54414B6}" type="presParOf" srcId="{0DEDB3D8-C091-4053-AA6C-5DDAEAB43C6A}" destId="{BB45453C-0045-492F-830E-3050FA2756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914B8-749A-4C3C-92D1-4477C948FAAF}">
      <dsp:nvSpPr>
        <dsp:cNvPr id="0" name=""/>
        <dsp:cNvSpPr/>
      </dsp:nvSpPr>
      <dsp:spPr>
        <a:xfrm>
          <a:off x="3774666" y="1991598"/>
          <a:ext cx="2844034" cy="754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925"/>
              </a:lnTo>
              <a:lnTo>
                <a:pt x="2844034" y="558925"/>
              </a:lnTo>
              <a:lnTo>
                <a:pt x="2844034" y="75483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76664-238D-4B6A-8399-3248C2C3C107}">
      <dsp:nvSpPr>
        <dsp:cNvPr id="0" name=""/>
        <dsp:cNvSpPr/>
      </dsp:nvSpPr>
      <dsp:spPr>
        <a:xfrm>
          <a:off x="3774666" y="1991598"/>
          <a:ext cx="143143" cy="679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547"/>
              </a:lnTo>
              <a:lnTo>
                <a:pt x="143143" y="483547"/>
              </a:lnTo>
              <a:lnTo>
                <a:pt x="143143" y="67945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FF18D-FC8A-4C4C-BD70-2FD98AFF0079}">
      <dsp:nvSpPr>
        <dsp:cNvPr id="0" name=""/>
        <dsp:cNvSpPr/>
      </dsp:nvSpPr>
      <dsp:spPr>
        <a:xfrm>
          <a:off x="1139879" y="1991598"/>
          <a:ext cx="2634786" cy="724589"/>
        </a:xfrm>
        <a:custGeom>
          <a:avLst/>
          <a:gdLst/>
          <a:ahLst/>
          <a:cxnLst/>
          <a:rect l="0" t="0" r="0" b="0"/>
          <a:pathLst>
            <a:path>
              <a:moveTo>
                <a:pt x="2634786" y="0"/>
              </a:moveTo>
              <a:lnTo>
                <a:pt x="2634786" y="528681"/>
              </a:lnTo>
              <a:lnTo>
                <a:pt x="0" y="528681"/>
              </a:lnTo>
              <a:lnTo>
                <a:pt x="0" y="7245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7C9B9-CF6B-4AC7-95AB-FA95DFD60D01}">
      <dsp:nvSpPr>
        <dsp:cNvPr id="0" name=""/>
        <dsp:cNvSpPr/>
      </dsp:nvSpPr>
      <dsp:spPr>
        <a:xfrm>
          <a:off x="2449348" y="1058703"/>
          <a:ext cx="2650636" cy="932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200" kern="1200" smtClean="0"/>
            <a:t>أنواع الفاعل</a:t>
          </a:r>
          <a:endParaRPr lang="ar-SA" sz="4200" kern="1200" dirty="0"/>
        </a:p>
      </dsp:txBody>
      <dsp:txXfrm>
        <a:off x="2449348" y="1058703"/>
        <a:ext cx="2650636" cy="932895"/>
      </dsp:txXfrm>
    </dsp:sp>
    <dsp:sp modelId="{37C4CBF1-80C3-4DE2-A0B4-3B94D0A498A1}">
      <dsp:nvSpPr>
        <dsp:cNvPr id="0" name=""/>
        <dsp:cNvSpPr/>
      </dsp:nvSpPr>
      <dsp:spPr>
        <a:xfrm>
          <a:off x="1028" y="2716188"/>
          <a:ext cx="2277701" cy="932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200" kern="1200" dirty="0" smtClean="0"/>
            <a:t>مصدر مؤول</a:t>
          </a:r>
          <a:endParaRPr lang="ar-SA" sz="4200" kern="1200" dirty="0"/>
        </a:p>
      </dsp:txBody>
      <dsp:txXfrm>
        <a:off x="1028" y="2716188"/>
        <a:ext cx="2277701" cy="932895"/>
      </dsp:txXfrm>
    </dsp:sp>
    <dsp:sp modelId="{57461D7C-F4AC-4815-A78C-D610023C8DA4}">
      <dsp:nvSpPr>
        <dsp:cNvPr id="0" name=""/>
        <dsp:cNvSpPr/>
      </dsp:nvSpPr>
      <dsp:spPr>
        <a:xfrm>
          <a:off x="2670546" y="2671054"/>
          <a:ext cx="2494525" cy="932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200" kern="1200" dirty="0" smtClean="0"/>
            <a:t>ضمير مستتر</a:t>
          </a:r>
          <a:endParaRPr lang="ar-SA" sz="4200" kern="1200" dirty="0"/>
        </a:p>
      </dsp:txBody>
      <dsp:txXfrm>
        <a:off x="2670546" y="2671054"/>
        <a:ext cx="2494525" cy="932895"/>
      </dsp:txXfrm>
    </dsp:sp>
    <dsp:sp modelId="{7354BBBF-DAD8-444F-ACC2-E9040D53B0F9}">
      <dsp:nvSpPr>
        <dsp:cNvPr id="0" name=""/>
        <dsp:cNvSpPr/>
      </dsp:nvSpPr>
      <dsp:spPr>
        <a:xfrm>
          <a:off x="5557317" y="2746432"/>
          <a:ext cx="2122766" cy="932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200" kern="1200" dirty="0" smtClean="0"/>
            <a:t>اسم ظاهر</a:t>
          </a:r>
          <a:endParaRPr lang="ar-SA" sz="4200" kern="1200" dirty="0"/>
        </a:p>
      </dsp:txBody>
      <dsp:txXfrm>
        <a:off x="5557317" y="2746432"/>
        <a:ext cx="2122766" cy="932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AC1B-0F62-4373-BD1C-432F9F89E3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418D6-5BA7-44DE-8782-5FD127116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30E1CE-4FAB-442B-B725-0D879DBFE55B}" type="datetimeFigureOut">
              <a:rPr lang="ar-IQ" smtClean="0"/>
              <a:t>05/11/1446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7CE03-F71E-41B7-8643-C45B4A32928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lassroom.google.com/w/NzcxNjU3NjUzNTM5/t/al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686800" cy="1512168"/>
          </a:xfrm>
        </p:spPr>
        <p:txBody>
          <a:bodyPr>
            <a:noAutofit/>
          </a:bodyPr>
          <a:lstStyle/>
          <a:p>
            <a:pPr algn="r" rtl="1"/>
            <a:r>
              <a:rPr lang="ar-IQ" sz="3200" dirty="0" smtClean="0">
                <a:effectLst/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IQ" sz="3200" dirty="0" smtClean="0">
                <a:solidFill>
                  <a:schemeClr val="dk1"/>
                </a:solidFill>
                <a:latin typeface="Sakkal Majalla" pitchFamily="2" charset="-78"/>
                <a:ea typeface="+mn-ea"/>
                <a:cs typeface="Sakkal Majalla" pitchFamily="2" charset="-78"/>
              </a:rPr>
              <a:t>وزارة </a:t>
            </a:r>
            <a:r>
              <a:rPr lang="ar-IQ" sz="3200" dirty="0">
                <a:solidFill>
                  <a:schemeClr val="dk1"/>
                </a:solidFill>
                <a:latin typeface="Sakkal Majalla" pitchFamily="2" charset="-78"/>
                <a:ea typeface="+mn-ea"/>
                <a:cs typeface="Sakkal Majalla" pitchFamily="2" charset="-78"/>
              </a:rPr>
              <a:t>التعليم والبحث العلمي                                                      </a:t>
            </a:r>
            <a:br>
              <a:rPr lang="ar-IQ" sz="3200" dirty="0">
                <a:solidFill>
                  <a:schemeClr val="dk1"/>
                </a:solidFill>
                <a:latin typeface="Sakkal Majalla" pitchFamily="2" charset="-78"/>
                <a:ea typeface="+mn-ea"/>
                <a:cs typeface="Sakkal Majalla" pitchFamily="2" charset="-78"/>
              </a:rPr>
            </a:br>
            <a:r>
              <a:rPr lang="ar-IQ" sz="3200" dirty="0" smtClean="0">
                <a:solidFill>
                  <a:schemeClr val="dk1"/>
                </a:solidFill>
                <a:latin typeface="Sakkal Majalla" pitchFamily="2" charset="-78"/>
                <a:ea typeface="+mn-ea"/>
                <a:cs typeface="Sakkal Majalla" pitchFamily="2" charset="-78"/>
              </a:rPr>
              <a:t>جامعة </a:t>
            </a:r>
            <a:r>
              <a:rPr lang="ar-IQ" sz="3200" dirty="0">
                <a:solidFill>
                  <a:schemeClr val="dk1"/>
                </a:solidFill>
                <a:latin typeface="Sakkal Majalla" pitchFamily="2" charset="-78"/>
                <a:ea typeface="+mn-ea"/>
                <a:cs typeface="Sakkal Majalla" pitchFamily="2" charset="-78"/>
              </a:rPr>
              <a:t>المستقبل / كلية التربية</a:t>
            </a:r>
            <a:endParaRPr lang="en-US" sz="3200" dirty="0">
              <a:solidFill>
                <a:schemeClr val="dk1"/>
              </a:solidFill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9672" y="1700808"/>
            <a:ext cx="6624736" cy="43924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IQ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IQ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Sakkal Majalla" pitchFamily="2" charset="-78"/>
              </a:rPr>
              <a:t>الفاعل</a:t>
            </a:r>
            <a:r>
              <a:rPr lang="ar-IQ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Sakkal Majalla" pitchFamily="2" charset="-78"/>
              </a:rPr>
              <a:t> </a:t>
            </a:r>
            <a:endParaRPr lang="ar-IQ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Sakkal Majalla" pitchFamily="2" charset="-78"/>
            </a:endParaRPr>
          </a:p>
          <a:p>
            <a:pPr algn="ctr"/>
            <a:endParaRPr lang="ar-IQ" sz="2400" b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المرحلة </a:t>
            </a: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الأولى </a:t>
            </a:r>
          </a:p>
          <a:p>
            <a:pPr algn="ctr"/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قسم العلوم التربوية 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والنفسية</a:t>
            </a:r>
          </a:p>
          <a:p>
            <a:pPr algn="ctr"/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ar-IQ" sz="24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إعــــــــــــــــــــــــداد</a:t>
            </a:r>
            <a:endParaRPr lang="ar-IQ" sz="3200" b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IQ" sz="2400" b="1" dirty="0">
                <a:solidFill>
                  <a:schemeClr val="tx1"/>
                </a:solidFill>
              </a:rPr>
              <a:t>م.م </a:t>
            </a:r>
            <a:r>
              <a:rPr lang="ar-IQ" sz="2400" b="1" dirty="0" smtClean="0">
                <a:solidFill>
                  <a:schemeClr val="tx1"/>
                </a:solidFill>
              </a:rPr>
              <a:t>لقـــاء عباس ظاهر</a:t>
            </a:r>
            <a:endParaRPr lang="ar-IQ" sz="2400" b="1" dirty="0">
              <a:solidFill>
                <a:schemeClr val="tx1"/>
              </a:solidFill>
            </a:endParaRPr>
          </a:p>
          <a:p>
            <a:pPr algn="ctr"/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  2024 – 2025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alwatifil@gmail.com</a:t>
            </a:r>
            <a:endParaRPr lang="ar-IQ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IQ" sz="32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" y="0"/>
            <a:ext cx="2116476" cy="191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9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356" y="1057073"/>
            <a:ext cx="8712968" cy="5468271"/>
          </a:xfrm>
        </p:spPr>
        <p:txBody>
          <a:bodyPr>
            <a:normAutofit/>
          </a:bodyPr>
          <a:lstStyle/>
          <a:p>
            <a:pPr algn="r" rtl="1">
              <a:buClrTx/>
              <a:buFont typeface="Wingdings" panose="05000000000000000000" pitchFamily="2" charset="2"/>
              <a:buChar char="v"/>
            </a:pPr>
            <a:r>
              <a:rPr lang="ar-IQ" sz="32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اسم ظاهر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: هو الاسم الذي يذكر بعد الفعل ويدل </a:t>
            </a:r>
          </a:p>
          <a:p>
            <a:pPr marL="109728" indent="0" algn="r" rtl="1">
              <a:buClrTx/>
              <a:buNone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    على من قام بالفعل.</a:t>
            </a:r>
          </a:p>
          <a:p>
            <a:pPr marL="109728" indent="0" algn="r" rtl="1">
              <a:buClrTx/>
              <a:buNone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   مثال: وصلَ الطالبُ الى المدرسةِ.</a:t>
            </a:r>
          </a:p>
          <a:p>
            <a:pPr algn="r" rtl="1">
              <a:buClrTx/>
              <a:buFont typeface="Wingdings" panose="05000000000000000000" pitchFamily="2" charset="2"/>
              <a:buChar char="v"/>
            </a:pPr>
            <a:r>
              <a:rPr lang="ar-IQ" sz="32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ضمير مستتر 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IQ" sz="3200" b="1" dirty="0" err="1" smtClean="0">
                <a:latin typeface="Sakkal Majalla" pitchFamily="2" charset="-78"/>
                <a:cs typeface="Sakkal Majalla" pitchFamily="2" charset="-78"/>
              </a:rPr>
              <a:t>لايذكر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 لفظا وإنما يفهم من الفعل وسياقه.</a:t>
            </a:r>
          </a:p>
          <a:p>
            <a:pPr marL="109728" indent="0" algn="r" rtl="1">
              <a:buClrTx/>
              <a:buNone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    مثال: أكتب الدرسَ.</a:t>
            </a:r>
          </a:p>
          <a:p>
            <a:pPr algn="r" rtl="1">
              <a:buClrTx/>
              <a:buFont typeface="Wingdings" panose="05000000000000000000" pitchFamily="2" charset="2"/>
              <a:buChar char="v"/>
            </a:pPr>
            <a:r>
              <a:rPr lang="ar-IQ" sz="32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مصدر مؤول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: يكون الفاعل جملة مصدرية من (أن+ الفعل المضارع).</a:t>
            </a:r>
          </a:p>
          <a:p>
            <a:pPr marL="109728" indent="0" algn="r" rtl="1">
              <a:buClrTx/>
              <a:buNone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    مثال :يسعدني أن تنجح.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  <a:p>
            <a:pPr marL="109728" indent="0" algn="r" rtl="1">
              <a:buClrTx/>
              <a:buNone/>
            </a:pPr>
            <a:endParaRPr lang="ar-IQ" sz="3200" b="1" dirty="0">
              <a:latin typeface="Sakkal Majalla" pitchFamily="2" charset="-78"/>
              <a:cs typeface="Sakkal Majalla" pitchFamily="2" charset="-78"/>
            </a:endParaRPr>
          </a:p>
          <a:p>
            <a:pPr algn="r" rtl="1">
              <a:buClrTx/>
              <a:buFont typeface="Arial" panose="020B0604020202020204" pitchFamily="34" charset="0"/>
              <a:buChar char="•"/>
            </a:pP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656825" y="188640"/>
            <a:ext cx="4243300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IQ" sz="3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أنواع الفاعل:_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448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356" y="1057073"/>
            <a:ext cx="8712968" cy="5468271"/>
          </a:xfrm>
        </p:spPr>
        <p:txBody>
          <a:bodyPr>
            <a:normAutofit/>
          </a:bodyPr>
          <a:lstStyle/>
          <a:p>
            <a:pPr marL="109728" indent="0" algn="r" rtl="1">
              <a:buClrTx/>
              <a:buNone/>
            </a:pPr>
            <a:r>
              <a:rPr lang="ar-IQ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تقسيم الطلبة الى مجموعات صغيرة من 4-5 طلاب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مس</a:t>
            </a:r>
            <a:r>
              <a:rPr lang="ar-IQ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تخدما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الورق 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والقلم</a:t>
            </a: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وكتابة </a:t>
            </a:r>
            <a:r>
              <a:rPr lang="ar-IQ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اسماء المجموعة عليها  .</a:t>
            </a:r>
          </a:p>
          <a:p>
            <a:pPr algn="r" rtl="1">
              <a:buClrTx/>
              <a:buFont typeface="Arial" panose="020B0604020202020204" pitchFamily="34" charset="0"/>
              <a:buChar char="•"/>
            </a:pPr>
            <a:endParaRPr lang="ar-IQ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>
              <a:buClrTx/>
              <a:buFont typeface="Arial" panose="020B0604020202020204" pitchFamily="34" charset="0"/>
              <a:buChar char="•"/>
            </a:pPr>
            <a:endParaRPr lang="ar-IQ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marL="109728" indent="0" algn="r" rtl="1">
              <a:buClrTx/>
              <a:buNone/>
            </a:pP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س/ حدد الفاعل في الجملة التالية 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algn="r" rtl="1">
              <a:buClrTx/>
              <a:buFont typeface="Arial" panose="020B0604020202020204" pitchFamily="34" charset="0"/>
              <a:buChar char="•"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قر أ المعلم </a:t>
            </a: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الدرسَ؟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  <a:p>
            <a:pPr marL="109728" indent="0" algn="r" rtl="1">
              <a:buClrTx/>
              <a:buNone/>
            </a:pPr>
            <a:endParaRPr lang="ar-IQ" sz="3200" b="1" dirty="0">
              <a:latin typeface="Sakkal Majalla" pitchFamily="2" charset="-78"/>
              <a:cs typeface="Sakkal Majalla" pitchFamily="2" charset="-78"/>
            </a:endParaRPr>
          </a:p>
          <a:p>
            <a:pPr algn="r" rtl="1">
              <a:buClrTx/>
              <a:buFont typeface="Arial" panose="020B0604020202020204" pitchFamily="34" charset="0"/>
              <a:buChar char="•"/>
            </a:pP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348880"/>
            <a:ext cx="3018600" cy="324036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5220072" y="188640"/>
            <a:ext cx="3672408" cy="7244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IQ" sz="4000" b="1" dirty="0">
                <a:solidFill>
                  <a:srgbClr val="DA1F28"/>
                </a:solidFill>
                <a:latin typeface="Sakkal Majalla" pitchFamily="2" charset="-78"/>
                <a:ea typeface="+mj-ea"/>
                <a:cs typeface="Sakkal Majalla" pitchFamily="2" charset="-78"/>
              </a:rPr>
              <a:t>نشاط جماعي </a:t>
            </a:r>
            <a:r>
              <a:rPr lang="ar-IQ" sz="4000" b="1" dirty="0" smtClean="0">
                <a:solidFill>
                  <a:srgbClr val="DA1F28"/>
                </a:solidFill>
                <a:latin typeface="Sakkal Majalla" pitchFamily="2" charset="-78"/>
                <a:ea typeface="+mj-ea"/>
                <a:cs typeface="Sakkal Majalla" pitchFamily="2" charset="-78"/>
              </a:rPr>
              <a:t>: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717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 rtl="1">
              <a:buClrTx/>
              <a:buNone/>
            </a:pPr>
            <a:r>
              <a:rPr lang="ar-IQ" sz="3600" b="1" dirty="0">
                <a:latin typeface="Sakkal Majalla" pitchFamily="2" charset="-78"/>
                <a:cs typeface="Sakkal Majalla" pitchFamily="2" charset="-78"/>
              </a:rPr>
              <a:t>الفاعل اسم مرفوع يُسند إليه الفعل، ويدل </a:t>
            </a:r>
            <a:r>
              <a:rPr lang="ar-IQ" sz="3600" b="1" dirty="0" smtClean="0">
                <a:latin typeface="Sakkal Majalla" pitchFamily="2" charset="-78"/>
                <a:cs typeface="Sakkal Majalla" pitchFamily="2" charset="-78"/>
              </a:rPr>
              <a:t>على من</a:t>
            </a:r>
          </a:p>
          <a:p>
            <a:pPr marL="109728" indent="0" algn="just" rtl="1">
              <a:buClrTx/>
              <a:buNone/>
            </a:pPr>
            <a:r>
              <a:rPr lang="ar-IQ" sz="3600" b="1" dirty="0" smtClean="0">
                <a:latin typeface="Sakkal Majalla" pitchFamily="2" charset="-78"/>
                <a:cs typeface="Sakkal Majalla" pitchFamily="2" charset="-78"/>
              </a:rPr>
              <a:t> قام به، ويأتي بعد الفعل المبني للمعلوم تختلف علامة </a:t>
            </a:r>
          </a:p>
          <a:p>
            <a:pPr marL="109728" indent="0" algn="just" rtl="1">
              <a:buClrTx/>
              <a:buNone/>
            </a:pPr>
            <a:r>
              <a:rPr lang="ar-IQ" sz="3600" b="1" dirty="0" smtClean="0">
                <a:latin typeface="Sakkal Majalla" pitchFamily="2" charset="-78"/>
                <a:cs typeface="Sakkal Majalla" pitchFamily="2" charset="-78"/>
              </a:rPr>
              <a:t>رفعه حسب </a:t>
            </a:r>
            <a:r>
              <a:rPr lang="ar-IQ" sz="3600" b="1" dirty="0" err="1" smtClean="0">
                <a:latin typeface="Sakkal Majalla" pitchFamily="2" charset="-78"/>
                <a:cs typeface="Sakkal Majalla" pitchFamily="2" charset="-78"/>
              </a:rPr>
              <a:t>نوعه،وقد</a:t>
            </a:r>
            <a:r>
              <a:rPr lang="ar-IQ" sz="3600" b="1" dirty="0" smtClean="0">
                <a:latin typeface="Sakkal Majalla" pitchFamily="2" charset="-78"/>
                <a:cs typeface="Sakkal Majalla" pitchFamily="2" charset="-78"/>
              </a:rPr>
              <a:t> يكون ظاهرًا أو ضميرًا، ويُعد</a:t>
            </a:r>
          </a:p>
          <a:p>
            <a:pPr marL="109728" indent="0" algn="just" rtl="1">
              <a:buClrTx/>
              <a:buNone/>
            </a:pPr>
            <a:r>
              <a:rPr lang="ar-IQ" sz="3600" b="1" dirty="0" smtClean="0">
                <a:latin typeface="Sakkal Majalla" pitchFamily="2" charset="-78"/>
                <a:cs typeface="Sakkal Majalla" pitchFamily="2" charset="-78"/>
              </a:rPr>
              <a:t> ركنًا أساسيًا في الجملة الفعلية لا يكتمل المعنى بدونه.</a:t>
            </a:r>
            <a:endParaRPr lang="ar-IQ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546988" y="188640"/>
            <a:ext cx="3960440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4400" b="1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خلاصة المحاضرة: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14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/>
          <a:lstStyle/>
          <a:p>
            <a:pPr marL="109728" indent="0" algn="r" rtl="1">
              <a:buClrTx/>
              <a:buNone/>
            </a:pPr>
            <a:endParaRPr lang="ar-IQ" sz="2800" b="1" dirty="0">
              <a:latin typeface="Sakkal Majalla" pitchFamily="2" charset="-78"/>
              <a:cs typeface="Sakkal Majalla" pitchFamily="2" charset="-78"/>
            </a:endParaRPr>
          </a:p>
          <a:p>
            <a:pPr marL="109728" indent="0" algn="r" rtl="1">
              <a:buClrTx/>
              <a:buNone/>
            </a:pPr>
            <a:r>
              <a:rPr lang="en-US" sz="2800" b="1" dirty="0">
                <a:latin typeface="Sakkal Majalla" pitchFamily="2" charset="-78"/>
                <a:cs typeface="Sakkal Majalla" pitchFamily="2" charset="-78"/>
                <a:hlinkClick r:id="rId2"/>
              </a:rPr>
              <a:t>https://</a:t>
            </a:r>
            <a:r>
              <a:rPr lang="en-US" sz="2800" b="1" dirty="0" smtClean="0">
                <a:latin typeface="Sakkal Majalla" pitchFamily="2" charset="-78"/>
                <a:cs typeface="Sakkal Majalla" pitchFamily="2" charset="-78"/>
                <a:hlinkClick r:id="rId2"/>
              </a:rPr>
              <a:t>classroom.google.com/w/NzcxNjU3NjUzNTM5/t/all</a:t>
            </a:r>
            <a:r>
              <a:rPr lang="en-US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marL="109728" indent="0" algn="r" rtl="1">
              <a:buClrTx/>
              <a:buNone/>
            </a:pPr>
            <a:r>
              <a:rPr lang="ar-IQ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ar-IQ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2218258"/>
          </a:xfrm>
        </p:spPr>
        <p:txBody>
          <a:bodyPr>
            <a:normAutofit/>
          </a:bodyPr>
          <a:lstStyle/>
          <a:p>
            <a:pPr algn="r"/>
            <a:r>
              <a:rPr lang="ar-IQ" sz="44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IQ" sz="44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IQ" sz="44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br>
              <a:rPr lang="ar-IQ" sz="44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IQ" sz="44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يتم </a:t>
            </a:r>
            <a:r>
              <a:rPr lang="ar-IQ" sz="4400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تسليمها </a:t>
            </a:r>
            <a:r>
              <a:rPr lang="ar-IQ" sz="44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غداً من خلال الكلاس روم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717032"/>
            <a:ext cx="2304488" cy="2664183"/>
          </a:xfrm>
          <a:prstGeom prst="rect">
            <a:avLst/>
          </a:prstGeom>
        </p:spPr>
      </p:pic>
      <p:sp>
        <p:nvSpPr>
          <p:cNvPr id="5" name="وسيلة شرح على شكل سحابة 4"/>
          <p:cNvSpPr/>
          <p:nvPr/>
        </p:nvSpPr>
        <p:spPr>
          <a:xfrm>
            <a:off x="4427984" y="124332"/>
            <a:ext cx="3888432" cy="136045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44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الواجب البيتي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483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pPr algn="just" rtl="1">
              <a:buClrTx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لنحو العربي المعاصر - د. علي الجارم.</a:t>
            </a:r>
          </a:p>
          <a:p>
            <a:pPr algn="just" rtl="1">
              <a:buClrTx/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الكتاب الجامعي في النحو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en-US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الصرف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- د. حسن النجار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067944" y="188640"/>
            <a:ext cx="4536504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C00000"/>
                </a:solidFill>
              </a:rPr>
              <a:t>المصادر والمراجع :</a:t>
            </a:r>
          </a:p>
        </p:txBody>
      </p:sp>
    </p:spTree>
    <p:extLst>
      <p:ext uri="{BB962C8B-B14F-4D97-AF65-F5344CB8AC3E}">
        <p14:creationId xmlns:p14="http://schemas.microsoft.com/office/powerpoint/2010/main" val="16025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06690"/>
          </a:xfrm>
        </p:spPr>
      </p:pic>
    </p:spTree>
    <p:extLst>
      <p:ext uri="{BB962C8B-B14F-4D97-AF65-F5344CB8AC3E}">
        <p14:creationId xmlns:p14="http://schemas.microsoft.com/office/powerpoint/2010/main" val="1255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/>
          <a:lstStyle/>
          <a:p>
            <a:pPr algn="r" rtl="1"/>
            <a:r>
              <a:rPr lang="ar-IQ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إظهار </a:t>
            </a:r>
            <a:r>
              <a:rPr lang="ar-IQ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الطالب مهارة التمييز بين الفاعل وغيره في الجملة والتعرف على انواعه واعرابه بشكل صحيح لتعزيز القدرة على بناء جملة صحيحه.</a:t>
            </a:r>
            <a:r>
              <a:rPr lang="ar-IQ" dirty="0"/>
              <a:t/>
            </a:r>
            <a:br>
              <a:rPr lang="ar-IQ" dirty="0"/>
            </a:br>
            <a:endParaRPr lang="ar-S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924944"/>
            <a:ext cx="4896544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4664705" y="171530"/>
            <a:ext cx="4032448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6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الأهداف العامة</a:t>
            </a:r>
            <a:endParaRPr lang="ar-SA" sz="36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0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616624"/>
          </a:xfrm>
        </p:spPr>
        <p:txBody>
          <a:bodyPr>
            <a:normAutofit/>
          </a:bodyPr>
          <a:lstStyle/>
          <a:p>
            <a:pPr marL="109728" indent="0" algn="just" rtl="1">
              <a:buClrTx/>
              <a:buNone/>
            </a:pPr>
            <a:endParaRPr lang="ar-IQ" sz="2400" b="1" dirty="0">
              <a:solidFill>
                <a:srgbClr val="C00000"/>
              </a:solidFill>
            </a:endParaRPr>
          </a:p>
          <a:p>
            <a:pPr marL="109728" indent="0" algn="just" rtl="1">
              <a:buClrTx/>
              <a:buNone/>
            </a:pPr>
            <a:endParaRPr lang="ar-IQ" sz="2400" b="1" dirty="0">
              <a:solidFill>
                <a:srgbClr val="C00000"/>
              </a:solidFill>
            </a:endParaRPr>
          </a:p>
          <a:p>
            <a:pPr marL="109728" indent="0" algn="just" rtl="1">
              <a:buClrTx/>
              <a:buNone/>
            </a:pPr>
            <a:endParaRPr lang="ar-IQ" sz="2400" b="1" dirty="0" smtClean="0">
              <a:solidFill>
                <a:srgbClr val="C00000"/>
              </a:solidFill>
            </a:endParaRPr>
          </a:p>
          <a:p>
            <a:pPr marL="109728" indent="0" algn="just" rtl="1">
              <a:buClrTx/>
              <a:buNone/>
            </a:pPr>
            <a:r>
              <a:rPr lang="ar-IQ" sz="2400" b="1" dirty="0" smtClean="0">
                <a:solidFill>
                  <a:srgbClr val="C00000"/>
                </a:solidFill>
              </a:rPr>
              <a:t>  </a:t>
            </a:r>
            <a:r>
              <a:rPr lang="ar-IQ" sz="32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ar-IQ" sz="32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نهاية </a:t>
            </a:r>
            <a:r>
              <a:rPr lang="ar-IQ" sz="32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هذه المحاضرة، سوف يكون الطالب  </a:t>
            </a:r>
            <a:r>
              <a:rPr lang="ar-IQ" sz="32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قادرًا </a:t>
            </a:r>
            <a:r>
              <a:rPr lang="ar-IQ" sz="32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على أنَ</a:t>
            </a:r>
            <a:r>
              <a:rPr lang="ar-IQ" sz="2800" b="1" dirty="0" smtClean="0">
                <a:solidFill>
                  <a:srgbClr val="C00000"/>
                </a:solidFill>
              </a:rPr>
              <a:t>:</a:t>
            </a:r>
          </a:p>
          <a:p>
            <a:pPr marL="109728" indent="0" algn="just" rtl="1">
              <a:buClrTx/>
              <a:buNone/>
            </a:pPr>
            <a:endParaRPr lang="ar-IQ" sz="2400" b="1" dirty="0">
              <a:solidFill>
                <a:srgbClr val="C00000"/>
              </a:solidFill>
            </a:endParaRPr>
          </a:p>
          <a:p>
            <a:pPr algn="r" rtl="1">
              <a:buClrTx/>
              <a:buFont typeface="Arial" pitchFamily="34" charset="0"/>
              <a:buChar char="•"/>
            </a:pPr>
            <a:r>
              <a:rPr lang="ar-IQ" sz="28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IQ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يُعرّف </a:t>
            </a:r>
            <a:r>
              <a:rPr lang="ar-IQ" sz="28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الطالب مفهوم الفاعل وأنواعه.</a:t>
            </a:r>
          </a:p>
          <a:p>
            <a:pPr algn="r" rtl="1">
              <a:buClrTx/>
              <a:buFont typeface="Arial" pitchFamily="34" charset="0"/>
              <a:buChar char="•"/>
            </a:pPr>
            <a:r>
              <a:rPr lang="ar-IQ" sz="28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IQ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يفهم </a:t>
            </a:r>
            <a:r>
              <a:rPr lang="ar-IQ" sz="28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الطالب الفاعل في الجمل الفعلية.</a:t>
            </a:r>
          </a:p>
          <a:p>
            <a:pPr marL="109728" indent="0" algn="r" rtl="1">
              <a:buClrTx/>
              <a:buNone/>
            </a:pPr>
            <a:endParaRPr lang="ar-IQ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5076056" y="514425"/>
            <a:ext cx="3600400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الأهداف السلوكية :-</a:t>
            </a:r>
            <a:endParaRPr lang="en-US" sz="20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04864"/>
            <a:ext cx="3450290" cy="2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098571"/>
          </a:xfrm>
        </p:spPr>
        <p:txBody>
          <a:bodyPr>
            <a:noAutofit/>
          </a:bodyPr>
          <a:lstStyle/>
          <a:p>
            <a:pPr algn="r" rtl="1">
              <a:buClrTx/>
              <a:buFont typeface="Arial" pitchFamily="34" charset="0"/>
              <a:buChar char="•"/>
            </a:pPr>
            <a:endParaRPr lang="ar-IQ" sz="3600" b="1" dirty="0" smtClean="0"/>
          </a:p>
          <a:p>
            <a:pPr algn="r" rtl="1">
              <a:buClrTx/>
              <a:buFont typeface="Arial" pitchFamily="34" charset="0"/>
              <a:buChar char="•"/>
            </a:pPr>
            <a:r>
              <a:rPr lang="ar-IQ" sz="36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المقدمة.</a:t>
            </a:r>
          </a:p>
          <a:p>
            <a:pPr algn="r" rtl="1">
              <a:buClrTx/>
              <a:buFont typeface="Arial" pitchFamily="34" charset="0"/>
              <a:buChar char="•"/>
            </a:pPr>
            <a:r>
              <a:rPr lang="ar-IQ" sz="36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مفهوم الفاعل.</a:t>
            </a:r>
          </a:p>
          <a:p>
            <a:pPr algn="r" rtl="1">
              <a:buClrTx/>
              <a:buFont typeface="Arial" pitchFamily="34" charset="0"/>
              <a:buChar char="•"/>
            </a:pPr>
            <a:r>
              <a:rPr lang="ar-IQ" sz="36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 شروط الفاعل.</a:t>
            </a:r>
          </a:p>
          <a:p>
            <a:pPr algn="r" rtl="1">
              <a:buClrTx/>
              <a:buFont typeface="Arial" pitchFamily="34" charset="0"/>
              <a:buChar char="•"/>
            </a:pPr>
            <a:r>
              <a:rPr lang="ar-IQ" sz="36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أنواع </a:t>
            </a:r>
            <a:r>
              <a:rPr lang="ar-IQ" sz="36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الفاعل.</a:t>
            </a:r>
            <a:endParaRPr lang="ar-IQ" sz="36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>
              <a:buClrTx/>
              <a:buFont typeface="Arial" pitchFamily="34" charset="0"/>
              <a:buChar char="•"/>
            </a:pPr>
            <a:r>
              <a:rPr lang="ar-IQ" sz="36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الخلاصة.</a:t>
            </a:r>
          </a:p>
          <a:p>
            <a:pPr algn="r" rtl="1">
              <a:buClrTx/>
              <a:buFont typeface="Arial" pitchFamily="34" charset="0"/>
              <a:buChar char="•"/>
            </a:pPr>
            <a:r>
              <a:rPr lang="ar-IQ" sz="36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الواجب البيتي.</a:t>
            </a:r>
          </a:p>
          <a:p>
            <a:pPr algn="r" rtl="1">
              <a:buClrTx/>
              <a:buFont typeface="Arial" pitchFamily="34" charset="0"/>
              <a:buChar char="•"/>
            </a:pPr>
            <a:r>
              <a:rPr lang="ar-IQ" sz="36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المصادر.</a:t>
            </a:r>
            <a:endParaRPr lang="en-US" sz="36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pPr algn="r"/>
            <a:r>
              <a:rPr lang="ar-IQ" sz="4000" dirty="0" smtClean="0">
                <a:effectLst/>
              </a:rPr>
              <a:t> </a:t>
            </a:r>
            <a:endParaRPr lang="en-US" sz="4000" dirty="0"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7984" y="195619"/>
            <a:ext cx="4392488" cy="864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محتوى المحاضــــــــــــرة :-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30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39752" y="260648"/>
            <a:ext cx="5040560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ماذا تعني لك هذه الصورة </a:t>
            </a:r>
            <a:r>
              <a:rPr lang="ar-IQ" dirty="0"/>
              <a:t>؟</a:t>
            </a:r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5688633" cy="415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7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 smtClean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b="1" dirty="0" smtClean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b="1" dirty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b="1" dirty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b="1" dirty="0" smtClean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b="1" dirty="0" smtClean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b="1" dirty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b="1" dirty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b="1" dirty="0" smtClean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b="1" dirty="0" smtClean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b="1" dirty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b="1" dirty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b="1" dirty="0" smtClean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b="1" dirty="0" smtClean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b="1" dirty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b="1" dirty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b="1" dirty="0" smtClean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b="1" dirty="0" smtClean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b="1" dirty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b="1" dirty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sz="3200" dirty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sz="3200" dirty="0">
                <a:solidFill>
                  <a:schemeClr val="tx1"/>
                </a:solidFill>
                <a:cs typeface="Akhbar MT" pitchFamily="2" charset="-78"/>
              </a:rPr>
            </a:br>
            <a:r>
              <a:rPr lang="ar-IQ" sz="3200" dirty="0">
                <a:solidFill>
                  <a:schemeClr val="tx1"/>
                </a:solidFill>
                <a:cs typeface="Akhbar MT" pitchFamily="2" charset="-78"/>
              </a:rPr>
              <a:t/>
            </a:r>
            <a:br>
              <a:rPr lang="ar-IQ" sz="3200" dirty="0">
                <a:solidFill>
                  <a:schemeClr val="tx1"/>
                </a:solidFill>
                <a:cs typeface="Akhbar MT" pitchFamily="2" charset="-78"/>
              </a:rPr>
            </a:br>
            <a:endParaRPr lang="ar-IQ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268413"/>
            <a:ext cx="8928100" cy="4814887"/>
          </a:xfrm>
        </p:spPr>
        <p:txBody>
          <a:bodyPr>
            <a:normAutofit/>
          </a:bodyPr>
          <a:lstStyle/>
          <a:p>
            <a:pPr marL="109728" indent="0" algn="just" rtl="1">
              <a:buClrTx/>
              <a:buNone/>
            </a:pPr>
            <a:endParaRPr lang="ar-IQ" sz="3200" dirty="0" smtClean="0">
              <a:latin typeface="Sakkal Majalla" pitchFamily="2" charset="-78"/>
              <a:cs typeface="Sakkal Majalla" pitchFamily="2" charset="-78"/>
            </a:endParaRPr>
          </a:p>
          <a:p>
            <a:pPr marL="109728" indent="0" algn="just" rtl="1">
              <a:buClrTx/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هو</a:t>
            </a:r>
            <a:r>
              <a:rPr lang="ar-IQ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الاسم الذي يدل على من قام بالفعل أو اتصف به.</a:t>
            </a:r>
          </a:p>
          <a:p>
            <a:pPr marL="109728" indent="0" algn="just" rtl="1">
              <a:buClrTx/>
              <a:buNone/>
            </a:pP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ويكون مرفوعًا دائمًا 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ويأتي </a:t>
            </a: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بعد الفعل عادةً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IQ" sz="3200" b="1" dirty="0">
              <a:latin typeface="Sakkal Majalla" pitchFamily="2" charset="-78"/>
              <a:cs typeface="Sakkal Majalla" pitchFamily="2" charset="-78"/>
            </a:endParaRPr>
          </a:p>
          <a:p>
            <a:pPr marL="109728" indent="0" algn="just" rtl="1">
              <a:buClrTx/>
              <a:buNone/>
            </a:pP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مثال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:-</a:t>
            </a:r>
            <a:endParaRPr lang="ar-IQ" sz="3200" b="1" dirty="0"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ClrTx/>
            </a:pP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كتبَ الطالبُ الدرسَ.</a:t>
            </a:r>
          </a:p>
          <a:p>
            <a:pPr marL="109728" indent="0" algn="just" rtl="1">
              <a:buClrTx/>
              <a:buNone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IQ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الطالبُ: </a:t>
            </a: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فاعل مرفوع، لأنه الذي قام بكتابة الدرس).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707456" y="289154"/>
            <a:ext cx="72008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IQ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أولا : مفهوم الفاعل :-</a:t>
            </a:r>
            <a:endParaRPr lang="ar-IQ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 algn="r" rtl="1"/>
            <a:endParaRPr lang="ar-IQ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IQ" sz="3200" b="1" dirty="0"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ClrTx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أن </a:t>
            </a: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يكون 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مرفوعا.</a:t>
            </a:r>
            <a:endParaRPr lang="ar-IQ" sz="3200" b="1" dirty="0"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ClrTx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أن يكون </a:t>
            </a: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مُعَّرفاً أو غير مُعَّرف.</a:t>
            </a:r>
          </a:p>
          <a:p>
            <a:pPr algn="just" rtl="1">
              <a:buClrTx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أن يكون </a:t>
            </a:r>
            <a:r>
              <a:rPr lang="ar-IQ" sz="3200" b="1" dirty="0">
                <a:latin typeface="Sakkal Majalla" pitchFamily="2" charset="-78"/>
                <a:cs typeface="Sakkal Majalla" pitchFamily="2" charset="-78"/>
              </a:rPr>
              <a:t>دالاً على عاقل او غير 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عاقل.</a:t>
            </a:r>
          </a:p>
          <a:p>
            <a:pPr marL="109728" indent="0" algn="just" rtl="1">
              <a:buClrTx/>
              <a:buNone/>
            </a:pPr>
            <a:endParaRPr lang="ar-IQ" sz="32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39752" y="620688"/>
            <a:ext cx="6120680" cy="864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IQ" sz="2400" dirty="0"/>
              <a:t> </a:t>
            </a:r>
            <a:r>
              <a:rPr lang="ar-IQ" sz="3600" b="1" dirty="0">
                <a:latin typeface="Sakkal Majalla" pitchFamily="2" charset="-78"/>
                <a:cs typeface="Sakkal Majalla" pitchFamily="2" charset="-78"/>
              </a:rPr>
              <a:t>ثانيا</a:t>
            </a:r>
            <a:r>
              <a:rPr lang="ar-IQ" sz="2400" dirty="0" smtClean="0"/>
              <a:t> :</a:t>
            </a:r>
            <a:r>
              <a:rPr lang="ar-IQ" sz="3600" b="1" dirty="0" smtClean="0">
                <a:latin typeface="Sakkal Majalla" pitchFamily="2" charset="-78"/>
                <a:cs typeface="Sakkal Majalla" pitchFamily="2" charset="-78"/>
              </a:rPr>
              <a:t>شروط </a:t>
            </a:r>
            <a:r>
              <a:rPr lang="ar-IQ" sz="3600" b="1" dirty="0">
                <a:latin typeface="Sakkal Majalla" pitchFamily="2" charset="-78"/>
                <a:cs typeface="Sakkal Majalla" pitchFamily="2" charset="-78"/>
              </a:rPr>
              <a:t>الفاعل:</a:t>
            </a:r>
          </a:p>
        </p:txBody>
      </p:sp>
    </p:spTree>
    <p:extLst>
      <p:ext uri="{BB962C8B-B14F-4D97-AF65-F5344CB8AC3E}">
        <p14:creationId xmlns:p14="http://schemas.microsoft.com/office/powerpoint/2010/main" val="25616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6192688"/>
          </a:xfrm>
        </p:spPr>
        <p:txBody>
          <a:bodyPr>
            <a:normAutofit/>
          </a:bodyPr>
          <a:lstStyle/>
          <a:p>
            <a:pPr marL="563562" indent="-514350" algn="r" rtl="1">
              <a:buClrTx/>
              <a:buFont typeface="+mj-lt"/>
              <a:buAutoNum type="arabicPeriod"/>
            </a:pPr>
            <a:endParaRPr lang="ar-IQ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marL="109728" indent="0" algn="r" rtl="1">
              <a:buClrTx/>
              <a:buSzPct val="80000"/>
              <a:buNone/>
            </a:pP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r" rtl="1">
              <a:buClrTx/>
              <a:buSzPct val="80000"/>
              <a:buNone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ar-IQ" sz="3200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إمســـــــــــح</a:t>
            </a:r>
            <a:r>
              <a:rPr lang="ar-IQ" sz="32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هنـــــــــــــــــــا</a:t>
            </a:r>
          </a:p>
          <a:p>
            <a:pPr marL="109728" indent="0" algn="l">
              <a:buClrTx/>
              <a:buSzPct val="80000"/>
              <a:buNone/>
            </a:pPr>
            <a:endParaRPr lang="ar-IQ" sz="32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4034122" cy="3456384"/>
          </a:xfrm>
          <a:prstGeom prst="rect">
            <a:avLst/>
          </a:prstGeom>
        </p:spPr>
      </p:pic>
      <p:sp>
        <p:nvSpPr>
          <p:cNvPr id="3" name="سهم منحني إلى اليمين 2"/>
          <p:cNvSpPr/>
          <p:nvPr/>
        </p:nvSpPr>
        <p:spPr>
          <a:xfrm>
            <a:off x="3275856" y="1628800"/>
            <a:ext cx="720080" cy="1144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228184" y="116632"/>
            <a:ext cx="2736304" cy="8640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109728" lvl="0" rt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ar-IQ" sz="32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نشاط :</a:t>
            </a:r>
            <a:endParaRPr lang="ar-IQ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098571"/>
          </a:xfrm>
        </p:spPr>
        <p:txBody>
          <a:bodyPr/>
          <a:lstStyle/>
          <a:p>
            <a:pPr algn="r" rtl="1"/>
            <a:endParaRPr lang="ar-IQ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endParaRPr lang="ar-IQ" sz="3200" b="1" dirty="0">
              <a:latin typeface="Sakkal Majalla" pitchFamily="2" charset="-78"/>
              <a:cs typeface="Sakkal Majalla" pitchFamily="2" charset="-78"/>
            </a:endParaRPr>
          </a:p>
          <a:p>
            <a:pPr marL="109728" indent="0" algn="just" rtl="1">
              <a:buClrTx/>
              <a:buNone/>
            </a:pPr>
            <a:endParaRPr lang="ar-IQ" sz="3200" dirty="0" smtClean="0">
              <a:latin typeface="Sakkal Majalla" pitchFamily="2" charset="-78"/>
              <a:cs typeface="Sakkal Majalla" pitchFamily="2" charset="-78"/>
            </a:endParaRPr>
          </a:p>
          <a:p>
            <a:pPr marL="109728" indent="0" algn="just" rtl="1">
              <a:buClrTx/>
              <a:buNone/>
            </a:pPr>
            <a:endParaRPr lang="ar-IQ" sz="32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374755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رسم تخطيطي 11"/>
          <p:cNvGraphicFramePr/>
          <p:nvPr>
            <p:extLst>
              <p:ext uri="{D42A27DB-BD31-4B8C-83A1-F6EECF244321}">
                <p14:modId xmlns:p14="http://schemas.microsoft.com/office/powerpoint/2010/main" val="80237922"/>
              </p:ext>
            </p:extLst>
          </p:nvPr>
        </p:nvGraphicFramePr>
        <p:xfrm>
          <a:off x="899592" y="548680"/>
          <a:ext cx="76806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43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3586</TotalTime>
  <Words>365</Words>
  <Application>Microsoft Office PowerPoint</Application>
  <PresentationFormat>عرض على الشاشة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6" baseType="lpstr">
      <vt:lpstr>Akhbar MT</vt:lpstr>
      <vt:lpstr>Arabic Typesetting</vt:lpstr>
      <vt:lpstr>Arial</vt:lpstr>
      <vt:lpstr>Calibri</vt:lpstr>
      <vt:lpstr>Lucida Sans Unicode</vt:lpstr>
      <vt:lpstr>Sakkal Majalla</vt:lpstr>
      <vt:lpstr>Verdana</vt:lpstr>
      <vt:lpstr>Wingdings</vt:lpstr>
      <vt:lpstr>Wingdings 2</vt:lpstr>
      <vt:lpstr>Wingdings 3</vt:lpstr>
      <vt:lpstr>Concourse</vt:lpstr>
      <vt:lpstr> وزارة التعليم والبحث العلمي                                                       جامعة المستقبل / كلية التربية</vt:lpstr>
      <vt:lpstr>عرض تقديمي في PowerPoint</vt:lpstr>
      <vt:lpstr>عرض تقديمي في PowerPoint</vt:lpstr>
      <vt:lpstr> </vt:lpstr>
      <vt:lpstr>عرض تقديمي في PowerPoint</vt:lpstr>
      <vt:lpstr>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يتم تسليمها غداً من خلال الكلاس روم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التنمر</dc:title>
  <dc:creator>Raed</dc:creator>
  <cp:lastModifiedBy>hp</cp:lastModifiedBy>
  <cp:revision>168</cp:revision>
  <dcterms:created xsi:type="dcterms:W3CDTF">2024-04-01T16:56:06Z</dcterms:created>
  <dcterms:modified xsi:type="dcterms:W3CDTF">2025-05-02T20:17:55Z</dcterms:modified>
</cp:coreProperties>
</file>