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56" r:id="rId5"/>
    <p:sldId id="263" r:id="rId6"/>
    <p:sldId id="264" r:id="rId7"/>
    <p:sldId id="257" r:id="rId8"/>
    <p:sldId id="258" r:id="rId9"/>
    <p:sldId id="266" r:id="rId10"/>
    <p:sldId id="265" r:id="rId11"/>
    <p:sldId id="25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1522" y="-55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A9DBDE-9974-A2B1-9DFD-55AEB9849E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2346F40-1453-1FB8-77B6-AFD7F32196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84DAF29-2880-C37F-46CA-195E67019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5EB5E-8D0F-45D4-A953-8E54F2F42F31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CF16154-6559-3778-9010-3C41E0AB7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985C7F9-8D3D-043C-D7A5-3B839DDF1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3F4CA-29CA-4E4A-BC05-A6D7516A4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968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A92F49-C68C-9D91-2EDE-FA0B0A608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7B85408-A8C4-DE1B-52D5-002F066CE3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A539A5E-97B7-4205-564D-CD1076CC5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5EB5E-8D0F-45D4-A953-8E54F2F42F31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308AFF4-F463-5D4B-E34A-DB3D7FB78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D522A0E-6FFD-B9CD-A4E8-6F5B7C379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3F4CA-29CA-4E4A-BC05-A6D7516A4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256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09930F7-84E0-49AA-CF87-6DFC23881A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DFBBD4C-6F0D-3569-212E-C1A17FECF9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7F7914B-3D40-C782-C155-C32C57510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5EB5E-8D0F-45D4-A953-8E54F2F42F31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FC80AE6-B780-0CDC-189B-9BFD98567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22F5BE1-EC0E-1C5F-8C37-61E19623B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3F4CA-29CA-4E4A-BC05-A6D7516A4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521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64D2DD-6332-A279-15F1-AD82CBE2A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45BF5ED-ADBD-3EE9-2AD1-EAAA2C85E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F33384C-6F85-1BB3-A1DF-808427DE0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5EB5E-8D0F-45D4-A953-8E54F2F42F31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F201B8C-4525-0F47-52E0-31F5C616A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4F839E5-2BEC-A3F5-246C-CAEE3B618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3F4CA-29CA-4E4A-BC05-A6D7516A4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2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273FBA-AEED-C8A5-4915-C733A6075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DE22EC6-B94B-383F-E5EB-76F249AA1A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8E51D4D-4B9A-B627-5A68-0F193020E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5EB5E-8D0F-45D4-A953-8E54F2F42F31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5605420-5A9B-880E-CB29-9F5A1F219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314F971-AAF3-B9C9-2EC8-956888420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3F4CA-29CA-4E4A-BC05-A6D7516A4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860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B27EA3-17C6-01A5-16E8-2C9768451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B279F08-DF24-30ED-5AE0-0A94BDFB27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F7C5501-FDC3-B894-6779-FAA1D3F8C1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8919D43-0BB1-BC1F-4399-13E468554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5EB5E-8D0F-45D4-A953-8E54F2F42F31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980449D-0B88-4D81-D8D7-E500089E5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992EDFA-CF0F-5B25-5C8F-80973C97A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3F4CA-29CA-4E4A-BC05-A6D7516A4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607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F65BC8-17D0-FA70-2E8C-482FCDABA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413386E-1902-9225-BC78-54A03FF496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35716A6-1E72-1E9C-35AB-CC3BB2E3A0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CA51FE81-AF00-2CBD-24B5-1C5A54317D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B22843A-62D8-0AD2-CA17-42F22B15FE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F57DA7B-C859-EE34-6FE9-22B606CDC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5EB5E-8D0F-45D4-A953-8E54F2F42F31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1B2E04F-C9A3-A713-2F43-ACB89CAC1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50B8369-9920-F1F6-1CCF-AC10CD7C8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3F4CA-29CA-4E4A-BC05-A6D7516A4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895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6C146E-4202-4B06-BE18-B8E4460D5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C165961-A26A-05E0-6696-59B8F4017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5EB5E-8D0F-45D4-A953-8E54F2F42F31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8F9ABA4-A819-4F79-2AE0-5B0F272D1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BFD992A-660D-2219-A538-12E7C2810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3F4CA-29CA-4E4A-BC05-A6D7516A4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117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A7E2EF0-3E4A-DBF0-CE25-A79170255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5EB5E-8D0F-45D4-A953-8E54F2F42F31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33544D1-0532-A989-0A90-D46A985A8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8E9FEA5-FB4F-F766-0210-BDF7E58D3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3F4CA-29CA-4E4A-BC05-A6D7516A4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59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90D75C-3EC6-17CC-8FBB-4BFFAAC5A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B91CCB7-7FDA-36DE-4DB5-E04E75FE3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51F6C1A-0880-968F-310D-02A9CB5C5B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9A78601-9F54-6EDC-CF15-2555D5D03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5EB5E-8D0F-45D4-A953-8E54F2F42F31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D9E4F6C-0029-6B27-B43A-6BA89C5E3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01A5E5D-A984-DC14-DF0B-5EA6BF590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3F4CA-29CA-4E4A-BC05-A6D7516A4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370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7086D8-9A11-A738-6B18-032D0DC8B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4260E79-DA0E-CCA8-0FE5-F31B1C6901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70EE441-AA55-4B2F-AD96-43BF1F7373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EBCE31D-4A4B-AE2C-B9A2-7030AE4E2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5EB5E-8D0F-45D4-A953-8E54F2F42F31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8D14843-2657-64BC-406B-1D450E6EA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347F735-1E7E-4884-07E6-A3A41710E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3F4CA-29CA-4E4A-BC05-A6D7516A4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77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0EC3B21-6778-CBFD-A885-D5C3EB820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E81B204-A579-91A7-3DEB-26E5BEAC60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169B64E-E728-9704-8A67-2DE6E1E52D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5EB5E-8D0F-45D4-A953-8E54F2F42F31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9075BCE-319A-832D-7189-8B47FA7613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C2DB884-EE71-5394-5D47-C237FC973B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3F4CA-29CA-4E4A-BC05-A6D7516A4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04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348858" y="409903"/>
            <a:ext cx="871614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sz="4400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كلية العلوم</a:t>
            </a:r>
            <a:r>
              <a:rPr lang="en-US" sz="44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44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IQ" sz="44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قــســــــــــم الانـــظــــمــــة الــــطـبـيـة الـــذكــــــيـــة</a:t>
            </a:r>
            <a:r>
              <a:rPr lang="en-US" sz="44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44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44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Intelligent Medical Systems Department</a:t>
            </a:r>
            <a:r>
              <a:rPr lang="en-US" sz="44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44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44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Subject: English Language</a:t>
            </a:r>
            <a:r>
              <a:rPr lang="en-US" sz="44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44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44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Class: Third   </a:t>
            </a:r>
            <a:r>
              <a:rPr lang="en-US" sz="44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44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44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Lecturer:  MSC. </a:t>
            </a:r>
            <a:r>
              <a:rPr lang="en-US" sz="4400" b="1" dirty="0" err="1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Sakina</a:t>
            </a:r>
            <a:r>
              <a:rPr lang="en-US" sz="44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Hussain </a:t>
            </a:r>
            <a:r>
              <a:rPr lang="en-US" sz="4400" b="1" dirty="0" err="1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Alsuwaydi</a:t>
            </a:r>
            <a:r>
              <a:rPr lang="ar-IQ" sz="44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44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44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4400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(Since, for, Conjunctions, Compound sentences, and Comparative degree)</a:t>
            </a:r>
            <a:r>
              <a:rPr lang="en-US" sz="44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 </a:t>
            </a:r>
            <a:r>
              <a:rPr lang="en-US" sz="44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44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44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Lecture: ( </a:t>
            </a:r>
            <a:r>
              <a:rPr lang="en-US" sz="4400" b="1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7)</a:t>
            </a:r>
            <a:endParaRPr lang="en-US" sz="4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2248" y="409903"/>
            <a:ext cx="223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2248" y="583324"/>
            <a:ext cx="223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86" y="173692"/>
            <a:ext cx="2880321" cy="1896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078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747641"/>
          </a:xfrm>
        </p:spPr>
      </p:pic>
    </p:spTree>
    <p:extLst>
      <p:ext uri="{BB962C8B-B14F-4D97-AF65-F5344CB8AC3E}">
        <p14:creationId xmlns:p14="http://schemas.microsoft.com/office/powerpoint/2010/main" val="1333372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7A4DD8-7231-B1A4-4E7E-C003D7C71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C63FABE5-B498-4D95-ACBF-11C46D8DF8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82567C9-FEC7-55E4-FA94-374CD072A9E7}"/>
              </a:ext>
            </a:extLst>
          </p:cNvPr>
          <p:cNvSpPr txBox="1"/>
          <p:nvPr/>
        </p:nvSpPr>
        <p:spPr>
          <a:xfrm>
            <a:off x="3298751" y="365124"/>
            <a:ext cx="5426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Comparing cities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15289D2-5304-6F5B-F11F-E6CBB65AFEDA}"/>
              </a:ext>
            </a:extLst>
          </p:cNvPr>
          <p:cNvSpPr txBox="1"/>
          <p:nvPr/>
        </p:nvSpPr>
        <p:spPr>
          <a:xfrm>
            <a:off x="178981" y="1226585"/>
            <a:ext cx="8794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- Complete the conversations using the comparative form of the adjectives.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5925E76-E3F7-3BDB-CA6D-5F5CEBA0349D}"/>
              </a:ext>
            </a:extLst>
          </p:cNvPr>
          <p:cNvSpPr txBox="1"/>
          <p:nvPr/>
        </p:nvSpPr>
        <p:spPr>
          <a:xfrm>
            <a:off x="287078" y="2287362"/>
            <a:ext cx="762354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1- A  New York is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older</a:t>
            </a:r>
            <a:r>
              <a:rPr lang="en-US" sz="2400" dirty="0"/>
              <a:t> than London. (old)</a:t>
            </a:r>
          </a:p>
          <a:p>
            <a:r>
              <a:rPr lang="en-US" sz="2400" dirty="0"/>
              <a:t>B- No, it isn't! New York is much _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more modern</a:t>
            </a:r>
            <a:r>
              <a:rPr lang="en-US" sz="2400" dirty="0"/>
              <a:t>! (Modern)</a:t>
            </a:r>
          </a:p>
          <a:p>
            <a:r>
              <a:rPr lang="en-US" sz="2400" dirty="0"/>
              <a:t>2- A Tokyo is ____ _____Bangkok. (cheap)</a:t>
            </a:r>
          </a:p>
          <a:p>
            <a:r>
              <a:rPr lang="en-US" sz="2400" dirty="0"/>
              <a:t>B- No, it isn't! Tokyo's much</a:t>
            </a:r>
            <a:r>
              <a:rPr lang="en-US" sz="2400" dirty="0" smtClean="0"/>
              <a:t>___  ____! </a:t>
            </a:r>
            <a:r>
              <a:rPr lang="en-US" sz="2400" dirty="0"/>
              <a:t>(expensive)</a:t>
            </a:r>
          </a:p>
          <a:p>
            <a:r>
              <a:rPr lang="en-US" sz="2400" dirty="0"/>
              <a:t>3- A Seoul is _____ _____ Beijing. (big)</a:t>
            </a:r>
          </a:p>
          <a:p>
            <a:r>
              <a:rPr lang="en-US" sz="2400" dirty="0"/>
              <a:t>B -No, it isn't! Seoul is much_______! (small)</a:t>
            </a:r>
          </a:p>
          <a:p>
            <a:r>
              <a:rPr lang="en-US" sz="2400" dirty="0"/>
              <a:t>4 -A Johannesburg is ____ ______ Cape Town. (safe)</a:t>
            </a:r>
          </a:p>
          <a:p>
            <a:r>
              <a:rPr lang="en-US" sz="2400" dirty="0"/>
              <a:t>B- No, it isn't! It's much____ ______! (dangerous)</a:t>
            </a:r>
          </a:p>
          <a:p>
            <a:r>
              <a:rPr lang="en-US" sz="2400" dirty="0"/>
              <a:t>5- A   Taxi drivers in New York are______ _____ taxi drivers </a:t>
            </a:r>
            <a:r>
              <a:rPr lang="en-US" sz="2400" dirty="0" smtClean="0"/>
              <a:t>in London</a:t>
            </a:r>
            <a:r>
              <a:rPr lang="en-US" sz="2400" dirty="0"/>
              <a:t>. (good)</a:t>
            </a:r>
          </a:p>
          <a:p>
            <a:r>
              <a:rPr lang="en-US" sz="2400" dirty="0"/>
              <a:t>B  No, they aren't! They're much ______! (bad)</a:t>
            </a:r>
          </a:p>
        </p:txBody>
      </p:sp>
    </p:spTree>
    <p:extLst>
      <p:ext uri="{BB962C8B-B14F-4D97-AF65-F5344CB8AC3E}">
        <p14:creationId xmlns:p14="http://schemas.microsoft.com/office/powerpoint/2010/main" val="1115373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176603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766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499254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D7D851-5DBE-B4A6-D024-56C6D4322F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EA68712-B16E-5663-A424-F4D8DC0A8D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95A0FB7-9412-82C1-B9EE-EEC0309083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24462"/>
            <a:ext cx="12192001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E98DE74-4CD9-A2C8-4047-1058E7A8FBD8}"/>
              </a:ext>
            </a:extLst>
          </p:cNvPr>
          <p:cNvSpPr txBox="1"/>
          <p:nvPr/>
        </p:nvSpPr>
        <p:spPr>
          <a:xfrm>
            <a:off x="520996" y="712382"/>
            <a:ext cx="654965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ar-IQ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ar-IQ" dirty="0"/>
          </a:p>
          <a:p>
            <a:endParaRPr lang="ar-IQ" dirty="0"/>
          </a:p>
          <a:p>
            <a:endParaRPr 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E49B15C0-76F8-04E5-2D59-6C6CF1D698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970602"/>
              </p:ext>
            </p:extLst>
          </p:nvPr>
        </p:nvGraphicFramePr>
        <p:xfrm>
          <a:off x="342015" y="418637"/>
          <a:ext cx="6392531" cy="6208666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3145771">
                  <a:extLst>
                    <a:ext uri="{9D8B030D-6E8A-4147-A177-3AD203B41FA5}">
                      <a16:colId xmlns:a16="http://schemas.microsoft.com/office/drawing/2014/main" xmlns="" val="394221551"/>
                    </a:ext>
                  </a:extLst>
                </a:gridCol>
                <a:gridCol w="3246760">
                  <a:extLst>
                    <a:ext uri="{9D8B030D-6E8A-4147-A177-3AD203B41FA5}">
                      <a16:colId xmlns:a16="http://schemas.microsoft.com/office/drawing/2014/main" xmlns="" val="2197306855"/>
                    </a:ext>
                  </a:extLst>
                </a:gridCol>
              </a:tblGrid>
              <a:tr h="804585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since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for</a:t>
                      </a:r>
                      <a:r>
                        <a:rPr lang="en-US" b="1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17429719"/>
                  </a:ext>
                </a:extLst>
              </a:tr>
              <a:tr h="13597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since + specific point in time </a:t>
                      </a:r>
                      <a:r>
                        <a:rPr lang="ar-IQ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نقطة زمنيه محددة من الماضي</a:t>
                      </a:r>
                    </a:p>
                    <a:p>
                      <a:endParaRPr 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for + period of time </a:t>
                      </a:r>
                      <a:r>
                        <a:rPr lang="ar-IQ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فتره زمنيه محسوبة </a:t>
                      </a:r>
                      <a:r>
                        <a:rPr lang="en-US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🕰️ </a:t>
                      </a:r>
                    </a:p>
                    <a:p>
                      <a:endParaRPr 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48559771"/>
                  </a:ext>
                </a:extLst>
              </a:tr>
              <a:tr h="9518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since 4:00 o'clock</a:t>
                      </a:r>
                    </a:p>
                    <a:p>
                      <a:endParaRPr 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for 30 minutes  </a:t>
                      </a:r>
                    </a:p>
                    <a:p>
                      <a:endParaRPr 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37411773"/>
                  </a:ext>
                </a:extLst>
              </a:tr>
              <a:tr h="9518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since January</a:t>
                      </a:r>
                    </a:p>
                    <a:p>
                      <a:endParaRPr 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for 3 months</a:t>
                      </a:r>
                    </a:p>
                    <a:p>
                      <a:endParaRPr 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65500897"/>
                  </a:ext>
                </a:extLst>
              </a:tr>
              <a:tr h="9518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since Saturday</a:t>
                      </a:r>
                    </a:p>
                    <a:p>
                      <a:endParaRPr 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for 20 years </a:t>
                      </a:r>
                    </a:p>
                    <a:p>
                      <a:endParaRPr 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61818077"/>
                  </a:ext>
                </a:extLst>
              </a:tr>
              <a:tr h="9518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since 2001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since last (Sunday, week, yea...)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for 2 days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for years</a:t>
                      </a:r>
                    </a:p>
                    <a:p>
                      <a:endParaRPr 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24203377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0EB78C6-9A71-6053-962C-F5E24EE576E1}"/>
              </a:ext>
            </a:extLst>
          </p:cNvPr>
          <p:cNvSpPr txBox="1"/>
          <p:nvPr/>
        </p:nvSpPr>
        <p:spPr>
          <a:xfrm>
            <a:off x="7249633" y="1059564"/>
            <a:ext cx="4763386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(For </a:t>
            </a:r>
            <a:r>
              <a:rPr lang="ar-IQ" sz="2000" b="1" dirty="0">
                <a:solidFill>
                  <a:schemeClr val="accent6">
                    <a:lumMod val="50000"/>
                  </a:schemeClr>
                </a:solidFill>
              </a:rPr>
              <a:t>لمدة ،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since </a:t>
            </a:r>
            <a:r>
              <a:rPr lang="ar-IQ" sz="2000" b="1" dirty="0">
                <a:solidFill>
                  <a:schemeClr val="accent6">
                    <a:lumMod val="50000"/>
                  </a:schemeClr>
                </a:solidFill>
              </a:rPr>
              <a:t>منذ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ar-IQ" sz="20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1. I have been waiting here______ 3 hours (since,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for).</a:t>
            </a: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 2. I have been waiting here __. 1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o'clock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(for,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since).</a:t>
            </a: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 3. I have lived in Baghdad _____5 years (for, since, in).</a:t>
            </a:r>
          </a:p>
          <a:p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 4. I have lived in Baghdad_______. 1920 (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for,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since).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041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445443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914591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8369F7-3971-B210-DDC9-DB52C3995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CF7F655B-843B-11F1-EADE-51E67AAE2A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03B7CFB-88EE-CCB0-CFA0-8FB647D5BC11}"/>
              </a:ext>
            </a:extLst>
          </p:cNvPr>
          <p:cNvSpPr txBox="1"/>
          <p:nvPr/>
        </p:nvSpPr>
        <p:spPr>
          <a:xfrm>
            <a:off x="542261" y="1741169"/>
            <a:ext cx="9952074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ar-IQ" dirty="0"/>
          </a:p>
          <a:p>
            <a:r>
              <a:rPr lang="ar-IQ" dirty="0"/>
              <a:t>_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Khaled is rich. He is unhappy.                                               Ahmed loves apples and bananas.</a:t>
            </a:r>
          </a:p>
          <a:p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-Khaled is rich but he is unhappy.  </a:t>
            </a:r>
            <a:endParaRPr lang="ar-IQ" sz="20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r>
              <a:rPr lang="ar-IQ" b="1" dirty="0">
                <a:solidFill>
                  <a:schemeClr val="accent2">
                    <a:lumMod val="50000"/>
                  </a:schemeClr>
                </a:solidFill>
              </a:rPr>
              <a:t>1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                                                                                                                               </a:t>
            </a:r>
            <a:r>
              <a:rPr lang="ar-IQ" b="1" dirty="0">
                <a:solidFill>
                  <a:schemeClr val="accent2">
                    <a:lumMod val="50000"/>
                  </a:schemeClr>
                </a:solidFill>
              </a:rPr>
              <a:t>: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ar-IQ" b="1" dirty="0">
                <a:solidFill>
                  <a:schemeClr val="accent2">
                    <a:lumMod val="50000"/>
                  </a:schemeClr>
                </a:solidFill>
              </a:rPr>
              <a:t>يمكن ربط الجملتين لنكون جملة واحدة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 </a:t>
            </a:r>
            <a:endParaRPr lang="ar-IQ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ar-IQ" dirty="0"/>
          </a:p>
          <a:p>
            <a:r>
              <a:rPr lang="ar-IQ" sz="2000" b="1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-</a:t>
            </a:r>
            <a:r>
              <a:rPr lang="ar-IQ" sz="2000" b="1" dirty="0">
                <a:solidFill>
                  <a:schemeClr val="accent6">
                    <a:lumMod val="50000"/>
                  </a:schemeClr>
                </a:solidFill>
              </a:rPr>
              <a:t>-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Mariam speaks English…………. French, too.</a:t>
            </a:r>
          </a:p>
          <a:p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(but -or- and ).</a:t>
            </a:r>
          </a:p>
          <a:p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2 - I have a brother ....... I don't have any sisters.</a:t>
            </a:r>
          </a:p>
          <a:p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(and - or- but).</a:t>
            </a:r>
          </a:p>
          <a:p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3 - My cousin is in grade 6….... l am, too (but - or - and )</a:t>
            </a:r>
          </a:p>
          <a:p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4 - We grow rice on our farm………we don't grow vegetables .</a:t>
            </a:r>
          </a:p>
          <a:p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( and - but - or )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xmlns="" id="{68F9EE2C-496F-6CEF-50DB-6F88EEDA70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692457"/>
              </p:ext>
            </p:extLst>
          </p:nvPr>
        </p:nvGraphicFramePr>
        <p:xfrm>
          <a:off x="542261" y="929860"/>
          <a:ext cx="10131352" cy="101092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5065676">
                  <a:extLst>
                    <a:ext uri="{9D8B030D-6E8A-4147-A177-3AD203B41FA5}">
                      <a16:colId xmlns:a16="http://schemas.microsoft.com/office/drawing/2014/main" xmlns="" val="1700732713"/>
                    </a:ext>
                  </a:extLst>
                </a:gridCol>
                <a:gridCol w="5065676">
                  <a:extLst>
                    <a:ext uri="{9D8B030D-6E8A-4147-A177-3AD203B41FA5}">
                      <a16:colId xmlns:a16="http://schemas.microsoft.com/office/drawing/2014/main" xmlns="" val="4929283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but </a:t>
                      </a:r>
                      <a:r>
                        <a:rPr lang="ar-IQ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لكن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And</a:t>
                      </a:r>
                      <a:r>
                        <a:rPr lang="en-US" dirty="0"/>
                        <a:t> </a:t>
                      </a:r>
                      <a:r>
                        <a:rPr lang="ar-IQ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و</a:t>
                      </a:r>
                      <a:r>
                        <a:rPr lang="ar-IQ" dirty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16257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IQ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:تربط جملتين عن شيئين مختلفين أو متناقضين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IQ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:تربط جملتين متساويتين بالتركيب . </a:t>
                      </a:r>
                      <a:endParaRPr lang="en-US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4644934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86D3C04D-478E-3679-14E7-B5C2FF76247F}"/>
              </a:ext>
            </a:extLst>
          </p:cNvPr>
          <p:cNvSpPr txBox="1"/>
          <p:nvPr/>
        </p:nvSpPr>
        <p:spPr>
          <a:xfrm>
            <a:off x="3515537" y="64841"/>
            <a:ext cx="5358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4">
                    <a:lumMod val="50000"/>
                  </a:schemeClr>
                </a:solidFill>
              </a:rPr>
              <a:t> Compound Sentences </a:t>
            </a:r>
            <a:r>
              <a:rPr lang="ar-IQ" sz="2800" b="1" dirty="0">
                <a:solidFill>
                  <a:schemeClr val="accent4">
                    <a:lumMod val="50000"/>
                  </a:schemeClr>
                </a:solidFill>
              </a:rPr>
              <a:t>جمل مركبة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627096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5B87E3-C876-6CF1-2F00-66011DE82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0FF79EB3-CB4D-C89C-98C6-E86B2CD158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93F279D-9DDE-3CB5-2241-CF88F9DC2445}"/>
              </a:ext>
            </a:extLst>
          </p:cNvPr>
          <p:cNvSpPr txBox="1"/>
          <p:nvPr/>
        </p:nvSpPr>
        <p:spPr>
          <a:xfrm>
            <a:off x="3242930" y="365125"/>
            <a:ext cx="54545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Pronunciation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DEAD1137-8BCC-24FC-D6B4-19A2DC8A6C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397693"/>
              </p:ext>
            </p:extLst>
          </p:nvPr>
        </p:nvGraphicFramePr>
        <p:xfrm>
          <a:off x="1906181" y="1461346"/>
          <a:ext cx="8127999" cy="190151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xmlns="" val="267130649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xmlns="" val="299762511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xmlns="" val="3347944145"/>
                    </a:ext>
                  </a:extLst>
                </a:gridCol>
              </a:tblGrid>
              <a:tr h="78212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/s/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/z/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/</a:t>
                      </a:r>
                      <a:r>
                        <a:rPr lang="en-US" sz="24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iz</a:t>
                      </a:r>
                      <a:r>
                        <a:rPr lang="en-US" sz="2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/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7330830"/>
                  </a:ext>
                </a:extLst>
              </a:tr>
              <a:tr h="1119392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Likes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comes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teaches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40134799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B73889B9-19CA-DE05-4CCF-96340C8AD7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972046"/>
              </p:ext>
            </p:extLst>
          </p:nvPr>
        </p:nvGraphicFramePr>
        <p:xfrm>
          <a:off x="1906180" y="4088242"/>
          <a:ext cx="8127999" cy="168007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xmlns="" val="198752099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xmlns="" val="217218579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xmlns="" val="1559403071"/>
                    </a:ext>
                  </a:extLst>
                </a:gridCol>
              </a:tblGrid>
              <a:tr h="68577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/t/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/d/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/id/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90829938"/>
                  </a:ext>
                </a:extLst>
              </a:tr>
              <a:tr h="9943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worked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lived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started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70050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1340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3373821" y="1954924"/>
            <a:ext cx="48715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accent6">
                    <a:lumMod val="50000"/>
                  </a:schemeClr>
                </a:solidFill>
              </a:rPr>
              <a:t>Comparative degree</a:t>
            </a:r>
          </a:p>
        </p:txBody>
      </p:sp>
    </p:spTree>
    <p:extLst>
      <p:ext uri="{BB962C8B-B14F-4D97-AF65-F5344CB8AC3E}">
        <p14:creationId xmlns:p14="http://schemas.microsoft.com/office/powerpoint/2010/main" val="1662900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437</Words>
  <Application>Microsoft Office PowerPoint</Application>
  <PresentationFormat>Custom</PresentationFormat>
  <Paragraphs>92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alnaseem</dc:creator>
  <cp:lastModifiedBy>Maher</cp:lastModifiedBy>
  <cp:revision>14</cp:revision>
  <dcterms:created xsi:type="dcterms:W3CDTF">2025-01-19T08:17:08Z</dcterms:created>
  <dcterms:modified xsi:type="dcterms:W3CDTF">2025-07-12T16:12:20Z</dcterms:modified>
</cp:coreProperties>
</file>