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67" r:id="rId6"/>
    <p:sldId id="263" r:id="rId7"/>
    <p:sldId id="264" r:id="rId8"/>
    <p:sldId id="257" r:id="rId9"/>
    <p:sldId id="258" r:id="rId10"/>
    <p:sldId id="268" r:id="rId11"/>
    <p:sldId id="266" r:id="rId12"/>
    <p:sldId id="265" r:id="rId13"/>
    <p:sldId id="259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22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9DBDE-9974-A2B1-9DFD-55AEB984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346F40-1453-1FB8-77B6-AFD7F3219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DAF29-2880-C37F-46CA-195E6701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16154-6559-3778-9010-3C41E0AB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85C7F9-8D3D-043C-D7A5-3B839DDF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92F49-C68C-9D91-2EDE-FA0B0A60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B85408-A8C4-DE1B-52D5-002F066CE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39A5E-97B7-4205-564D-CD1076CC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08AFF4-F463-5D4B-E34A-DB3D7FB7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522A0E-6FFD-B9CD-A4E8-6F5B7C3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9930F7-84E0-49AA-CF87-6DFC23881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FBBD4C-6F0D-3569-212E-C1A17FECF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F7914B-3D40-C782-C155-C32C5751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80AE6-B780-0CDC-189B-9BFD9856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2F5BE1-EC0E-1C5F-8C37-61E19623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4D2DD-6332-A279-15F1-AD82CBE2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BF5ED-ADBD-3EE9-2AD1-EAAA2C85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33384C-6F85-1BB3-A1DF-808427DE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201B8C-4525-0F47-52E0-31F5C616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F839E5-2BEC-A3F5-246C-CAEE3B61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73FBA-AEED-C8A5-4915-C733A607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22EC6-B94B-383F-E5EB-76F249AA1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51D4D-4B9A-B627-5A68-0F193020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605420-5A9B-880E-CB29-9F5A1F2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4F971-AAF3-B9C9-2EC8-95688842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27EA3-17C6-01A5-16E8-2C976845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279F08-DF24-30ED-5AE0-0A94BDFB2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7C5501-FDC3-B894-6779-FAA1D3F8C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919D43-0BB1-BC1F-4399-13E46855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0449D-0B88-4D81-D8D7-E500089E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92EDFA-CF0F-5B25-5C8F-80973C97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65BC8-17D0-FA70-2E8C-482FCDAB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13386E-1902-9225-BC78-54A03FF49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5716A6-1E72-1E9C-35AB-CC3BB2E3A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51FE81-AF00-2CBD-24B5-1C5A54317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22843A-62D8-0AD2-CA17-42F22B15F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57DA7B-C859-EE34-6FE9-22B606CD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B2E04F-C9A3-A713-2F43-ACB89CAC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0B8369-9920-F1F6-1CCF-AC10CD7C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C146E-4202-4B06-BE18-B8E4460D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165961-A26A-05E0-6696-59B8F401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F9ABA4-A819-4F79-2AE0-5B0F272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FD992A-660D-2219-A538-12E7C281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7E2EF0-3E4A-DBF0-CE25-A7917025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3544D1-0532-A989-0A90-D46A985A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E9FEA5-FB4F-F766-0210-BDF7E58D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0D75C-3EC6-17CC-8FBB-4BFFAAC5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1CCB7-7FDA-36DE-4DB5-E04E75FE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1F6C1A-0880-968F-310D-02A9CB5C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78601-9F54-6EDC-CF15-2555D5D0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9E4F6C-0029-6B27-B43A-6BA89C5E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1A5E5D-A984-DC14-DF0B-5EA6BF59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086D8-9A11-A738-6B18-032D0DC8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260E79-DA0E-CCA8-0FE5-F31B1C69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0EE441-AA55-4B2F-AD96-43BF1F737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BCE31D-4A4B-AE2C-B9A2-7030AE4E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D14843-2657-64BC-406B-1D450E6E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47F735-1E7E-4884-07E6-A3A41710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EC3B21-6778-CBFD-A885-D5C3EB82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1B204-A579-91A7-3DEB-26E5BEAC6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9B64E-E728-9704-8A67-2DE6E1E52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EB5E-8D0F-45D4-A953-8E54F2F42F31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75BCE-319A-832D-7189-8B47FA761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DB884-EE71-5394-5D47-C237FC97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F4CA-29CA-4E4A-BC05-A6D7516A4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193628" y="2459421"/>
            <a:ext cx="390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248" y="409903"/>
            <a:ext cx="22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248" y="583324"/>
            <a:ext cx="22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6" y="173692"/>
            <a:ext cx="2880321" cy="189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8676" y="397291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807" y="131087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ar-IQ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كلية العلوم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kumimoji="0" lang="ar-IQ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قــســــــــــم الفيزياء الــــطـبـيـة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Medical physics Department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Subject: English Language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Class: Third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Lecturer:  MSC.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 Hussain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kumimoji="0" lang="ar-IQ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lang="en-US" sz="36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(Since, for, Conjunctions, Compound sentences, and Comparative degree)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itchFamily="66" charset="-78"/>
                <a:cs typeface="Arabic Typesetting" pitchFamily="66" charset="-78"/>
              </a:rPr>
              <a:t>Lecture: ( 8)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078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700" y="1613594"/>
            <a:ext cx="942270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Mariam speaks English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French, too.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have a brother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don't have any sisters.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My cousin is in grade 6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am, too.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 grow rice on our farm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we don't grow vegetables.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like tea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don’t like coffee.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 can go to the park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we can stay home.</a:t>
            </a:r>
          </a:p>
        </p:txBody>
      </p:sp>
    </p:spTree>
    <p:extLst>
      <p:ext uri="{BB962C8B-B14F-4D97-AF65-F5344CB8AC3E}">
        <p14:creationId xmlns:p14="http://schemas.microsoft.com/office/powerpoint/2010/main" val="409141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73821" y="1954924"/>
            <a:ext cx="487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Comparative degree</a:t>
            </a:r>
          </a:p>
        </p:txBody>
      </p:sp>
    </p:spTree>
    <p:extLst>
      <p:ext uri="{BB962C8B-B14F-4D97-AF65-F5344CB8AC3E}">
        <p14:creationId xmlns:p14="http://schemas.microsoft.com/office/powerpoint/2010/main" val="166290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7641"/>
          </a:xfrm>
        </p:spPr>
      </p:pic>
    </p:spTree>
    <p:extLst>
      <p:ext uri="{BB962C8B-B14F-4D97-AF65-F5344CB8AC3E}">
        <p14:creationId xmlns:p14="http://schemas.microsoft.com/office/powerpoint/2010/main" val="133337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A4DD8-7231-B1A4-4E7E-C003D7C7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3FABE5-B498-4D95-ACBF-11C46D8DF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2567C9-FEC7-55E4-FA94-374CD072A9E7}"/>
              </a:ext>
            </a:extLst>
          </p:cNvPr>
          <p:cNvSpPr txBox="1"/>
          <p:nvPr/>
        </p:nvSpPr>
        <p:spPr>
          <a:xfrm>
            <a:off x="3298751" y="365124"/>
            <a:ext cx="542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Comparing cities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5289D2-5304-6F5B-F11F-E6CBB65AFEDA}"/>
              </a:ext>
            </a:extLst>
          </p:cNvPr>
          <p:cNvSpPr txBox="1"/>
          <p:nvPr/>
        </p:nvSpPr>
        <p:spPr>
          <a:xfrm>
            <a:off x="178981" y="1226585"/>
            <a:ext cx="879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 Complete the conversations using the comparative form of the adjectives.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925E76-E3F7-3BDB-CA6D-5F5CEBA0349D}"/>
              </a:ext>
            </a:extLst>
          </p:cNvPr>
          <p:cNvSpPr txBox="1"/>
          <p:nvPr/>
        </p:nvSpPr>
        <p:spPr>
          <a:xfrm>
            <a:off x="287078" y="2287362"/>
            <a:ext cx="76235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 A  New York is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older</a:t>
            </a:r>
            <a:r>
              <a:rPr lang="en-US" sz="2400" dirty="0"/>
              <a:t> than London. (old)</a:t>
            </a:r>
          </a:p>
          <a:p>
            <a:r>
              <a:rPr lang="en-US" sz="2400" dirty="0"/>
              <a:t>B- No, it isn't! New York is much _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more modern</a:t>
            </a:r>
            <a:r>
              <a:rPr lang="en-US" sz="2400" dirty="0"/>
              <a:t>! (Modern)</a:t>
            </a:r>
          </a:p>
          <a:p>
            <a:r>
              <a:rPr lang="en-US" sz="2400" dirty="0"/>
              <a:t>2- A Tokyo is </a:t>
            </a:r>
            <a:r>
              <a:rPr lang="en-US" sz="2400" dirty="0" smtClean="0"/>
              <a:t>____ </a:t>
            </a:r>
            <a:r>
              <a:rPr lang="en-US" sz="2400" dirty="0"/>
              <a:t>_____Bangkok. (cheap)</a:t>
            </a:r>
          </a:p>
          <a:p>
            <a:r>
              <a:rPr lang="en-US" sz="2400" dirty="0"/>
              <a:t>B- No, it isn't! Tokyo's much</a:t>
            </a:r>
            <a:r>
              <a:rPr lang="en-US" sz="2400" dirty="0" smtClean="0"/>
              <a:t>___  ____! </a:t>
            </a:r>
            <a:r>
              <a:rPr lang="en-US" sz="2400" dirty="0"/>
              <a:t>(expensive)</a:t>
            </a:r>
          </a:p>
          <a:p>
            <a:r>
              <a:rPr lang="en-US" sz="2400" dirty="0"/>
              <a:t>3- A Seoul is _____ _____ Beijing. (big)</a:t>
            </a:r>
          </a:p>
          <a:p>
            <a:r>
              <a:rPr lang="en-US" sz="2400" dirty="0"/>
              <a:t>B -No, it isn't! Seoul is much_______! (small)</a:t>
            </a:r>
          </a:p>
          <a:p>
            <a:r>
              <a:rPr lang="en-US" sz="2400" dirty="0"/>
              <a:t>4 -A Johannesburg is ____ ______ Cape Town. (safe)</a:t>
            </a:r>
          </a:p>
          <a:p>
            <a:r>
              <a:rPr lang="en-US" sz="2400" dirty="0"/>
              <a:t>B- No, it isn't! It's much____ ______! (dangerous)</a:t>
            </a:r>
          </a:p>
          <a:p>
            <a:r>
              <a:rPr lang="en-US" sz="2400" dirty="0"/>
              <a:t>5- A   Taxi drivers in New York are______ </a:t>
            </a:r>
            <a:r>
              <a:rPr lang="en-US" sz="2400" dirty="0" smtClean="0"/>
              <a:t>than taxi </a:t>
            </a:r>
            <a:r>
              <a:rPr lang="en-US" sz="2400" dirty="0"/>
              <a:t>drivers </a:t>
            </a:r>
            <a:r>
              <a:rPr lang="en-US" sz="2400" dirty="0" smtClean="0"/>
              <a:t>in London</a:t>
            </a:r>
            <a:r>
              <a:rPr lang="en-US" sz="2400" dirty="0"/>
              <a:t>. (good)</a:t>
            </a:r>
          </a:p>
          <a:p>
            <a:r>
              <a:rPr lang="en-US" sz="2400" dirty="0"/>
              <a:t>B  No, they aren't! They're much ______! (bad)</a:t>
            </a:r>
          </a:p>
        </p:txBody>
      </p:sp>
    </p:spTree>
    <p:extLst>
      <p:ext uri="{BB962C8B-B14F-4D97-AF65-F5344CB8AC3E}">
        <p14:creationId xmlns:p14="http://schemas.microsoft.com/office/powerpoint/2010/main" val="111537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8800" y="1719352"/>
            <a:ext cx="868192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New York is older than London.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(old)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No, it isn't! New York is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modern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(modern)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Tokyo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cheaper than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Bangkok.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(cheap)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No, it isn't! Tokyo's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expensive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(expensive)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Seoul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bigger than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Beijing.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(big)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No, it isn't! Seoul is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smaller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(small)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Johannesburg is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safer than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Cape Town.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(safe)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No, it isn't! It's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more dangerous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(dangerous)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Taxi drivers in New York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better than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taxi drivers in London.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(good)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No, they aren't! They're much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worse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(bad)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660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925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7D851-5DBE-B4A6-D024-56C6D4322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A68712-B16E-5663-A424-F4D8DC0A8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5A0FB7-9412-82C1-B9EE-EEC030908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462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98DE74-4CD9-A2C8-4047-1058E7A8FBD8}"/>
              </a:ext>
            </a:extLst>
          </p:cNvPr>
          <p:cNvSpPr txBox="1"/>
          <p:nvPr/>
        </p:nvSpPr>
        <p:spPr>
          <a:xfrm>
            <a:off x="520996" y="712382"/>
            <a:ext cx="65496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IQ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IQ" dirty="0"/>
          </a:p>
          <a:p>
            <a:endParaRPr lang="ar-IQ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49B15C0-76F8-04E5-2D59-6C6CF1D69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70602"/>
              </p:ext>
            </p:extLst>
          </p:nvPr>
        </p:nvGraphicFramePr>
        <p:xfrm>
          <a:off x="342015" y="418637"/>
          <a:ext cx="6392531" cy="62086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45771">
                  <a:extLst>
                    <a:ext uri="{9D8B030D-6E8A-4147-A177-3AD203B41FA5}">
                      <a16:colId xmlns:a16="http://schemas.microsoft.com/office/drawing/2014/main" xmlns="" val="394221551"/>
                    </a:ext>
                  </a:extLst>
                </a:gridCol>
                <a:gridCol w="3246760">
                  <a:extLst>
                    <a:ext uri="{9D8B030D-6E8A-4147-A177-3AD203B41FA5}">
                      <a16:colId xmlns:a16="http://schemas.microsoft.com/office/drawing/2014/main" xmlns="" val="2197306855"/>
                    </a:ext>
                  </a:extLst>
                </a:gridCol>
              </a:tblGrid>
              <a:tr h="8045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since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for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7429719"/>
                  </a:ext>
                </a:extLst>
              </a:tr>
              <a:tr h="1359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since + specific point in time </a:t>
                      </a:r>
                      <a:r>
                        <a:rPr lang="ar-IQ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نقطة زمنيه محددة من الماضي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+ period of time </a:t>
                      </a:r>
                      <a:r>
                        <a:rPr lang="ar-IQ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فتره زمنيه محسوبة </a:t>
                      </a: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🕰️ 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559771"/>
                  </a:ext>
                </a:extLst>
              </a:tr>
              <a:tr h="951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since 4:00 o'clock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30 minutes  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411773"/>
                  </a:ext>
                </a:extLst>
              </a:tr>
              <a:tr h="951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since January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3 months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500897"/>
                  </a:ext>
                </a:extLst>
              </a:tr>
              <a:tr h="951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since Saturday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20 years 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818077"/>
                  </a:ext>
                </a:extLst>
              </a:tr>
              <a:tr h="951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since 2001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since last (Sunday, week, yea...)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2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 years</a:t>
                      </a:r>
                    </a:p>
                    <a:p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2033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EB78C6-9A71-6053-962C-F5E24EE576E1}"/>
              </a:ext>
            </a:extLst>
          </p:cNvPr>
          <p:cNvSpPr txBox="1"/>
          <p:nvPr/>
        </p:nvSpPr>
        <p:spPr>
          <a:xfrm>
            <a:off x="7249633" y="1059564"/>
            <a:ext cx="47633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(For </a:t>
            </a:r>
            <a:r>
              <a:rPr lang="ar-IQ" sz="2000" b="1" dirty="0">
                <a:solidFill>
                  <a:schemeClr val="accent6">
                    <a:lumMod val="50000"/>
                  </a:schemeClr>
                </a:solidFill>
              </a:rPr>
              <a:t>لمدة ،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since </a:t>
            </a:r>
            <a:r>
              <a:rPr lang="ar-IQ" sz="2000" b="1" dirty="0">
                <a:solidFill>
                  <a:schemeClr val="accent6">
                    <a:lumMod val="50000"/>
                  </a:schemeClr>
                </a:solidFill>
              </a:rPr>
              <a:t>منذ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ar-IQ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1. I have been waiting here______ 3 hours (since,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for).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2. I have been waiting here __. 1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o'clock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(for,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since).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3. I have lived in Baghdad _____5 years (for, since, in).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4. I have lived in Baghdad_______. 1920 (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for,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since).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4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054100"/>
            <a:ext cx="1070151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Exercises:</a:t>
            </a:r>
          </a:p>
          <a:p>
            <a:endParaRPr lang="en-US" sz="4800" dirty="0" smtClean="0"/>
          </a:p>
          <a:p>
            <a:r>
              <a:rPr lang="en-US" sz="4800" dirty="0" smtClean="0"/>
              <a:t>1-I </a:t>
            </a:r>
            <a:r>
              <a:rPr lang="en-US" sz="4800" dirty="0"/>
              <a:t>have lived in Baghdad </a:t>
            </a:r>
            <a:r>
              <a:rPr lang="en-US" sz="4800" b="1" dirty="0"/>
              <a:t>since</a:t>
            </a:r>
            <a:r>
              <a:rPr lang="en-US" sz="4800" dirty="0"/>
              <a:t> 1920.</a:t>
            </a:r>
          </a:p>
          <a:p>
            <a:r>
              <a:rPr lang="en-US" sz="4800" dirty="0" smtClean="0"/>
              <a:t>2-I </a:t>
            </a:r>
            <a:r>
              <a:rPr lang="en-US" sz="4800" dirty="0"/>
              <a:t>have been waiting here </a:t>
            </a:r>
            <a:r>
              <a:rPr lang="en-US" sz="4800" b="1" dirty="0"/>
              <a:t>since</a:t>
            </a:r>
            <a:r>
              <a:rPr lang="en-US" sz="4800" dirty="0"/>
              <a:t> 1 o’clock.</a:t>
            </a:r>
          </a:p>
          <a:p>
            <a:r>
              <a:rPr lang="en-US" sz="4800" dirty="0" smtClean="0"/>
              <a:t>3-I </a:t>
            </a:r>
            <a:r>
              <a:rPr lang="en-US" sz="4800" dirty="0"/>
              <a:t>have been waiting here </a:t>
            </a:r>
            <a:r>
              <a:rPr lang="en-US" sz="4800" b="1" dirty="0"/>
              <a:t>for</a:t>
            </a:r>
            <a:r>
              <a:rPr lang="en-US" sz="4800" dirty="0"/>
              <a:t> 3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6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544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459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369F7-3971-B210-DDC9-DB52C399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F7F655B-843B-11F1-EADE-51E67AAE2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3B7CFB-88EE-CCB0-CFA0-8FB647D5BC11}"/>
              </a:ext>
            </a:extLst>
          </p:cNvPr>
          <p:cNvSpPr txBox="1"/>
          <p:nvPr/>
        </p:nvSpPr>
        <p:spPr>
          <a:xfrm>
            <a:off x="542261" y="1741169"/>
            <a:ext cx="995207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IQ" dirty="0"/>
          </a:p>
          <a:p>
            <a:r>
              <a:rPr lang="ar-IQ" dirty="0"/>
              <a:t>_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Khaled is rich. He is unhappy.                                               Ahmed loves apples and bananas.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-Khaled is rich but he is unhappy.  </a:t>
            </a:r>
            <a:endParaRPr lang="ar-IQ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</a:t>
            </a:r>
            <a:r>
              <a:rPr lang="ar-IQ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IQ" b="1" dirty="0">
                <a:solidFill>
                  <a:schemeClr val="accent2">
                    <a:lumMod val="50000"/>
                  </a:schemeClr>
                </a:solidFill>
              </a:rPr>
              <a:t>يمكن ربط الجملتين لنكون جملة واحدة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ar-IQ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ar-IQ" dirty="0"/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r>
              <a:rPr lang="ar-IQ" sz="20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Mariam speaks English…………. French, too.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(but -or- and ).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2 - I have a brother ....... I don't have any sisters.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(and - or- but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3 - My cousin is in grade 6….... l am, too (but - or - and )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4 - We grow rice on our farm………we don't grow vegetables .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 and - but - or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MY" sz="2000" b="1" dirty="0" smtClean="0">
                <a:solidFill>
                  <a:schemeClr val="accent6">
                    <a:lumMod val="75000"/>
                  </a:schemeClr>
                </a:solidFill>
              </a:rPr>
              <a:t>5-I </a:t>
            </a:r>
            <a:r>
              <a:rPr lang="en-MY" sz="2000" b="1" dirty="0">
                <a:solidFill>
                  <a:schemeClr val="accent6">
                    <a:lumMod val="75000"/>
                  </a:schemeClr>
                </a:solidFill>
              </a:rPr>
              <a:t>like tea __ I don’t like coffee</a:t>
            </a:r>
            <a:r>
              <a:rPr lang="en-MY" sz="2000" b="1" dirty="0" smtClean="0">
                <a:solidFill>
                  <a:schemeClr val="accent6">
                    <a:lumMod val="75000"/>
                  </a:schemeClr>
                </a:solidFill>
              </a:rPr>
              <a:t>.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but - or - 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6-</a:t>
            </a:r>
            <a:r>
              <a:rPr lang="en-MY" sz="2000" dirty="0">
                <a:solidFill>
                  <a:schemeClr val="accent6">
                    <a:lumMod val="75000"/>
                  </a:schemeClr>
                </a:solidFill>
              </a:rPr>
              <a:t> We can go to the park __ we can stay home</a:t>
            </a:r>
            <a:r>
              <a:rPr lang="en-MY" sz="20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MY" sz="2000" b="1" dirty="0">
                <a:solidFill>
                  <a:schemeClr val="accent6">
                    <a:lumMod val="75000"/>
                  </a:schemeClr>
                </a:solidFill>
              </a:rPr>
              <a:t>.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but - or - and 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8F9EE2C-496F-6CEF-50DB-6F88EEDA7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92457"/>
              </p:ext>
            </p:extLst>
          </p:nvPr>
        </p:nvGraphicFramePr>
        <p:xfrm>
          <a:off x="542261" y="929860"/>
          <a:ext cx="10131352" cy="1010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65676">
                  <a:extLst>
                    <a:ext uri="{9D8B030D-6E8A-4147-A177-3AD203B41FA5}">
                      <a16:colId xmlns:a16="http://schemas.microsoft.com/office/drawing/2014/main" xmlns="" val="1700732713"/>
                    </a:ext>
                  </a:extLst>
                </a:gridCol>
                <a:gridCol w="5065676">
                  <a:extLst>
                    <a:ext uri="{9D8B030D-6E8A-4147-A177-3AD203B41FA5}">
                      <a16:colId xmlns:a16="http://schemas.microsoft.com/office/drawing/2014/main" xmlns="" val="492928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but </a:t>
                      </a:r>
                      <a:r>
                        <a:rPr lang="ar-IQ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لكن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And</a:t>
                      </a:r>
                      <a:r>
                        <a:rPr lang="en-US" dirty="0"/>
                        <a:t> </a:t>
                      </a:r>
                      <a:r>
                        <a:rPr lang="ar-IQ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و</a:t>
                      </a:r>
                      <a:r>
                        <a:rPr lang="ar-IQ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62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:تربط جملتين عن شيئين مختلفين أو متناقضين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:تربط جملتين متساويتين بالتركيب . </a:t>
                      </a:r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4493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D3C04D-478E-3679-14E7-B5C2FF76247F}"/>
              </a:ext>
            </a:extLst>
          </p:cNvPr>
          <p:cNvSpPr txBox="1"/>
          <p:nvPr/>
        </p:nvSpPr>
        <p:spPr>
          <a:xfrm>
            <a:off x="3515537" y="64841"/>
            <a:ext cx="535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Compound Sentences </a:t>
            </a:r>
            <a:r>
              <a:rPr lang="ar-IQ" sz="2800" b="1" dirty="0">
                <a:solidFill>
                  <a:schemeClr val="accent4">
                    <a:lumMod val="50000"/>
                  </a:schemeClr>
                </a:solidFill>
              </a:rPr>
              <a:t>جمل مركبة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709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B87E3-C876-6CF1-2F00-66011DE8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F79EB3-CB4D-C89C-98C6-E86B2CD15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3F279D-9DDE-3CB5-2241-CF88F9DC2445}"/>
              </a:ext>
            </a:extLst>
          </p:cNvPr>
          <p:cNvSpPr txBox="1"/>
          <p:nvPr/>
        </p:nvSpPr>
        <p:spPr>
          <a:xfrm>
            <a:off x="3242930" y="365125"/>
            <a:ext cx="545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AD1137-8BCC-24FC-D6B4-19A2DC8A6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97693"/>
              </p:ext>
            </p:extLst>
          </p:nvPr>
        </p:nvGraphicFramePr>
        <p:xfrm>
          <a:off x="1906181" y="1461346"/>
          <a:ext cx="8127999" cy="19015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6713064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9976251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347944145"/>
                    </a:ext>
                  </a:extLst>
                </a:gridCol>
              </a:tblGrid>
              <a:tr h="7821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/z/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iz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330830"/>
                  </a:ext>
                </a:extLst>
              </a:tr>
              <a:tr h="11193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1347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73889B9-19CA-DE05-4CCF-96340C8AD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72046"/>
              </p:ext>
            </p:extLst>
          </p:nvPr>
        </p:nvGraphicFramePr>
        <p:xfrm>
          <a:off x="1906180" y="4088242"/>
          <a:ext cx="8127999" cy="16800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9875209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721857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559403071"/>
                    </a:ext>
                  </a:extLst>
                </a:gridCol>
              </a:tblGrid>
              <a:tr h="6857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/t/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/d/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/id/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829938"/>
                  </a:ext>
                </a:extLst>
              </a:tr>
              <a:tr h="994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worked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05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4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577</Words>
  <Application>Microsoft Office PowerPoint</Application>
  <PresentationFormat>Custom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alnaseem</dc:creator>
  <cp:lastModifiedBy>Maher</cp:lastModifiedBy>
  <cp:revision>22</cp:revision>
  <dcterms:created xsi:type="dcterms:W3CDTF">2025-01-19T08:17:08Z</dcterms:created>
  <dcterms:modified xsi:type="dcterms:W3CDTF">2025-07-12T16:36:04Z</dcterms:modified>
</cp:coreProperties>
</file>