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57" r:id="rId4"/>
    <p:sldId id="272" r:id="rId5"/>
    <p:sldId id="266" r:id="rId6"/>
    <p:sldId id="273" r:id="rId7"/>
    <p:sldId id="271" r:id="rId8"/>
    <p:sldId id="259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481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-2035" y="-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A9DBDE-9974-A2B1-9DFD-55AEB9849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346F40-1453-1FB8-77B6-AFD7F3219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4DAF29-2880-C37F-46CA-195E6701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F16154-6559-3778-9010-3C41E0AB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85C7F9-8D3D-043C-D7A5-3B839DDF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6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92F49-C68C-9D91-2EDE-FA0B0A60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B85408-A8C4-DE1B-52D5-002F066CE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539A5E-97B7-4205-564D-CD1076CC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08AFF4-F463-5D4B-E34A-DB3D7FB7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522A0E-6FFD-B9CD-A4E8-6F5B7C37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5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9930F7-84E0-49AA-CF87-6DFC23881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FBBD4C-6F0D-3569-212E-C1A17FECF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F7914B-3D40-C782-C155-C32C5751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C80AE6-B780-0CDC-189B-9BFD9856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2F5BE1-EC0E-1C5F-8C37-61E19623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64D2DD-6332-A279-15F1-AD82CBE2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5BF5ED-ADBD-3EE9-2AD1-EAAA2C85E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33384C-6F85-1BB3-A1DF-808427DE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201B8C-4525-0F47-52E0-31F5C616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F839E5-2BEC-A3F5-246C-CAEE3B61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73FBA-AEED-C8A5-4915-C733A607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E22EC6-B94B-383F-E5EB-76F249AA1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51D4D-4B9A-B627-5A68-0F193020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605420-5A9B-880E-CB29-9F5A1F2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14F971-AAF3-B9C9-2EC8-95688842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6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B27EA3-17C6-01A5-16E8-2C976845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279F08-DF24-30ED-5AE0-0A94BDFB2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7C5501-FDC3-B894-6779-FAA1D3F8C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919D43-0BB1-BC1F-4399-13E46855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80449D-0B88-4D81-D8D7-E500089E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92EDFA-CF0F-5B25-5C8F-80973C97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0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65BC8-17D0-FA70-2E8C-482FCDAB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13386E-1902-9225-BC78-54A03FF49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5716A6-1E72-1E9C-35AB-CC3BB2E3A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51FE81-AF00-2CBD-24B5-1C5A54317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B22843A-62D8-0AD2-CA17-42F22B15F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57DA7B-C859-EE34-6FE9-22B606CD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B2E04F-C9A3-A713-2F43-ACB89CAC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50B8369-9920-F1F6-1CCF-AC10CD7C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9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C146E-4202-4B06-BE18-B8E4460D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C165961-A26A-05E0-6696-59B8F401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F9ABA4-A819-4F79-2AE0-5B0F272D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FD992A-660D-2219-A538-12E7C281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1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7E2EF0-3E4A-DBF0-CE25-A7917025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3544D1-0532-A989-0A90-D46A985A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E9FEA5-FB4F-F766-0210-BDF7E58D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0D75C-3EC6-17CC-8FBB-4BFFAAC5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91CCB7-7FDA-36DE-4DB5-E04E75FE3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1F6C1A-0880-968F-310D-02A9CB5C5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A78601-9F54-6EDC-CF15-2555D5D0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9E4F6C-0029-6B27-B43A-6BA89C5E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1A5E5D-A984-DC14-DF0B-5EA6BF59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7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086D8-9A11-A738-6B18-032D0DC8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260E79-DA0E-CCA8-0FE5-F31B1C690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0EE441-AA55-4B2F-AD96-43BF1F737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BCE31D-4A4B-AE2C-B9A2-7030AE4E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D14843-2657-64BC-406B-1D450E6E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47F735-1E7E-4884-07E6-A3A41710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7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EC3B21-6778-CBFD-A885-D5C3EB82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81B204-A579-91A7-3DEB-26E5BEAC6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69B64E-E728-9704-8A67-2DE6E1E52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075BCE-319A-832D-7189-8B47FA761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2DB884-EE71-5394-5D47-C237FC973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3628" y="2459421"/>
            <a:ext cx="390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248" y="409903"/>
            <a:ext cx="223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2248" y="583324"/>
            <a:ext cx="223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6" y="173692"/>
            <a:ext cx="2880321" cy="189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DAB1C54F-50DA-C217-7C68-406EE96D5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D9512113-691D-75F5-3E28-C6CFA8545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7" y="326092"/>
            <a:ext cx="2238704" cy="189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68385" y="596456"/>
            <a:ext cx="6096000" cy="63094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ar-IQ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كلية العلوم</a:t>
            </a:r>
            <a:r>
              <a:rPr lang="en-US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IQ" sz="4000" b="1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قــســــــــــم الفيزياء الــــطـبـيـة</a:t>
            </a:r>
            <a:r>
              <a:rPr lang="en-US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4000" b="1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Medical physics Department</a:t>
            </a:r>
            <a:r>
              <a:rPr lang="en-US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4000" b="1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Subject: English Language</a:t>
            </a:r>
            <a:r>
              <a:rPr lang="en-US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4000" b="1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Class: Third   </a:t>
            </a:r>
            <a:r>
              <a:rPr lang="en-US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4000" b="1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Lecturer:  MSC. </a:t>
            </a:r>
            <a:r>
              <a:rPr lang="en-US" sz="4000" b="1" kern="0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Sakina</a:t>
            </a:r>
            <a:r>
              <a:rPr lang="en-US" sz="4000" b="1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Hussain </a:t>
            </a:r>
            <a:r>
              <a:rPr lang="en-US" sz="4000" b="1" kern="0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Alsuwaydi</a:t>
            </a:r>
            <a:r>
              <a:rPr lang="ar-IQ" sz="4000" b="1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4000" b="1" u="sng" kern="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(How much, How Many</a:t>
            </a:r>
            <a:r>
              <a:rPr lang="en-US" sz="4000" b="1" u="sng" kern="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r>
              <a:rPr lang="en-US" sz="4000" b="1" dirty="0">
                <a:solidFill>
                  <a:srgbClr val="481823"/>
                </a:solidFill>
              </a:rPr>
              <a:t> </a:t>
            </a:r>
            <a:r>
              <a:rPr lang="en-US" sz="4400" b="1" dirty="0">
                <a:solidFill>
                  <a:srgbClr val="481823"/>
                </a:solidFill>
                <a:latin typeface="Arabic Typesetting" pitchFamily="66" charset="-78"/>
                <a:cs typeface="Arabic Typesetting" pitchFamily="66" charset="-78"/>
              </a:rPr>
              <a:t>Opposites</a:t>
            </a:r>
            <a:r>
              <a:rPr lang="en-US" sz="4000" b="1" dirty="0">
                <a:solidFill>
                  <a:srgbClr val="481823"/>
                </a:solidFill>
              </a:rPr>
              <a:t> </a:t>
            </a:r>
            <a:r>
              <a:rPr lang="en-US" sz="4000" b="1" u="sng" kern="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4000" b="1" u="sng" kern="0" dirty="0" err="1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Wh</a:t>
            </a:r>
            <a:r>
              <a:rPr lang="en-US" sz="4000" b="1" u="sng" kern="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Questions) </a:t>
            </a:r>
            <a:r>
              <a:rPr lang="en-US" sz="4000" b="1" u="sng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lang="en-US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4000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4000" b="1" kern="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Lecture: ( </a:t>
            </a:r>
            <a:r>
              <a:rPr lang="en-US" sz="4000" b="1" kern="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9)</a:t>
            </a:r>
            <a:endParaRPr lang="en-US" sz="4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8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1C873-8B10-7817-43EF-859972E1B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C39FB4D-9616-FB32-C136-91F3EE3DA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BBC0A6-78AE-464B-8531-6D8CA498F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31" y="0"/>
            <a:ext cx="841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2D117-9DF4-0968-51DD-1E5ADA65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F1BF3B8-B99D-8899-F939-8090C9805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611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8369F7-3971-B210-DDC9-DB52C399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F7F655B-843B-11F1-EADE-51E67AAE2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D3C04D-478E-3679-14E7-B5C2FF76247F}"/>
              </a:ext>
            </a:extLst>
          </p:cNvPr>
          <p:cNvSpPr txBox="1"/>
          <p:nvPr/>
        </p:nvSpPr>
        <p:spPr>
          <a:xfrm>
            <a:off x="3515537" y="64841"/>
            <a:ext cx="5358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IQ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0FDC4B-A370-8C50-07D9-6273F7606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59" y="0"/>
            <a:ext cx="999105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265376-12A0-F5B1-4499-ADE63FAD1809}"/>
              </a:ext>
            </a:extLst>
          </p:cNvPr>
          <p:cNvSpPr txBox="1"/>
          <p:nvPr/>
        </p:nvSpPr>
        <p:spPr>
          <a:xfrm>
            <a:off x="306571" y="907038"/>
            <a:ext cx="16055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60033"/>
                </a:solidFill>
                <a:latin typeface="Berlin Sans FB" panose="020E0602020502020306" pitchFamily="34" charset="0"/>
              </a:rPr>
              <a:t>Much</a:t>
            </a:r>
          </a:p>
          <a:p>
            <a:endParaRPr lang="en-US" sz="4000" b="1" dirty="0">
              <a:solidFill>
                <a:srgbClr val="660033"/>
              </a:solidFill>
              <a:latin typeface="Berlin Sans FB" panose="020E0602020502020306" pitchFamily="34" charset="0"/>
            </a:endParaRPr>
          </a:p>
          <a:p>
            <a:r>
              <a:rPr lang="en-US" sz="4000" b="1" dirty="0">
                <a:solidFill>
                  <a:srgbClr val="660033"/>
                </a:solidFill>
                <a:latin typeface="Berlin Sans FB" panose="020E0602020502020306" pitchFamily="34" charset="0"/>
              </a:rPr>
              <a:t>Or</a:t>
            </a:r>
          </a:p>
          <a:p>
            <a:endParaRPr lang="en-US" sz="4000" b="1" dirty="0">
              <a:solidFill>
                <a:srgbClr val="660033"/>
              </a:solidFill>
              <a:latin typeface="Berlin Sans FB" panose="020E0602020502020306" pitchFamily="34" charset="0"/>
            </a:endParaRPr>
          </a:p>
          <a:p>
            <a:r>
              <a:rPr lang="en-US" sz="4000" b="1" dirty="0">
                <a:solidFill>
                  <a:srgbClr val="660033"/>
                </a:solidFill>
                <a:latin typeface="Berlin Sans FB" panose="020E0602020502020306" pitchFamily="34" charset="0"/>
              </a:rPr>
              <a:t>Many</a:t>
            </a:r>
          </a:p>
          <a:p>
            <a:endParaRPr lang="en-US" sz="4000" b="1" dirty="0">
              <a:solidFill>
                <a:srgbClr val="660033"/>
              </a:solidFill>
              <a:latin typeface="Berlin Sans FB" panose="020E0602020502020306" pitchFamily="34" charset="0"/>
            </a:endParaRPr>
          </a:p>
          <a:p>
            <a:r>
              <a:rPr lang="en-US" sz="4000" b="1" dirty="0">
                <a:solidFill>
                  <a:srgbClr val="660033"/>
                </a:solidFill>
                <a:latin typeface="Berlin Sans FB" panose="020E0602020502020306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4FF316-7340-87F9-3B76-F0C1DD276EB3}"/>
              </a:ext>
            </a:extLst>
          </p:cNvPr>
          <p:cNvSpPr txBox="1"/>
          <p:nvPr/>
        </p:nvSpPr>
        <p:spPr>
          <a:xfrm>
            <a:off x="2218659" y="-18556"/>
            <a:ext cx="913514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PRACTICE</a:t>
            </a:r>
          </a:p>
          <a:p>
            <a:endParaRPr lang="en-US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sz="2800" b="1" dirty="0">
                <a:solidFill>
                  <a:srgbClr val="660033"/>
                </a:solidFill>
                <a:latin typeface="Comic Sans MS" panose="030F0702030302020204" pitchFamily="66" charset="0"/>
              </a:rPr>
              <a:t>much or many?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 Complete the questions using much or many.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﻿﻿1-How </a:t>
            </a:r>
            <a:r>
              <a:rPr lang="en-US" sz="2800" b="1" dirty="0" smtClean="0">
                <a:solidFill>
                  <a:srgbClr val="481823"/>
                </a:solidFill>
                <a:latin typeface="Comic Sans MS" panose="030F0702030302020204" pitchFamily="66" charset="0"/>
              </a:rPr>
              <a:t>much</a:t>
            </a:r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toast would you like?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﻿﻿2-How______ yoghurt do we have left?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3- How_______ people were at the wedding?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4- How _______ money do you have in your pocket?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5- </a:t>
            </a: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How _______ petrol is there in the car?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6 </a:t>
            </a: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-How _______ children does your brother have?</a:t>
            </a:r>
          </a:p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7- How _______ days is it until your birthday?</a:t>
            </a:r>
          </a:p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8 -How _______ time do you need for this exercise</a:t>
            </a:r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9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6957" y="-97152"/>
            <a:ext cx="10289996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dirty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dirty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1-How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toast would you like?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2-How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yoghurt do we have left?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3-How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many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people were at the wedding?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4-How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money do you have in your pocket?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5-How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petrol is there in the car?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6-How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many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children does your brother have?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7-How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many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days is it until your birthday?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8-How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time do you need for this exercise?</a:t>
            </a:r>
          </a:p>
        </p:txBody>
      </p:sp>
    </p:spTree>
    <p:extLst>
      <p:ext uri="{BB962C8B-B14F-4D97-AF65-F5344CB8AC3E}">
        <p14:creationId xmlns:p14="http://schemas.microsoft.com/office/powerpoint/2010/main" val="130486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3A21B1-D063-43E5-C1A5-BB99D4833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EFF98D-3111-6D84-4D25-0A8DFA1FD781}"/>
              </a:ext>
            </a:extLst>
          </p:cNvPr>
          <p:cNvSpPr txBox="1"/>
          <p:nvPr/>
        </p:nvSpPr>
        <p:spPr>
          <a:xfrm>
            <a:off x="478465" y="2114295"/>
            <a:ext cx="101434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1-I went to bed late last night, so I'm Very ______ today. </a:t>
            </a:r>
          </a:p>
          <a:p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﻿﻿﻿2-My football team lost again. I'm really______.</a:t>
            </a:r>
          </a:p>
          <a:p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﻿﻿﻿3-I won €20,000 in the lottery. I'm so ______.</a:t>
            </a:r>
          </a:p>
          <a:p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﻿﻿﻿4-I can't find my house keys. I'm really ______.</a:t>
            </a:r>
          </a:p>
          <a:p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﻿﻿﻿5-I have nothing to do and nowhere to go. I am so ______.</a:t>
            </a:r>
          </a:p>
          <a:p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﻿﻿﻿6-The professor gave a great lecture. I was really ______.</a:t>
            </a:r>
          </a:p>
          <a:p>
            <a:endParaRPr lang="en-US" sz="3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21C48A4-CBE7-0351-FEF5-4B9F04F1D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474893"/>
              </p:ext>
            </p:extLst>
          </p:nvPr>
        </p:nvGraphicFramePr>
        <p:xfrm>
          <a:off x="584790" y="742368"/>
          <a:ext cx="7806163" cy="64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32828">
                  <a:extLst>
                    <a:ext uri="{9D8B030D-6E8A-4147-A177-3AD203B41FA5}">
                      <a16:colId xmlns:a16="http://schemas.microsoft.com/office/drawing/2014/main" xmlns="" val="370086794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6558580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30167510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331153703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57054848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347594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1 -bored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2- Annoyed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3- tired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4- excited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5-interested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6- worried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2911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90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4544" y="1234742"/>
            <a:ext cx="1124859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 went to bed late last night, so I'm very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tired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today.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My football team lost again. I'm really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disappointed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 won €20,000 in the lottery. I'm so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excited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 can't find my house keys. I'm really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worried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 have nothing to do and nowhere to go. I am so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bored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professor gave a great lecture. I was really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interested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86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FA7D7A-CEE6-F0F3-9591-B2CFFC7A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18B807A-519C-C256-5B15-70FFC3251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72182E-51D5-4ECA-45E8-582F68172943}"/>
              </a:ext>
            </a:extLst>
          </p:cNvPr>
          <p:cNvSpPr txBox="1"/>
          <p:nvPr/>
        </p:nvSpPr>
        <p:spPr>
          <a:xfrm>
            <a:off x="691116" y="723014"/>
            <a:ext cx="602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81823"/>
                </a:solidFill>
              </a:rPr>
              <a:t>Opposites Word list: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A3C93C-E2AA-E12C-4EF6-327A0D0230D4}"/>
              </a:ext>
            </a:extLst>
          </p:cNvPr>
          <p:cNvSpPr txBox="1"/>
          <p:nvPr/>
        </p:nvSpPr>
        <p:spPr>
          <a:xfrm>
            <a:off x="691116" y="1490086"/>
            <a:ext cx="40740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1-good X bad</a:t>
            </a:r>
          </a:p>
          <a:p>
            <a:r>
              <a:rPr lang="en-US" sz="40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2-big X small</a:t>
            </a:r>
          </a:p>
          <a:p>
            <a:r>
              <a:rPr lang="en-US" sz="40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3-hot X cold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4- horrible X wonderful</a:t>
            </a:r>
          </a:p>
          <a:p>
            <a:r>
              <a:rPr lang="en-US" sz="40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5- cheap X expensive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6- old X new</a:t>
            </a:r>
          </a:p>
          <a:p>
            <a:r>
              <a:rPr lang="en-US" sz="40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7- slow X fast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8- easy X hard </a:t>
            </a:r>
          </a:p>
          <a:p>
            <a:endParaRPr lang="en-US" sz="40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696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A4DD8-7231-B1A4-4E7E-C003D7C7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3FABE5-B498-4D95-ACBF-11C46D8DF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2567C9-FEC7-55E4-FA94-374CD072A9E7}"/>
              </a:ext>
            </a:extLst>
          </p:cNvPr>
          <p:cNvSpPr txBox="1"/>
          <p:nvPr/>
        </p:nvSpPr>
        <p:spPr>
          <a:xfrm>
            <a:off x="3298751" y="365124"/>
            <a:ext cx="5426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IQ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ar-IQ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5289D2-5304-6F5B-F11F-E6CBB65AFEDA}"/>
              </a:ext>
            </a:extLst>
          </p:cNvPr>
          <p:cNvSpPr txBox="1"/>
          <p:nvPr/>
        </p:nvSpPr>
        <p:spPr>
          <a:xfrm>
            <a:off x="178981" y="1226585"/>
            <a:ext cx="879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IQ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925E76-E3F7-3BDB-CA6D-5F5CEBA0349D}"/>
              </a:ext>
            </a:extLst>
          </p:cNvPr>
          <p:cNvSpPr txBox="1"/>
          <p:nvPr/>
        </p:nvSpPr>
        <p:spPr>
          <a:xfrm>
            <a:off x="287078" y="2287362"/>
            <a:ext cx="762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IQ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E3389E-E1AF-9963-CF86-D61F433E6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E03DFD-CC03-0464-3CDF-FC8AAD637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34" y="0"/>
            <a:ext cx="10692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73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6355F-2C15-B3C7-5693-B8964BCE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B47EBF6-F4C3-B7EB-CADE-D027763D7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48B7EE-0377-BB43-6076-293930A5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07" y="0"/>
            <a:ext cx="9335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5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222</Words>
  <Application>Microsoft Office PowerPoint</Application>
  <PresentationFormat>Custom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alnaseem</dc:creator>
  <cp:lastModifiedBy>Maher</cp:lastModifiedBy>
  <cp:revision>23</cp:revision>
  <dcterms:created xsi:type="dcterms:W3CDTF">2025-01-19T08:17:08Z</dcterms:created>
  <dcterms:modified xsi:type="dcterms:W3CDTF">2025-07-12T16:42:08Z</dcterms:modified>
</cp:coreProperties>
</file>